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72" r:id="rId13"/>
    <p:sldId id="271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58" autoAdjust="0"/>
  </p:normalViewPr>
  <p:slideViewPr>
    <p:cSldViewPr>
      <p:cViewPr varScale="1">
        <p:scale>
          <a:sx n="77" d="100"/>
          <a:sy n="77" d="100"/>
        </p:scale>
        <p:origin x="883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48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Student handout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CD3E441-992A-47BF-B296-37F8B41F0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80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8CBCC52-1299-4582-B805-5A0C5DC6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47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F07E-60F8-41CA-8D15-94E9DE7ECF7D}" type="slidenum">
              <a:rPr lang="en-GB" smtClean="0">
                <a:cs typeface="Arial" charset="0"/>
              </a:rPr>
              <a:pPr/>
              <a:t>1</a:t>
            </a:fld>
            <a:endParaRPr lang="en-GB" smtClean="0">
              <a:cs typeface="Arial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3738"/>
            <a:ext cx="6096000" cy="3429000"/>
          </a:xfrm>
          <a:solidFill>
            <a:srgbClr val="FFFFFF"/>
          </a:solidFill>
          <a:ln/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07DAC-5D38-4C98-856C-E8A26A931A52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837EB4-B8B7-4907-8837-CECA30A56EE2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89710-D6E7-461C-8416-979AD59F34A7}" type="slidenum">
              <a:rPr lang="en-GB" smtClean="0">
                <a:cs typeface="Arial" charset="0"/>
              </a:rPr>
              <a:pPr/>
              <a:t>13</a:t>
            </a:fld>
            <a:endParaRPr lang="en-GB" smtClean="0">
              <a:cs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3738"/>
            <a:ext cx="6091237" cy="3427412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965FB-14DF-4FAE-A9EB-6D141D8D4524}" type="slidenum">
              <a:rPr lang="en-GB" smtClean="0">
                <a:cs typeface="Arial" charset="0"/>
              </a:rPr>
              <a:pPr/>
              <a:t>2</a:t>
            </a:fld>
            <a:endParaRPr lang="en-GB" smtClean="0">
              <a:cs typeface="Arial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3738"/>
            <a:ext cx="6096000" cy="3429000"/>
          </a:xfrm>
          <a:solidFill>
            <a:srgbClr val="FFFFFF"/>
          </a:solidFill>
          <a:ln/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ED32B-6664-4C35-896C-AB0C18166E7C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E42220-43A6-4490-8302-BB051201DE1E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4A7B7C-C5EC-463F-B2F0-54F9308FF9E7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34D540-D37B-4649-A22A-F6169B1973B0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3AF70-967A-49ED-AD9D-F05C0FEB8306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940ED-9E33-45A7-AF1C-A5138DF949B7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910EF-14CA-4769-B7A7-CE184EA19F2A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951567" y="3549650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278033" y="3549650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053667" y="3527425"/>
            <a:ext cx="61384" cy="4445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en-US" sz="32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5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A42EDB-0B19-4C0E-8F6D-3296EA8C8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695D5-5004-4FEA-BF84-D4020FF83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27E03-19EA-4876-8254-30334B9F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1" y="1524000"/>
            <a:ext cx="109728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D536B-C691-489D-B0D2-6CE3F9818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14400" y="4918076"/>
            <a:ext cx="10566400" cy="317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D877CB-AA50-49FD-A001-B1DC6E0E1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22C3-AA97-48CF-87B3-68E0771B7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1418" y="2181225"/>
            <a:ext cx="4997449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39418" y="2181225"/>
            <a:ext cx="4999567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4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544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4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93D4A7-3D9A-416E-85B6-904238031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854D4-1225-474E-A91F-66D5D4451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>
          <a:xfrm>
            <a:off x="8026400" y="6202363"/>
            <a:ext cx="3149600" cy="3857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12800" y="6202363"/>
            <a:ext cx="6400800" cy="385762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CD9D29-AE0E-415B-A465-43473DD50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1" y="1600200"/>
            <a:ext cx="2645664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7924800" y="6202363"/>
            <a:ext cx="3251200" cy="3857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F1ED89-7252-437E-935F-8CF4A464B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812800" y="6202363"/>
            <a:ext cx="6400800" cy="385762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1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1"/>
            <a:ext cx="27432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8026400" y="6202363"/>
            <a:ext cx="3149600" cy="385762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A864B0-A8D8-47EC-9D7D-41F0D937A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812800" y="6202363"/>
            <a:ext cx="6400800" cy="3857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09600" y="1447800"/>
            <a:ext cx="10972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8128000" y="6202363"/>
            <a:ext cx="3048000" cy="385762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l" eaLnBrk="1" latinLnBrk="0" hangingPunct="1">
              <a:defRPr kumimoji="0" sz="1200" dirty="0" smtClean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812800" y="6202363"/>
            <a:ext cx="6502400" cy="385762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r" eaLnBrk="1" latinLnBrk="0" hangingPunct="1">
              <a:defRPr kumimoji="0" sz="1200" dirty="0" smtClean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725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A6EC9A04-E12A-4182-8670-B389F3A95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lIns="91430" tIns="45715" rIns="91430" bIns="45715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0" r:id="rId10"/>
    <p:sldLayoutId id="2147483679" r:id="rId11"/>
  </p:sldLayoutIdLst>
  <p:transition>
    <p:pull dir="d"/>
  </p:transition>
  <p:hf hdr="0"/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14726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829452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24417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658904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8175" indent="-273050" algn="l" rtl="0" fontAlgn="base">
        <a:spcBef>
          <a:spcPts val="3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7013" algn="l" rtl="0" fontAlgn="base">
        <a:spcBef>
          <a:spcPts val="3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7938" indent="-227013" algn="l" rtl="0" fontAlgn="base">
        <a:spcBef>
          <a:spcPts val="3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2575" indent="-227013" algn="l" rtl="0" fontAlgn="base">
        <a:spcBef>
          <a:spcPts val="338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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28610" indent="-228577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472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5763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055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tc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iteenchallenge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8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  <a:endParaRPr lang="en-GB">
              <a:cs typeface="Arial" charset="0"/>
            </a:endParaRPr>
          </a:p>
        </p:txBody>
      </p:sp>
      <p:sp>
        <p:nvSpPr>
          <p:cNvPr id="15362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224089" y="6124576"/>
            <a:ext cx="7673975" cy="384175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/>
            <a:r>
              <a:rPr lang="en-GB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74EB915D-3F25-4FB7-B3D9-349ABD3214CA}" type="slidenum">
              <a:rPr lang="en-GB">
                <a:cs typeface="Lucida Sans Unicode" pitchFamily="34" charset="0"/>
              </a:rPr>
              <a:pPr/>
              <a:t>1</a:t>
            </a:fld>
            <a:endParaRPr lang="en-GB">
              <a:cs typeface="Lucida Sans Unicode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31963" y="622300"/>
            <a:ext cx="8710612" cy="162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buClr>
                <a:srgbClr val="FFFFFF"/>
              </a:buCl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444D26"/>
                  </a:outerShdw>
                </a:effectLst>
              </a:rPr>
              <a:t>TEEN CHALLENGE </a:t>
            </a:r>
          </a:p>
          <a:p>
            <a:pPr algn="ctr">
              <a:lnSpc>
                <a:spcPct val="140000"/>
              </a:lnSpc>
              <a:buClr>
                <a:srgbClr val="FFFFFF"/>
              </a:buCl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444D26"/>
                  </a:outerShdw>
                </a:effectLst>
              </a:rPr>
              <a:t>VALOR </a:t>
            </a:r>
            <a:r>
              <a:rPr lang="en-GB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444D26"/>
                  </a:outerShdw>
                </a:effectLst>
              </a:rPr>
              <a:t>FUNDAMENTAL </a:t>
            </a:r>
            <a:r>
              <a:rPr lang="en-GB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444D26"/>
                  </a:outerShdw>
                </a:effectLst>
              </a:rPr>
              <a:t>3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398839" y="2324100"/>
            <a:ext cx="5462587" cy="106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6500" b="1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oudyHvyface BT"/>
              </a:rPr>
              <a:t>Comunidad</a:t>
            </a:r>
          </a:p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z="6500" b="1">
              <a:solidFill>
                <a:srgbClr val="FFFFFF"/>
              </a:solidFill>
              <a:effectLst>
                <a:outerShdw blurRad="38100" dist="38100" dir="2700000" algn="tl">
                  <a:srgbClr val="444D26"/>
                </a:outerShdw>
              </a:effectLst>
              <a:latin typeface="GoudyHvyface BT"/>
            </a:endParaRPr>
          </a:p>
        </p:txBody>
      </p:sp>
      <p:pic>
        <p:nvPicPr>
          <p:cNvPr id="15366" name="Picture 8" descr="hands_together_ed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9089" y="3429001"/>
            <a:ext cx="39338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905001"/>
            <a:ext cx="7772400" cy="4525963"/>
          </a:xfrm>
        </p:spPr>
        <p:txBody>
          <a:bodyPr/>
          <a:lstStyle/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3200" dirty="0"/>
              <a:t>Después que  Jesús se fue, sus </a:t>
            </a:r>
            <a:r>
              <a:rPr lang="es-CR" sz="3200" u="sng" dirty="0">
                <a:solidFill>
                  <a:schemeClr val="accent2"/>
                </a:solidFill>
              </a:rPr>
              <a:t>discípulos</a:t>
            </a:r>
            <a:r>
              <a:rPr lang="es-CR" sz="3200" dirty="0"/>
              <a:t> trabajaron juntos en equipo.  </a:t>
            </a:r>
          </a:p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3200" dirty="0"/>
              <a:t>En la comunidad de Teen Challenge, </a:t>
            </a:r>
            <a:r>
              <a:rPr lang="es-CR" sz="3200" u="sng" dirty="0">
                <a:solidFill>
                  <a:schemeClr val="accent2"/>
                </a:solidFill>
              </a:rPr>
              <a:t>el personal</a:t>
            </a:r>
            <a:r>
              <a:rPr lang="es-CR" sz="3200" dirty="0"/>
              <a:t> trabaja junto para ministrar a los estudiantes. 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8382AF8E-4BE6-4CE0-9B2E-A49E12366261}" type="slidenum">
              <a:rPr lang="en-US">
                <a:cs typeface="Arial" charset="0"/>
              </a:rPr>
              <a:pPr/>
              <a:t>10</a:t>
            </a:fld>
            <a:endParaRPr lang="en-US">
              <a:cs typeface="Arial" charset="0"/>
            </a:endParaRPr>
          </a:p>
        </p:txBody>
      </p:sp>
      <p:sp>
        <p:nvSpPr>
          <p:cNvPr id="33796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33797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057400" y="4572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CR"/>
              <a:t>8.	</a:t>
            </a:r>
            <a:r>
              <a:rPr lang="es-CR" u="sng"/>
              <a:t>Comunidad es un grupo que trabaja en equipo</a:t>
            </a:r>
            <a:r>
              <a:rPr lang="es-CR"/>
              <a:t>.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74D6E112-AE27-407D-A27E-BB2084FB7230}" type="slidenum">
              <a:rPr lang="en-US">
                <a:cs typeface="Arial" charset="0"/>
              </a:rPr>
              <a:pPr/>
              <a:t>11</a:t>
            </a:fld>
            <a:endParaRPr lang="en-US">
              <a:cs typeface="Arial" charset="0"/>
            </a:endParaRPr>
          </a:p>
        </p:txBody>
      </p:sp>
      <p:sp>
        <p:nvSpPr>
          <p:cNvPr id="35843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35844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pic>
        <p:nvPicPr>
          <p:cNvPr id="35845" name="Picture 8" descr="hands_together_edit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364039" y="3429000"/>
            <a:ext cx="3463925" cy="2439988"/>
          </a:xfrm>
        </p:spPr>
      </p:pic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270126" y="701675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CR"/>
              <a:t>9.	¿</a:t>
            </a:r>
            <a:r>
              <a:rPr lang="es-CR" u="sng"/>
              <a:t>Dónde puede comenzar hoy en desarrollar el valor fundamental de comunidad en su vida</a:t>
            </a:r>
            <a:r>
              <a:rPr lang="es-CR"/>
              <a:t>?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1"/>
          <p:cNvSpPr>
            <a:spLocks noGrp="1"/>
          </p:cNvSpPr>
          <p:nvPr>
            <p:ph idx="1"/>
          </p:nvPr>
        </p:nvSpPr>
        <p:spPr>
          <a:xfrm>
            <a:off x="1981200" y="3913189"/>
            <a:ext cx="8229600" cy="25558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CR" b="1" dirty="0" smtClean="0"/>
              <a:t>	</a:t>
            </a:r>
            <a:r>
              <a:rPr lang="es-CR" b="1" u="sng" dirty="0" smtClean="0"/>
              <a:t>Para estudio adicional </a:t>
            </a:r>
            <a:r>
              <a:rPr lang="es-CR" dirty="0" smtClean="0"/>
              <a:t>recomendamos que lea capítulo 3, “</a:t>
            </a:r>
            <a:r>
              <a:rPr lang="es-CR" dirty="0" err="1" smtClean="0"/>
              <a:t>Community</a:t>
            </a:r>
            <a:r>
              <a:rPr lang="es-CR" dirty="0" smtClean="0"/>
              <a:t>,” en el libro </a:t>
            </a:r>
            <a:r>
              <a:rPr lang="es-CR" i="1" dirty="0" err="1" smtClean="0"/>
              <a:t>Our</a:t>
            </a:r>
            <a:r>
              <a:rPr lang="es-CR" i="1" dirty="0" smtClean="0"/>
              <a:t> </a:t>
            </a:r>
            <a:r>
              <a:rPr lang="es-CR" i="1" dirty="0" err="1" smtClean="0"/>
              <a:t>Core</a:t>
            </a:r>
            <a:r>
              <a:rPr lang="es-CR" i="1" dirty="0" smtClean="0"/>
              <a:t> </a:t>
            </a:r>
            <a:r>
              <a:rPr lang="es-CR" i="1" dirty="0" err="1" smtClean="0"/>
              <a:t>Values</a:t>
            </a:r>
            <a:r>
              <a:rPr lang="es-CR" dirty="0" smtClean="0"/>
              <a:t>, </a:t>
            </a:r>
            <a:br>
              <a:rPr lang="es-CR" dirty="0" smtClean="0"/>
            </a:br>
            <a:r>
              <a:rPr lang="es-CR" dirty="0" smtClean="0"/>
              <a:t>por Dr. Jerry Nance (Disponible en Teen Challenge USA y Global Teen Challenge).</a:t>
            </a:r>
            <a:endParaRPr lang="es-CR" b="1" dirty="0" smtClean="0"/>
          </a:p>
          <a:p>
            <a:endParaRPr lang="es-CR" dirty="0" smtClean="0"/>
          </a:p>
        </p:txBody>
      </p:sp>
      <p:sp>
        <p:nvSpPr>
          <p:cNvPr id="3789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FD42414D-DF81-4ADE-81E7-663B4A1E8F3C}" type="slidenum">
              <a:rPr lang="en-GB">
                <a:cs typeface="Arial" charset="0"/>
              </a:rPr>
              <a:pPr/>
              <a:t>12</a:t>
            </a:fld>
            <a:endParaRPr lang="en-GB">
              <a:cs typeface="Arial" charset="0"/>
            </a:endParaRPr>
          </a:p>
        </p:txBody>
      </p:sp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947864" y="6192839"/>
            <a:ext cx="4300537" cy="384175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GB">
                <a:cs typeface="Arial" charset="0"/>
              </a:rPr>
              <a:t>T101.08                              iteenchallenge.org</a:t>
            </a:r>
          </a:p>
        </p:txBody>
      </p:sp>
      <p:pic>
        <p:nvPicPr>
          <p:cNvPr id="37892" name="Picture 5" descr="Core Values Cover7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1550" y="457201"/>
            <a:ext cx="236855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Date Placeholder 6"/>
          <p:cNvSpPr>
            <a:spLocks noGrp="1"/>
          </p:cNvSpPr>
          <p:nvPr>
            <p:ph type="dt" sz="quarter" idx="10"/>
          </p:nvPr>
        </p:nvSpPr>
        <p:spPr bwMode="auto">
          <a:xfrm>
            <a:off x="7696200" y="6202363"/>
            <a:ext cx="2209800" cy="385762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  <a:endParaRPr lang="en-GB">
              <a:cs typeface="Arial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idx="1"/>
          </p:nvPr>
        </p:nvSpPr>
        <p:spPr>
          <a:xfrm>
            <a:off x="1947863" y="1425575"/>
            <a:ext cx="8228012" cy="4699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300" b="1">
                <a:solidFill>
                  <a:schemeClr val="tx2"/>
                </a:solidFill>
              </a:rPr>
              <a:t>	Global Teen Challenge</a:t>
            </a:r>
          </a:p>
          <a:p>
            <a:pPr>
              <a:buFont typeface="Wingdings" pitchFamily="2" charset="2"/>
              <a:buNone/>
            </a:pPr>
            <a:r>
              <a:rPr lang="en-US" sz="3300" b="1">
                <a:solidFill>
                  <a:schemeClr val="tx2"/>
                </a:solidFill>
              </a:rPr>
              <a:t>	www.globaltc.org</a:t>
            </a:r>
            <a:endParaRPr lang="en-US" sz="3300" b="1">
              <a:solidFill>
                <a:schemeClr val="tx2"/>
              </a:solidFill>
              <a:hlinkClick r:id="rId3"/>
            </a:endParaRPr>
          </a:p>
          <a:p>
            <a:pPr>
              <a:buFont typeface="Wingdings" pitchFamily="2" charset="2"/>
              <a:buNone/>
            </a:pPr>
            <a:endParaRPr lang="en-US" sz="3300" b="1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3300" b="1">
                <a:solidFill>
                  <a:schemeClr val="tx2"/>
                </a:solidFill>
              </a:rPr>
              <a:t>	</a:t>
            </a:r>
            <a:r>
              <a:rPr lang="es-CR" sz="3300" b="1">
                <a:solidFill>
                  <a:schemeClr val="tx2"/>
                </a:solidFill>
              </a:rPr>
              <a:t>Materiales para entrenamiento están disponibles en la siguiente dirección:</a:t>
            </a:r>
            <a:endParaRPr lang="es-CR" sz="3300" b="1">
              <a:solidFill>
                <a:schemeClr val="tx2"/>
              </a:solidFill>
              <a:hlinkClick r:id="rId4"/>
            </a:endParaRPr>
          </a:p>
          <a:p>
            <a:pPr>
              <a:buFont typeface="Wingdings" pitchFamily="2" charset="2"/>
              <a:buNone/>
            </a:pPr>
            <a:r>
              <a:rPr lang="en-US" sz="3300" b="1">
                <a:solidFill>
                  <a:schemeClr val="tx2"/>
                </a:solidFill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3300" b="1">
                <a:solidFill>
                  <a:schemeClr val="tx2"/>
                </a:solidFill>
              </a:rPr>
              <a:t>	www.iTeenChallenge.org </a:t>
            </a:r>
          </a:p>
          <a:p>
            <a:pPr>
              <a:buFont typeface="Wingdings" pitchFamily="2" charset="2"/>
              <a:buNone/>
            </a:pPr>
            <a:endParaRPr lang="en-US" sz="3300"/>
          </a:p>
        </p:txBody>
      </p:sp>
      <p:sp>
        <p:nvSpPr>
          <p:cNvPr id="38915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  <a:endParaRPr lang="en-GB">
              <a:cs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92B54D31-9A4D-4DB8-A61C-952EFBF1540A}" type="slidenum">
              <a:rPr lang="en-GB">
                <a:cs typeface="Arial" charset="0"/>
              </a:rPr>
              <a:pPr/>
              <a:t>13</a:t>
            </a:fld>
            <a:endParaRPr lang="en-GB">
              <a:cs typeface="Arial" charset="0"/>
            </a:endParaRPr>
          </a:p>
        </p:txBody>
      </p:sp>
      <p:sp>
        <p:nvSpPr>
          <p:cNvPr id="3891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pic>
        <p:nvPicPr>
          <p:cNvPr id="38918" name="Picture 6" descr="Z GTC-clea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762001"/>
            <a:ext cx="3657600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981201" y="352426"/>
            <a:ext cx="28947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R" sz="4800" b="1" u="sng">
                <a:solidFill>
                  <a:schemeClr val="accent2"/>
                </a:solidFill>
                <a:latin typeface="Constantia" pitchFamily="18" charset="0"/>
              </a:rPr>
              <a:t>Escribe a</a:t>
            </a:r>
            <a:r>
              <a:rPr lang="es-CR" b="1">
                <a:solidFill>
                  <a:schemeClr val="accent2"/>
                </a:solidFill>
              </a:rPr>
              <a:t>: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8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s-CR">
                <a:cs typeface="Arial" charset="0"/>
              </a:rPr>
              <a:t>11-2009</a:t>
            </a:r>
          </a:p>
        </p:txBody>
      </p:sp>
      <p:sp>
        <p:nvSpPr>
          <p:cNvPr id="17410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224089" y="6124576"/>
            <a:ext cx="7673975" cy="384175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/>
            <a:r>
              <a:rPr lang="es-CR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1BB439FA-138D-437C-A234-A15BC4FE71A4}" type="slidenum">
              <a:rPr lang="es-CR">
                <a:cs typeface="Lucida Sans Unicode" pitchFamily="34" charset="0"/>
              </a:rPr>
              <a:pPr/>
              <a:t>2</a:t>
            </a:fld>
            <a:endParaRPr lang="es-CR">
              <a:cs typeface="Lucida Sans Unicode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31963" y="622300"/>
            <a:ext cx="8710612" cy="162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buClr>
                <a:srgbClr val="FFFFFF"/>
              </a:buCl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s-CR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444D26"/>
                  </a:outerShdw>
                </a:effectLst>
              </a:rPr>
              <a:t>TEEN CHALLENGE </a:t>
            </a:r>
          </a:p>
          <a:p>
            <a:pPr algn="ctr">
              <a:lnSpc>
                <a:spcPct val="140000"/>
              </a:lnSpc>
              <a:buClr>
                <a:srgbClr val="FFFFFF"/>
              </a:buCl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s-C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444D26"/>
                  </a:outerShdw>
                </a:effectLst>
              </a:rPr>
              <a:t>VALOR FUNDAMENTAL 3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398839" y="2324100"/>
            <a:ext cx="5462587" cy="106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s-CR" sz="6500" b="1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oudyHvyface BT"/>
              </a:rPr>
              <a:t>Comunidad</a:t>
            </a:r>
          </a:p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s-CR" sz="6500" b="1">
              <a:solidFill>
                <a:srgbClr val="FFFFFF"/>
              </a:solidFill>
              <a:effectLst>
                <a:outerShdw blurRad="38100" dist="38100" dir="2700000" algn="tl">
                  <a:srgbClr val="444D26"/>
                </a:outerShdw>
              </a:effectLst>
              <a:latin typeface="GoudyHvyface B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3810000"/>
            <a:ext cx="66294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s-CR" sz="4400">
                <a:latin typeface="Constantia" pitchFamily="18" charset="0"/>
              </a:rPr>
              <a:t>--Trabajando juntos y apoyándose mutuamente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0"/>
            <a:ext cx="8229600" cy="5715000"/>
          </a:xfrm>
        </p:spPr>
        <p:txBody>
          <a:bodyPr/>
          <a:lstStyle/>
          <a:p>
            <a:pPr marL="989013" lvl="1" indent="-531813">
              <a:buFontTx/>
              <a:buAutoNum type="alphaLcPeriod"/>
            </a:pPr>
            <a:r>
              <a:rPr lang="es-CR" sz="3200" dirty="0"/>
              <a:t>Comunidad es un </a:t>
            </a:r>
            <a:r>
              <a:rPr lang="es-CR" sz="3200" u="sng" dirty="0">
                <a:solidFill>
                  <a:schemeClr val="accent2"/>
                </a:solidFill>
              </a:rPr>
              <a:t>grupo</a:t>
            </a:r>
            <a:r>
              <a:rPr lang="es-CR" sz="3200" dirty="0">
                <a:solidFill>
                  <a:schemeClr val="accent2"/>
                </a:solidFill>
              </a:rPr>
              <a:t> </a:t>
            </a:r>
            <a:r>
              <a:rPr lang="es-CR" sz="3200" u="sng" dirty="0">
                <a:solidFill>
                  <a:schemeClr val="accent2"/>
                </a:solidFill>
              </a:rPr>
              <a:t>de</a:t>
            </a:r>
            <a:r>
              <a:rPr lang="es-CR" sz="3200" dirty="0"/>
              <a:t> </a:t>
            </a:r>
            <a:r>
              <a:rPr lang="es-CR" sz="3200" u="sng" dirty="0">
                <a:solidFill>
                  <a:schemeClr val="accent2"/>
                </a:solidFill>
              </a:rPr>
              <a:t>personas</a:t>
            </a:r>
            <a:r>
              <a:rPr lang="es-CR" sz="3200" dirty="0"/>
              <a:t> quienes tienen mucho en común.</a:t>
            </a:r>
          </a:p>
          <a:p>
            <a:pPr marL="989013" lvl="1" indent="-531813">
              <a:buFontTx/>
              <a:buAutoNum type="alphaLcPeriod"/>
            </a:pPr>
            <a:r>
              <a:rPr lang="es-CR" sz="3200" dirty="0"/>
              <a:t>La comunidad de Jesús era sus </a:t>
            </a:r>
            <a:r>
              <a:rPr lang="es-CR" sz="3200" b="1" u="sng" dirty="0">
                <a:solidFill>
                  <a:schemeClr val="accent2"/>
                </a:solidFill>
              </a:rPr>
              <a:t>discípulos</a:t>
            </a:r>
            <a:r>
              <a:rPr lang="es-CR" sz="3200" dirty="0"/>
              <a:t>.     </a:t>
            </a:r>
            <a:r>
              <a:rPr lang="es-CR" sz="3200" dirty="0">
                <a:solidFill>
                  <a:srgbClr val="FCF059"/>
                </a:solidFill>
              </a:rPr>
              <a:t>Marcos 3:13-14 </a:t>
            </a:r>
          </a:p>
          <a:p>
            <a:pPr marL="989013" lvl="1" indent="-531813">
              <a:buFontTx/>
              <a:buAutoNum type="alphaLcPeriod"/>
            </a:pPr>
            <a:r>
              <a:rPr lang="es-CR" sz="3200" dirty="0"/>
              <a:t>Jesús dijo que edificaría una comunidad llamada la </a:t>
            </a:r>
            <a:r>
              <a:rPr lang="es-CR" sz="3200" u="sng" dirty="0">
                <a:solidFill>
                  <a:schemeClr val="accent2"/>
                </a:solidFill>
              </a:rPr>
              <a:t>Iglesia</a:t>
            </a:r>
            <a:r>
              <a:rPr lang="es-CR" sz="3200" dirty="0"/>
              <a:t>.  </a:t>
            </a:r>
            <a:r>
              <a:rPr lang="es-CR" sz="3200" dirty="0">
                <a:solidFill>
                  <a:srgbClr val="FCF059"/>
                </a:solidFill>
              </a:rPr>
              <a:t>Mateo 16:18 </a:t>
            </a:r>
          </a:p>
          <a:p>
            <a:pPr marL="989013" lvl="1" indent="-531813">
              <a:buFontTx/>
              <a:buAutoNum type="alphaLcPeriod"/>
            </a:pPr>
            <a:r>
              <a:rPr lang="es-CR" sz="3200" dirty="0"/>
              <a:t>Una comunidad de Teen Challenge  </a:t>
            </a:r>
            <a:r>
              <a:rPr lang="es-CR" sz="3200" u="sng" dirty="0">
                <a:solidFill>
                  <a:schemeClr val="accent2"/>
                </a:solidFill>
              </a:rPr>
              <a:t>ministra</a:t>
            </a:r>
            <a:r>
              <a:rPr lang="es-CR" sz="3200" dirty="0"/>
              <a:t> a personas que tienen problemas que dominan su vida.</a:t>
            </a:r>
          </a:p>
          <a:p>
            <a:pPr marL="989013" lvl="1" indent="-531813">
              <a:spcBef>
                <a:spcPct val="5000"/>
              </a:spcBef>
              <a:spcAft>
                <a:spcPct val="35000"/>
              </a:spcAft>
              <a:buFontTx/>
              <a:buAutoNum type="alphaLcPeriod"/>
            </a:pPr>
            <a:endParaRPr lang="es-CR" sz="3400" dirty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0DC0703F-3AEB-4D4F-B5BB-9E8D3B7DD4E4}" type="slidenum">
              <a:rPr lang="en-US">
                <a:cs typeface="Arial" charset="0"/>
              </a:rPr>
              <a:pPr/>
              <a:t>3</a:t>
            </a:fld>
            <a:endParaRPr lang="en-US">
              <a:cs typeface="Arial" charset="0"/>
            </a:endParaRPr>
          </a:p>
        </p:txBody>
      </p:sp>
      <p:sp>
        <p:nvSpPr>
          <p:cNvPr id="19460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19461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117726" y="396875"/>
            <a:ext cx="4672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s-CR"/>
              <a:t>1.	</a:t>
            </a:r>
            <a:r>
              <a:rPr lang="es-CR" u="sng"/>
              <a:t>¿Qué es comunidad?</a:t>
            </a:r>
            <a:endParaRPr lang="en-US" u="sng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600201"/>
            <a:ext cx="8458200" cy="4525963"/>
          </a:xfrm>
        </p:spPr>
        <p:txBody>
          <a:bodyPr/>
          <a:lstStyle/>
          <a:p>
            <a:pPr marL="1284288" lvl="1" indent="-603250">
              <a:buFontTx/>
              <a:buAutoNum type="alphaLcPeriod"/>
            </a:pPr>
            <a:r>
              <a:rPr lang="es-CR" sz="3200" dirty="0"/>
              <a:t>Los discípulos aprendieron de Jesús cuando él les </a:t>
            </a:r>
            <a:r>
              <a:rPr lang="es-CR" sz="3200" u="sng" dirty="0">
                <a:solidFill>
                  <a:schemeClr val="accent2"/>
                </a:solidFill>
              </a:rPr>
              <a:t>enseñaba</a:t>
            </a:r>
            <a:r>
              <a:rPr lang="es-CR" sz="3200" dirty="0"/>
              <a:t>; cuando vieron su  </a:t>
            </a:r>
            <a:r>
              <a:rPr lang="es-CR" sz="3200" u="sng" dirty="0">
                <a:solidFill>
                  <a:schemeClr val="accent2"/>
                </a:solidFill>
              </a:rPr>
              <a:t>vida </a:t>
            </a:r>
            <a:r>
              <a:rPr lang="es-CR" sz="3200" dirty="0"/>
              <a:t>diaria; cuando contestaba sus </a:t>
            </a:r>
            <a:r>
              <a:rPr lang="es-CR" sz="3200" u="sng" dirty="0">
                <a:solidFill>
                  <a:schemeClr val="accent2"/>
                </a:solidFill>
              </a:rPr>
              <a:t>preguntas.</a:t>
            </a:r>
          </a:p>
          <a:p>
            <a:pPr marL="1284288" lvl="1" indent="-603250">
              <a:spcAft>
                <a:spcPct val="35000"/>
              </a:spcAft>
              <a:buNone/>
            </a:pPr>
            <a:r>
              <a:rPr lang="es-CR" sz="3200" dirty="0"/>
              <a:t>b.  En Teen Challenge, los estudiantes aprenden juntos en </a:t>
            </a:r>
            <a:r>
              <a:rPr lang="es-CR" sz="3200" u="sng" dirty="0">
                <a:solidFill>
                  <a:schemeClr val="accent2"/>
                </a:solidFill>
              </a:rPr>
              <a:t>capilla</a:t>
            </a:r>
            <a:r>
              <a:rPr lang="es-CR" sz="3200" dirty="0"/>
              <a:t>, </a:t>
            </a:r>
            <a:r>
              <a:rPr lang="es-CR" sz="3200" u="sng" dirty="0">
                <a:solidFill>
                  <a:schemeClr val="accent2"/>
                </a:solidFill>
              </a:rPr>
              <a:t>clases</a:t>
            </a:r>
            <a:r>
              <a:rPr lang="es-CR" sz="3200" dirty="0"/>
              <a:t>, y  </a:t>
            </a:r>
            <a:r>
              <a:rPr lang="es-CR" sz="3200" u="sng" dirty="0">
                <a:solidFill>
                  <a:schemeClr val="accent2"/>
                </a:solidFill>
              </a:rPr>
              <a:t>grupos</a:t>
            </a:r>
            <a:r>
              <a:rPr lang="es-CR" sz="3200" dirty="0">
                <a:solidFill>
                  <a:schemeClr val="accent2"/>
                </a:solidFill>
              </a:rPr>
              <a:t> </a:t>
            </a:r>
            <a:r>
              <a:rPr lang="es-CR" sz="3600" dirty="0">
                <a:solidFill>
                  <a:schemeClr val="tx1"/>
                </a:solidFill>
              </a:rPr>
              <a:t>pequeños</a:t>
            </a:r>
            <a:r>
              <a:rPr lang="es-CR" sz="3200" dirty="0"/>
              <a:t>.</a:t>
            </a:r>
            <a:r>
              <a:rPr lang="es-CR" dirty="0" smtClean="0"/>
              <a:t>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BA5683D9-C152-4771-855C-667B90FC4692}" type="slidenum">
              <a:rPr lang="en-US">
                <a:cs typeface="Arial" charset="0"/>
              </a:rPr>
              <a:pPr/>
              <a:t>4</a:t>
            </a:fld>
            <a:endParaRPr lang="en-US">
              <a:cs typeface="Arial" charset="0"/>
            </a:endParaRPr>
          </a:p>
        </p:txBody>
      </p:sp>
      <p:sp>
        <p:nvSpPr>
          <p:cNvPr id="2150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21509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905000" y="4572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CR"/>
              <a:t>2.	</a:t>
            </a:r>
            <a:r>
              <a:rPr lang="es-CR" u="sng"/>
              <a:t>Comunidad es un grupo que aprende junto.</a:t>
            </a:r>
            <a:endParaRPr lang="en-US" u="sng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295401"/>
            <a:ext cx="7924800" cy="4602163"/>
          </a:xfrm>
        </p:spPr>
        <p:txBody>
          <a:bodyPr/>
          <a:lstStyle/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2800" dirty="0"/>
              <a:t>Las personas </a:t>
            </a:r>
            <a:r>
              <a:rPr lang="es-CR" sz="2800" u="sng" dirty="0">
                <a:solidFill>
                  <a:schemeClr val="accent2"/>
                </a:solidFill>
              </a:rPr>
              <a:t>aprenden</a:t>
            </a:r>
            <a:r>
              <a:rPr lang="es-CR" sz="2800" dirty="0"/>
              <a:t> por medio de la experiencia de trabajar juntos.</a:t>
            </a:r>
          </a:p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2800" dirty="0"/>
              <a:t>Los </a:t>
            </a:r>
            <a:r>
              <a:rPr lang="es-CR" sz="2800" u="sng" dirty="0">
                <a:solidFill>
                  <a:schemeClr val="accent2"/>
                </a:solidFill>
              </a:rPr>
              <a:t>discípulos</a:t>
            </a:r>
            <a:r>
              <a:rPr lang="es-CR" sz="2800" dirty="0"/>
              <a:t> de Jesús trabajaron juntos con él. </a:t>
            </a:r>
          </a:p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2800" dirty="0"/>
              <a:t>Jesús envió los discípulos en viajes </a:t>
            </a:r>
            <a:r>
              <a:rPr lang="es-CR" sz="2800" u="sng" dirty="0">
                <a:solidFill>
                  <a:schemeClr val="accent2"/>
                </a:solidFill>
              </a:rPr>
              <a:t>misioneras</a:t>
            </a:r>
            <a:r>
              <a:rPr lang="es-CR" sz="2800" dirty="0">
                <a:solidFill>
                  <a:schemeClr val="accent2"/>
                </a:solidFill>
              </a:rPr>
              <a:t>  </a:t>
            </a:r>
            <a:r>
              <a:rPr lang="es-CR" sz="2800" dirty="0"/>
              <a:t>breves para ministrar a las personas.</a:t>
            </a:r>
          </a:p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2800" dirty="0"/>
              <a:t>En los programas de trabajo de Teen Challenge, el </a:t>
            </a:r>
            <a:r>
              <a:rPr lang="es-CR" sz="2800" u="sng" dirty="0">
                <a:solidFill>
                  <a:schemeClr val="accent2"/>
                </a:solidFill>
              </a:rPr>
              <a:t>personal</a:t>
            </a:r>
            <a:r>
              <a:rPr lang="es-CR" sz="2800" dirty="0"/>
              <a:t> y los </a:t>
            </a:r>
            <a:r>
              <a:rPr lang="es-CR" sz="2800" u="sng" dirty="0">
                <a:solidFill>
                  <a:schemeClr val="accent2"/>
                </a:solidFill>
              </a:rPr>
              <a:t>estudiantes</a:t>
            </a:r>
            <a:r>
              <a:rPr lang="es-CR" sz="2800" dirty="0"/>
              <a:t> trabajan juntos. 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B6C44E7B-9650-43DF-BCA8-720D1308BBB2}" type="slidenum">
              <a:rPr lang="en-US">
                <a:cs typeface="Arial" charset="0"/>
              </a:rPr>
              <a:pPr/>
              <a:t>5</a:t>
            </a:fld>
            <a:endParaRPr lang="en-US">
              <a:cs typeface="Arial" charset="0"/>
            </a:endParaRPr>
          </a:p>
        </p:txBody>
      </p:sp>
      <p:sp>
        <p:nvSpPr>
          <p:cNvPr id="23556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23557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965325" y="533400"/>
            <a:ext cx="8369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s-CR"/>
              <a:t>3.	</a:t>
            </a:r>
            <a:r>
              <a:rPr lang="es-CR" u="sng"/>
              <a:t>Comunidad es un grupo que trabaja junto.</a:t>
            </a:r>
            <a:endParaRPr lang="en-US" u="sng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447800"/>
            <a:ext cx="8077200" cy="4953000"/>
          </a:xfrm>
        </p:spPr>
        <p:txBody>
          <a:bodyPr/>
          <a:lstStyle/>
          <a:p>
            <a:pPr marL="608013" indent="-608013">
              <a:lnSpc>
                <a:spcPts val="3000"/>
              </a:lnSpc>
              <a:spcBef>
                <a:spcPts val="1000"/>
              </a:spcBef>
              <a:spcAft>
                <a:spcPts val="500"/>
              </a:spcAft>
              <a:buFontTx/>
              <a:buAutoNum type="alphaLcPeriod"/>
            </a:pPr>
            <a:r>
              <a:rPr lang="es-CR" sz="3000" dirty="0"/>
              <a:t>En una comunidad cristiana,</a:t>
            </a:r>
          </a:p>
          <a:p>
            <a:pPr marL="608013" indent="-608013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s-CR" sz="3000" dirty="0"/>
              <a:t>		nos </a:t>
            </a:r>
            <a:r>
              <a:rPr lang="es-CR" sz="3000" u="sng" dirty="0">
                <a:solidFill>
                  <a:schemeClr val="accent2"/>
                </a:solidFill>
              </a:rPr>
              <a:t>edificamos </a:t>
            </a:r>
            <a:r>
              <a:rPr lang="es-CR" sz="3000" dirty="0"/>
              <a:t> mutuamente, </a:t>
            </a:r>
            <a:r>
              <a:rPr lang="es-CR" sz="3000" dirty="0">
                <a:solidFill>
                  <a:srgbClr val="FCF059"/>
                </a:solidFill>
              </a:rPr>
              <a:t>Efesios 4:29</a:t>
            </a:r>
          </a:p>
          <a:p>
            <a:pPr marL="608013" indent="-608013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s-CR" sz="3000" dirty="0"/>
              <a:t>		nos </a:t>
            </a:r>
            <a:r>
              <a:rPr lang="es-CR" sz="3000" u="sng" dirty="0">
                <a:solidFill>
                  <a:schemeClr val="accent2"/>
                </a:solidFill>
              </a:rPr>
              <a:t>animamos</a:t>
            </a:r>
            <a:r>
              <a:rPr lang="es-CR" sz="3000" dirty="0"/>
              <a:t> mutuamente,                                    	</a:t>
            </a:r>
            <a:r>
              <a:rPr lang="es-CR" sz="3000" dirty="0">
                <a:solidFill>
                  <a:srgbClr val="FCF059"/>
                </a:solidFill>
              </a:rPr>
              <a:t>	1 Tesalonicenses 5:11</a:t>
            </a:r>
          </a:p>
          <a:p>
            <a:pPr marL="608013" indent="-608013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None/>
            </a:pPr>
            <a:r>
              <a:rPr lang="es-CR" sz="3000" dirty="0"/>
              <a:t> 		somos </a:t>
            </a:r>
            <a:r>
              <a:rPr lang="es-CR" sz="3000" u="sng" dirty="0">
                <a:solidFill>
                  <a:schemeClr val="accent2"/>
                </a:solidFill>
              </a:rPr>
              <a:t>benignos</a:t>
            </a:r>
            <a:r>
              <a:rPr lang="es-CR" sz="3000" dirty="0"/>
              <a:t> el uno al otro.              			</a:t>
            </a:r>
            <a:r>
              <a:rPr lang="es-CR" sz="3000" dirty="0">
                <a:solidFill>
                  <a:srgbClr val="FCF059"/>
                </a:solidFill>
              </a:rPr>
              <a:t>Efesios 4:32 </a:t>
            </a:r>
          </a:p>
          <a:p>
            <a:pPr marL="608013" indent="-608013">
              <a:spcAft>
                <a:spcPct val="20000"/>
              </a:spcAft>
              <a:buNone/>
            </a:pPr>
            <a:r>
              <a:rPr lang="es-CR" sz="3000" dirty="0"/>
              <a:t>b.  En Teen Challenge, apoyamos a los estudiantes por medio de </a:t>
            </a:r>
            <a:r>
              <a:rPr lang="es-CR" sz="3000" u="sng" dirty="0">
                <a:solidFill>
                  <a:schemeClr val="accent2"/>
                </a:solidFill>
              </a:rPr>
              <a:t>consejería</a:t>
            </a:r>
            <a:r>
              <a:rPr lang="es-CR" sz="3000" dirty="0"/>
              <a:t> individual y en </a:t>
            </a:r>
            <a:r>
              <a:rPr lang="es-CR" sz="3000" u="sng" dirty="0">
                <a:solidFill>
                  <a:schemeClr val="accent2"/>
                </a:solidFill>
              </a:rPr>
              <a:t>grupos</a:t>
            </a:r>
            <a:r>
              <a:rPr lang="es-CR" sz="3000" dirty="0"/>
              <a:t>.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361753E4-18BD-4163-B9BE-33685B99EF51}" type="slidenum">
              <a:rPr lang="en-US">
                <a:cs typeface="Arial" charset="0"/>
              </a:rPr>
              <a:pPr/>
              <a:t>6</a:t>
            </a:fld>
            <a:endParaRPr lang="en-US">
              <a:cs typeface="Arial" charset="0"/>
            </a:endParaRPr>
          </a:p>
        </p:txBody>
      </p:sp>
      <p:sp>
        <p:nvSpPr>
          <p:cNvPr id="25604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25605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828800" y="381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CR"/>
              <a:t>4.	</a:t>
            </a:r>
            <a:r>
              <a:rPr lang="es-CR" u="sng"/>
              <a:t>Comunidad es un grupo que se apoya mutuamente</a:t>
            </a:r>
            <a:r>
              <a:rPr lang="es-CR"/>
              <a:t>.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066801"/>
            <a:ext cx="7848600" cy="4830763"/>
          </a:xfrm>
        </p:spPr>
        <p:txBody>
          <a:bodyPr/>
          <a:lstStyle/>
          <a:p>
            <a:pPr marL="608013" indent="-608013">
              <a:lnSpc>
                <a:spcPct val="90000"/>
              </a:lnSpc>
              <a:spcAft>
                <a:spcPct val="30000"/>
              </a:spcAft>
              <a:buFontTx/>
              <a:buAutoNum type="alphaLcPeriod"/>
            </a:pPr>
            <a:r>
              <a:rPr lang="es-CR" sz="3200" dirty="0"/>
              <a:t>Jesús envió sus discípulos a ministrar y ellos le  </a:t>
            </a:r>
            <a:r>
              <a:rPr lang="es-CR" sz="3200" u="sng" dirty="0">
                <a:solidFill>
                  <a:schemeClr val="accent2"/>
                </a:solidFill>
              </a:rPr>
              <a:t>informaron</a:t>
            </a:r>
            <a:r>
              <a:rPr lang="es-CR" sz="3200" dirty="0">
                <a:solidFill>
                  <a:schemeClr val="accent2"/>
                </a:solidFill>
              </a:rPr>
              <a:t> </a:t>
            </a:r>
            <a:r>
              <a:rPr lang="es-CR" sz="3200" dirty="0"/>
              <a:t>lo que sucedió</a:t>
            </a:r>
            <a:r>
              <a:rPr lang="es-CR" sz="3200" dirty="0">
                <a:solidFill>
                  <a:srgbClr val="FCF059"/>
                </a:solidFill>
              </a:rPr>
              <a:t>.  Marcos 6:30</a:t>
            </a:r>
          </a:p>
          <a:p>
            <a:pPr marL="608013" indent="-608013">
              <a:lnSpc>
                <a:spcPct val="90000"/>
              </a:lnSpc>
              <a:spcAft>
                <a:spcPct val="30000"/>
              </a:spcAft>
              <a:buFontTx/>
              <a:buAutoNum type="alphaLcPeriod"/>
            </a:pPr>
            <a:r>
              <a:rPr lang="es-CR" sz="3200" dirty="0"/>
              <a:t>Pablo y  Bernabé dieron informe a la  </a:t>
            </a:r>
            <a:r>
              <a:rPr lang="es-CR" sz="3200" u="sng" dirty="0">
                <a:solidFill>
                  <a:schemeClr val="accent2"/>
                </a:solidFill>
              </a:rPr>
              <a:t>iglesia</a:t>
            </a:r>
            <a:r>
              <a:rPr lang="es-CR" sz="3200" dirty="0"/>
              <a:t> en Antioquía.  </a:t>
            </a:r>
            <a:r>
              <a:rPr lang="es-CR" sz="3200" dirty="0">
                <a:solidFill>
                  <a:srgbClr val="FCF059"/>
                </a:solidFill>
              </a:rPr>
              <a:t>Hechos 14:26-27</a:t>
            </a:r>
          </a:p>
          <a:p>
            <a:pPr marL="608013" indent="-608013">
              <a:lnSpc>
                <a:spcPct val="90000"/>
              </a:lnSpc>
              <a:spcAft>
                <a:spcPct val="30000"/>
              </a:spcAft>
              <a:buFontTx/>
              <a:buAutoNum type="alphaLcPeriod"/>
            </a:pPr>
            <a:r>
              <a:rPr lang="es-CR" sz="3200" dirty="0"/>
              <a:t>El personal de Teen Challenge </a:t>
            </a:r>
            <a:r>
              <a:rPr lang="es-CR" sz="3200" u="sng" dirty="0">
                <a:solidFill>
                  <a:schemeClr val="accent2"/>
                </a:solidFill>
              </a:rPr>
              <a:t>supervisa</a:t>
            </a:r>
            <a:r>
              <a:rPr lang="es-CR" sz="3200" dirty="0"/>
              <a:t> a los estudiantes en toda ocasión. . </a:t>
            </a:r>
          </a:p>
          <a:p>
            <a:pPr marL="608013" indent="-608013">
              <a:lnSpc>
                <a:spcPct val="90000"/>
              </a:lnSpc>
              <a:spcAft>
                <a:spcPct val="30000"/>
              </a:spcAft>
              <a:buFontTx/>
              <a:buAutoNum type="alphaLcPeriod"/>
            </a:pPr>
            <a:r>
              <a:rPr lang="es-CR" sz="3200" dirty="0"/>
              <a:t>En Teen Challenge, la responsabilidad incluye la </a:t>
            </a:r>
            <a:r>
              <a:rPr lang="es-CR" sz="3200" u="sng" dirty="0">
                <a:solidFill>
                  <a:schemeClr val="accent2"/>
                </a:solidFill>
              </a:rPr>
              <a:t>disciplina</a:t>
            </a:r>
            <a:r>
              <a:rPr lang="es-CR" sz="3200" dirty="0"/>
              <a:t>. 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9608FF8E-F2EC-4B20-B13B-F715E828B0A0}" type="slidenum">
              <a:rPr lang="en-US">
                <a:cs typeface="Arial" charset="0"/>
              </a:rPr>
              <a:pPr/>
              <a:t>7</a:t>
            </a:fld>
            <a:endParaRPr lang="en-US">
              <a:cs typeface="Arial" charset="0"/>
            </a:endParaRPr>
          </a:p>
        </p:txBody>
      </p:sp>
      <p:sp>
        <p:nvSpPr>
          <p:cNvPr id="27652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27653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828801" y="381000"/>
            <a:ext cx="8685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s-CR"/>
              <a:t>5.	</a:t>
            </a:r>
            <a:r>
              <a:rPr lang="es-CR" u="sng"/>
              <a:t>Comunidad es un grupo que rinde cuentas. </a:t>
            </a:r>
            <a:endParaRPr lang="en-US" u="sng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828801"/>
            <a:ext cx="7391400" cy="4525963"/>
          </a:xfrm>
        </p:spPr>
        <p:txBody>
          <a:bodyPr/>
          <a:lstStyle/>
          <a:p>
            <a:pPr marL="608013" indent="-608013">
              <a:spcAft>
                <a:spcPct val="40000"/>
              </a:spcAft>
              <a:buFontTx/>
              <a:buAutoNum type="alphaLcPeriod"/>
            </a:pPr>
            <a:r>
              <a:rPr lang="es-CR" sz="3200" dirty="0"/>
              <a:t>En el tiempo de necesidad, la Iglesia Primitiva </a:t>
            </a:r>
            <a:r>
              <a:rPr lang="es-CR" sz="3200" u="sng" dirty="0">
                <a:solidFill>
                  <a:schemeClr val="accent2"/>
                </a:solidFill>
              </a:rPr>
              <a:t>oraba</a:t>
            </a:r>
            <a:r>
              <a:rPr lang="es-CR" sz="3200" dirty="0"/>
              <a:t> junto.   </a:t>
            </a:r>
            <a:r>
              <a:rPr lang="es-CR" sz="3200" dirty="0">
                <a:solidFill>
                  <a:srgbClr val="FCF059"/>
                </a:solidFill>
              </a:rPr>
              <a:t>Hechos 4:23-24 </a:t>
            </a:r>
          </a:p>
          <a:p>
            <a:pPr marL="608013" indent="-608013">
              <a:spcAft>
                <a:spcPct val="40000"/>
              </a:spcAft>
              <a:buFontTx/>
              <a:buAutoNum type="alphaLcPeriod"/>
            </a:pPr>
            <a:r>
              <a:rPr lang="es-CR" sz="3200" dirty="0"/>
              <a:t>En Teen Challenge, buscamos a Dios juntos en capilla, oramos  en </a:t>
            </a:r>
            <a:r>
              <a:rPr lang="es-CR" sz="3200" u="sng" dirty="0">
                <a:solidFill>
                  <a:schemeClr val="accent2"/>
                </a:solidFill>
              </a:rPr>
              <a:t>grupo</a:t>
            </a:r>
            <a:r>
              <a:rPr lang="es-CR" sz="3200" dirty="0"/>
              <a:t> , y durante la </a:t>
            </a:r>
            <a:r>
              <a:rPr lang="es-CR" sz="3200" u="sng" dirty="0">
                <a:solidFill>
                  <a:schemeClr val="accent2"/>
                </a:solidFill>
              </a:rPr>
              <a:t>semana</a:t>
            </a:r>
            <a:r>
              <a:rPr lang="es-CR" sz="3200" dirty="0"/>
              <a:t> de </a:t>
            </a:r>
            <a:r>
              <a:rPr lang="es-CR" sz="3200" dirty="0"/>
              <a:t>é</a:t>
            </a:r>
            <a:r>
              <a:rPr lang="es-CR" sz="3200" dirty="0"/>
              <a:t>nfasis </a:t>
            </a:r>
            <a:r>
              <a:rPr lang="es-CR" sz="3200" dirty="0"/>
              <a:t>e</a:t>
            </a:r>
            <a:r>
              <a:rPr lang="es-CR" sz="3200" dirty="0"/>
              <a:t>spiritual.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FD8199FD-F1E7-4B57-AFAA-8AD3D5B55D27}" type="slidenum">
              <a:rPr lang="en-US">
                <a:cs typeface="Arial" charset="0"/>
              </a:rPr>
              <a:pPr/>
              <a:t>8</a:t>
            </a:fld>
            <a:endParaRPr lang="en-US">
              <a:cs typeface="Arial" charset="0"/>
            </a:endParaRPr>
          </a:p>
        </p:txBody>
      </p:sp>
      <p:sp>
        <p:nvSpPr>
          <p:cNvPr id="29700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29701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965326" y="457200"/>
            <a:ext cx="8245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CR"/>
              <a:t>6.	</a:t>
            </a:r>
            <a:r>
              <a:rPr lang="es-CR" u="sng"/>
              <a:t>Una comunidad cristiana es un grupo que busca a Dios juntamente</a:t>
            </a:r>
            <a:r>
              <a:rPr lang="es-CR"/>
              <a:t>. 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76401"/>
            <a:ext cx="7924800" cy="4525963"/>
          </a:xfrm>
        </p:spPr>
        <p:txBody>
          <a:bodyPr/>
          <a:lstStyle/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3200" dirty="0"/>
              <a:t>Los discípulos desarrollaron relaciones </a:t>
            </a:r>
            <a:r>
              <a:rPr lang="es-CR" sz="3200" u="sng" dirty="0">
                <a:solidFill>
                  <a:schemeClr val="accent2"/>
                </a:solidFill>
              </a:rPr>
              <a:t>entre</a:t>
            </a:r>
            <a:r>
              <a:rPr lang="es-CR" sz="3200" dirty="0">
                <a:solidFill>
                  <a:schemeClr val="accent2"/>
                </a:solidFill>
              </a:rPr>
              <a:t> </a:t>
            </a:r>
            <a:r>
              <a:rPr lang="es-CR" sz="3200" u="sng" dirty="0">
                <a:solidFill>
                  <a:schemeClr val="accent2"/>
                </a:solidFill>
              </a:rPr>
              <a:t>ellos</a:t>
            </a:r>
            <a:r>
              <a:rPr lang="es-CR" sz="3200" dirty="0"/>
              <a:t>.</a:t>
            </a:r>
          </a:p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3200" dirty="0"/>
              <a:t>En Teen Challenge, los estudiantes desarrollan </a:t>
            </a:r>
            <a:r>
              <a:rPr lang="es-CR" sz="3200" u="sng" dirty="0">
                <a:solidFill>
                  <a:schemeClr val="accent2"/>
                </a:solidFill>
              </a:rPr>
              <a:t>amistades </a:t>
            </a:r>
            <a:r>
              <a:rPr lang="es-CR" sz="3200" dirty="0"/>
              <a:t> cristianas entre los estudiantes.</a:t>
            </a:r>
          </a:p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3200" dirty="0"/>
              <a:t>El personal de Teen Challenge </a:t>
            </a:r>
            <a:r>
              <a:rPr lang="es-CR" sz="3200" u="sng" dirty="0">
                <a:solidFill>
                  <a:schemeClr val="accent2"/>
                </a:solidFill>
              </a:rPr>
              <a:t>desarrolla</a:t>
            </a:r>
            <a:r>
              <a:rPr lang="es-CR" sz="3200" dirty="0"/>
              <a:t> relaciones con los estudiantes.</a:t>
            </a:r>
            <a:r>
              <a:rPr lang="en-US" sz="3200" dirty="0"/>
              <a:t> 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55BBF753-CD62-4A8B-85C8-0BA2B4D5DB8A}" type="slidenum">
              <a:rPr lang="en-US">
                <a:cs typeface="Arial" charset="0"/>
              </a:rPr>
              <a:pPr/>
              <a:t>9</a:t>
            </a:fld>
            <a:endParaRPr lang="en-US">
              <a:cs typeface="Arial" charset="0"/>
            </a:endParaRPr>
          </a:p>
        </p:txBody>
      </p:sp>
      <p:sp>
        <p:nvSpPr>
          <p:cNvPr id="317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31749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270126" y="533400"/>
            <a:ext cx="7940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CR"/>
              <a:t>7.	</a:t>
            </a:r>
            <a:r>
              <a:rPr lang="es-CR" u="sng"/>
              <a:t>Comunidad es un grupo que desarrolla relaciones</a:t>
            </a:r>
            <a:r>
              <a:rPr lang="es-CR"/>
              <a:t>.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re ValueTheme1">
  <a:themeElements>
    <a:clrScheme name="Custom 4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800000"/>
      </a:accent2>
      <a:accent3>
        <a:srgbClr val="FFFFFF"/>
      </a:accent3>
      <a:accent4>
        <a:srgbClr val="FEFAC9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Core ValueTheme1</Template>
  <TotalTime>527</TotalTime>
  <Words>401</Words>
  <Application>Microsoft Office PowerPoint</Application>
  <PresentationFormat>Widescreen</PresentationFormat>
  <Paragraphs>101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Constantia</vt:lpstr>
      <vt:lpstr>GoudyHvyface BT</vt:lpstr>
      <vt:lpstr>Lucida Sans Unicode</vt:lpstr>
      <vt:lpstr>Wingdings</vt:lpstr>
      <vt:lpstr>Wingdings 2</vt:lpstr>
      <vt:lpstr>Core ValueTheme1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TCIMA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Storms</dc:creator>
  <cp:lastModifiedBy>Gregg Fischer</cp:lastModifiedBy>
  <cp:revision>56</cp:revision>
  <dcterms:created xsi:type="dcterms:W3CDTF">2009-04-12T00:47:50Z</dcterms:created>
  <dcterms:modified xsi:type="dcterms:W3CDTF">2018-04-16T19:43:51Z</dcterms:modified>
</cp:coreProperties>
</file>