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6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16" autoAdjust="0"/>
    <p:restoredTop sz="94660"/>
  </p:normalViewPr>
  <p:slideViewPr>
    <p:cSldViewPr showGuides="1">
      <p:cViewPr varScale="1">
        <p:scale>
          <a:sx n="77" d="100"/>
          <a:sy n="77" d="100"/>
        </p:scale>
        <p:origin x="778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39" d="100"/>
          <a:sy n="39" d="100"/>
        </p:scale>
        <p:origin x="-8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r>
              <a:rPr lang="en-US"/>
              <a:t>Student handout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fld id="{2F6A3031-7F08-4BAD-A4E9-54AEF0D78F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40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</a:defRPr>
            </a:lvl1pPr>
          </a:lstStyle>
          <a:p>
            <a:fld id="{ADA90749-0A64-47F0-8A06-FA98E779FF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23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00A5898-3F83-4634-B70C-0A646A2EE8DF}" type="slidenum">
              <a:rPr lang="en-GB"/>
              <a:pPr/>
              <a:t>1</a:t>
            </a:fld>
            <a:endParaRPr lang="en-GB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3738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E8335-76E3-453F-9D68-F58965395F9F}" type="slidenum">
              <a:rPr lang="en-US"/>
              <a:pPr/>
              <a:t>10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90ADDC7-E182-4E47-82C3-17F9719C7CC9}" type="slidenum">
              <a:rPr lang="en-GB"/>
              <a:pPr/>
              <a:t>11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93738"/>
            <a:ext cx="6091237" cy="3427412"/>
          </a:xfrm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00A5898-3F83-4634-B70C-0A646A2EE8DF}" type="slidenum">
              <a:rPr lang="en-GB"/>
              <a:pPr/>
              <a:t>2</a:t>
            </a:fld>
            <a:endParaRPr lang="en-GB"/>
          </a:p>
        </p:txBody>
      </p:sp>
      <p:sp>
        <p:nvSpPr>
          <p:cNvPr id="194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3738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225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B2F69-22B2-42C1-B503-B1438BED60E9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D26B29-49D6-48E7-893B-35B1A290E607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AEF13D-10B3-4B25-8833-1C7182BF4BB1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9672E-A2FD-464B-BA31-5AE1F2932A7B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E1BEC0-6F1C-4E71-B9CE-C972D3B4F068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ADC67E-D639-4E46-BEE8-4E5AD679CBB9}" type="slidenum">
              <a:rPr lang="en-US"/>
              <a:pPr/>
              <a:t>8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F72BC7-2F53-49EB-A40D-E8CAD8BA105A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951336" y="3549922"/>
            <a:ext cx="3962208" cy="1440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278457" y="3549922"/>
            <a:ext cx="3962208" cy="1440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053747" y="3526890"/>
            <a:ext cx="61460" cy="44626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hangingPunct="1">
              <a:defRPr/>
            </a:pPr>
            <a:endParaRPr lang="en-US" sz="40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5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>
          <a:xfrm>
            <a:off x="8026401" y="6203007"/>
            <a:ext cx="3149601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11-2009</a:t>
            </a:r>
            <a:endParaRPr lang="en-US" dirty="0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8D1B48-2DF5-4839-95C5-1133407D58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>
          <a:xfrm>
            <a:off x="609601" y="6203007"/>
            <a:ext cx="6299200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09D75-472A-46BC-8E19-9FCD89857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1DB68-2E8C-4959-805E-61E572057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1" y="1524000"/>
            <a:ext cx="10972800" cy="4572000"/>
          </a:xfrm>
        </p:spPr>
        <p:txBody>
          <a:bodyPr/>
          <a:lstStyle>
            <a:lvl1pPr marL="514350" indent="-514350">
              <a:buClr>
                <a:schemeClr val="tx2"/>
              </a:buClr>
              <a:buFont typeface="+mj-lt"/>
              <a:buAutoNum type="arabicPeriod"/>
              <a:defRPr>
                <a:solidFill>
                  <a:schemeClr val="tx2"/>
                </a:solidFill>
              </a:defRPr>
            </a:lvl1pPr>
            <a:lvl2pPr marL="822965" indent="-457200">
              <a:buClr>
                <a:schemeClr val="tx2"/>
              </a:buClr>
              <a:buFont typeface="+mj-lt"/>
              <a:buAutoNum type="alphaLcPeriod"/>
              <a:defRPr/>
            </a:lvl2pPr>
            <a:lvl3pPr>
              <a:buClr>
                <a:schemeClr val="tx2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>
          <a:xfrm>
            <a:off x="8026401" y="6203007"/>
            <a:ext cx="3149601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11-2009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06401" y="6203007"/>
            <a:ext cx="6502400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0175A-A169-454A-A251-292F95013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914208" y="4917493"/>
            <a:ext cx="10567168" cy="4319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1" y="6203007"/>
            <a:ext cx="3251201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11-2009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1201" y="6203007"/>
            <a:ext cx="6096000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8BE28-53F9-4D2B-B7FB-02DC8C8584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D6397-F88E-4B15-8729-00D79E7CFE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0959" y="2180915"/>
            <a:ext cx="4997413" cy="1439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339918" y="2180915"/>
            <a:ext cx="4999333" cy="1439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4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5544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4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D2A57B-0ADE-4199-8A04-94A0EFD38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>
          <a:xfrm>
            <a:off x="8026401" y="6203007"/>
            <a:ext cx="3149601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11-2009</a:t>
            </a:r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12801" y="6203007"/>
            <a:ext cx="6502400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T101.11                                                   iteenchallenge.org</a:t>
            </a:r>
            <a:endParaRPr lang="en-US" dirty="0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B48D3-8A55-4E19-A2A0-FC458AD96C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>
          <a:xfrm>
            <a:off x="8026401" y="6203007"/>
            <a:ext cx="3149601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11-2009</a:t>
            </a:r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09601" y="6203007"/>
            <a:ext cx="6096000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CDEF6-A9AC-400E-B356-9DC3047A9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1" y="1600200"/>
            <a:ext cx="2645664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8128001" y="6203007"/>
            <a:ext cx="3048001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11-2009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21B12A-20E6-44A2-9E95-F588BDB43D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711201" y="6203007"/>
            <a:ext cx="6197600" cy="38435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T101.11                                                   iteenchallenge.org</a:t>
            </a:r>
            <a:endParaRPr lang="en-US" dirty="0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tIns="9143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1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1"/>
            <a:ext cx="27432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98B523-7B7E-4257-9E04-2AA51B7AAA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08833" y="1448185"/>
            <a:ext cx="10974336" cy="4678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0833" y="6203007"/>
            <a:ext cx="3455169" cy="38435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l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417" y="6203007"/>
            <a:ext cx="4774624" cy="384358"/>
          </a:xfrm>
          <a:prstGeom prst="rect">
            <a:avLst/>
          </a:prstGeom>
        </p:spPr>
        <p:txBody>
          <a:bodyPr vert="horz" lIns="91430" tIns="45715" rIns="91430" bIns="45715" anchor="ctr" anchorCtr="0"/>
          <a:lstStyle>
            <a:lvl1pPr algn="r" eaLnBrk="1" latinLnBrk="0" hangingPunct="1">
              <a:defRPr kumimoji="0" sz="1200" smtClean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414" y="6181413"/>
            <a:ext cx="812415" cy="457776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fld id="{01529DE8-AE17-4726-A888-14474C137A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8833" y="152593"/>
            <a:ext cx="10974336" cy="1219296"/>
          </a:xfrm>
          <a:prstGeom prst="rect">
            <a:avLst/>
          </a:prstGeom>
          <a:ln w="6350" cap="rnd">
            <a:noFill/>
          </a:ln>
        </p:spPr>
        <p:txBody>
          <a:bodyPr vert="horz" lIns="91430" tIns="45715" rIns="91430" bIns="45715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pull dir="d"/>
  </p:transition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14726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829452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244178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658904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604" indent="-273604" algn="l" rtl="0" eaLnBrk="1" fontAlgn="base" hangingPunct="1">
        <a:spcBef>
          <a:spcPts val="601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369" indent="-273604" algn="l" rtl="0" eaLnBrk="1" fontAlgn="base" hangingPunct="1">
        <a:spcBef>
          <a:spcPts val="295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135" indent="-227523" algn="l" rtl="0" eaLnBrk="1" fontAlgn="base" hangingPunct="1">
        <a:spcBef>
          <a:spcPts val="295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8739" indent="-227523" algn="l" rtl="0" eaLnBrk="1" fontAlgn="base" hangingPunct="1">
        <a:spcBef>
          <a:spcPts val="295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3783" indent="-227523" algn="l" rtl="0" eaLnBrk="1" fontAlgn="base" hangingPunct="1">
        <a:spcBef>
          <a:spcPts val="34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28610" indent="-228577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472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5763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055" indent="-182861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tc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iteenchallenge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Date Placeholder 8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/>
              <a:t>11-2009</a:t>
            </a:r>
            <a:endParaRPr lang="en-GB" dirty="0"/>
          </a:p>
        </p:txBody>
      </p:sp>
      <p:sp>
        <p:nvSpPr>
          <p:cNvPr id="717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224062" y="6123833"/>
            <a:ext cx="7674737" cy="384359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/>
            <a:r>
              <a:rPr lang="en-GB" smtClean="0"/>
              <a:t>T101.11                                                   iteenchallenge.org</a:t>
            </a:r>
            <a:endParaRPr lang="en-GB" dirty="0"/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5B463E83-4B67-4974-B00C-22B6ECA8B775}" type="slidenum">
              <a:rPr lang="en-GB">
                <a:ea typeface="Lucida Sans Unicode" pitchFamily="34" charset="0"/>
                <a:cs typeface="Lucida Sans Unicode" pitchFamily="34" charset="0"/>
              </a:rPr>
              <a:pPr/>
              <a:t>1</a:t>
            </a:fld>
            <a:endParaRPr lang="en-GB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31425" y="621884"/>
            <a:ext cx="8711864" cy="1626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TEEN CHALLENGE </a:t>
            </a:r>
          </a:p>
          <a:p>
            <a:pPr algn="ctr">
              <a:lnSpc>
                <a:spcPct val="140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Valor</a:t>
            </a:r>
            <a:r>
              <a:rPr lang="en-GB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Fundamental #7</a:t>
            </a:r>
            <a:br>
              <a:rPr lang="en-GB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352800" y="2514600"/>
            <a:ext cx="5334000" cy="1060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6500" dirty="0" err="1">
                <a:solidFill>
                  <a:srgbClr val="FFFFCC"/>
                </a:solidFill>
                <a:latin typeface="GoudyHvyface BT"/>
              </a:rPr>
              <a:t>Servicio</a:t>
            </a:r>
            <a:endParaRPr lang="en-GB" sz="6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udyHvyface BT" pitchFamily="16" charset="0"/>
            </a:endParaRPr>
          </a:p>
        </p:txBody>
      </p:sp>
      <p:pic>
        <p:nvPicPr>
          <p:cNvPr id="8" name="Picture 20" descr="108804183_7751eb15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6700" y="3429001"/>
            <a:ext cx="4038600" cy="2689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305800" cy="2286000"/>
          </a:xfrm>
        </p:spPr>
        <p:txBody>
          <a:bodyPr>
            <a:normAutofit fontScale="90000"/>
          </a:bodyPr>
          <a:lstStyle/>
          <a:p>
            <a:pPr marL="762000" indent="-762000">
              <a:buFontTx/>
              <a:buAutoNum type="arabicPeriod" startAt="6"/>
            </a:pPr>
            <a:r>
              <a:rPr lang="en-US" sz="3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n-US" sz="3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Dónde</a:t>
            </a:r>
            <a:r>
              <a:rPr lang="en-US" sz="3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puede</a:t>
            </a:r>
            <a:r>
              <a:rPr lang="en-US" sz="3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usted</a:t>
            </a:r>
            <a:r>
              <a:rPr lang="en-US" sz="3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comenzar</a:t>
            </a:r>
            <a:r>
              <a:rPr lang="en-US" sz="3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hoy a </a:t>
            </a:r>
            <a:r>
              <a:rPr lang="en-US" sz="3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desarrollar</a:t>
            </a:r>
            <a:r>
              <a:rPr lang="en-US" sz="3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</a:t>
            </a:r>
            <a:r>
              <a:rPr lang="en-US" sz="3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3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</a:t>
            </a:r>
            <a:r>
              <a:rPr lang="en-US" sz="3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</a:t>
            </a:r>
            <a:r>
              <a:rPr lang="en-US" sz="3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propia</a:t>
            </a:r>
            <a:r>
              <a:rPr lang="en-US" sz="3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8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vida</a:t>
            </a:r>
            <a:r>
              <a:rPr lang="en-US" sz="38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C111C-4A1D-4C26-B5CA-721AC75057CC}" type="slidenum">
              <a:rPr lang="en-US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  <p:pic>
        <p:nvPicPr>
          <p:cNvPr id="7" name="Picture 20" descr="108804183_7751eb15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6700" y="3429001"/>
            <a:ext cx="4038600" cy="2689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947495" y="1425151"/>
            <a:ext cx="8227871" cy="469868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300" b="1" dirty="0"/>
              <a:t>Global Teen Challenge</a:t>
            </a:r>
          </a:p>
          <a:p>
            <a:pPr>
              <a:buFont typeface="Wingdings" pitchFamily="2" charset="2"/>
              <a:buNone/>
            </a:pPr>
            <a:r>
              <a:rPr lang="en-US" sz="3300" b="1" dirty="0"/>
              <a:t>	</a:t>
            </a:r>
            <a:r>
              <a:rPr lang="en-US" sz="3300" b="1" dirty="0">
                <a:hlinkClick r:id="rId3"/>
              </a:rPr>
              <a:t>www.globaltc.org</a:t>
            </a:r>
            <a:endParaRPr lang="en-US" sz="3300" b="1" dirty="0"/>
          </a:p>
          <a:p>
            <a:pPr>
              <a:buFont typeface="Wingdings" pitchFamily="2" charset="2"/>
              <a:buNone/>
            </a:pPr>
            <a:endParaRPr lang="en-US" sz="3300" b="1" dirty="0"/>
          </a:p>
          <a:p>
            <a:pPr>
              <a:buFont typeface="Wingdings" pitchFamily="2" charset="2"/>
              <a:buNone/>
            </a:pPr>
            <a:r>
              <a:rPr lang="es-CR" sz="3300" b="1" dirty="0"/>
              <a:t>Materiales de entrenamiento son disponibles en la siguiente dirección electrónica</a:t>
            </a:r>
            <a:r>
              <a:rPr lang="en-US" sz="3300" b="1" dirty="0"/>
              <a:t>:</a:t>
            </a:r>
            <a:endParaRPr lang="en-US" sz="3300" b="1" dirty="0">
              <a:hlinkClick r:id="rId4"/>
            </a:endParaRPr>
          </a:p>
          <a:p>
            <a:pPr>
              <a:buFont typeface="Wingdings" pitchFamily="2" charset="2"/>
              <a:buNone/>
            </a:pPr>
            <a:r>
              <a:rPr lang="en-US" sz="3300" b="1" dirty="0"/>
              <a:t>	</a:t>
            </a:r>
          </a:p>
          <a:p>
            <a:pPr>
              <a:buFont typeface="Wingdings" pitchFamily="2" charset="2"/>
              <a:buNone/>
            </a:pPr>
            <a:r>
              <a:rPr lang="en-US" sz="3300" b="1" dirty="0"/>
              <a:t>www.iTeenChallenge.org </a:t>
            </a:r>
          </a:p>
          <a:p>
            <a:pPr>
              <a:buFont typeface="Wingdings" pitchFamily="2" charset="2"/>
              <a:buNone/>
            </a:pPr>
            <a:endParaRPr lang="en-US" sz="33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0626" y="273515"/>
            <a:ext cx="8227871" cy="101344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6000" b="1" u="sng" dirty="0" err="1">
                <a:solidFill>
                  <a:schemeClr val="accent2"/>
                </a:solidFill>
                <a:latin typeface="AvantGarde Bk BT" pitchFamily="34" charset="0"/>
              </a:rPr>
              <a:t>Escribe</a:t>
            </a:r>
            <a:r>
              <a:rPr sz="6000" b="1" u="sng" dirty="0">
                <a:solidFill>
                  <a:schemeClr val="accent2"/>
                </a:solidFill>
                <a:latin typeface="AvantGarde Bk BT" pitchFamily="34" charset="0"/>
              </a:rPr>
              <a:t> a: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/>
              <a:t>11-2009</a:t>
            </a:r>
            <a:endParaRPr lang="en-GB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FBE44527-A6DA-4A08-8A96-A8DEA45D68F8}" type="slidenum">
              <a:rPr lang="en-GB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 dirty="0"/>
          </a:p>
        </p:txBody>
      </p:sp>
      <p:pic>
        <p:nvPicPr>
          <p:cNvPr id="7" name="Picture 6" descr="Z GTC-clea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762000"/>
            <a:ext cx="3657298" cy="2035896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Date Placeholder 8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smtClean="0"/>
              <a:t>11-2009</a:t>
            </a:r>
            <a:endParaRPr lang="en-GB" dirty="0"/>
          </a:p>
        </p:txBody>
      </p:sp>
      <p:sp>
        <p:nvSpPr>
          <p:cNvPr id="7173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224062" y="6123833"/>
            <a:ext cx="7674737" cy="384359"/>
          </a:xfrm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l"/>
            <a:r>
              <a:rPr lang="en-GB" smtClean="0"/>
              <a:t>T101.11                                                   iteenchallenge.org</a:t>
            </a:r>
            <a:endParaRPr lang="en-GB" dirty="0"/>
          </a:p>
        </p:txBody>
      </p:sp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fld id="{5B463E83-4B67-4974-B00C-22B6ECA8B775}" type="slidenum">
              <a:rPr lang="en-GB">
                <a:ea typeface="Lucida Sans Unicode" pitchFamily="34" charset="0"/>
                <a:cs typeface="Lucida Sans Unicode" pitchFamily="34" charset="0"/>
              </a:rPr>
              <a:pPr/>
              <a:t>2</a:t>
            </a:fld>
            <a:endParaRPr lang="en-GB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40068" y="621884"/>
            <a:ext cx="8711864" cy="1626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TEEN CHALLENGE </a:t>
            </a:r>
          </a:p>
          <a:p>
            <a:pPr algn="ctr">
              <a:lnSpc>
                <a:spcPct val="140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Valor</a:t>
            </a:r>
            <a:r>
              <a:rPr lang="en-GB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Fundamental #7</a:t>
            </a:r>
            <a:endParaRPr lang="en-GB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819401" y="2323428"/>
            <a:ext cx="6781799" cy="106094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 algn="ctr">
              <a:lnSpc>
                <a:spcPct val="98000"/>
              </a:lnSpc>
              <a:buClr>
                <a:srgbClr val="FFFFFF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GB" sz="6500" dirty="0" err="1">
                <a:solidFill>
                  <a:srgbClr val="FFFFCC"/>
                </a:solidFill>
                <a:latin typeface="GoudyHvyface BT"/>
              </a:rPr>
              <a:t>Servicio</a:t>
            </a:r>
            <a:endParaRPr lang="en-GB" sz="65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oudyHvyface BT" pitchFamily="1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1" y="3657602"/>
            <a:ext cx="708659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+mj-lt"/>
              </a:rPr>
              <a:t>--</a:t>
            </a:r>
            <a:r>
              <a:rPr lang="en-US" sz="4400" dirty="0" err="1">
                <a:latin typeface="+mj-lt"/>
              </a:rPr>
              <a:t>Dedicándonos</a:t>
            </a:r>
            <a:r>
              <a:rPr lang="en-US" sz="4400" dirty="0">
                <a:latin typeface="+mj-lt"/>
              </a:rPr>
              <a:t> al </a:t>
            </a:r>
            <a:r>
              <a:rPr lang="en-US" sz="4400" dirty="0" err="1">
                <a:latin typeface="+mj-lt"/>
              </a:rPr>
              <a:t>éxito</a:t>
            </a:r>
            <a:r>
              <a:rPr lang="en-US" sz="4400" dirty="0">
                <a:latin typeface="+mj-lt"/>
              </a:rPr>
              <a:t> de </a:t>
            </a:r>
            <a:r>
              <a:rPr lang="en-US" sz="4400" dirty="0" err="1">
                <a:latin typeface="+mj-lt"/>
              </a:rPr>
              <a:t>otros</a:t>
            </a:r>
            <a:endParaRPr lang="en-US" sz="4400" dirty="0">
              <a:latin typeface="+mj-lt"/>
            </a:endParaRPr>
          </a:p>
          <a:p>
            <a:pPr algn="ctr"/>
            <a:endParaRPr lang="es-CR" sz="4400" dirty="0">
              <a:latin typeface="+mj-lt"/>
            </a:endParaRPr>
          </a:p>
          <a:p>
            <a:pPr algn="ctr"/>
            <a:endParaRPr lang="en-US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371600"/>
            <a:ext cx="8458200" cy="4724400"/>
          </a:xfrm>
        </p:spPr>
        <p:txBody>
          <a:bodyPr/>
          <a:lstStyle/>
          <a:p>
            <a:pPr marL="609600" indent="-609600">
              <a:buNone/>
            </a:pPr>
            <a:r>
              <a:rPr lang="en-US" sz="3200" dirty="0"/>
              <a:t>a</a:t>
            </a:r>
            <a:r>
              <a:rPr lang="en-US" sz="4000" dirty="0"/>
              <a:t>.</a:t>
            </a:r>
            <a:r>
              <a:rPr lang="en-US" sz="3200" dirty="0"/>
              <a:t>  </a:t>
            </a:r>
            <a:r>
              <a:rPr lang="en-US" sz="3200" u="sng" dirty="0" err="1">
                <a:solidFill>
                  <a:schemeClr val="accent2"/>
                </a:solidFill>
              </a:rPr>
              <a:t>Jesucristo</a:t>
            </a:r>
            <a:r>
              <a:rPr lang="en-US" sz="3200" dirty="0"/>
              <a:t> vino </a:t>
            </a:r>
            <a:r>
              <a:rPr lang="en-US" sz="3200" dirty="0" err="1"/>
              <a:t>como</a:t>
            </a:r>
            <a:r>
              <a:rPr lang="en-US" sz="3200" dirty="0"/>
              <a:t> </a:t>
            </a:r>
            <a:r>
              <a:rPr lang="en-US" sz="3200" dirty="0" err="1"/>
              <a:t>siervo</a:t>
            </a:r>
            <a:r>
              <a:rPr lang="en-US" sz="3200" dirty="0"/>
              <a:t>.  </a:t>
            </a:r>
            <a:r>
              <a:rPr lang="en-US" sz="3200">
                <a:solidFill>
                  <a:srgbClr val="FFFF00"/>
                </a:solidFill>
              </a:rPr>
              <a:t>Marcos </a:t>
            </a:r>
            <a:r>
              <a:rPr lang="en-US" sz="3200" dirty="0">
                <a:solidFill>
                  <a:srgbClr val="FFFF00"/>
                </a:solidFill>
              </a:rPr>
              <a:t>10:45</a:t>
            </a:r>
            <a:r>
              <a:rPr lang="en-US" sz="3200" dirty="0">
                <a:solidFill>
                  <a:schemeClr val="folHlink"/>
                </a:solidFill>
              </a:rPr>
              <a:t>; </a:t>
            </a:r>
            <a:r>
              <a:rPr lang="en-US" sz="3200" dirty="0" err="1">
                <a:solidFill>
                  <a:srgbClr val="FFFF00"/>
                </a:solidFill>
              </a:rPr>
              <a:t>Filipenses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2:7</a:t>
            </a:r>
          </a:p>
          <a:p>
            <a:pPr marL="609600" indent="-609600">
              <a:buNone/>
            </a:pPr>
            <a:r>
              <a:rPr lang="en-US" sz="3200" dirty="0"/>
              <a:t>b.  </a:t>
            </a:r>
            <a:r>
              <a:rPr lang="en-US" sz="3200" dirty="0"/>
              <a:t>Los </a:t>
            </a:r>
            <a:r>
              <a:rPr lang="en-US" sz="3200" u="sng" dirty="0" err="1">
                <a:solidFill>
                  <a:schemeClr val="accent2"/>
                </a:solidFill>
              </a:rPr>
              <a:t>cristianos</a:t>
            </a:r>
            <a:r>
              <a:rPr lang="en-US" sz="3200" dirty="0"/>
              <a:t> son </a:t>
            </a:r>
            <a:r>
              <a:rPr lang="en-US" sz="3200" dirty="0" err="1"/>
              <a:t>siervos</a:t>
            </a:r>
            <a:r>
              <a:rPr lang="en-US" sz="3200" dirty="0"/>
              <a:t> de Jesus</a:t>
            </a:r>
            <a:r>
              <a:rPr lang="en-US" sz="3200" dirty="0"/>
              <a:t>.               </a:t>
            </a:r>
            <a:r>
              <a:rPr lang="en-US" sz="3200" dirty="0">
                <a:solidFill>
                  <a:schemeClr val="folHlink"/>
                </a:solidFill>
              </a:rPr>
              <a:t>1 </a:t>
            </a:r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1 </a:t>
            </a:r>
            <a:r>
              <a:rPr lang="en-US" sz="3200" dirty="0">
                <a:solidFill>
                  <a:srgbClr val="FFFF00"/>
                </a:solidFill>
              </a:rPr>
              <a:t>Pedro </a:t>
            </a:r>
            <a:r>
              <a:rPr lang="en-US" sz="3200" dirty="0">
                <a:solidFill>
                  <a:srgbClr val="FFFF00"/>
                </a:solidFill>
              </a:rPr>
              <a:t>2:16; </a:t>
            </a:r>
            <a:r>
              <a:rPr lang="en-US" sz="3200" dirty="0">
                <a:solidFill>
                  <a:srgbClr val="FFFF00"/>
                </a:solidFill>
              </a:rPr>
              <a:t>Juan </a:t>
            </a:r>
            <a:r>
              <a:rPr lang="en-US" sz="3200" dirty="0">
                <a:solidFill>
                  <a:srgbClr val="FFFF00"/>
                </a:solidFill>
              </a:rPr>
              <a:t>12:26</a:t>
            </a:r>
          </a:p>
          <a:p>
            <a:pPr marL="609600" indent="-609600">
              <a:buNone/>
            </a:pPr>
            <a:r>
              <a:rPr lang="en-US" sz="3200" dirty="0"/>
              <a:t>c.  </a:t>
            </a:r>
            <a:r>
              <a:rPr lang="en-US" sz="3200" dirty="0"/>
              <a:t>Los </a:t>
            </a:r>
            <a:r>
              <a:rPr lang="en-US" sz="3200" dirty="0" err="1"/>
              <a:t>cristianos</a:t>
            </a:r>
            <a:r>
              <a:rPr lang="en-US" sz="3200" dirty="0"/>
              <a:t> son </a:t>
            </a:r>
            <a:r>
              <a:rPr lang="en-US" sz="3200" dirty="0" err="1"/>
              <a:t>siervos</a:t>
            </a:r>
            <a:r>
              <a:rPr lang="en-US" sz="3200" dirty="0"/>
              <a:t> del </a:t>
            </a:r>
            <a:r>
              <a:rPr lang="en-US" sz="3200" u="sng" dirty="0" err="1">
                <a:solidFill>
                  <a:schemeClr val="accent2"/>
                </a:solidFill>
              </a:rPr>
              <a:t>uno</a:t>
            </a:r>
            <a:r>
              <a:rPr lang="en-US" sz="3200" u="sng" dirty="0">
                <a:solidFill>
                  <a:schemeClr val="accent2"/>
                </a:solidFill>
              </a:rPr>
              <a:t> al </a:t>
            </a:r>
            <a:r>
              <a:rPr lang="en-US" sz="3200" u="sng" dirty="0" err="1">
                <a:solidFill>
                  <a:schemeClr val="accent2"/>
                </a:solidFill>
              </a:rPr>
              <a:t>otro</a:t>
            </a:r>
            <a:r>
              <a:rPr lang="en-US" sz="3200" dirty="0">
                <a:solidFill>
                  <a:schemeClr val="accent2"/>
                </a:solidFill>
              </a:rPr>
              <a:t>.</a:t>
            </a:r>
            <a:r>
              <a:rPr lang="en-US" sz="3200" dirty="0"/>
              <a:t>  </a:t>
            </a:r>
            <a:r>
              <a:rPr lang="en-US" sz="3200" dirty="0" err="1">
                <a:solidFill>
                  <a:srgbClr val="FFFF00"/>
                </a:solidFill>
              </a:rPr>
              <a:t>Gálatas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5:13</a:t>
            </a:r>
          </a:p>
          <a:p>
            <a:pPr marL="609600" indent="-609600">
              <a:buNone/>
            </a:pPr>
            <a:r>
              <a:rPr lang="en-US" sz="3200" dirty="0"/>
              <a:t>d.  </a:t>
            </a:r>
            <a:r>
              <a:rPr lang="en-US" sz="3200" dirty="0"/>
              <a:t>Los </a:t>
            </a:r>
            <a:r>
              <a:rPr lang="en-US" sz="3200" dirty="0" err="1"/>
              <a:t>líderes</a:t>
            </a:r>
            <a:r>
              <a:rPr lang="en-US" sz="3200" dirty="0"/>
              <a:t> </a:t>
            </a:r>
            <a:r>
              <a:rPr lang="en-US" sz="3200" dirty="0" err="1"/>
              <a:t>cristianos</a:t>
            </a:r>
            <a:r>
              <a:rPr lang="en-US" sz="3200" dirty="0"/>
              <a:t> son </a:t>
            </a:r>
            <a:r>
              <a:rPr lang="en-US" sz="3200" dirty="0" err="1"/>
              <a:t>siervos</a:t>
            </a:r>
            <a:r>
              <a:rPr lang="en-US" sz="3200" dirty="0"/>
              <a:t> a los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están</a:t>
            </a:r>
            <a:r>
              <a:rPr lang="en-US" sz="3200" dirty="0"/>
              <a:t> </a:t>
            </a:r>
            <a:r>
              <a:rPr lang="en-US" sz="3200" u="sng" dirty="0" err="1">
                <a:solidFill>
                  <a:schemeClr val="accent2"/>
                </a:solidFill>
              </a:rPr>
              <a:t>bajo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u="sng" dirty="0" err="1">
                <a:solidFill>
                  <a:schemeClr val="accent2"/>
                </a:solidFill>
              </a:rPr>
              <a:t>autoridad</a:t>
            </a:r>
            <a:r>
              <a:rPr lang="en-US" sz="3200" dirty="0">
                <a:solidFill>
                  <a:srgbClr val="FFFF00"/>
                </a:solidFill>
              </a:rPr>
              <a:t>.  </a:t>
            </a:r>
            <a:r>
              <a:rPr lang="en-US" sz="3200" dirty="0">
                <a:solidFill>
                  <a:srgbClr val="FFFF00"/>
                </a:solidFill>
              </a:rPr>
              <a:t>1 </a:t>
            </a:r>
            <a:r>
              <a:rPr lang="en-US" sz="3200" dirty="0">
                <a:solidFill>
                  <a:srgbClr val="FFFF00"/>
                </a:solidFill>
              </a:rPr>
              <a:t>Pedro5:12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54102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</a:t>
            </a: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¿</a:t>
            </a:r>
            <a:r>
              <a:rPr lang="en-US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Quién</a:t>
            </a: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</a:t>
            </a: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un </a:t>
            </a:r>
            <a:r>
              <a:rPr lang="en-US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siervo</a:t>
            </a:r>
            <a:r>
              <a:rPr lang="en-US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7E506-CD78-4F45-8907-A4485B15334A}" type="slidenum">
              <a:rPr lang="en-US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T101.11                                                   iteenchallenge.org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524000"/>
            <a:ext cx="8305800" cy="533400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lphaLcPeriod"/>
            </a:pPr>
            <a:r>
              <a:rPr lang="en-US" sz="2800" u="sng" dirty="0" err="1">
                <a:solidFill>
                  <a:schemeClr val="accent2"/>
                </a:solidFill>
              </a:rPr>
              <a:t>Obediente</a:t>
            </a:r>
            <a:r>
              <a:rPr lang="en-US" sz="2800" dirty="0"/>
              <a:t> a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amo</a:t>
            </a:r>
            <a:r>
              <a:rPr lang="en-US" sz="2800" dirty="0"/>
              <a:t>.  </a:t>
            </a:r>
            <a:r>
              <a:rPr lang="en-US" sz="2800" dirty="0" err="1">
                <a:solidFill>
                  <a:srgbClr val="FFFF00"/>
                </a:solidFill>
              </a:rPr>
              <a:t>Colosenses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3:22</a:t>
            </a:r>
          </a:p>
          <a:p>
            <a:pPr marL="609600" indent="-609600">
              <a:buClr>
                <a:schemeClr val="tx1"/>
              </a:buClr>
              <a:buFontTx/>
              <a:buAutoNum type="alphaLcPeriod"/>
            </a:pPr>
            <a:r>
              <a:rPr lang="en-US" sz="2800" u="sng" dirty="0" err="1">
                <a:solidFill>
                  <a:schemeClr val="accent2"/>
                </a:solidFill>
              </a:rPr>
              <a:t>Trabaja</a:t>
            </a:r>
            <a:r>
              <a:rPr lang="en-US" sz="2800" dirty="0"/>
              <a:t> con </a:t>
            </a:r>
            <a:r>
              <a:rPr lang="en-US" sz="2800" dirty="0" err="1"/>
              <a:t>todo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corazón</a:t>
            </a:r>
            <a:r>
              <a:rPr lang="en-US" sz="2800" dirty="0"/>
              <a:t>. </a:t>
            </a:r>
            <a:r>
              <a:rPr lang="en-US" sz="2800" dirty="0" err="1">
                <a:solidFill>
                  <a:srgbClr val="FFFF00"/>
                </a:solidFill>
              </a:rPr>
              <a:t>Colosenses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3:23</a:t>
            </a:r>
          </a:p>
          <a:p>
            <a:pPr marL="609600" indent="-609600">
              <a:buClr>
                <a:schemeClr val="tx1"/>
              </a:buClr>
              <a:buFontTx/>
              <a:buAutoNum type="alphaLcPeriod"/>
            </a:pPr>
            <a:r>
              <a:rPr lang="en-US" sz="2800" u="sng" dirty="0" err="1">
                <a:solidFill>
                  <a:schemeClr val="accent2"/>
                </a:solidFill>
              </a:rPr>
              <a:t>Satisface</a:t>
            </a:r>
            <a:r>
              <a:rPr lang="en-US" sz="2800" dirty="0"/>
              <a:t> </a:t>
            </a:r>
            <a:r>
              <a:rPr lang="en-US" sz="2800" dirty="0" err="1"/>
              <a:t>las</a:t>
            </a:r>
            <a:r>
              <a:rPr lang="en-US" sz="2800" dirty="0"/>
              <a:t> </a:t>
            </a:r>
            <a:r>
              <a:rPr lang="en-US" sz="2800" dirty="0" err="1"/>
              <a:t>necesidades</a:t>
            </a:r>
            <a:r>
              <a:rPr lang="en-US" sz="2800" dirty="0"/>
              <a:t> </a:t>
            </a:r>
            <a:r>
              <a:rPr lang="en-US" sz="2800" dirty="0" err="1"/>
              <a:t>básicas</a:t>
            </a:r>
            <a:r>
              <a:rPr lang="en-US" sz="2800" dirty="0"/>
              <a:t> de los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está</a:t>
            </a:r>
            <a:r>
              <a:rPr lang="en-US" sz="2800" dirty="0"/>
              <a:t> </a:t>
            </a:r>
            <a:r>
              <a:rPr lang="en-US" sz="2800" dirty="0" err="1"/>
              <a:t>sirviendo</a:t>
            </a:r>
            <a:r>
              <a:rPr lang="en-US" sz="2800" dirty="0"/>
              <a:t>. </a:t>
            </a:r>
            <a:r>
              <a:rPr lang="en-US" sz="2800" dirty="0">
                <a:solidFill>
                  <a:srgbClr val="FFFF00"/>
                </a:solidFill>
              </a:rPr>
              <a:t>Mateo </a:t>
            </a:r>
            <a:r>
              <a:rPr lang="en-US" sz="2800" dirty="0">
                <a:solidFill>
                  <a:srgbClr val="FFFF00"/>
                </a:solidFill>
              </a:rPr>
              <a:t>24:45</a:t>
            </a:r>
          </a:p>
          <a:p>
            <a:pPr marL="609600" indent="-609600">
              <a:buClr>
                <a:schemeClr val="tx1"/>
              </a:buClr>
              <a:buFontTx/>
              <a:buAutoNum type="alphaLcPeriod"/>
            </a:pPr>
            <a:r>
              <a:rPr lang="en-US" sz="2800" dirty="0" err="1"/>
              <a:t>Sabiamente</a:t>
            </a:r>
            <a:r>
              <a:rPr lang="en-US" sz="2800" dirty="0"/>
              <a:t> </a:t>
            </a:r>
            <a:r>
              <a:rPr lang="en-US" sz="2800" dirty="0" err="1"/>
              <a:t>usa</a:t>
            </a:r>
            <a:r>
              <a:rPr lang="en-US" sz="2800" dirty="0"/>
              <a:t> los </a:t>
            </a:r>
            <a:r>
              <a:rPr lang="en-US" sz="2800" u="sng" dirty="0" err="1">
                <a:solidFill>
                  <a:schemeClr val="accent2"/>
                </a:solidFill>
              </a:rPr>
              <a:t>recursos</a:t>
            </a:r>
            <a:r>
              <a:rPr lang="en-US" sz="2800" dirty="0"/>
              <a:t> </a:t>
            </a:r>
            <a:r>
              <a:rPr lang="en-US" sz="2800" dirty="0" err="1"/>
              <a:t>que</a:t>
            </a:r>
            <a:r>
              <a:rPr lang="en-US" sz="2800" dirty="0"/>
              <a:t> el </a:t>
            </a:r>
            <a:r>
              <a:rPr lang="en-US" sz="2800" dirty="0" err="1"/>
              <a:t>amo</a:t>
            </a:r>
            <a:r>
              <a:rPr lang="en-US" sz="2800" dirty="0"/>
              <a:t> le ha </a:t>
            </a:r>
            <a:r>
              <a:rPr lang="en-US" sz="2800" dirty="0" err="1"/>
              <a:t>entregado</a:t>
            </a:r>
            <a:r>
              <a:rPr lang="en-US" sz="2800" dirty="0"/>
              <a:t>.  </a:t>
            </a:r>
            <a:r>
              <a:rPr lang="en-US" sz="2800" dirty="0">
                <a:solidFill>
                  <a:srgbClr val="FFFF00"/>
                </a:solidFill>
              </a:rPr>
              <a:t>Mateo </a:t>
            </a:r>
            <a:r>
              <a:rPr lang="en-US" sz="2800" dirty="0">
                <a:solidFill>
                  <a:srgbClr val="FFFF00"/>
                </a:solidFill>
              </a:rPr>
              <a:t>25:14-21</a:t>
            </a:r>
          </a:p>
          <a:p>
            <a:pPr marL="609600" indent="-609600">
              <a:buClr>
                <a:schemeClr val="tx1"/>
              </a:buClr>
              <a:buFontTx/>
              <a:buAutoNum type="alphaLcPeriod"/>
            </a:pPr>
            <a:r>
              <a:rPr lang="en-US" sz="2800" dirty="0" err="1"/>
              <a:t>Sirve</a:t>
            </a:r>
            <a:r>
              <a:rPr lang="en-US" sz="2800" dirty="0"/>
              <a:t> a </a:t>
            </a:r>
            <a:r>
              <a:rPr lang="en-US" sz="2800" dirty="0" err="1"/>
              <a:t>otros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está</a:t>
            </a:r>
            <a:r>
              <a:rPr lang="en-US" sz="2800" dirty="0"/>
              <a:t> </a:t>
            </a:r>
            <a:r>
              <a:rPr lang="en-US" sz="2800" dirty="0" err="1"/>
              <a:t>sirviendo</a:t>
            </a:r>
            <a:r>
              <a:rPr lang="en-US" sz="2800" dirty="0"/>
              <a:t> a </a:t>
            </a:r>
            <a:r>
              <a:rPr lang="en-US" sz="2800" dirty="0" err="1"/>
              <a:t>su</a:t>
            </a:r>
            <a:r>
              <a:rPr lang="en-US" sz="2800" dirty="0"/>
              <a:t>  </a:t>
            </a:r>
            <a:r>
              <a:rPr lang="en-US" sz="2800" u="sng" dirty="0" err="1">
                <a:solidFill>
                  <a:schemeClr val="accent2"/>
                </a:solidFill>
              </a:rPr>
              <a:t>amo</a:t>
            </a:r>
            <a:r>
              <a:rPr lang="en-US" sz="2800" dirty="0"/>
              <a:t>.  </a:t>
            </a:r>
            <a:r>
              <a:rPr lang="en-US" sz="2800" dirty="0" err="1">
                <a:solidFill>
                  <a:srgbClr val="FFFF00"/>
                </a:solidFill>
              </a:rPr>
              <a:t>Efesios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6:7</a:t>
            </a:r>
          </a:p>
          <a:p>
            <a:pPr marL="609600" indent="-609600">
              <a:buClr>
                <a:schemeClr val="tx1"/>
              </a:buClr>
              <a:buFontTx/>
              <a:buAutoNum type="alphaLcPeriod"/>
            </a:pPr>
            <a:r>
              <a:rPr lang="en-US" sz="2800" u="sng" dirty="0" err="1">
                <a:solidFill>
                  <a:schemeClr val="accent2"/>
                </a:solidFill>
              </a:rPr>
              <a:t>Comunica</a:t>
            </a:r>
            <a:r>
              <a:rPr lang="en-US" sz="2800" dirty="0"/>
              <a:t> </a:t>
            </a:r>
            <a:r>
              <a:rPr lang="en-US" sz="2800" dirty="0" err="1"/>
              <a:t>el</a:t>
            </a:r>
            <a:r>
              <a:rPr lang="en-US" sz="2800" u="sng" dirty="0" err="1">
                <a:solidFill>
                  <a:schemeClr val="accent2"/>
                </a:solidFill>
              </a:rPr>
              <a:t>mensaje</a:t>
            </a:r>
            <a:r>
              <a:rPr lang="en-US" sz="2800" u="sng" dirty="0">
                <a:solidFill>
                  <a:schemeClr val="accent2"/>
                </a:solidFill>
              </a:rPr>
              <a:t> </a:t>
            </a:r>
            <a:r>
              <a:rPr lang="en-US" sz="2800" u="sng" dirty="0">
                <a:solidFill>
                  <a:schemeClr val="tx1"/>
                </a:solidFill>
              </a:rPr>
              <a:t>del </a:t>
            </a:r>
            <a:r>
              <a:rPr lang="en-US" sz="2800" u="sng" dirty="0" err="1">
                <a:solidFill>
                  <a:schemeClr val="tx1"/>
                </a:solidFill>
              </a:rPr>
              <a:t>amo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/>
              <a:t>– </a:t>
            </a:r>
            <a:r>
              <a:rPr lang="en-US" sz="2800" dirty="0"/>
              <a:t>a </a:t>
            </a:r>
            <a:r>
              <a:rPr lang="en-US" sz="2800" dirty="0" err="1"/>
              <a:t>pesar</a:t>
            </a:r>
            <a:r>
              <a:rPr lang="en-US" sz="2800" dirty="0"/>
              <a:t> de la </a:t>
            </a:r>
            <a:r>
              <a:rPr lang="en-US" sz="2800" dirty="0" err="1"/>
              <a:t>reacción</a:t>
            </a:r>
            <a:r>
              <a:rPr lang="en-US" sz="2800" dirty="0"/>
              <a:t> de </a:t>
            </a:r>
            <a:r>
              <a:rPr lang="en-US" sz="2800" dirty="0" err="1"/>
              <a:t>otros</a:t>
            </a:r>
            <a:r>
              <a:rPr lang="en-US" sz="2800" dirty="0"/>
              <a:t>. </a:t>
            </a:r>
            <a:r>
              <a:rPr lang="en-US" sz="2800" dirty="0">
                <a:solidFill>
                  <a:srgbClr val="FFFF00"/>
                </a:solidFill>
              </a:rPr>
              <a:t>Lucas 14:16-24</a:t>
            </a:r>
            <a:endParaRPr lang="en-US" sz="2800" dirty="0">
              <a:solidFill>
                <a:srgbClr val="FFFF00"/>
              </a:solidFill>
            </a:endParaRPr>
          </a:p>
          <a:p>
            <a:pPr marL="609600" indent="-609600"/>
            <a:endParaRPr 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305800" cy="1447800"/>
          </a:xfrm>
        </p:spPr>
        <p:txBody>
          <a:bodyPr>
            <a:normAutofit/>
          </a:bodyPr>
          <a:lstStyle/>
          <a:p>
            <a:pPr marL="838200" indent="-838200">
              <a:buFontTx/>
              <a:buAutoNum type="arabicPeriod" startAt="2"/>
            </a:pP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Cuáles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características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un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buen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siervo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700D2-8E68-400D-9540-1C2226FE5755}" type="slidenum">
              <a:rPr lang="en-US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447800"/>
            <a:ext cx="8229600" cy="5410200"/>
          </a:xfrm>
        </p:spPr>
        <p:txBody>
          <a:bodyPr/>
          <a:lstStyle/>
          <a:p>
            <a:pPr marL="609600" indent="-609600">
              <a:spcBef>
                <a:spcPct val="40000"/>
              </a:spcBef>
              <a:buFontTx/>
              <a:buAutoNum type="alphaLcPeriod"/>
            </a:pPr>
            <a:r>
              <a:rPr lang="en-US" sz="3600" dirty="0"/>
              <a:t>Como </a:t>
            </a:r>
            <a:r>
              <a:rPr lang="en-US" sz="3600" dirty="0" err="1"/>
              <a:t>líderes</a:t>
            </a:r>
            <a:r>
              <a:rPr lang="en-US" sz="3600" dirty="0"/>
              <a:t>, </a:t>
            </a:r>
            <a:r>
              <a:rPr lang="en-US" sz="3600" dirty="0" err="1"/>
              <a:t>debemos</a:t>
            </a:r>
            <a:r>
              <a:rPr lang="en-US" sz="3600" dirty="0"/>
              <a:t> </a:t>
            </a:r>
            <a:r>
              <a:rPr lang="en-US" sz="3600" dirty="0" err="1"/>
              <a:t>servir</a:t>
            </a:r>
            <a:r>
              <a:rPr lang="en-US" sz="3600" dirty="0"/>
              <a:t> al personal.</a:t>
            </a:r>
          </a:p>
          <a:p>
            <a:pPr marL="918215" lvl="1" indent="-609600">
              <a:spcBef>
                <a:spcPct val="40000"/>
              </a:spcBef>
              <a:buFontTx/>
              <a:buAutoNum type="arabicParenR"/>
            </a:pPr>
            <a:r>
              <a:rPr lang="en-US" sz="3000" dirty="0" err="1"/>
              <a:t>Preocuparnos</a:t>
            </a:r>
            <a:r>
              <a:rPr lang="en-US" sz="3000" dirty="0"/>
              <a:t> </a:t>
            </a:r>
            <a:r>
              <a:rPr lang="en-US" sz="3000" dirty="0" err="1"/>
              <a:t>por</a:t>
            </a:r>
            <a:r>
              <a:rPr lang="en-US" sz="3000" dirty="0"/>
              <a:t> </a:t>
            </a:r>
            <a:r>
              <a:rPr lang="en-US" sz="3000" dirty="0" err="1"/>
              <a:t>sus</a:t>
            </a:r>
            <a:r>
              <a:rPr lang="en-US" sz="3000" dirty="0"/>
              <a:t> </a:t>
            </a:r>
            <a:r>
              <a:rPr lang="en-US" sz="3000" u="sng" dirty="0" err="1">
                <a:solidFill>
                  <a:schemeClr val="accent2"/>
                </a:solidFill>
              </a:rPr>
              <a:t>necesidades</a:t>
            </a:r>
            <a:r>
              <a:rPr lang="en-US" sz="3000" u="sng" dirty="0">
                <a:solidFill>
                  <a:schemeClr val="accent2"/>
                </a:solidFill>
              </a:rPr>
              <a:t> </a:t>
            </a:r>
            <a:r>
              <a:rPr lang="en-US" sz="3000" u="sng" dirty="0" err="1">
                <a:solidFill>
                  <a:schemeClr val="accent2"/>
                </a:solidFill>
              </a:rPr>
              <a:t>básicas</a:t>
            </a:r>
            <a:r>
              <a:rPr lang="en-US" sz="3000" dirty="0"/>
              <a:t>.       </a:t>
            </a:r>
            <a:r>
              <a:rPr lang="en-US" sz="3000" dirty="0">
                <a:solidFill>
                  <a:schemeClr val="folHlink"/>
                </a:solidFill>
              </a:rPr>
              <a:t>1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1 Pedro 5:2 </a:t>
            </a:r>
            <a:endParaRPr lang="en-US" sz="3000" dirty="0">
              <a:solidFill>
                <a:schemeClr val="tx2">
                  <a:lumMod val="75000"/>
                </a:schemeClr>
              </a:solidFill>
            </a:endParaRPr>
          </a:p>
          <a:p>
            <a:pPr marL="918215" lvl="1" indent="-609600">
              <a:spcBef>
                <a:spcPct val="40000"/>
              </a:spcBef>
              <a:buFontTx/>
              <a:buAutoNum type="arabicParenR"/>
            </a:pPr>
            <a:r>
              <a:rPr lang="en-US" sz="3200" dirty="0" err="1"/>
              <a:t>Ser</a:t>
            </a:r>
            <a:r>
              <a:rPr lang="en-US" sz="3200" dirty="0"/>
              <a:t> </a:t>
            </a:r>
            <a:r>
              <a:rPr lang="en-US" sz="3200" dirty="0" err="1"/>
              <a:t>generoso</a:t>
            </a:r>
            <a:r>
              <a:rPr lang="en-US" sz="3200" dirty="0"/>
              <a:t>, no </a:t>
            </a:r>
            <a:r>
              <a:rPr lang="en-US" sz="3200" u="sng" dirty="0" err="1">
                <a:solidFill>
                  <a:schemeClr val="accent2"/>
                </a:solidFill>
              </a:rPr>
              <a:t>codicioso</a:t>
            </a:r>
            <a:r>
              <a:rPr lang="en-US" sz="3200" dirty="0"/>
              <a:t>.  </a:t>
            </a:r>
            <a:r>
              <a:rPr lang="en-US" sz="3200" dirty="0">
                <a:solidFill>
                  <a:srgbClr val="FFFF00"/>
                </a:solidFill>
              </a:rPr>
              <a:t>1 </a:t>
            </a:r>
            <a:r>
              <a:rPr lang="en-US" sz="3200" dirty="0">
                <a:solidFill>
                  <a:srgbClr val="FFFF00"/>
                </a:solidFill>
              </a:rPr>
              <a:t>Pedro 5:2</a:t>
            </a:r>
          </a:p>
          <a:p>
            <a:pPr marL="918215" lvl="1" indent="-609600">
              <a:spcBef>
                <a:spcPct val="40000"/>
              </a:spcBef>
              <a:buFontTx/>
              <a:buAutoNum type="arabicParenR"/>
            </a:pPr>
            <a:r>
              <a:rPr lang="en-US" sz="3200" dirty="0" err="1"/>
              <a:t>Resistir</a:t>
            </a:r>
            <a:r>
              <a:rPr lang="en-US" sz="3200" dirty="0"/>
              <a:t> la </a:t>
            </a:r>
            <a:r>
              <a:rPr lang="en-US" sz="3200" dirty="0" err="1"/>
              <a:t>tentación</a:t>
            </a:r>
            <a:r>
              <a:rPr lang="en-US" sz="3200" dirty="0"/>
              <a:t> de  </a:t>
            </a:r>
            <a:r>
              <a:rPr lang="en-US" sz="3200" u="sng" dirty="0" err="1">
                <a:solidFill>
                  <a:schemeClr val="accent2"/>
                </a:solidFill>
              </a:rPr>
              <a:t>exaltar</a:t>
            </a:r>
            <a:r>
              <a:rPr lang="en-US" sz="3200" dirty="0"/>
              <a:t> a </a:t>
            </a:r>
            <a:r>
              <a:rPr lang="en-US" sz="3200" dirty="0" err="1"/>
              <a:t>nosotros</a:t>
            </a:r>
            <a:r>
              <a:rPr lang="en-US" sz="3200" dirty="0"/>
              <a:t> </a:t>
            </a:r>
            <a:r>
              <a:rPr lang="en-US" sz="3200" dirty="0" err="1"/>
              <a:t>mismos</a:t>
            </a:r>
            <a:r>
              <a:rPr lang="en-US" sz="3200" dirty="0"/>
              <a:t>.      </a:t>
            </a:r>
            <a:r>
              <a:rPr lang="en-US" sz="3200" dirty="0">
                <a:solidFill>
                  <a:srgbClr val="FFFF00"/>
                </a:solidFill>
              </a:rPr>
              <a:t>1 </a:t>
            </a:r>
            <a:r>
              <a:rPr lang="en-US" sz="3200" dirty="0">
                <a:solidFill>
                  <a:srgbClr val="FFFF00"/>
                </a:solidFill>
              </a:rPr>
              <a:t>Pedro 5:3</a:t>
            </a:r>
          </a:p>
          <a:p>
            <a:pPr marL="918215" lvl="1" indent="-609600">
              <a:spcBef>
                <a:spcPct val="40000"/>
              </a:spcBef>
              <a:buFontTx/>
              <a:buAutoNum type="arabicParenR"/>
            </a:pPr>
            <a:r>
              <a:rPr lang="en-US" sz="3200" dirty="0" err="1"/>
              <a:t>Ser</a:t>
            </a:r>
            <a:r>
              <a:rPr lang="en-US" sz="3200" dirty="0"/>
              <a:t> un </a:t>
            </a:r>
            <a:r>
              <a:rPr lang="en-US" sz="3200" u="sng" dirty="0" err="1">
                <a:solidFill>
                  <a:schemeClr val="accent2"/>
                </a:solidFill>
              </a:rPr>
              <a:t>ejemplo</a:t>
            </a:r>
            <a:r>
              <a:rPr lang="en-US" sz="3200" dirty="0"/>
              <a:t>.  </a:t>
            </a:r>
            <a:r>
              <a:rPr lang="en-US" sz="3200" dirty="0">
                <a:solidFill>
                  <a:srgbClr val="FFFF00"/>
                </a:solidFill>
              </a:rPr>
              <a:t>1 </a:t>
            </a:r>
            <a:r>
              <a:rPr lang="en-US" sz="3200" dirty="0">
                <a:solidFill>
                  <a:srgbClr val="FFFF00"/>
                </a:solidFill>
              </a:rPr>
              <a:t>Pedro </a:t>
            </a:r>
            <a:r>
              <a:rPr lang="en-US" sz="3200" dirty="0">
                <a:solidFill>
                  <a:srgbClr val="FFFF00"/>
                </a:solidFill>
              </a:rPr>
              <a:t>5:3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229600" cy="1447800"/>
          </a:xfrm>
        </p:spPr>
        <p:txBody>
          <a:bodyPr>
            <a:normAutofit/>
          </a:bodyPr>
          <a:lstStyle/>
          <a:p>
            <a:pPr marL="762000" indent="-762000">
              <a:buFontTx/>
              <a:buAutoNum type="arabicPeriod" startAt="3"/>
            </a:pP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Teen 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oportunidad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servir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CA229-3B57-474F-9624-F563F18B7187}" type="slidenum">
              <a:rPr lang="en-US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T101.11                                                 iteenchallenge.org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752601"/>
            <a:ext cx="8229600" cy="4297363"/>
          </a:xfrm>
        </p:spPr>
        <p:txBody>
          <a:bodyPr/>
          <a:lstStyle/>
          <a:p>
            <a:pPr marL="609600" indent="-609600">
              <a:lnSpc>
                <a:spcPct val="130000"/>
              </a:lnSpc>
              <a:buFontTx/>
              <a:buAutoNum type="alphaLcPeriod" startAt="2"/>
            </a:pPr>
            <a:r>
              <a:rPr lang="en-US" sz="3600" dirty="0"/>
              <a:t>Como personal, </a:t>
            </a:r>
            <a:r>
              <a:rPr lang="en-US" sz="3600" dirty="0" err="1"/>
              <a:t>debemos</a:t>
            </a:r>
            <a:r>
              <a:rPr lang="en-US" sz="3600" dirty="0"/>
              <a:t> </a:t>
            </a:r>
            <a:r>
              <a:rPr lang="en-US" sz="3600" dirty="0" err="1"/>
              <a:t>servir</a:t>
            </a:r>
            <a:r>
              <a:rPr lang="en-US" sz="3600" dirty="0"/>
              <a:t> a </a:t>
            </a:r>
            <a:r>
              <a:rPr lang="en-US" sz="3600" dirty="0" err="1"/>
              <a:t>nuestros</a:t>
            </a:r>
            <a:r>
              <a:rPr lang="en-US" sz="3600" dirty="0"/>
              <a:t> </a:t>
            </a:r>
            <a:r>
              <a:rPr lang="en-US" sz="3600" dirty="0" err="1"/>
              <a:t>líderes</a:t>
            </a:r>
            <a:r>
              <a:rPr lang="en-US" sz="3600" dirty="0"/>
              <a:t> </a:t>
            </a:r>
          </a:p>
          <a:p>
            <a:pPr marL="918215" lvl="1" indent="-609600">
              <a:lnSpc>
                <a:spcPct val="130000"/>
              </a:lnSpc>
              <a:buFontTx/>
              <a:buAutoNum type="arabicParenR"/>
            </a:pPr>
            <a:r>
              <a:rPr lang="en-US" sz="3400" dirty="0" err="1"/>
              <a:t>Ser</a:t>
            </a:r>
            <a:r>
              <a:rPr lang="en-US" sz="3400" dirty="0"/>
              <a:t> </a:t>
            </a:r>
            <a:r>
              <a:rPr lang="en-US" sz="3400" u="sng" dirty="0" err="1">
                <a:solidFill>
                  <a:schemeClr val="accent2"/>
                </a:solidFill>
              </a:rPr>
              <a:t>responsable</a:t>
            </a:r>
            <a:r>
              <a:rPr lang="en-US" sz="3400" u="sng" dirty="0">
                <a:solidFill>
                  <a:schemeClr val="accent2"/>
                </a:solidFill>
              </a:rPr>
              <a:t>/</a:t>
            </a:r>
            <a:r>
              <a:rPr lang="en-US" sz="3400" u="sng" dirty="0" err="1">
                <a:solidFill>
                  <a:schemeClr val="accent2"/>
                </a:solidFill>
              </a:rPr>
              <a:t>confiable</a:t>
            </a:r>
            <a:endParaRPr lang="en-US" sz="3400" u="sng" dirty="0">
              <a:solidFill>
                <a:schemeClr val="accent2"/>
              </a:solidFill>
            </a:endParaRPr>
          </a:p>
          <a:p>
            <a:pPr marL="918215" lvl="1" indent="-609600">
              <a:lnSpc>
                <a:spcPct val="130000"/>
              </a:lnSpc>
              <a:buFontTx/>
              <a:buAutoNum type="arabicParenR"/>
            </a:pPr>
            <a:r>
              <a:rPr lang="en-US" sz="3600" dirty="0" err="1"/>
              <a:t>Ser</a:t>
            </a:r>
            <a:r>
              <a:rPr lang="en-US" sz="3600" dirty="0"/>
              <a:t> </a:t>
            </a:r>
            <a:r>
              <a:rPr lang="en-US" sz="3600" u="sng" dirty="0" err="1">
                <a:solidFill>
                  <a:schemeClr val="accent2"/>
                </a:solidFill>
              </a:rPr>
              <a:t>fiel</a:t>
            </a:r>
            <a:r>
              <a:rPr lang="en-US" sz="3600" u="sng" dirty="0">
                <a:solidFill>
                  <a:schemeClr val="accent2"/>
                </a:solidFill>
              </a:rPr>
              <a:t>/</a:t>
            </a:r>
            <a:r>
              <a:rPr lang="en-US" sz="3600" u="sng" dirty="0" err="1">
                <a:solidFill>
                  <a:schemeClr val="accent2"/>
                </a:solidFill>
              </a:rPr>
              <a:t>fiable</a:t>
            </a:r>
            <a:r>
              <a:rPr lang="en-US" sz="3600" u="sng" dirty="0">
                <a:solidFill>
                  <a:schemeClr val="accent2"/>
                </a:solidFill>
              </a:rPr>
              <a:t>.</a:t>
            </a:r>
            <a:endParaRPr lang="en-US" sz="3600" dirty="0">
              <a:solidFill>
                <a:schemeClr val="accent2"/>
              </a:solidFill>
            </a:endParaRPr>
          </a:p>
          <a:p>
            <a:pPr marL="918215" lvl="1" indent="-609600">
              <a:lnSpc>
                <a:spcPct val="130000"/>
              </a:lnSpc>
              <a:buFontTx/>
              <a:buAutoNum type="arabicParenR"/>
            </a:pPr>
            <a:r>
              <a:rPr lang="en-US" sz="3600" dirty="0" err="1"/>
              <a:t>Ser</a:t>
            </a:r>
            <a:r>
              <a:rPr lang="en-US" sz="3600" dirty="0"/>
              <a:t> </a:t>
            </a:r>
            <a:r>
              <a:rPr lang="en-US" sz="3600" u="sng" dirty="0" err="1">
                <a:solidFill>
                  <a:schemeClr val="accent2"/>
                </a:solidFill>
              </a:rPr>
              <a:t>obediente</a:t>
            </a:r>
            <a:r>
              <a:rPr lang="en-US" sz="3600" u="sng" dirty="0">
                <a:solidFill>
                  <a:schemeClr val="accent2"/>
                </a:solidFill>
              </a:rPr>
              <a:t>/</a:t>
            </a:r>
            <a:r>
              <a:rPr lang="en-US" sz="3600" u="sng" dirty="0" err="1">
                <a:solidFill>
                  <a:schemeClr val="accent2"/>
                </a:solidFill>
              </a:rPr>
              <a:t>respetuoso</a:t>
            </a:r>
            <a:r>
              <a:rPr lang="en-US" sz="3600" u="sng" dirty="0"/>
              <a:t>.</a:t>
            </a:r>
            <a:endParaRPr lang="en-US" sz="3600" u="sng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381000"/>
            <a:ext cx="7696200" cy="1143000"/>
          </a:xfrm>
        </p:spPr>
        <p:txBody>
          <a:bodyPr>
            <a:noAutofit/>
          </a:bodyPr>
          <a:lstStyle/>
          <a:p>
            <a:pPr marL="762000" indent="-762000">
              <a:buFontTx/>
              <a:buAutoNum type="arabicPeriod" startAt="3"/>
            </a:pP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Teen Challenge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oportunidad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servir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57ABB-3CE8-4287-ACD5-9330509AEB36}" type="slidenum">
              <a:rPr lang="en-US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981200"/>
            <a:ext cx="8610600" cy="4876800"/>
          </a:xfrm>
        </p:spPr>
        <p:txBody>
          <a:bodyPr/>
          <a:lstStyle/>
          <a:p>
            <a:pPr marL="609600" indent="-609600">
              <a:lnSpc>
                <a:spcPct val="120000"/>
              </a:lnSpc>
              <a:buFontTx/>
              <a:buAutoNum type="alphaLcPeriod" startAt="3"/>
            </a:pPr>
            <a:r>
              <a:rPr lang="en-US" sz="2800" dirty="0"/>
              <a:t>Como </a:t>
            </a:r>
            <a:r>
              <a:rPr lang="en-US" sz="2800" dirty="0" err="1"/>
              <a:t>líderes</a:t>
            </a:r>
            <a:r>
              <a:rPr lang="en-US" sz="2800" dirty="0"/>
              <a:t> y personal </a:t>
            </a:r>
            <a:r>
              <a:rPr lang="en-US" sz="2800" dirty="0" err="1"/>
              <a:t>debemos</a:t>
            </a:r>
            <a:r>
              <a:rPr lang="en-US" sz="2800" dirty="0"/>
              <a:t>  </a:t>
            </a:r>
            <a:r>
              <a:rPr lang="en-US" sz="2800" dirty="0" err="1"/>
              <a:t>servir</a:t>
            </a:r>
            <a:r>
              <a:rPr lang="en-US" sz="2800" dirty="0"/>
              <a:t> a </a:t>
            </a:r>
            <a:r>
              <a:rPr lang="en-US" sz="2800" dirty="0" err="1"/>
              <a:t>nuestros</a:t>
            </a:r>
            <a:r>
              <a:rPr lang="en-US" sz="2800" dirty="0"/>
              <a:t> </a:t>
            </a:r>
            <a:r>
              <a:rPr lang="en-US" sz="2800" dirty="0" err="1"/>
              <a:t>estudiantes</a:t>
            </a:r>
            <a:r>
              <a:rPr lang="en-US" sz="2800" dirty="0"/>
              <a:t>. </a:t>
            </a:r>
            <a:endParaRPr lang="en-US" sz="2800" dirty="0"/>
          </a:p>
          <a:p>
            <a:pPr marL="990600" lvl="1" indent="-533400">
              <a:lnSpc>
                <a:spcPct val="90000"/>
              </a:lnSpc>
              <a:buFontTx/>
              <a:buAutoNum type="arabicParenR"/>
            </a:pPr>
            <a:r>
              <a:rPr lang="en-US" sz="2800" dirty="0" err="1"/>
              <a:t>Cuando</a:t>
            </a:r>
            <a:r>
              <a:rPr lang="en-US" sz="2800" dirty="0"/>
              <a:t> </a:t>
            </a:r>
            <a:r>
              <a:rPr lang="en-US" sz="2800" dirty="0" err="1"/>
              <a:t>servimos</a:t>
            </a:r>
            <a:r>
              <a:rPr lang="en-US" sz="2800" dirty="0"/>
              <a:t> a los </a:t>
            </a:r>
            <a:r>
              <a:rPr lang="en-US" sz="2800" u="sng" dirty="0" err="1">
                <a:solidFill>
                  <a:schemeClr val="accent2"/>
                </a:solidFill>
              </a:rPr>
              <a:t>estudiantes</a:t>
            </a:r>
            <a:r>
              <a:rPr lang="en-US" sz="2800" dirty="0"/>
              <a:t>, </a:t>
            </a:r>
            <a:r>
              <a:rPr lang="en-US" sz="2800" dirty="0" err="1"/>
              <a:t>estamos</a:t>
            </a:r>
            <a:r>
              <a:rPr lang="en-US" sz="2800" dirty="0"/>
              <a:t> </a:t>
            </a:r>
            <a:r>
              <a:rPr lang="en-US" sz="2800" dirty="0" err="1"/>
              <a:t>sirviendo</a:t>
            </a:r>
            <a:r>
              <a:rPr lang="en-US" sz="2800" dirty="0"/>
              <a:t> a </a:t>
            </a:r>
            <a:r>
              <a:rPr lang="en-US" sz="2800" u="sng" dirty="0" err="1">
                <a:solidFill>
                  <a:schemeClr val="accent2"/>
                </a:solidFill>
              </a:rPr>
              <a:t>Jesús</a:t>
            </a:r>
            <a:r>
              <a:rPr lang="en-US" sz="2800" dirty="0"/>
              <a:t>.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Mateo 25:34-40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pPr marL="990600" lvl="1" indent="-533400">
              <a:lnSpc>
                <a:spcPct val="90000"/>
              </a:lnSpc>
              <a:buFontTx/>
              <a:buAutoNum type="arabicParenR"/>
            </a:pPr>
            <a:r>
              <a:rPr lang="en-US" sz="2800" dirty="0"/>
              <a:t>Les </a:t>
            </a:r>
            <a:r>
              <a:rPr lang="en-US" sz="2800" dirty="0" err="1"/>
              <a:t>servimos</a:t>
            </a:r>
            <a:r>
              <a:rPr lang="en-US" sz="2800" dirty="0"/>
              <a:t> con </a:t>
            </a:r>
            <a:r>
              <a:rPr lang="en-US" sz="2800" u="sng" dirty="0" err="1">
                <a:solidFill>
                  <a:schemeClr val="accent2"/>
                </a:solidFill>
              </a:rPr>
              <a:t>amor</a:t>
            </a:r>
            <a:r>
              <a:rPr lang="en-US" sz="2800" dirty="0">
                <a:solidFill>
                  <a:schemeClr val="accent2"/>
                </a:solidFill>
              </a:rPr>
              <a:t>.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Gálatas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5:13</a:t>
            </a:r>
          </a:p>
          <a:p>
            <a:pPr marL="990600" lvl="1" indent="-533400">
              <a:lnSpc>
                <a:spcPct val="90000"/>
              </a:lnSpc>
              <a:buFontTx/>
              <a:buAutoNum type="arabicParenR"/>
            </a:pPr>
            <a:r>
              <a:rPr lang="en-US" sz="2800" dirty="0" err="1"/>
              <a:t>Debemos</a:t>
            </a:r>
            <a:r>
              <a:rPr lang="en-US" sz="2800" dirty="0"/>
              <a:t> </a:t>
            </a:r>
            <a:r>
              <a:rPr lang="en-US" sz="2800" dirty="0" err="1"/>
              <a:t>ser</a:t>
            </a:r>
            <a:r>
              <a:rPr lang="en-US" sz="2800" dirty="0"/>
              <a:t> </a:t>
            </a:r>
            <a:r>
              <a:rPr lang="en-US" sz="2800" u="sng" dirty="0" err="1">
                <a:solidFill>
                  <a:schemeClr val="accent2"/>
                </a:solidFill>
              </a:rPr>
              <a:t>amables</a:t>
            </a:r>
            <a:r>
              <a:rPr lang="en-US" sz="2800" u="sng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 y </a:t>
            </a:r>
            <a:r>
              <a:rPr lang="en-US" sz="2800" u="sng" dirty="0" err="1">
                <a:solidFill>
                  <a:schemeClr val="accent2"/>
                </a:solidFill>
              </a:rPr>
              <a:t>mansos</a:t>
            </a:r>
            <a:r>
              <a:rPr lang="en-US" sz="2800" dirty="0"/>
              <a:t>. 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Timoteo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2:24</a:t>
            </a:r>
          </a:p>
          <a:p>
            <a:pPr marL="990600" lvl="1" indent="-533400">
              <a:lnSpc>
                <a:spcPct val="90000"/>
              </a:lnSpc>
              <a:buFontTx/>
              <a:buAutoNum type="arabicParenR"/>
            </a:pPr>
            <a:r>
              <a:rPr lang="en-US" sz="2800" dirty="0" err="1"/>
              <a:t>Servimos</a:t>
            </a:r>
            <a:r>
              <a:rPr lang="en-US" sz="2800" dirty="0"/>
              <a:t> </a:t>
            </a:r>
            <a:r>
              <a:rPr lang="en-US" sz="2800" dirty="0" err="1"/>
              <a:t>por</a:t>
            </a:r>
            <a:r>
              <a:rPr lang="en-US" sz="2800" dirty="0"/>
              <a:t> </a:t>
            </a:r>
            <a:r>
              <a:rPr lang="en-US" sz="2800" dirty="0" err="1"/>
              <a:t>ser</a:t>
            </a:r>
            <a:r>
              <a:rPr lang="en-US" sz="2800" dirty="0"/>
              <a:t> </a:t>
            </a:r>
            <a:r>
              <a:rPr lang="en-US" sz="2800" dirty="0" err="1"/>
              <a:t>ejemplos</a:t>
            </a:r>
            <a:r>
              <a:rPr lang="en-US" sz="2800" dirty="0"/>
              <a:t>  </a:t>
            </a:r>
            <a:r>
              <a:rPr lang="en-US" sz="2800" u="sng" dirty="0" err="1">
                <a:solidFill>
                  <a:schemeClr val="accent2"/>
                </a:solidFill>
              </a:rPr>
              <a:t>humildes</a:t>
            </a:r>
            <a:r>
              <a:rPr lang="en-US" sz="2800" u="sng" dirty="0">
                <a:solidFill>
                  <a:schemeClr val="accent2"/>
                </a:solidFill>
              </a:rPr>
              <a:t>.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Juan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13:15</a:t>
            </a:r>
          </a:p>
          <a:p>
            <a:pPr marL="609600" indent="-609600">
              <a:lnSpc>
                <a:spcPct val="90000"/>
              </a:lnSpc>
              <a:buFontTx/>
              <a:buAutoNum type="alphaLcPeriod" startAt="4"/>
            </a:pPr>
            <a:r>
              <a:rPr lang="en-US" sz="2800" dirty="0"/>
              <a:t>Dios </a:t>
            </a:r>
            <a:r>
              <a:rPr lang="en-US" sz="2800" u="sng" dirty="0" err="1">
                <a:solidFill>
                  <a:schemeClr val="accent2"/>
                </a:solidFill>
              </a:rPr>
              <a:t>recompensará</a:t>
            </a:r>
            <a:r>
              <a:rPr lang="en-US" sz="2800" dirty="0"/>
              <a:t> los </a:t>
            </a:r>
            <a:r>
              <a:rPr lang="en-US" sz="2800" dirty="0" err="1"/>
              <a:t>que</a:t>
            </a:r>
            <a:r>
              <a:rPr lang="en-US" sz="2800" dirty="0"/>
              <a:t> le </a:t>
            </a:r>
            <a:r>
              <a:rPr lang="en-US" sz="2800" dirty="0" err="1"/>
              <a:t>sirven</a:t>
            </a:r>
            <a:r>
              <a:rPr lang="en-US" sz="2800" dirty="0"/>
              <a:t>.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</a:rPr>
              <a:t>Colosenses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3:24</a:t>
            </a:r>
          </a:p>
          <a:p>
            <a:pPr marL="990600" lvl="1" indent="-533400">
              <a:lnSpc>
                <a:spcPct val="90000"/>
              </a:lnSpc>
              <a:buClr>
                <a:schemeClr val="tx1"/>
              </a:buClr>
              <a:buNone/>
            </a:pPr>
            <a:endParaRPr lang="en-US" sz="3000" dirty="0">
              <a:solidFill>
                <a:schemeClr val="folHlink"/>
              </a:solidFill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0"/>
            <a:ext cx="8763000" cy="1447800"/>
          </a:xfrm>
        </p:spPr>
        <p:txBody>
          <a:bodyPr>
            <a:noAutofit/>
          </a:bodyPr>
          <a:lstStyle/>
          <a:p>
            <a:pPr marL="762000" indent="-762000">
              <a:buFontTx/>
              <a:buAutoNum type="arabicPeriod" startAt="3"/>
            </a:pP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Teen Challenge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oportunidad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servir</a:t>
            </a:r>
            <a:r>
              <a:rPr lang="en-US" sz="4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7424B-EC54-4F67-87E8-7EA0164AACEF}" type="slidenum">
              <a:rPr lang="en-US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T101.11                                                   iteenchallenge.org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1600201"/>
            <a:ext cx="8153400" cy="4525963"/>
          </a:xfrm>
        </p:spPr>
        <p:txBody>
          <a:bodyPr/>
          <a:lstStyle/>
          <a:p>
            <a:pPr marL="609600" indent="-609600">
              <a:buFontTx/>
              <a:buAutoNum type="alphaLcPeriod"/>
            </a:pPr>
            <a:r>
              <a:rPr lang="en-US" sz="3200" dirty="0" err="1"/>
              <a:t>Puedo</a:t>
            </a:r>
            <a:r>
              <a:rPr lang="en-US" sz="3200" dirty="0"/>
              <a:t> </a:t>
            </a:r>
            <a:r>
              <a:rPr lang="en-US" sz="3200" u="sng" dirty="0" err="1">
                <a:solidFill>
                  <a:schemeClr val="accent2"/>
                </a:solidFill>
              </a:rPr>
              <a:t>servir</a:t>
            </a:r>
            <a:r>
              <a:rPr lang="en-US" sz="3200" dirty="0"/>
              <a:t> </a:t>
            </a:r>
            <a:r>
              <a:rPr lang="en-US" sz="3200" dirty="0" err="1"/>
              <a:t>si</a:t>
            </a:r>
            <a:r>
              <a:rPr lang="en-US" sz="3200" dirty="0"/>
              <a:t> me </a:t>
            </a:r>
            <a:r>
              <a:rPr lang="en-US" sz="3200" dirty="0" err="1"/>
              <a:t>es</a:t>
            </a:r>
            <a:r>
              <a:rPr lang="en-US" sz="3200" dirty="0"/>
              <a:t> de </a:t>
            </a:r>
            <a:r>
              <a:rPr lang="en-US" sz="3200" dirty="0" err="1"/>
              <a:t>provecho</a:t>
            </a:r>
            <a:r>
              <a:rPr lang="en-US" sz="3200" dirty="0"/>
              <a:t>. </a:t>
            </a:r>
            <a:endParaRPr lang="en-US" sz="3200" dirty="0"/>
          </a:p>
          <a:p>
            <a:pPr marL="609600" indent="-609600">
              <a:buFontTx/>
              <a:buAutoNum type="alphaLcPeriod"/>
            </a:pPr>
            <a:r>
              <a:rPr lang="en-US" sz="3200" dirty="0"/>
              <a:t>¿</a:t>
            </a:r>
            <a:r>
              <a:rPr lang="en-US" sz="3200" dirty="0" err="1"/>
              <a:t>Cómo</a:t>
            </a:r>
            <a:r>
              <a:rPr lang="en-US" sz="3200" dirty="0"/>
              <a:t> </a:t>
            </a:r>
            <a:r>
              <a:rPr lang="en-US" sz="3200" dirty="0" err="1"/>
              <a:t>puedo</a:t>
            </a:r>
            <a:r>
              <a:rPr lang="en-US" sz="3200" dirty="0"/>
              <a:t> </a:t>
            </a:r>
            <a:r>
              <a:rPr lang="en-US" sz="3200" dirty="0" err="1"/>
              <a:t>satisfacer</a:t>
            </a:r>
            <a:r>
              <a:rPr lang="en-US" sz="3200" dirty="0"/>
              <a:t> </a:t>
            </a:r>
            <a:r>
              <a:rPr lang="en-US" sz="3200" dirty="0" err="1"/>
              <a:t>las</a:t>
            </a:r>
            <a:r>
              <a:rPr lang="en-US" sz="3200" dirty="0"/>
              <a:t> </a:t>
            </a:r>
            <a:r>
              <a:rPr lang="en-US" sz="3200" u="sng" dirty="0" err="1">
                <a:solidFill>
                  <a:schemeClr val="accent2"/>
                </a:solidFill>
              </a:rPr>
              <a:t>necesidades</a:t>
            </a:r>
            <a:r>
              <a:rPr lang="en-US" sz="3200" u="sng" dirty="0">
                <a:solidFill>
                  <a:srgbClr val="00CC00"/>
                </a:solidFill>
              </a:rPr>
              <a:t> </a:t>
            </a:r>
            <a:r>
              <a:rPr lang="en-US" sz="3200" u="sng" dirty="0">
                <a:solidFill>
                  <a:schemeClr val="tx1"/>
                </a:solidFill>
              </a:rPr>
              <a:t>de </a:t>
            </a:r>
            <a:r>
              <a:rPr lang="en-US" sz="3200" u="sng" dirty="0" err="1">
                <a:solidFill>
                  <a:schemeClr val="tx1"/>
                </a:solidFill>
              </a:rPr>
              <a:t>otros</a:t>
            </a:r>
            <a:r>
              <a:rPr lang="en-US" sz="3200" u="sng" dirty="0">
                <a:solidFill>
                  <a:schemeClr val="tx1"/>
                </a:solidFill>
              </a:rPr>
              <a:t> </a:t>
            </a:r>
            <a:r>
              <a:rPr lang="en-US" sz="3200" u="sng" dirty="0" err="1">
                <a:solidFill>
                  <a:schemeClr val="tx1"/>
                </a:solidFill>
              </a:rPr>
              <a:t>cuando</a:t>
            </a:r>
            <a:r>
              <a:rPr lang="en-US" sz="3200" u="sng" dirty="0">
                <a:solidFill>
                  <a:schemeClr val="tx1"/>
                </a:solidFill>
              </a:rPr>
              <a:t> </a:t>
            </a:r>
            <a:r>
              <a:rPr lang="en-US" sz="3200" u="sng" dirty="0" err="1">
                <a:solidFill>
                  <a:schemeClr val="tx1"/>
                </a:solidFill>
              </a:rPr>
              <a:t>yo</a:t>
            </a:r>
            <a:r>
              <a:rPr lang="en-US" sz="3200" u="sng" dirty="0">
                <a:solidFill>
                  <a:schemeClr val="tx1"/>
                </a:solidFill>
              </a:rPr>
              <a:t> no </a:t>
            </a:r>
            <a:r>
              <a:rPr lang="en-US" sz="3200" u="sng" dirty="0" err="1">
                <a:solidFill>
                  <a:schemeClr val="tx1"/>
                </a:solidFill>
              </a:rPr>
              <a:t>puedo</a:t>
            </a:r>
            <a:r>
              <a:rPr lang="en-US" sz="3200" u="sng" dirty="0">
                <a:solidFill>
                  <a:schemeClr val="tx1"/>
                </a:solidFill>
              </a:rPr>
              <a:t> </a:t>
            </a:r>
            <a:r>
              <a:rPr lang="en-US" sz="3200" u="sng" dirty="0" err="1">
                <a:solidFill>
                  <a:schemeClr val="tx1"/>
                </a:solidFill>
              </a:rPr>
              <a:t>satisfacer</a:t>
            </a:r>
            <a:r>
              <a:rPr lang="en-US" sz="3200" u="sng" dirty="0">
                <a:solidFill>
                  <a:schemeClr val="tx1"/>
                </a:solidFill>
              </a:rPr>
              <a:t> </a:t>
            </a:r>
            <a:r>
              <a:rPr lang="en-US" sz="3200" u="sng" dirty="0" err="1">
                <a:solidFill>
                  <a:schemeClr val="tx1"/>
                </a:solidFill>
              </a:rPr>
              <a:t>las</a:t>
            </a:r>
            <a:r>
              <a:rPr lang="en-US" sz="3200" u="sng" dirty="0">
                <a:solidFill>
                  <a:schemeClr val="tx1"/>
                </a:solidFill>
              </a:rPr>
              <a:t> </a:t>
            </a:r>
            <a:r>
              <a:rPr lang="en-US" sz="3200" u="sng" dirty="0" err="1">
                <a:solidFill>
                  <a:schemeClr val="tx1"/>
                </a:solidFill>
              </a:rPr>
              <a:t>mías</a:t>
            </a:r>
            <a:r>
              <a:rPr lang="en-US" sz="3200" dirty="0"/>
              <a:t>?</a:t>
            </a:r>
            <a:endParaRPr lang="en-US" sz="3200" dirty="0"/>
          </a:p>
          <a:p>
            <a:pPr marL="609600" indent="-609600">
              <a:buFontTx/>
              <a:buAutoNum type="alphaLcPeriod"/>
            </a:pPr>
            <a:r>
              <a:rPr lang="en-US" sz="3200" dirty="0" err="1"/>
              <a:t>Yo</a:t>
            </a:r>
            <a:r>
              <a:rPr lang="en-US" sz="3200" dirty="0"/>
              <a:t> </a:t>
            </a:r>
            <a:r>
              <a:rPr lang="en-US" sz="3200" dirty="0" err="1"/>
              <a:t>quiero</a:t>
            </a:r>
            <a:r>
              <a:rPr lang="en-US" sz="3200" dirty="0"/>
              <a:t> </a:t>
            </a:r>
            <a:r>
              <a:rPr lang="en-US" sz="3200" dirty="0" err="1"/>
              <a:t>ser</a:t>
            </a:r>
            <a:r>
              <a:rPr lang="en-US" sz="3200" dirty="0"/>
              <a:t> el </a:t>
            </a:r>
            <a:r>
              <a:rPr lang="en-US" sz="3200" u="sng" dirty="0" err="1">
                <a:solidFill>
                  <a:schemeClr val="accent2"/>
                </a:solidFill>
              </a:rPr>
              <a:t>jefe</a:t>
            </a:r>
            <a:r>
              <a:rPr lang="en-US" sz="3200" u="sng" dirty="0"/>
              <a:t>,</a:t>
            </a:r>
            <a:r>
              <a:rPr lang="en-US" sz="3200" dirty="0"/>
              <a:t> no un </a:t>
            </a:r>
            <a:r>
              <a:rPr lang="en-US" sz="3200" dirty="0" err="1"/>
              <a:t>siervo</a:t>
            </a:r>
            <a:r>
              <a:rPr lang="en-US" sz="3200" dirty="0"/>
              <a:t>.  </a:t>
            </a:r>
            <a:endParaRPr lang="en-US" sz="3200" dirty="0"/>
          </a:p>
          <a:p>
            <a:pPr marL="609600" indent="-609600">
              <a:buFontTx/>
              <a:buAutoNum type="alphaLcPeriod"/>
            </a:pPr>
            <a:r>
              <a:rPr lang="en-US" sz="3200" dirty="0"/>
              <a:t>Los </a:t>
            </a:r>
            <a:r>
              <a:rPr lang="en-US" sz="3200" dirty="0" err="1"/>
              <a:t>siervos</a:t>
            </a:r>
            <a:r>
              <a:rPr lang="en-US" sz="3200" dirty="0"/>
              <a:t> son </a:t>
            </a:r>
            <a:r>
              <a:rPr lang="en-US" sz="3200" u="sng" dirty="0" err="1">
                <a:solidFill>
                  <a:schemeClr val="accent2"/>
                </a:solidFill>
              </a:rPr>
              <a:t>débiles</a:t>
            </a:r>
            <a:r>
              <a:rPr lang="en-US" sz="3200" dirty="0"/>
              <a:t>.  Soy </a:t>
            </a:r>
            <a:r>
              <a:rPr lang="en-US" sz="3200" dirty="0" err="1"/>
              <a:t>mejor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eso</a:t>
            </a:r>
            <a:r>
              <a:rPr lang="en-US" sz="3200" dirty="0"/>
              <a:t>. Los </a:t>
            </a:r>
            <a:r>
              <a:rPr lang="en-US" sz="3200" dirty="0" err="1"/>
              <a:t>siervos</a:t>
            </a:r>
            <a:r>
              <a:rPr lang="en-US" sz="3200" dirty="0"/>
              <a:t> </a:t>
            </a:r>
            <a:r>
              <a:rPr lang="en-US" sz="3200" dirty="0" err="1"/>
              <a:t>permiten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las</a:t>
            </a:r>
            <a:r>
              <a:rPr lang="en-US" sz="3200" dirty="0"/>
              <a:t> personas </a:t>
            </a:r>
            <a:r>
              <a:rPr lang="en-US" sz="3200" u="sng" dirty="0">
                <a:solidFill>
                  <a:schemeClr val="tx1"/>
                </a:solidFill>
              </a:rPr>
              <a:t>se</a:t>
            </a:r>
            <a:r>
              <a:rPr lang="en-US" sz="3200" u="sng" dirty="0">
                <a:solidFill>
                  <a:schemeClr val="accent2"/>
                </a:solidFill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</a:rPr>
              <a:t>aprovechen</a:t>
            </a:r>
            <a:r>
              <a:rPr lang="en-US" sz="3200" dirty="0"/>
              <a:t> de </a:t>
            </a:r>
            <a:r>
              <a:rPr lang="en-US" sz="3200" dirty="0" err="1"/>
              <a:t>ellos</a:t>
            </a:r>
            <a:r>
              <a:rPr lang="en-US" sz="3200" dirty="0"/>
              <a:t>, </a:t>
            </a:r>
            <a:r>
              <a:rPr lang="en-US" sz="3200" dirty="0"/>
              <a:t>-- </a:t>
            </a:r>
            <a:r>
              <a:rPr lang="en-US" sz="3200" dirty="0" err="1"/>
              <a:t>yo</a:t>
            </a:r>
            <a:r>
              <a:rPr lang="en-US" sz="3200" dirty="0"/>
              <a:t> no lo </a:t>
            </a:r>
            <a:r>
              <a:rPr lang="en-US" sz="3200" dirty="0" err="1"/>
              <a:t>permito</a:t>
            </a:r>
            <a:r>
              <a:rPr lang="en-US" sz="3200" dirty="0"/>
              <a:t>.</a:t>
            </a:r>
            <a:endParaRPr lang="en-US" sz="3200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8686800" cy="1143000"/>
          </a:xfrm>
        </p:spPr>
        <p:txBody>
          <a:bodyPr>
            <a:normAutofit fontScale="90000"/>
          </a:bodyPr>
          <a:lstStyle/>
          <a:p>
            <a:pPr marL="762000" indent="-762000">
              <a:buFontTx/>
              <a:buAutoNum type="arabicPeriod" startAt="4"/>
            </a:pPr>
            <a:r>
              <a:rPr lang="en-US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n-US" sz="36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</a:t>
            </a:r>
            <a:r>
              <a:rPr lang="en-US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</a:t>
            </a:r>
            <a:r>
              <a:rPr lang="en-US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lang="en-US" sz="36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los </a:t>
            </a:r>
            <a:r>
              <a:rPr lang="en-US" sz="36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estudiantes</a:t>
            </a:r>
            <a:r>
              <a:rPr lang="en-US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 un </a:t>
            </a:r>
            <a:r>
              <a:rPr lang="en-US" sz="36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trasfondo</a:t>
            </a:r>
            <a:r>
              <a:rPr lang="en-US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</a:t>
            </a:r>
            <a:r>
              <a:rPr lang="en-US" sz="36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adicción</a:t>
            </a:r>
            <a:r>
              <a:rPr lang="en-US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9772-53EE-42DE-88BC-7D27B068E613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981201"/>
            <a:ext cx="8229600" cy="4144963"/>
          </a:xfrm>
        </p:spPr>
        <p:txBody>
          <a:bodyPr/>
          <a:lstStyle/>
          <a:p>
            <a:pPr marL="609600" indent="-609600">
              <a:buFontTx/>
              <a:buAutoNum type="alphaLcPeriod"/>
            </a:pPr>
            <a:r>
              <a:rPr lang="en-US" sz="3200" dirty="0" err="1"/>
              <a:t>Mostrarles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</a:t>
            </a:r>
            <a:r>
              <a:rPr lang="en-US" sz="3200" dirty="0" err="1"/>
              <a:t>Jesús</a:t>
            </a:r>
            <a:r>
              <a:rPr lang="en-US" sz="3200" dirty="0"/>
              <a:t> era el </a:t>
            </a:r>
            <a:r>
              <a:rPr lang="en-US" sz="3200" u="sng" dirty="0" err="1">
                <a:solidFill>
                  <a:schemeClr val="accent2"/>
                </a:solidFill>
              </a:rPr>
              <a:t>mejor</a:t>
            </a:r>
            <a:r>
              <a:rPr lang="en-US" sz="3200" dirty="0">
                <a:solidFill>
                  <a:schemeClr val="accent2"/>
                </a:solidFill>
              </a:rPr>
              <a:t> </a:t>
            </a:r>
            <a:r>
              <a:rPr lang="en-US" sz="3200" u="sng" dirty="0" err="1">
                <a:solidFill>
                  <a:schemeClr val="accent2"/>
                </a:solidFill>
              </a:rPr>
              <a:t>siervo</a:t>
            </a:r>
            <a:r>
              <a:rPr lang="en-US" sz="3200" dirty="0"/>
              <a:t>.</a:t>
            </a:r>
            <a:endParaRPr lang="en-US" sz="3200" dirty="0"/>
          </a:p>
          <a:p>
            <a:pPr marL="609600" indent="-609600">
              <a:buFontTx/>
              <a:buAutoNum type="alphaLcPeriod"/>
            </a:pPr>
            <a:r>
              <a:rPr lang="en-US" sz="3200" dirty="0" err="1"/>
              <a:t>Enseñarles</a:t>
            </a:r>
            <a:r>
              <a:rPr lang="en-US" sz="3200" dirty="0"/>
              <a:t> </a:t>
            </a:r>
            <a:r>
              <a:rPr lang="en-US" sz="3200" dirty="0" err="1"/>
              <a:t>que</a:t>
            </a:r>
            <a:r>
              <a:rPr lang="en-US" sz="3200" dirty="0"/>
              <a:t> el </a:t>
            </a:r>
            <a:r>
              <a:rPr lang="en-US" sz="3200" dirty="0" err="1"/>
              <a:t>servicio</a:t>
            </a:r>
            <a:r>
              <a:rPr lang="en-US" sz="3200" dirty="0"/>
              <a:t> </a:t>
            </a:r>
            <a:r>
              <a:rPr lang="en-US" sz="3200" dirty="0" err="1"/>
              <a:t>es</a:t>
            </a:r>
            <a:r>
              <a:rPr lang="en-US" sz="3200" dirty="0"/>
              <a:t> </a:t>
            </a:r>
            <a:r>
              <a:rPr lang="en-US" sz="3200" dirty="0" err="1"/>
              <a:t>una</a:t>
            </a:r>
            <a:r>
              <a:rPr lang="en-US" sz="3200" dirty="0"/>
              <a:t> </a:t>
            </a:r>
            <a:r>
              <a:rPr lang="en-US" sz="3200" u="sng" dirty="0" err="1">
                <a:solidFill>
                  <a:schemeClr val="accent2"/>
                </a:solidFill>
              </a:rPr>
              <a:t>actitud</a:t>
            </a:r>
            <a:r>
              <a:rPr lang="en-US" sz="3200" dirty="0"/>
              <a:t> de </a:t>
            </a:r>
            <a:r>
              <a:rPr lang="en-US" sz="3200" u="sng" dirty="0" err="1">
                <a:solidFill>
                  <a:schemeClr val="accent2"/>
                </a:solidFill>
              </a:rPr>
              <a:t>humildad</a:t>
            </a:r>
            <a:r>
              <a:rPr lang="en-US" sz="3200" dirty="0"/>
              <a:t> y </a:t>
            </a:r>
            <a:r>
              <a:rPr lang="en-US" sz="3200" dirty="0" err="1"/>
              <a:t>voluntad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u="sng" dirty="0" err="1">
                <a:solidFill>
                  <a:schemeClr val="accent2"/>
                </a:solidFill>
              </a:rPr>
              <a:t>trabajar</a:t>
            </a:r>
            <a:r>
              <a:rPr lang="en-US" sz="3200" dirty="0"/>
              <a:t>.</a:t>
            </a:r>
            <a:endParaRPr lang="en-US" sz="3200" dirty="0"/>
          </a:p>
          <a:p>
            <a:pPr marL="609600" indent="-609600">
              <a:buFontTx/>
              <a:buAutoNum type="alphaLcPeriod"/>
            </a:pPr>
            <a:r>
              <a:rPr lang="en-US" sz="3200" dirty="0" err="1"/>
              <a:t>Servirles</a:t>
            </a:r>
            <a:r>
              <a:rPr lang="en-US" sz="3200" dirty="0"/>
              <a:t> </a:t>
            </a:r>
            <a:r>
              <a:rPr lang="en-US" sz="3200" dirty="0" err="1"/>
              <a:t>como</a:t>
            </a:r>
            <a:r>
              <a:rPr lang="en-US" sz="3200" dirty="0"/>
              <a:t> </a:t>
            </a:r>
            <a:r>
              <a:rPr lang="en-US" sz="3200" u="sng" dirty="0" err="1">
                <a:solidFill>
                  <a:schemeClr val="accent2"/>
                </a:solidFill>
              </a:rPr>
              <a:t>Jesús</a:t>
            </a:r>
            <a:r>
              <a:rPr lang="en-US" sz="3200" dirty="0"/>
              <a:t> lo </a:t>
            </a:r>
            <a:r>
              <a:rPr lang="en-US" sz="3200" dirty="0" err="1"/>
              <a:t>haría</a:t>
            </a:r>
            <a:r>
              <a:rPr lang="en-US" sz="3200" dirty="0"/>
              <a:t>.</a:t>
            </a:r>
            <a:endParaRPr lang="en-US" sz="3200" dirty="0"/>
          </a:p>
          <a:p>
            <a:pPr marL="609600" indent="-609600">
              <a:buFontTx/>
              <a:buAutoNum type="alphaLcPeriod"/>
            </a:pPr>
            <a:r>
              <a:rPr lang="en-US" sz="3200" dirty="0" err="1"/>
              <a:t>Motivarles</a:t>
            </a:r>
            <a:r>
              <a:rPr lang="en-US" sz="3200" dirty="0"/>
              <a:t> </a:t>
            </a:r>
            <a:r>
              <a:rPr lang="en-US" sz="3200" dirty="0" err="1"/>
              <a:t>servir</a:t>
            </a:r>
            <a:r>
              <a:rPr lang="en-US" sz="3200" dirty="0"/>
              <a:t> a </a:t>
            </a:r>
            <a:r>
              <a:rPr lang="en-US" sz="3200" dirty="0" err="1"/>
              <a:t>sus</a:t>
            </a:r>
            <a:r>
              <a:rPr lang="en-US" sz="3200" dirty="0"/>
              <a:t> </a:t>
            </a:r>
            <a:r>
              <a:rPr lang="en-US" sz="3200" dirty="0" err="1"/>
              <a:t>compañeros</a:t>
            </a:r>
            <a:r>
              <a:rPr lang="en-US" sz="3200" dirty="0"/>
              <a:t> </a:t>
            </a:r>
            <a:r>
              <a:rPr lang="en-US" sz="3200" dirty="0" err="1"/>
              <a:t>por</a:t>
            </a:r>
            <a:r>
              <a:rPr lang="en-US" sz="3200" dirty="0"/>
              <a:t> </a:t>
            </a:r>
            <a:r>
              <a:rPr lang="en-US" sz="3200" dirty="0" err="1"/>
              <a:t>medio</a:t>
            </a:r>
            <a:r>
              <a:rPr lang="en-US" sz="3200" dirty="0"/>
              <a:t> de  </a:t>
            </a:r>
            <a:r>
              <a:rPr lang="en-US" sz="3200" u="sng" dirty="0" err="1">
                <a:solidFill>
                  <a:schemeClr val="accent2"/>
                </a:solidFill>
              </a:rPr>
              <a:t>animar</a:t>
            </a:r>
            <a:r>
              <a:rPr lang="en-US" sz="3200" dirty="0"/>
              <a:t>, </a:t>
            </a:r>
            <a:r>
              <a:rPr lang="en-US" sz="3200" u="sng" dirty="0" err="1">
                <a:solidFill>
                  <a:schemeClr val="accent2"/>
                </a:solidFill>
              </a:rPr>
              <a:t>escuchar</a:t>
            </a:r>
            <a:r>
              <a:rPr lang="en-US" sz="3200" dirty="0"/>
              <a:t>, y </a:t>
            </a:r>
            <a:r>
              <a:rPr lang="en-US" sz="3200" u="sng" dirty="0" err="1">
                <a:solidFill>
                  <a:schemeClr val="accent2"/>
                </a:solidFill>
              </a:rPr>
              <a:t>orar</a:t>
            </a:r>
            <a:r>
              <a:rPr lang="en-US" sz="3200" u="sng" dirty="0">
                <a:solidFill>
                  <a:schemeClr val="accent2"/>
                </a:solidFill>
              </a:rPr>
              <a:t>.</a:t>
            </a:r>
            <a:endParaRPr lang="en-US" sz="3200" dirty="0"/>
          </a:p>
          <a:p>
            <a:pPr marL="609600" indent="-609600">
              <a:buFontTx/>
              <a:buAutoNum type="alphaLcPeriod"/>
            </a:pPr>
            <a:endParaRPr lang="en-US" sz="3200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533400"/>
            <a:ext cx="8458200" cy="1143000"/>
          </a:xfrm>
        </p:spPr>
        <p:txBody>
          <a:bodyPr>
            <a:noAutofit/>
          </a:bodyPr>
          <a:lstStyle/>
          <a:p>
            <a:pPr marL="762000" indent="-762000">
              <a:buFontTx/>
              <a:buAutoNum type="arabicPeriod" startAt="5"/>
            </a:pPr>
            <a:r>
              <a:rPr lang="en-US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n-US" sz="32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</a:t>
            </a:r>
            <a:r>
              <a:rPr lang="en-US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podemos</a:t>
            </a:r>
            <a:r>
              <a:rPr lang="en-US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ayudar</a:t>
            </a:r>
            <a:r>
              <a:rPr lang="en-US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los </a:t>
            </a:r>
            <a:r>
              <a:rPr lang="en-US" sz="32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estudiantes</a:t>
            </a:r>
            <a:r>
              <a:rPr lang="en-US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Teen </a:t>
            </a:r>
            <a:r>
              <a:rPr lang="en-US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 </a:t>
            </a:r>
            <a:r>
              <a:rPr lang="en-US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desarrollar</a:t>
            </a:r>
            <a:r>
              <a:rPr lang="en-US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este</a:t>
            </a:r>
            <a:r>
              <a:rPr lang="en-US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valor fundamental del </a:t>
            </a:r>
            <a:r>
              <a:rPr lang="en-US" sz="3200" b="1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</a:t>
            </a:r>
            <a:r>
              <a:rPr lang="en-US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32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37B5D-69BD-4DEA-AFCB-4F7031DA4D34}" type="slidenum">
              <a:rPr lang="en-US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T101.11                                                   iteenchallenge.org</a:t>
            </a:r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re ValueTheme1">
  <a:themeElements>
    <a:clrScheme name="Custom 10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800000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Core ValueTheme1</Template>
  <TotalTime>280</TotalTime>
  <Words>523</Words>
  <Application>Microsoft Office PowerPoint</Application>
  <PresentationFormat>Widescreen</PresentationFormat>
  <Paragraphs>99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AvantGarde Bk BT</vt:lpstr>
      <vt:lpstr>Constantia</vt:lpstr>
      <vt:lpstr>GoudyHvyface BT</vt:lpstr>
      <vt:lpstr>Lucida Sans Unicode</vt:lpstr>
      <vt:lpstr>Wingdings</vt:lpstr>
      <vt:lpstr>Wingdings 2</vt:lpstr>
      <vt:lpstr>Core ValueTheme1</vt:lpstr>
      <vt:lpstr>PowerPoint Presentation</vt:lpstr>
      <vt:lpstr>PowerPoint Presentation</vt:lpstr>
      <vt:lpstr>1. ¿Quién es un siervo? </vt:lpstr>
      <vt:lpstr>¿Cuáles son las características de un buen siervo?</vt:lpstr>
      <vt:lpstr>¿Cómo es Teen Challenge una oportunidad para servir? </vt:lpstr>
      <vt:lpstr>¿Cómo es Teen Challenge una oportunidad para servir? </vt:lpstr>
      <vt:lpstr>¿Cómo es Teen Challenge una oportunidad para servir? </vt:lpstr>
      <vt:lpstr>¿Cómo ven al servicio, los estudiantes con un trasfondo de adicción?</vt:lpstr>
      <vt:lpstr>¿Cómo podemos ayudar a los estudiantes de Teen Challenge  desarrollar este valor fundamental del servicio?</vt:lpstr>
      <vt:lpstr>¿Dónde puede usted comenzar hoy a desarrollar el servicio en su propia vida?  </vt:lpstr>
      <vt:lpstr>Escribe a:</vt:lpstr>
    </vt:vector>
  </TitlesOfParts>
  <Company>TCIMA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Storms</dc:creator>
  <cp:lastModifiedBy>Gregg Fischer</cp:lastModifiedBy>
  <cp:revision>52</cp:revision>
  <dcterms:created xsi:type="dcterms:W3CDTF">2009-04-22T00:17:03Z</dcterms:created>
  <dcterms:modified xsi:type="dcterms:W3CDTF">2018-04-16T19:56:20Z</dcterms:modified>
</cp:coreProperties>
</file>