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6"/>
  </p:notesMasterIdLst>
  <p:handoutMasterIdLst>
    <p:handoutMasterId r:id="rId17"/>
  </p:handoutMasterIdLst>
  <p:sldIdLst>
    <p:sldId id="274" r:id="rId2"/>
    <p:sldId id="263" r:id="rId3"/>
    <p:sldId id="264" r:id="rId4"/>
    <p:sldId id="265" r:id="rId5"/>
    <p:sldId id="266" r:id="rId6"/>
    <p:sldId id="267" r:id="rId7"/>
    <p:sldId id="268" r:id="rId8"/>
    <p:sldId id="259" r:id="rId9"/>
    <p:sldId id="269" r:id="rId10"/>
    <p:sldId id="271" r:id="rId11"/>
    <p:sldId id="272" r:id="rId12"/>
    <p:sldId id="260" r:id="rId13"/>
    <p:sldId id="276" r:id="rId14"/>
    <p:sldId id="275" r:id="rId15"/>
  </p:sldIdLst>
  <p:sldSz cx="12192000" cy="6858000"/>
  <p:notesSz cx="6858000" cy="9144000"/>
  <p:custDataLst>
    <p:tags r:id="rId18"/>
  </p:custDataLst>
  <p:defaultTextStyle>
    <a:defPPr>
      <a:defRPr lang="en-GB"/>
    </a:defPPr>
    <a:lvl1pPr algn="l" defTabSz="457200" rtl="0" fontAlgn="base">
      <a:lnSpc>
        <a:spcPct val="66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57200" rtl="0" fontAlgn="base">
      <a:lnSpc>
        <a:spcPct val="66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57200" rtl="0" fontAlgn="base">
      <a:lnSpc>
        <a:spcPct val="66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57200" rtl="0" fontAlgn="base">
      <a:lnSpc>
        <a:spcPct val="66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57200" rtl="0" fontAlgn="base">
      <a:lnSpc>
        <a:spcPct val="66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00"/>
    <a:srgbClr val="FF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558" autoAdjust="0"/>
  </p:normalViewPr>
  <p:slideViewPr>
    <p:cSldViewPr>
      <p:cViewPr varScale="1">
        <p:scale>
          <a:sx n="77" d="100"/>
          <a:sy n="77" d="100"/>
        </p:scale>
        <p:origin x="883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BA2ABDA-442B-4143-9481-CACACF27C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04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227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227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14" name="Rectangle 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685800"/>
            <a:ext cx="60769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82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227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227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cs typeface="Lucida Sans Unicode" pitchFamily="34" charset="0"/>
              </a:defRPr>
            </a:lvl1pPr>
          </a:lstStyle>
          <a:p>
            <a:pPr>
              <a:defRPr/>
            </a:pPr>
            <a:fld id="{ECF634F2-BF08-4416-92F1-78F7111E7A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429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BD243FB8-8C03-49A4-A3D5-202AB1A5CFE3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1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3738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3B1695FE-7EA9-4301-9744-E699EF07E0D2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10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76950" cy="3419475"/>
          </a:xfrm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B8937747-150C-43B9-829B-3541884A51A6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11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76950" cy="3419475"/>
          </a:xfrm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C9C5ABAB-D2C3-41A6-B79F-6AB4C8973DE0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12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60FDD6CF-292F-4F33-B84D-E63F4B9D2400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13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36D6474F-82A8-459D-AF40-ED781296A9A6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14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3738"/>
            <a:ext cx="6091237" cy="3427412"/>
          </a:xfrm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108A44A2-4D1F-400E-9426-EADDD802F22F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2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76950" cy="3419475"/>
          </a:xfrm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C4D9D040-1DE1-4369-B970-AB684E8A8367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3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76950" cy="3419475"/>
          </a:xfrm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E6C72AC3-F8BF-4B2B-AE8E-5BD47694E6CE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4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76950" cy="3419475"/>
          </a:xfrm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6C390792-0489-44EA-9459-E65A19C6D32D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5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76950" cy="3419475"/>
          </a:xfrm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32BD4FD4-781F-47F8-994D-FB359C18B2B3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6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76950" cy="3419475"/>
          </a:xfrm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7C1F02EE-382A-45E9-959B-A72461A6F115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7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76950" cy="3419475"/>
          </a:xfrm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6132804E-BC8C-4E1B-AA82-54EF0240766F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8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F3DE81AD-E25E-473C-A392-2DC226370E52}" type="slidenum">
              <a:rPr lang="en-GB" smtClean="0">
                <a:solidFill>
                  <a:srgbClr val="000000"/>
                </a:solidFill>
                <a:ea typeface="Lucida Sans Unicode" pitchFamily="34" charset="0"/>
              </a:rPr>
              <a:pPr eaLnBrk="1" hangingPunct="1"/>
              <a:t>9</a:t>
            </a:fld>
            <a:endParaRPr lang="en-GB" smtClean="0">
              <a:solidFill>
                <a:srgbClr val="000000"/>
              </a:solidFill>
              <a:ea typeface="Lucida Sans Unicode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76950" cy="3419475"/>
          </a:xfrm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951567" y="3549650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278033" y="3549650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053667" y="3527425"/>
            <a:ext cx="61384" cy="4445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699805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153" indent="0" algn="ctr">
              <a:buNone/>
            </a:lvl2pPr>
            <a:lvl3pPr marL="914305" indent="0" algn="ctr">
              <a:buNone/>
            </a:lvl3pPr>
            <a:lvl4pPr marL="1371458" indent="0" algn="ctr">
              <a:buNone/>
            </a:lvl4pPr>
            <a:lvl5pPr marL="1828610" indent="0" algn="ctr">
              <a:buNone/>
            </a:lvl5pPr>
            <a:lvl6pPr marL="2285763" indent="0" algn="ctr">
              <a:buNone/>
            </a:lvl6pPr>
            <a:lvl7pPr marL="2742915" indent="0" algn="ctr">
              <a:buNone/>
            </a:lvl7pPr>
            <a:lvl8pPr marL="3200068" indent="0" algn="ctr">
              <a:buNone/>
            </a:lvl8pPr>
            <a:lvl9pPr marL="365722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  <a:endParaRPr lang="en-GB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90A8D-AD1C-44CC-8919-DB0AE2F590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</a:p>
        </p:txBody>
      </p:sp>
    </p:spTree>
    <p:extLst>
      <p:ext uri="{BB962C8B-B14F-4D97-AF65-F5344CB8AC3E}">
        <p14:creationId xmlns:p14="http://schemas.microsoft.com/office/powerpoint/2010/main" val="1503563081"/>
      </p:ext>
    </p:extLst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38DA0-7415-4047-8B15-E6D6BA30EA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879441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144B1-B931-4E72-9729-EBF4EAB7E0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967484"/>
      </p:ext>
    </p:extLst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9"/>
            <a:ext cx="10960100" cy="1133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78451" cy="45164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1252" y="1600201"/>
            <a:ext cx="5378449" cy="2181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1252" y="3933826"/>
            <a:ext cx="5378449" cy="2182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7721600" y="6202363"/>
            <a:ext cx="3454400" cy="385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508000" y="6202363"/>
            <a:ext cx="6197600" cy="385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71763-A9FF-4D25-9665-8771B374D2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35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1" y="1524000"/>
            <a:ext cx="10972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432A6-0BAA-482A-986D-FAC31BD3E1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757569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14400" y="4918076"/>
            <a:ext cx="10566400" cy="3175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80BC7-5F34-4D88-9D8A-AEB1F3F386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965507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  <a:endParaRPr lang="en-GB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67F2A-C052-42D0-A220-696A900F22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26239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51418" y="2181225"/>
            <a:ext cx="4997449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339418" y="2181225"/>
            <a:ext cx="4999567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99594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5544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99594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C6D67-C769-458D-9FD1-B4B51F4440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271082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  <a:endParaRPr lang="en-GB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CA529-A101-4936-878C-757AAD3BDE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377097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>
          <a:xfrm>
            <a:off x="8229600" y="6202363"/>
            <a:ext cx="2946400" cy="385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  <a:endParaRPr lang="en-GB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016000" y="6202363"/>
            <a:ext cx="6096000" cy="385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  <a:endParaRPr lang="en-GB" dirty="0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0F2CC-2E49-4FDA-9232-720D0F599E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693419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42401" y="1600200"/>
            <a:ext cx="2645664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tIns="9143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  <a:endParaRPr lang="en-GB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E3BDF-F9BD-4FD1-B58A-A5A50054D9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794313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tIns="9143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1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9200" y="1600201"/>
            <a:ext cx="27432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11-2009</a:t>
            </a:r>
            <a:endParaRPr lang="en-GB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7CB35-90C6-43EB-87C3-E82A3D2869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411980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609600" y="1447800"/>
            <a:ext cx="109728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8331200" y="6202363"/>
            <a:ext cx="2844800" cy="385762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11-2009</a:t>
            </a: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04800" y="6202363"/>
            <a:ext cx="6400800" cy="385762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/>
              <a:t>T101.05                                                     iteenchallenge.org             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214100" y="6181725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2878EC-BC24-4316-8CB5-B9BB9B963F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lIns="91430" tIns="45715" rIns="91430" bIns="45715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4" r:id="rId1"/>
    <p:sldLayoutId id="2147483747" r:id="rId2"/>
    <p:sldLayoutId id="2147483755" r:id="rId3"/>
    <p:sldLayoutId id="2147483748" r:id="rId4"/>
    <p:sldLayoutId id="2147483756" r:id="rId5"/>
    <p:sldLayoutId id="2147483749" r:id="rId6"/>
    <p:sldLayoutId id="2147483757" r:id="rId7"/>
    <p:sldLayoutId id="2147483750" r:id="rId8"/>
    <p:sldLayoutId id="2147483751" r:id="rId9"/>
    <p:sldLayoutId id="2147483752" r:id="rId10"/>
    <p:sldLayoutId id="2147483753" r:id="rId11"/>
    <p:sldLayoutId id="2147483758" r:id="rId12"/>
  </p:sldLayoutIdLst>
  <p:transition>
    <p:pull dir="d"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14726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829452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24417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658904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8175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7013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7938" indent="-227013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2575" indent="-227013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28610" indent="-228577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472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5763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055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tc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hyperlink" Target="http://www.iteenchallenge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8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11-2009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2224089" y="6124576"/>
            <a:ext cx="7673975" cy="384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5D0A86AE-3ED7-446A-8A6D-8AC190869C3F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1</a:t>
            </a:fld>
            <a:endParaRPr lang="en-GB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31963" y="536575"/>
            <a:ext cx="8710612" cy="1435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 sz="5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TEEN CHALLENGE </a:t>
            </a:r>
          </a:p>
          <a:p>
            <a:pPr algn="ctr">
              <a:lnSpc>
                <a:spcPct val="140000"/>
              </a:lnSpc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 sz="5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Valores</a:t>
            </a:r>
            <a:r>
              <a:rPr lang="en-GB" sz="5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5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Fundamentales</a:t>
            </a:r>
            <a:endParaRPr lang="en-GB" sz="5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0437" y="2683255"/>
            <a:ext cx="3057525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6445" y="2924542"/>
            <a:ext cx="6361443" cy="2942858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81400" y="2362200"/>
            <a:ext cx="5257800" cy="661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2083955"/>
            <a:ext cx="8610600" cy="4393045"/>
          </a:xfrm>
        </p:spPr>
        <p:txBody>
          <a:bodyPr/>
          <a:lstStyle/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 startAt="3"/>
            </a:pPr>
            <a:r>
              <a:rPr lang="es-ES" sz="2800" dirty="0">
                <a:solidFill>
                  <a:schemeClr val="bg1"/>
                </a:solidFill>
              </a:rPr>
              <a:t>Porque </a:t>
            </a:r>
            <a:r>
              <a:rPr lang="es-ES" sz="2800" dirty="0">
                <a:solidFill>
                  <a:schemeClr val="bg1"/>
                </a:solidFill>
              </a:rPr>
              <a:t>somos seguidores de Jesús, queremos _</a:t>
            </a:r>
            <a:r>
              <a:rPr lang="es-ES" sz="2800" u="sng" dirty="0">
                <a:solidFill>
                  <a:srgbClr val="C00000"/>
                </a:solidFill>
              </a:rPr>
              <a:t>valorar</a:t>
            </a:r>
            <a:r>
              <a:rPr lang="es-ES" sz="2800" dirty="0">
                <a:solidFill>
                  <a:schemeClr val="bg1"/>
                </a:solidFill>
              </a:rPr>
              <a:t>_ </a:t>
            </a:r>
            <a:r>
              <a:rPr lang="es-ES" sz="2800" dirty="0">
                <a:solidFill>
                  <a:schemeClr val="bg1"/>
                </a:solidFill>
              </a:rPr>
              <a:t>lo que él </a:t>
            </a:r>
            <a:r>
              <a:rPr lang="es-ES" sz="2800" dirty="0">
                <a:solidFill>
                  <a:schemeClr val="bg1"/>
                </a:solidFill>
              </a:rPr>
              <a:t>valora.</a:t>
            </a:r>
            <a:endParaRPr lang="en-US" sz="2800" dirty="0">
              <a:solidFill>
                <a:schemeClr val="bg1"/>
              </a:solidFill>
            </a:endParaRPr>
          </a:p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 startAt="3"/>
            </a:pPr>
            <a:r>
              <a:rPr lang="en-US" sz="2800" dirty="0" err="1">
                <a:solidFill>
                  <a:schemeClr val="bg1"/>
                </a:solidFill>
              </a:rPr>
              <a:t>Porque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somos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seguidores</a:t>
            </a:r>
            <a:r>
              <a:rPr lang="en-US" sz="2800" dirty="0">
                <a:solidFill>
                  <a:schemeClr val="bg1"/>
                </a:solidFill>
              </a:rPr>
              <a:t> de </a:t>
            </a:r>
            <a:r>
              <a:rPr lang="en-US" sz="2800" dirty="0" err="1">
                <a:solidFill>
                  <a:schemeClr val="bg1"/>
                </a:solidFill>
              </a:rPr>
              <a:t>Jesús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estos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valores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están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basados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sobre</a:t>
            </a:r>
            <a:r>
              <a:rPr lang="en-US" sz="2800" dirty="0">
                <a:solidFill>
                  <a:schemeClr val="bg1"/>
                </a:solidFill>
              </a:rPr>
              <a:t> la </a:t>
            </a:r>
            <a:r>
              <a:rPr lang="en-US" sz="2800" u="sng" dirty="0" err="1">
                <a:solidFill>
                  <a:srgbClr val="C00000"/>
                </a:solidFill>
              </a:rPr>
              <a:t>Palabra</a:t>
            </a:r>
            <a:r>
              <a:rPr lang="en-US" sz="2800" u="sng" dirty="0">
                <a:solidFill>
                  <a:srgbClr val="C00000"/>
                </a:solidFill>
              </a:rPr>
              <a:t> de Dios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 startAt="3"/>
            </a:pPr>
            <a:r>
              <a:rPr lang="en-US" sz="3200" dirty="0" err="1">
                <a:solidFill>
                  <a:schemeClr val="bg1"/>
                </a:solidFill>
              </a:rPr>
              <a:t>Porque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somos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seguidores</a:t>
            </a:r>
            <a:r>
              <a:rPr lang="en-US" sz="3200" dirty="0">
                <a:solidFill>
                  <a:schemeClr val="bg1"/>
                </a:solidFill>
              </a:rPr>
              <a:t> de </a:t>
            </a:r>
            <a:r>
              <a:rPr lang="en-US" sz="3200" dirty="0" err="1">
                <a:solidFill>
                  <a:schemeClr val="bg1"/>
                </a:solidFill>
              </a:rPr>
              <a:t>Jesús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>
                <a:solidFill>
                  <a:schemeClr val="bg1"/>
                </a:solidFill>
              </a:rPr>
              <a:t>estos</a:t>
            </a:r>
            <a:r>
              <a:rPr lang="en-US" sz="3200" dirty="0">
                <a:solidFill>
                  <a:schemeClr val="bg1"/>
                </a:solidFill>
              </a:rPr>
              <a:t> son los </a:t>
            </a:r>
            <a:r>
              <a:rPr lang="en-US" sz="3200" dirty="0" err="1">
                <a:solidFill>
                  <a:schemeClr val="bg1"/>
                </a:solidFill>
              </a:rPr>
              <a:t>valores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que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sentimos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que</a:t>
            </a:r>
            <a:r>
              <a:rPr lang="en-US" sz="3200" dirty="0">
                <a:solidFill>
                  <a:schemeClr val="bg1"/>
                </a:solidFill>
              </a:rPr>
              <a:t> el </a:t>
            </a:r>
            <a:r>
              <a:rPr lang="en-US" sz="3200" dirty="0" err="1">
                <a:solidFill>
                  <a:schemeClr val="bg1"/>
                </a:solidFill>
              </a:rPr>
              <a:t>desea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que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u="sng" dirty="0" err="1">
                <a:solidFill>
                  <a:srgbClr val="C00000"/>
                </a:solidFill>
              </a:rPr>
              <a:t>abarquemos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 startAt="3"/>
            </a:pPr>
            <a:r>
              <a:rPr lang="en-US" sz="3200" dirty="0" err="1">
                <a:solidFill>
                  <a:schemeClr val="bg1"/>
                </a:solidFill>
              </a:rPr>
              <a:t>Sentimos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que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estas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cualidades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están</a:t>
            </a:r>
            <a:r>
              <a:rPr lang="en-US" sz="3200" dirty="0">
                <a:solidFill>
                  <a:schemeClr val="bg1"/>
                </a:solidFill>
              </a:rPr>
              <a:t> en el </a:t>
            </a:r>
            <a:r>
              <a:rPr lang="en-US" sz="3200" u="sng" dirty="0" err="1">
                <a:solidFill>
                  <a:srgbClr val="C00000"/>
                </a:solidFill>
              </a:rPr>
              <a:t>centro</a:t>
            </a:r>
            <a:r>
              <a:rPr lang="en-US" sz="3200" dirty="0">
                <a:solidFill>
                  <a:schemeClr val="bg1"/>
                </a:solidFill>
              </a:rPr>
              <a:t> del </a:t>
            </a:r>
            <a:r>
              <a:rPr lang="en-US" sz="3200" dirty="0" err="1">
                <a:solidFill>
                  <a:schemeClr val="bg1"/>
                </a:solidFill>
              </a:rPr>
              <a:t>ministerio</a:t>
            </a:r>
            <a:r>
              <a:rPr lang="en-US" sz="3200" dirty="0">
                <a:solidFill>
                  <a:schemeClr val="bg1"/>
                </a:solidFill>
              </a:rPr>
              <a:t> de Teen Challenge.</a:t>
            </a:r>
            <a:r>
              <a:rPr lang="en-US" sz="3200" dirty="0"/>
              <a:t> </a:t>
            </a:r>
          </a:p>
          <a:p>
            <a:pPr marL="609600" indent="-609600" eaLnBrk="1" hangingPunct="1"/>
            <a:endParaRPr lang="en-US" dirty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F5225215-EB6D-4601-A5E1-8AF3B2781498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10</a:t>
            </a:fld>
            <a:endParaRPr lang="en-GB" dirty="0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11-2009</a:t>
            </a:r>
            <a:endParaRPr lang="en-GB" dirty="0" smtClean="0">
              <a:solidFill>
                <a:schemeClr val="tx2"/>
              </a:solidFill>
            </a:endParaRP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81201" y="152401"/>
            <a:ext cx="8712049" cy="1931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s-CR" sz="3600" dirty="0">
                <a:cs typeface="Times New Roman" pitchFamily="18" charset="0"/>
              </a:rPr>
              <a:t>5</a:t>
            </a:r>
            <a:r>
              <a:rPr lang="es-CR" sz="3600" dirty="0">
                <a:latin typeface="+mj-lt"/>
                <a:cs typeface="Times New Roman" pitchFamily="18" charset="0"/>
              </a:rPr>
              <a:t>.¿</a:t>
            </a:r>
            <a:r>
              <a:rPr lang="es-CR" sz="3600" u="sng" dirty="0">
                <a:latin typeface="+mj-lt"/>
                <a:cs typeface="Times New Roman" pitchFamily="18" charset="0"/>
              </a:rPr>
              <a:t>Por </a:t>
            </a:r>
            <a:r>
              <a:rPr lang="es-CR" sz="3600" u="sng" dirty="0">
                <a:latin typeface="+mj-lt"/>
                <a:cs typeface="Times New Roman" pitchFamily="18" charset="0"/>
              </a:rPr>
              <a:t>qué adoptó Teen Challenge estos</a:t>
            </a:r>
          </a:p>
          <a:p>
            <a:pPr>
              <a:lnSpc>
                <a:spcPct val="100000"/>
              </a:lnSpc>
            </a:pPr>
            <a:r>
              <a:rPr lang="es-CR" sz="3600" u="sng" dirty="0">
                <a:latin typeface="+mj-lt"/>
                <a:cs typeface="Times New Roman" pitchFamily="18" charset="0"/>
              </a:rPr>
              <a:t> siete Valores Fundamentales?</a:t>
            </a:r>
            <a:endParaRPr lang="en-US" sz="3600" u="sng" dirty="0">
              <a:latin typeface="+mj-lt"/>
              <a:cs typeface="Times New Roman" pitchFamily="18" charset="0"/>
            </a:endParaRPr>
          </a:p>
          <a:p>
            <a:endParaRPr lang="en-US" sz="3600" dirty="0">
              <a:latin typeface="+mn-lt"/>
            </a:endParaRPr>
          </a:p>
          <a:p>
            <a:endParaRPr lang="en-US" sz="3600" dirty="0">
              <a:latin typeface="+mn-lt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28800"/>
            <a:ext cx="8382000" cy="4495800"/>
          </a:xfrm>
        </p:spPr>
        <p:txBody>
          <a:bodyPr/>
          <a:lstStyle/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 b="1" dirty="0" err="1">
                <a:solidFill>
                  <a:schemeClr val="bg1"/>
                </a:solidFill>
              </a:rPr>
              <a:t>Reconocer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que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estos</a:t>
            </a:r>
            <a:r>
              <a:rPr lang="en-US" sz="3200" b="1" dirty="0">
                <a:solidFill>
                  <a:schemeClr val="bg1"/>
                </a:solidFill>
              </a:rPr>
              <a:t> son los </a:t>
            </a:r>
            <a:r>
              <a:rPr lang="en-US" sz="3200" b="1" dirty="0" err="1">
                <a:solidFill>
                  <a:schemeClr val="bg1"/>
                </a:solidFill>
              </a:rPr>
              <a:t>valores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que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u="sng" dirty="0">
                <a:solidFill>
                  <a:srgbClr val="C00000"/>
                </a:solidFill>
              </a:rPr>
              <a:t>Dios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desea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que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tenga</a:t>
            </a:r>
            <a:r>
              <a:rPr lang="en-US" sz="3200" b="1" dirty="0">
                <a:solidFill>
                  <a:schemeClr val="bg1"/>
                </a:solidFill>
              </a:rPr>
              <a:t>.</a:t>
            </a:r>
          </a:p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 b="1" dirty="0" err="1">
                <a:solidFill>
                  <a:schemeClr val="bg1"/>
                </a:solidFill>
              </a:rPr>
              <a:t>Permite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que</a:t>
            </a:r>
            <a:r>
              <a:rPr lang="en-US" sz="3200" b="1" dirty="0">
                <a:solidFill>
                  <a:schemeClr val="bg1"/>
                </a:solidFill>
              </a:rPr>
              <a:t> la </a:t>
            </a:r>
            <a:r>
              <a:rPr lang="en-US" sz="3200" b="1" dirty="0" err="1">
                <a:solidFill>
                  <a:schemeClr val="bg1"/>
                </a:solidFill>
              </a:rPr>
              <a:t>Palabra</a:t>
            </a:r>
            <a:r>
              <a:rPr lang="en-US" sz="3200" b="1" dirty="0">
                <a:solidFill>
                  <a:schemeClr val="bg1"/>
                </a:solidFill>
              </a:rPr>
              <a:t> de Dios y el </a:t>
            </a:r>
            <a:r>
              <a:rPr lang="en-US" sz="3200" b="1" dirty="0" err="1">
                <a:solidFill>
                  <a:schemeClr val="bg1"/>
                </a:solidFill>
              </a:rPr>
              <a:t>Espíritu</a:t>
            </a:r>
            <a:r>
              <a:rPr lang="en-US" sz="3200" b="1" dirty="0">
                <a:solidFill>
                  <a:schemeClr val="bg1"/>
                </a:solidFill>
              </a:rPr>
              <a:t> de Dios </a:t>
            </a:r>
            <a:r>
              <a:rPr lang="en-US" sz="3200" b="1" u="sng" dirty="0" err="1">
                <a:solidFill>
                  <a:srgbClr val="C00000"/>
                </a:solidFill>
              </a:rPr>
              <a:t>personalice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estos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valores</a:t>
            </a:r>
            <a:r>
              <a:rPr lang="en-US" sz="3200" b="1" dirty="0">
                <a:solidFill>
                  <a:schemeClr val="bg1"/>
                </a:solidFill>
              </a:rPr>
              <a:t> en </a:t>
            </a:r>
            <a:r>
              <a:rPr lang="en-US" sz="3200" b="1" dirty="0" err="1">
                <a:solidFill>
                  <a:schemeClr val="bg1"/>
                </a:solidFill>
              </a:rPr>
              <a:t>su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vida</a:t>
            </a:r>
            <a:r>
              <a:rPr lang="en-US" sz="3200" b="1" dirty="0">
                <a:solidFill>
                  <a:schemeClr val="bg1"/>
                </a:solidFill>
              </a:rPr>
              <a:t>.</a:t>
            </a:r>
          </a:p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 b="1" dirty="0" err="1">
                <a:solidFill>
                  <a:schemeClr val="bg1"/>
                </a:solidFill>
              </a:rPr>
              <a:t>Escoja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hacerlos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una</a:t>
            </a:r>
            <a:r>
              <a:rPr lang="en-US" sz="3200" b="1" dirty="0">
                <a:solidFill>
                  <a:schemeClr val="bg1"/>
                </a:solidFill>
              </a:rPr>
              <a:t> gran parte de </a:t>
            </a:r>
            <a:r>
              <a:rPr lang="en-US" sz="3200" b="1" dirty="0" err="1">
                <a:solidFill>
                  <a:schemeClr val="bg1"/>
                </a:solidFill>
              </a:rPr>
              <a:t>sus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</a:rPr>
              <a:t>decisiones</a:t>
            </a:r>
            <a:r>
              <a:rPr lang="en-US" sz="3200" b="1" dirty="0">
                <a:solidFill>
                  <a:schemeClr val="bg1"/>
                </a:solidFill>
              </a:rPr>
              <a:t> y </a:t>
            </a:r>
            <a:r>
              <a:rPr lang="en-US" sz="3200" b="1" u="sng" dirty="0" err="1">
                <a:solidFill>
                  <a:srgbClr val="C00000"/>
                </a:solidFill>
              </a:rPr>
              <a:t>acciones</a:t>
            </a:r>
            <a:r>
              <a:rPr lang="en-US" sz="3200" b="1" u="sng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diarias</a:t>
            </a:r>
            <a:r>
              <a:rPr lang="en-US" sz="3200" b="1" dirty="0">
                <a:solidFill>
                  <a:schemeClr val="bg1"/>
                </a:solidFill>
              </a:rPr>
              <a:t>.</a:t>
            </a:r>
          </a:p>
          <a:p>
            <a:pPr marL="990600" lvl="1" indent="-533400" eaLnBrk="1" hangingPunct="1">
              <a:buClr>
                <a:schemeClr val="bg1"/>
              </a:buClr>
              <a:buNone/>
            </a:pP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626297B7-A7D8-4956-8DC8-AEC2095DFACE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11</a:t>
            </a:fld>
            <a:endParaRPr lang="en-GB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11-2009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921657"/>
            <a:ext cx="7883312" cy="457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3600" dirty="0">
                <a:latin typeface="+mj-lt"/>
              </a:rPr>
              <a:t>6.</a:t>
            </a:r>
            <a:r>
              <a:rPr lang="es-CR" sz="3600" u="sng" dirty="0">
                <a:latin typeface="+mj-lt"/>
              </a:rPr>
              <a:t> ¿Cómo adoptará usted estos valores?</a:t>
            </a:r>
            <a:endParaRPr lang="en-US" sz="3600" u="sng" dirty="0">
              <a:latin typeface="+mj-lt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DB3B6996-771F-4AA9-8387-D19E415AD9D2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12</a:t>
            </a:fld>
            <a:endParaRPr lang="en-GB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1981200" y="228600"/>
            <a:ext cx="86868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566738" indent="-566738">
              <a:lnSpc>
                <a:spcPct val="100000"/>
              </a:lnSpc>
              <a:buClr>
                <a:schemeClr val="bg1"/>
              </a:buClr>
              <a:buFont typeface="Arial" charset="0"/>
              <a:buAutoNum type="arabicPeriod" startAt="7"/>
              <a:tabLst>
                <a:tab pos="0" algn="l"/>
                <a:tab pos="6318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2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Consideremos</a:t>
            </a:r>
            <a:r>
              <a:rPr lang="en-GB" sz="32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estas</a:t>
            </a:r>
            <a:r>
              <a:rPr lang="en-GB" sz="32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preguntas</a:t>
            </a:r>
            <a:r>
              <a:rPr lang="en-GB" sz="32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acerca</a:t>
            </a:r>
            <a:r>
              <a:rPr lang="en-GB" sz="32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de los </a:t>
            </a:r>
            <a:r>
              <a:rPr lang="en-GB" sz="32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Valores</a:t>
            </a:r>
            <a:r>
              <a:rPr lang="en-GB" sz="32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Fundamentales</a:t>
            </a:r>
            <a:r>
              <a:rPr lang="en-GB" sz="32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de Teen </a:t>
            </a:r>
            <a:r>
              <a:rPr lang="en-GB" sz="32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Challenge</a:t>
            </a:r>
            <a:endParaRPr lang="en-GB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981200" y="19050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457200" indent="-457200" eaLnBrk="0" hangingPunct="0"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747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5000"/>
              </a:spcBef>
              <a:spcAft>
                <a:spcPts val="1800"/>
              </a:spcAft>
              <a:buClr>
                <a:schemeClr val="bg1"/>
              </a:buClr>
              <a:buFont typeface="Arial" charset="0"/>
              <a:buAutoNum type="alphaLcPeriod"/>
            </a:pPr>
            <a:r>
              <a:rPr lang="en-GB" sz="3200" b="1" dirty="0">
                <a:solidFill>
                  <a:srgbClr val="FFFFFF"/>
                </a:solidFill>
                <a:cs typeface="Times New Roman" pitchFamily="18" charset="0"/>
              </a:rPr>
              <a:t>¿</a:t>
            </a:r>
            <a:r>
              <a:rPr lang="en-GB" sz="3200" b="1" dirty="0" err="1">
                <a:solidFill>
                  <a:srgbClr val="FFFFFF"/>
                </a:solidFill>
                <a:cs typeface="Times New Roman" pitchFamily="18" charset="0"/>
              </a:rPr>
              <a:t>Cómo</a:t>
            </a:r>
            <a:r>
              <a:rPr lang="en-GB" sz="3200" b="1" dirty="0">
                <a:solidFill>
                  <a:srgbClr val="FFFFFF"/>
                </a:solidFill>
                <a:cs typeface="Times New Roman" pitchFamily="18" charset="0"/>
              </a:rPr>
              <a:t> se </a:t>
            </a:r>
            <a:r>
              <a:rPr lang="en-GB" sz="3200" b="1" dirty="0" err="1">
                <a:solidFill>
                  <a:srgbClr val="FFFFFF"/>
                </a:solidFill>
                <a:cs typeface="Times New Roman" pitchFamily="18" charset="0"/>
              </a:rPr>
              <a:t>definen</a:t>
            </a:r>
            <a:r>
              <a:rPr lang="en-GB" sz="3200" b="1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FFFF"/>
                </a:solidFill>
                <a:cs typeface="Times New Roman" pitchFamily="18" charset="0"/>
              </a:rPr>
              <a:t>estos</a:t>
            </a:r>
            <a:r>
              <a:rPr lang="en-GB" sz="3200" b="1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FFFF"/>
                </a:solidFill>
                <a:cs typeface="Times New Roman" pitchFamily="18" charset="0"/>
              </a:rPr>
              <a:t>valores</a:t>
            </a:r>
            <a:r>
              <a:rPr lang="en-GB" sz="3200" b="1" dirty="0">
                <a:solidFill>
                  <a:srgbClr val="FFFFFF"/>
                </a:solidFill>
                <a:cs typeface="Times New Roman" pitchFamily="18" charset="0"/>
              </a:rPr>
              <a:t>?</a:t>
            </a:r>
            <a:endParaRPr lang="en-GB" sz="3200" b="1" dirty="0">
              <a:solidFill>
                <a:srgbClr val="FFFFFF"/>
              </a:solidFill>
              <a:cs typeface="Times New Roman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5000"/>
              </a:spcBef>
              <a:spcAft>
                <a:spcPts val="1800"/>
              </a:spcAft>
              <a:buClr>
                <a:schemeClr val="bg1"/>
              </a:buClr>
              <a:buFont typeface="Arial" charset="0"/>
              <a:buAutoNum type="alphaLcPeriod"/>
            </a:pPr>
            <a:r>
              <a:rPr lang="en-GB" sz="3200" b="1" dirty="0">
                <a:solidFill>
                  <a:srgbClr val="FFFFFF"/>
                </a:solidFill>
                <a:cs typeface="Times New Roman" pitchFamily="18" charset="0"/>
              </a:rPr>
              <a:t>¿</a:t>
            </a:r>
            <a:r>
              <a:rPr lang="en-GB" sz="3200" b="1" dirty="0" err="1">
                <a:solidFill>
                  <a:srgbClr val="FFFFFF"/>
                </a:solidFill>
                <a:cs typeface="Times New Roman" pitchFamily="18" charset="0"/>
              </a:rPr>
              <a:t>Cómo</a:t>
            </a:r>
            <a:r>
              <a:rPr lang="en-GB" sz="3200" b="1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FFFF"/>
                </a:solidFill>
                <a:cs typeface="Times New Roman" pitchFamily="18" charset="0"/>
              </a:rPr>
              <a:t>enseña</a:t>
            </a:r>
            <a:r>
              <a:rPr lang="en-GB" sz="3200" b="1" dirty="0">
                <a:solidFill>
                  <a:srgbClr val="FFFFFF"/>
                </a:solidFill>
                <a:cs typeface="Times New Roman" pitchFamily="18" charset="0"/>
              </a:rPr>
              <a:t> la </a:t>
            </a:r>
            <a:r>
              <a:rPr lang="en-GB" sz="3200" b="1" dirty="0" err="1">
                <a:solidFill>
                  <a:srgbClr val="FFFFFF"/>
                </a:solidFill>
                <a:cs typeface="Times New Roman" pitchFamily="18" charset="0"/>
              </a:rPr>
              <a:t>Biblia</a:t>
            </a:r>
            <a:r>
              <a:rPr lang="en-GB" sz="3200" b="1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FFFF"/>
                </a:solidFill>
                <a:cs typeface="Times New Roman" pitchFamily="18" charset="0"/>
              </a:rPr>
              <a:t>estos</a:t>
            </a:r>
            <a:r>
              <a:rPr lang="en-GB" sz="3200" b="1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FFFF"/>
                </a:solidFill>
                <a:cs typeface="Times New Roman" pitchFamily="18" charset="0"/>
              </a:rPr>
              <a:t>valores</a:t>
            </a:r>
            <a:r>
              <a:rPr lang="en-GB" sz="3200" b="1" dirty="0">
                <a:solidFill>
                  <a:srgbClr val="FFFFFF"/>
                </a:solidFill>
                <a:cs typeface="Times New Roman" pitchFamily="18" charset="0"/>
              </a:rPr>
              <a:t>?</a:t>
            </a:r>
            <a:endParaRPr lang="en-GB" sz="3200" b="1" dirty="0">
              <a:solidFill>
                <a:srgbClr val="FFFFFF"/>
              </a:solidFill>
              <a:cs typeface="Times New Roman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25000"/>
              </a:spcBef>
              <a:spcAft>
                <a:spcPts val="1800"/>
              </a:spcAft>
              <a:buClr>
                <a:schemeClr val="bg1"/>
              </a:buClr>
              <a:buFont typeface="Arial" charset="0"/>
              <a:buAutoNum type="alphaLcPeriod"/>
            </a:pPr>
            <a:r>
              <a:rPr lang="en-GB" sz="3200" b="1" dirty="0">
                <a:solidFill>
                  <a:srgbClr val="FFFFFF"/>
                </a:solidFill>
                <a:cs typeface="Times New Roman" pitchFamily="18" charset="0"/>
              </a:rPr>
              <a:t>¿</a:t>
            </a:r>
            <a:r>
              <a:rPr lang="en-GB" sz="3200" b="1" dirty="0" err="1">
                <a:solidFill>
                  <a:srgbClr val="FFFFFF"/>
                </a:solidFill>
                <a:cs typeface="Times New Roman" pitchFamily="18" charset="0"/>
              </a:rPr>
              <a:t>Cómo</a:t>
            </a:r>
            <a:r>
              <a:rPr lang="en-GB" sz="3200" b="1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FFFF"/>
                </a:solidFill>
                <a:cs typeface="Times New Roman" pitchFamily="18" charset="0"/>
              </a:rPr>
              <a:t>desarrolla</a:t>
            </a:r>
            <a:r>
              <a:rPr lang="en-GB" sz="3200" b="1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FFFF"/>
                </a:solidFill>
                <a:cs typeface="Times New Roman" pitchFamily="18" charset="0"/>
              </a:rPr>
              <a:t>usted</a:t>
            </a:r>
            <a:r>
              <a:rPr lang="en-GB" sz="3200" b="1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FFFF"/>
                </a:solidFill>
                <a:cs typeface="Times New Roman" pitchFamily="18" charset="0"/>
              </a:rPr>
              <a:t>estos</a:t>
            </a:r>
            <a:r>
              <a:rPr lang="en-GB" sz="3200" b="1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FFFF"/>
                </a:solidFill>
                <a:cs typeface="Times New Roman" pitchFamily="18" charset="0"/>
              </a:rPr>
              <a:t>valores</a:t>
            </a:r>
            <a:r>
              <a:rPr lang="en-GB" sz="3200" b="1" dirty="0">
                <a:solidFill>
                  <a:srgbClr val="FFFFFF"/>
                </a:solidFill>
                <a:cs typeface="Times New Roman" pitchFamily="18" charset="0"/>
              </a:rPr>
              <a:t>? </a:t>
            </a:r>
          </a:p>
          <a:p>
            <a:pPr eaLnBrk="1" hangingPunct="1">
              <a:lnSpc>
                <a:spcPct val="100000"/>
              </a:lnSpc>
              <a:spcBef>
                <a:spcPct val="25000"/>
              </a:spcBef>
              <a:spcAft>
                <a:spcPts val="1800"/>
              </a:spcAft>
              <a:buClr>
                <a:schemeClr val="bg1"/>
              </a:buClr>
              <a:buFont typeface="Arial" charset="0"/>
              <a:buAutoNum type="alphaLcPeriod"/>
            </a:pPr>
            <a:r>
              <a:rPr lang="en-GB" sz="3200" b="1" dirty="0">
                <a:solidFill>
                  <a:srgbClr val="FFFFFF"/>
                </a:solidFill>
                <a:cs typeface="Times New Roman" pitchFamily="18" charset="0"/>
              </a:rPr>
              <a:t>¿</a:t>
            </a:r>
            <a:r>
              <a:rPr lang="en-GB" sz="3200" b="1" dirty="0" err="1">
                <a:solidFill>
                  <a:srgbClr val="FFFFFF"/>
                </a:solidFill>
                <a:cs typeface="Times New Roman" pitchFamily="18" charset="0"/>
              </a:rPr>
              <a:t>Cómo</a:t>
            </a:r>
            <a:r>
              <a:rPr lang="en-GB" sz="3200" b="1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FFFF"/>
                </a:solidFill>
                <a:cs typeface="Times New Roman" pitchFamily="18" charset="0"/>
              </a:rPr>
              <a:t>puede</a:t>
            </a:r>
            <a:r>
              <a:rPr lang="en-GB" sz="3200" b="1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FFFF"/>
                </a:solidFill>
                <a:cs typeface="Times New Roman" pitchFamily="18" charset="0"/>
              </a:rPr>
              <a:t>aplicar</a:t>
            </a:r>
            <a:r>
              <a:rPr lang="en-GB" sz="3200" b="1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FFFF"/>
                </a:solidFill>
                <a:cs typeface="Times New Roman" pitchFamily="18" charset="0"/>
              </a:rPr>
              <a:t>estos</a:t>
            </a:r>
            <a:r>
              <a:rPr lang="en-GB" sz="3200" b="1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FFFF"/>
                </a:solidFill>
                <a:cs typeface="Times New Roman" pitchFamily="18" charset="0"/>
              </a:rPr>
              <a:t>valores</a:t>
            </a:r>
            <a:r>
              <a:rPr lang="en-GB" sz="3200" b="1" dirty="0">
                <a:solidFill>
                  <a:srgbClr val="FFFFFF"/>
                </a:solidFill>
                <a:cs typeface="Times New Roman" pitchFamily="18" charset="0"/>
              </a:rPr>
              <a:t> en el </a:t>
            </a:r>
            <a:r>
              <a:rPr lang="en-GB" sz="3200" b="1" dirty="0" err="1">
                <a:solidFill>
                  <a:srgbClr val="FFFFFF"/>
                </a:solidFill>
                <a:cs typeface="Times New Roman" pitchFamily="18" charset="0"/>
              </a:rPr>
              <a:t>ambiente</a:t>
            </a:r>
            <a:r>
              <a:rPr lang="en-GB" sz="3200" b="1" dirty="0">
                <a:solidFill>
                  <a:srgbClr val="FFFFFF"/>
                </a:solidFill>
                <a:cs typeface="Times New Roman" pitchFamily="18" charset="0"/>
              </a:rPr>
              <a:t> de Teen Challenge?</a:t>
            </a:r>
            <a:endParaRPr lang="en-GB" sz="3200" b="1" dirty="0">
              <a:solidFill>
                <a:srgbClr val="FFFFFF"/>
              </a:solidFill>
            </a:endParaRPr>
          </a:p>
          <a:p>
            <a:pPr eaLnBrk="1" hangingPunct="1">
              <a:lnSpc>
                <a:spcPct val="76000"/>
              </a:lnSpc>
              <a:spcAft>
                <a:spcPts val="1800"/>
              </a:spcAft>
              <a:buClr>
                <a:schemeClr val="bg1"/>
              </a:buClr>
              <a:buFont typeface="Arial" charset="0"/>
              <a:buAutoNum type="alphaLcPeriod"/>
            </a:pPr>
            <a:endParaRPr lang="en-GB" sz="3000" b="1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18437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11-2009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1843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50B904AD-0B9D-46F8-84AF-465C20AE0012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13</a:t>
            </a:fld>
            <a:endParaRPr lang="en-GB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1981200" y="228600"/>
            <a:ext cx="86868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566738" indent="-566738">
              <a:lnSpc>
                <a:spcPct val="100000"/>
              </a:lnSpc>
              <a:buClr>
                <a:schemeClr val="bg1"/>
              </a:buClr>
              <a:buFont typeface="Arial" charset="0"/>
              <a:buAutoNum type="arabicPeriod" startAt="7"/>
              <a:tabLst>
                <a:tab pos="0" algn="l"/>
                <a:tab pos="6318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2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Consideremos</a:t>
            </a:r>
            <a:r>
              <a:rPr lang="en-GB" sz="32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estas</a:t>
            </a:r>
            <a:r>
              <a:rPr lang="en-GB" sz="32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preguntas</a:t>
            </a:r>
            <a:r>
              <a:rPr lang="en-GB" sz="32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acerca</a:t>
            </a:r>
            <a:r>
              <a:rPr lang="en-GB" sz="32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de los </a:t>
            </a:r>
            <a:r>
              <a:rPr lang="en-GB" sz="32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Valores</a:t>
            </a:r>
            <a:r>
              <a:rPr lang="en-GB" sz="32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Fundamentales</a:t>
            </a:r>
            <a:r>
              <a:rPr lang="en-GB" sz="32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de Teen </a:t>
            </a:r>
            <a:r>
              <a:rPr lang="en-GB" sz="32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Challenge</a:t>
            </a:r>
            <a:endParaRPr lang="en-GB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06600" y="1752600"/>
            <a:ext cx="8305800" cy="4914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09600" indent="-609600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Tx/>
              <a:buAutoNum type="alphaLcPeriod" startAt="5"/>
            </a:pPr>
            <a:r>
              <a:rPr lang="en-GB" sz="2800" b="1" dirty="0"/>
              <a:t>¿</a:t>
            </a:r>
            <a:r>
              <a:rPr lang="en-GB" sz="2800" b="1" dirty="0" err="1"/>
              <a:t>Cómo</a:t>
            </a:r>
            <a:r>
              <a:rPr lang="en-GB" sz="2800" b="1" dirty="0"/>
              <a:t> </a:t>
            </a:r>
            <a:r>
              <a:rPr lang="en-GB" sz="2800" b="1" dirty="0" err="1"/>
              <a:t>consideran</a:t>
            </a:r>
            <a:r>
              <a:rPr lang="en-GB" sz="2800" b="1" dirty="0"/>
              <a:t> </a:t>
            </a:r>
            <a:r>
              <a:rPr lang="en-GB" sz="2800" b="1" dirty="0" err="1"/>
              <a:t>estos</a:t>
            </a:r>
            <a:r>
              <a:rPr lang="en-GB" sz="2800" b="1" dirty="0"/>
              <a:t> </a:t>
            </a:r>
            <a:r>
              <a:rPr lang="en-GB" sz="2800" b="1" dirty="0" err="1"/>
              <a:t>valores</a:t>
            </a:r>
            <a:r>
              <a:rPr lang="en-GB" sz="2800" b="1" dirty="0"/>
              <a:t> los </a:t>
            </a:r>
            <a:r>
              <a:rPr lang="en-GB" sz="2800" b="1" dirty="0" err="1"/>
              <a:t>estudiantes</a:t>
            </a:r>
            <a:r>
              <a:rPr lang="en-GB" sz="2800" b="1" dirty="0"/>
              <a:t> de un </a:t>
            </a:r>
            <a:r>
              <a:rPr lang="en-GB" sz="2800" b="1" dirty="0" err="1"/>
              <a:t>trasfondo</a:t>
            </a:r>
            <a:r>
              <a:rPr lang="en-GB" sz="2800" b="1" dirty="0"/>
              <a:t> </a:t>
            </a:r>
            <a:r>
              <a:rPr lang="en-GB" sz="2800" b="1" dirty="0" err="1"/>
              <a:t>drogadicto</a:t>
            </a:r>
            <a:r>
              <a:rPr lang="en-GB" sz="2800" b="1" dirty="0"/>
              <a:t>? </a:t>
            </a:r>
          </a:p>
          <a:p>
            <a:pPr marL="609600" indent="-609600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Tx/>
              <a:buAutoNum type="alphaLcPeriod" startAt="5"/>
            </a:pPr>
            <a:r>
              <a:rPr lang="en-GB" sz="2800" b="1" dirty="0"/>
              <a:t>¿</a:t>
            </a:r>
            <a:r>
              <a:rPr lang="en-GB" sz="2800" b="1" dirty="0" err="1"/>
              <a:t>Cómo</a:t>
            </a:r>
            <a:r>
              <a:rPr lang="en-GB" sz="2800" b="1" dirty="0"/>
              <a:t> </a:t>
            </a:r>
            <a:r>
              <a:rPr lang="en-GB" sz="2800" b="1" dirty="0" err="1"/>
              <a:t>puede</a:t>
            </a:r>
            <a:r>
              <a:rPr lang="en-GB" sz="2800" b="1" dirty="0"/>
              <a:t> </a:t>
            </a:r>
            <a:r>
              <a:rPr lang="en-GB" sz="2800" b="1" dirty="0" err="1"/>
              <a:t>ayudar</a:t>
            </a:r>
            <a:r>
              <a:rPr lang="en-GB" sz="2800" b="1" dirty="0"/>
              <a:t> a los </a:t>
            </a:r>
            <a:r>
              <a:rPr lang="en-GB" sz="2800" b="1" dirty="0" err="1"/>
              <a:t>estudiantes</a:t>
            </a:r>
            <a:r>
              <a:rPr lang="en-GB" sz="2800" b="1" dirty="0"/>
              <a:t> de Teen </a:t>
            </a:r>
            <a:r>
              <a:rPr lang="en-GB" sz="2800" b="1" dirty="0"/>
              <a:t>Challenge </a:t>
            </a:r>
            <a:r>
              <a:rPr lang="en-GB" sz="2800" b="1" dirty="0" err="1"/>
              <a:t>desarrollar</a:t>
            </a:r>
            <a:r>
              <a:rPr lang="en-GB" sz="2800" b="1" dirty="0"/>
              <a:t> </a:t>
            </a:r>
            <a:r>
              <a:rPr lang="en-GB" sz="2800" b="1" dirty="0" err="1"/>
              <a:t>estos</a:t>
            </a:r>
            <a:r>
              <a:rPr lang="en-GB" sz="2800" b="1" dirty="0"/>
              <a:t> </a:t>
            </a:r>
            <a:r>
              <a:rPr lang="en-GB" sz="2800" b="1" dirty="0" err="1"/>
              <a:t>valores</a:t>
            </a:r>
            <a:r>
              <a:rPr lang="en-GB" sz="2800" b="1" dirty="0"/>
              <a:t>?</a:t>
            </a:r>
            <a:endParaRPr lang="en-GB" sz="2800" b="1" dirty="0"/>
          </a:p>
          <a:p>
            <a:pPr marL="609600" indent="-609600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Tx/>
              <a:buAutoNum type="alphaLcPeriod" startAt="5"/>
            </a:pPr>
            <a:r>
              <a:rPr lang="en-GB" sz="2800" b="1" dirty="0"/>
              <a:t>¿</a:t>
            </a:r>
            <a:r>
              <a:rPr lang="en-GB" sz="2800" b="1" dirty="0" err="1"/>
              <a:t>Qué</a:t>
            </a:r>
            <a:r>
              <a:rPr lang="en-GB" sz="2800" b="1" dirty="0"/>
              <a:t> ha </a:t>
            </a:r>
            <a:r>
              <a:rPr lang="en-GB" sz="2800" b="1" dirty="0" err="1"/>
              <a:t>sido</a:t>
            </a:r>
            <a:r>
              <a:rPr lang="en-GB" sz="2800" b="1" dirty="0"/>
              <a:t> </a:t>
            </a:r>
            <a:r>
              <a:rPr lang="en-GB" sz="2800" b="1" dirty="0" err="1"/>
              <a:t>su</a:t>
            </a:r>
            <a:r>
              <a:rPr lang="en-GB" sz="2800" b="1" dirty="0"/>
              <a:t> </a:t>
            </a:r>
            <a:r>
              <a:rPr lang="en-GB" sz="2800" b="1" dirty="0" err="1"/>
              <a:t>experiencia</a:t>
            </a:r>
            <a:r>
              <a:rPr lang="en-GB" sz="2800" b="1" dirty="0"/>
              <a:t> </a:t>
            </a:r>
            <a:r>
              <a:rPr lang="en-GB" sz="2800" b="1" dirty="0"/>
              <a:t>e</a:t>
            </a:r>
            <a:r>
              <a:rPr lang="en-GB" sz="2800" b="1" dirty="0"/>
              <a:t>n </a:t>
            </a:r>
            <a:r>
              <a:rPr lang="en-GB" sz="2800" b="1" dirty="0" err="1"/>
              <a:t>aplicar</a:t>
            </a:r>
            <a:r>
              <a:rPr lang="en-GB" sz="2800" b="1" dirty="0"/>
              <a:t> </a:t>
            </a:r>
            <a:r>
              <a:rPr lang="en-GB" sz="2800" b="1" dirty="0" err="1"/>
              <a:t>estos</a:t>
            </a:r>
            <a:r>
              <a:rPr lang="en-GB" sz="2800" b="1" dirty="0"/>
              <a:t> </a:t>
            </a:r>
            <a:r>
              <a:rPr lang="en-GB" sz="2800" b="1" dirty="0" err="1"/>
              <a:t>valores</a:t>
            </a:r>
            <a:r>
              <a:rPr lang="en-GB" sz="2800" b="1" dirty="0"/>
              <a:t>?  </a:t>
            </a:r>
          </a:p>
          <a:p>
            <a:pPr marL="609600" indent="-609600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Tx/>
              <a:buAutoNum type="alphaLcPeriod" startAt="5"/>
            </a:pPr>
            <a:r>
              <a:rPr lang="en-GB" sz="2800" b="1" dirty="0"/>
              <a:t>¿</a:t>
            </a:r>
            <a:r>
              <a:rPr lang="en-GB" sz="2800" b="1" dirty="0" err="1"/>
              <a:t>Cuáles</a:t>
            </a:r>
            <a:r>
              <a:rPr lang="en-GB" sz="2800" b="1" dirty="0"/>
              <a:t> </a:t>
            </a:r>
            <a:r>
              <a:rPr lang="en-GB" sz="2800" b="1" dirty="0" err="1"/>
              <a:t>preguntas</a:t>
            </a:r>
            <a:r>
              <a:rPr lang="en-GB" sz="2800" b="1" dirty="0"/>
              <a:t> </a:t>
            </a:r>
            <a:r>
              <a:rPr lang="en-GB" sz="2800" b="1" dirty="0" err="1"/>
              <a:t>tiene</a:t>
            </a:r>
            <a:r>
              <a:rPr lang="en-GB" sz="2800" b="1" dirty="0"/>
              <a:t> </a:t>
            </a:r>
            <a:r>
              <a:rPr lang="en-GB" sz="2800" b="1" dirty="0" err="1"/>
              <a:t>sobre</a:t>
            </a:r>
            <a:r>
              <a:rPr lang="en-GB" sz="2800" b="1" dirty="0"/>
              <a:t> </a:t>
            </a:r>
            <a:r>
              <a:rPr lang="en-GB" sz="2800" b="1" dirty="0" err="1"/>
              <a:t>estos</a:t>
            </a:r>
            <a:r>
              <a:rPr lang="en-GB" sz="2800" b="1" dirty="0"/>
              <a:t> </a:t>
            </a:r>
            <a:r>
              <a:rPr lang="en-GB" sz="2800" b="1" dirty="0" err="1"/>
              <a:t>valores</a:t>
            </a:r>
            <a:r>
              <a:rPr lang="en-GB" sz="2800" b="1" dirty="0"/>
              <a:t>?</a:t>
            </a:r>
            <a:endParaRPr lang="en-GB" sz="2800" b="1" dirty="0"/>
          </a:p>
          <a:p>
            <a:pPr marL="609600" indent="-609600">
              <a:lnSpc>
                <a:spcPct val="100000"/>
              </a:lnSpc>
              <a:spcBef>
                <a:spcPts val="1000"/>
              </a:spcBef>
              <a:buClr>
                <a:schemeClr val="bg1"/>
              </a:buClr>
              <a:buFontTx/>
              <a:buAutoNum type="alphaLcPeriod" startAt="5"/>
            </a:pPr>
            <a:r>
              <a:rPr lang="en-GB" sz="2800" b="1" dirty="0"/>
              <a:t>¿</a:t>
            </a:r>
            <a:r>
              <a:rPr lang="en-GB" sz="2800" b="1" dirty="0" err="1"/>
              <a:t>Dónde</a:t>
            </a:r>
            <a:r>
              <a:rPr lang="en-GB" sz="2800" b="1" dirty="0"/>
              <a:t> </a:t>
            </a:r>
            <a:r>
              <a:rPr lang="en-GB" sz="2800" b="1" dirty="0" err="1"/>
              <a:t>puede</a:t>
            </a:r>
            <a:r>
              <a:rPr lang="en-GB" sz="2800" b="1" dirty="0"/>
              <a:t> </a:t>
            </a:r>
            <a:r>
              <a:rPr lang="en-GB" sz="2800" b="1" dirty="0" err="1"/>
              <a:t>usted</a:t>
            </a:r>
            <a:r>
              <a:rPr lang="en-GB" sz="2800" b="1" dirty="0"/>
              <a:t> </a:t>
            </a:r>
            <a:r>
              <a:rPr lang="en-GB" sz="2800" b="1" dirty="0" err="1"/>
              <a:t>comenzar</a:t>
            </a:r>
            <a:r>
              <a:rPr lang="en-GB" sz="2800" b="1" dirty="0"/>
              <a:t> a </a:t>
            </a:r>
            <a:r>
              <a:rPr lang="en-GB" sz="2800" b="1" dirty="0" err="1"/>
              <a:t>desarrollar</a:t>
            </a:r>
            <a:r>
              <a:rPr lang="en-GB" sz="2800" b="1" dirty="0"/>
              <a:t> </a:t>
            </a:r>
            <a:r>
              <a:rPr lang="en-GB" sz="2800" b="1" dirty="0" err="1"/>
              <a:t>estos</a:t>
            </a:r>
            <a:r>
              <a:rPr lang="en-GB" sz="2800" b="1" dirty="0"/>
              <a:t> </a:t>
            </a:r>
            <a:r>
              <a:rPr lang="en-GB" sz="2800" b="1" dirty="0" err="1"/>
              <a:t>valores</a:t>
            </a:r>
            <a:r>
              <a:rPr lang="en-GB" sz="2800" b="1" dirty="0"/>
              <a:t> en </a:t>
            </a:r>
            <a:r>
              <a:rPr lang="en-GB" sz="2800" b="1" dirty="0" err="1"/>
              <a:t>su</a:t>
            </a:r>
            <a:r>
              <a:rPr lang="en-GB" sz="2800" b="1" dirty="0"/>
              <a:t> </a:t>
            </a:r>
            <a:r>
              <a:rPr lang="en-GB" sz="2800" b="1" dirty="0" err="1"/>
              <a:t>vida</a:t>
            </a:r>
            <a:r>
              <a:rPr lang="en-GB" sz="2800" b="1" dirty="0"/>
              <a:t>?</a:t>
            </a:r>
            <a:endParaRPr lang="en-GB" sz="2800" b="1" dirty="0"/>
          </a:p>
        </p:txBody>
      </p:sp>
      <p:sp>
        <p:nvSpPr>
          <p:cNvPr id="19462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11-2009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19463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947863" y="1425575"/>
            <a:ext cx="8228012" cy="4699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300" b="1" dirty="0">
                <a:solidFill>
                  <a:schemeClr val="tx2"/>
                </a:solidFill>
              </a:rPr>
              <a:t>Global Teen Challenge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300" b="1" dirty="0">
                <a:solidFill>
                  <a:schemeClr val="tx2"/>
                </a:solidFill>
              </a:rPr>
              <a:t>	</a:t>
            </a:r>
            <a:r>
              <a:rPr lang="en-US" sz="3300" b="1" dirty="0">
                <a:solidFill>
                  <a:schemeClr val="tx2"/>
                </a:solidFill>
                <a:hlinkClick r:id="rId3"/>
              </a:rPr>
              <a:t>www.globaltc.org</a:t>
            </a:r>
            <a:endParaRPr lang="en-US" sz="3300" b="1" dirty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3300" b="1" dirty="0">
              <a:solidFill>
                <a:schemeClr val="tx2"/>
              </a:solidFill>
              <a:hlinkClick r:id="rId3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300" b="1" dirty="0" err="1">
                <a:solidFill>
                  <a:schemeClr val="tx2"/>
                </a:solidFill>
              </a:rPr>
              <a:t>Materiales</a:t>
            </a:r>
            <a:r>
              <a:rPr lang="en-US" sz="3300" b="1" dirty="0">
                <a:solidFill>
                  <a:schemeClr val="tx2"/>
                </a:solidFill>
              </a:rPr>
              <a:t> de </a:t>
            </a:r>
            <a:r>
              <a:rPr lang="en-US" sz="3300" b="1" dirty="0" err="1">
                <a:solidFill>
                  <a:schemeClr val="tx2"/>
                </a:solidFill>
              </a:rPr>
              <a:t>entrenameinto</a:t>
            </a:r>
            <a:r>
              <a:rPr lang="en-US" sz="3300" b="1" dirty="0">
                <a:solidFill>
                  <a:schemeClr val="tx2"/>
                </a:solidFill>
              </a:rPr>
              <a:t> </a:t>
            </a:r>
            <a:r>
              <a:rPr lang="en-US" sz="3300" b="1" dirty="0" err="1">
                <a:solidFill>
                  <a:schemeClr val="tx2"/>
                </a:solidFill>
              </a:rPr>
              <a:t>para</a:t>
            </a:r>
            <a:r>
              <a:rPr lang="en-US" sz="3300" b="1" dirty="0">
                <a:solidFill>
                  <a:schemeClr val="tx2"/>
                </a:solidFill>
              </a:rPr>
              <a:t> </a:t>
            </a:r>
            <a:r>
              <a:rPr lang="en-US" sz="3300" b="1" dirty="0" err="1">
                <a:solidFill>
                  <a:schemeClr val="tx2"/>
                </a:solidFill>
              </a:rPr>
              <a:t>este</a:t>
            </a:r>
            <a:r>
              <a:rPr lang="en-US" sz="3300" b="1" dirty="0">
                <a:solidFill>
                  <a:schemeClr val="tx2"/>
                </a:solidFill>
              </a:rPr>
              <a:t> </a:t>
            </a:r>
            <a:r>
              <a:rPr lang="en-US" sz="3300" b="1" dirty="0" err="1">
                <a:solidFill>
                  <a:schemeClr val="tx2"/>
                </a:solidFill>
              </a:rPr>
              <a:t>curso</a:t>
            </a:r>
            <a:r>
              <a:rPr lang="en-US" sz="3300" b="1" dirty="0">
                <a:solidFill>
                  <a:schemeClr val="tx2"/>
                </a:solidFill>
              </a:rPr>
              <a:t> </a:t>
            </a:r>
            <a:r>
              <a:rPr lang="en-US" sz="3300" b="1" dirty="0" err="1">
                <a:solidFill>
                  <a:schemeClr val="tx2"/>
                </a:solidFill>
              </a:rPr>
              <a:t>están</a:t>
            </a:r>
            <a:r>
              <a:rPr lang="en-US" sz="3300" b="1" dirty="0">
                <a:solidFill>
                  <a:schemeClr val="tx2"/>
                </a:solidFill>
              </a:rPr>
              <a:t> </a:t>
            </a:r>
            <a:r>
              <a:rPr lang="en-US" sz="3300" b="1" dirty="0" err="1">
                <a:solidFill>
                  <a:schemeClr val="tx2"/>
                </a:solidFill>
              </a:rPr>
              <a:t>disponibles</a:t>
            </a:r>
            <a:r>
              <a:rPr lang="en-US" sz="3300" b="1" dirty="0">
                <a:solidFill>
                  <a:schemeClr val="tx2"/>
                </a:solidFill>
              </a:rPr>
              <a:t> en la </a:t>
            </a:r>
            <a:r>
              <a:rPr lang="en-US" sz="3300" b="1" dirty="0" err="1">
                <a:solidFill>
                  <a:schemeClr val="tx2"/>
                </a:solidFill>
              </a:rPr>
              <a:t>siguiente</a:t>
            </a:r>
            <a:r>
              <a:rPr lang="en-US" sz="3300" b="1" dirty="0">
                <a:solidFill>
                  <a:schemeClr val="tx2"/>
                </a:solidFill>
              </a:rPr>
              <a:t> </a:t>
            </a:r>
            <a:r>
              <a:rPr lang="en-US" sz="3300" b="1" dirty="0" err="1">
                <a:solidFill>
                  <a:schemeClr val="tx2"/>
                </a:solidFill>
              </a:rPr>
              <a:t>dirección</a:t>
            </a:r>
            <a:r>
              <a:rPr lang="en-US" sz="3300" b="1" dirty="0">
                <a:solidFill>
                  <a:schemeClr val="tx2"/>
                </a:solidFill>
              </a:rPr>
              <a:t> </a:t>
            </a:r>
            <a:r>
              <a:rPr lang="en-US" sz="3300" b="1" dirty="0" err="1">
                <a:solidFill>
                  <a:schemeClr val="tx2"/>
                </a:solidFill>
              </a:rPr>
              <a:t>electrónica</a:t>
            </a:r>
            <a:r>
              <a:rPr lang="en-US" sz="3300" b="1" dirty="0">
                <a:solidFill>
                  <a:schemeClr val="tx2"/>
                </a:solidFill>
              </a:rPr>
              <a:t>:</a:t>
            </a:r>
            <a:endParaRPr lang="en-US" sz="3300" b="1" dirty="0">
              <a:solidFill>
                <a:schemeClr val="tx2"/>
              </a:solidFill>
              <a:hlinkClick r:id="rId4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300" b="1" dirty="0">
                <a:solidFill>
                  <a:schemeClr val="tx2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300" b="1" dirty="0">
                <a:solidFill>
                  <a:schemeClr val="tx2"/>
                </a:solidFill>
              </a:rPr>
              <a:t>www.iTeenChallenge.org </a:t>
            </a:r>
          </a:p>
          <a:p>
            <a:pPr eaLnBrk="1" hangingPunct="1">
              <a:buFont typeface="Wingdings" pitchFamily="2" charset="2"/>
              <a:buNone/>
            </a:pPr>
            <a:endParaRPr lang="en-US" sz="3300" dirty="0"/>
          </a:p>
        </p:txBody>
      </p:sp>
      <p:sp>
        <p:nvSpPr>
          <p:cNvPr id="20484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11-2009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0B6C8649-A651-4BCF-B66B-9DD08898358A}" type="slidenum">
              <a:rPr lang="en-GB" smtClean="0">
                <a:solidFill>
                  <a:schemeClr val="tx2"/>
                </a:solidFill>
              </a:rPr>
              <a:pPr eaLnBrk="1" hangingPunct="1"/>
              <a:t>14</a:t>
            </a:fld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  <p:pic>
        <p:nvPicPr>
          <p:cNvPr id="2048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24600" y="933570"/>
            <a:ext cx="3657600" cy="169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71587" y="762000"/>
            <a:ext cx="2551532" cy="4985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4000" b="1" dirty="0">
                <a:latin typeface="+mj-lt"/>
              </a:rPr>
              <a:t>Escribe A:</a:t>
            </a:r>
            <a:endParaRPr lang="en-US" sz="4000" b="1" dirty="0">
              <a:latin typeface="+mj-lt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219200"/>
            <a:ext cx="8229600" cy="1371600"/>
          </a:xfrm>
        </p:spPr>
        <p:txBody>
          <a:bodyPr/>
          <a:lstStyle/>
          <a:p>
            <a:pPr marL="990600" lvl="1" indent="-533400" eaLnBrk="1" hangingPunct="1">
              <a:spcBef>
                <a:spcPct val="20000"/>
              </a:spcBef>
              <a:buClr>
                <a:schemeClr val="bg1"/>
              </a:buClr>
              <a:buFont typeface="Arial" charset="0"/>
              <a:buAutoNum type="alphaLcPeriod"/>
            </a:pP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</a:rPr>
              <a:t>Algo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</a:rPr>
              <a:t>que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</a:rPr>
              <a:t>piensan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</a:rPr>
              <a:t>que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itchFamily="18" charset="0"/>
              </a:rPr>
              <a:t>tenga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b="1" u="sng" dirty="0">
                <a:solidFill>
                  <a:srgbClr val="C00000"/>
                </a:solidFill>
                <a:latin typeface="Times New Roman" pitchFamily="18" charset="0"/>
              </a:rPr>
              <a:t>valor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marL="990600" lvl="1" indent="-533400" eaLnBrk="1" hangingPunct="1">
              <a:spcBef>
                <a:spcPct val="20000"/>
              </a:spcBef>
              <a:buClr>
                <a:schemeClr val="bg1"/>
              </a:buClr>
              <a:buFont typeface="Arial" charset="0"/>
              <a:buAutoNum type="alphaLcPeriod"/>
            </a:pP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</a:rPr>
              <a:t>Como el </a:t>
            </a:r>
            <a:r>
              <a:rPr lang="en-US" sz="3600" b="1" u="sng" dirty="0" err="1">
                <a:solidFill>
                  <a:srgbClr val="C00000"/>
                </a:solidFill>
                <a:latin typeface="Times New Roman" pitchFamily="18" charset="0"/>
              </a:rPr>
              <a:t>oro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marL="990600" lvl="1" indent="-533400" eaLnBrk="1" hangingPunct="1">
              <a:spcBef>
                <a:spcPct val="20000"/>
              </a:spcBef>
              <a:buClr>
                <a:schemeClr val="bg1"/>
              </a:buClr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</a:rPr>
              <a:t> 	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bg1"/>
              </a:buClr>
              <a:buNone/>
            </a:pPr>
            <a:r>
              <a:rPr lang="en-US" sz="3600" b="1" u="sng" dirty="0">
                <a:solidFill>
                  <a:srgbClr val="C00000"/>
                </a:solidFill>
                <a:latin typeface="Times New Roman" pitchFamily="18" charset="0"/>
              </a:rPr>
              <a:t>diamantes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marL="990600" lvl="1" indent="-533400" eaLnBrk="1" hangingPunct="1">
              <a:spcBef>
                <a:spcPct val="20000"/>
              </a:spcBef>
              <a:buClr>
                <a:schemeClr val="bg1"/>
              </a:buClr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</a:rPr>
              <a:t> 	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bg1"/>
              </a:buClr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</a:rPr>
              <a:t>y </a:t>
            </a:r>
            <a:r>
              <a:rPr lang="en-US" sz="3600" b="1" u="sng" dirty="0" err="1">
                <a:solidFill>
                  <a:srgbClr val="C00000"/>
                </a:solidFill>
                <a:latin typeface="Times New Roman" pitchFamily="18" charset="0"/>
              </a:rPr>
              <a:t>antiguedades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marL="0" indent="0" eaLnBrk="1" hangingPunct="1">
              <a:spcBef>
                <a:spcPct val="20000"/>
              </a:spcBef>
              <a:buNone/>
            </a:pP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609600" indent="-609600" eaLnBrk="1" hangingPunct="1">
              <a:spcBef>
                <a:spcPct val="20000"/>
              </a:spcBef>
              <a:buFont typeface="Times New Roman" pitchFamily="18" charset="0"/>
              <a:buChar char="•"/>
            </a:pP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5618" name="Picture 18" descr="308304~1927-Model-T-Ford-Poster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4724400"/>
            <a:ext cx="1981200" cy="1485900"/>
          </a:xfrm>
        </p:spPr>
      </p:pic>
      <p:sp>
        <p:nvSpPr>
          <p:cNvPr id="8197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C7889BF5-0962-4546-B1EC-D4C63EF51FC6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2</a:t>
            </a:fld>
            <a:endParaRPr lang="en-GB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25608" name="Picture 8" descr="39197167_gol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133601"/>
            <a:ext cx="1828800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6" name="Picture 16" descr="diamon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743200"/>
            <a:ext cx="19050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Date Placeholder 7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11-2009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8201" name="Footer Placeholder 8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4601" y="304800"/>
            <a:ext cx="6517535" cy="539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4400" dirty="0">
                <a:latin typeface="+mj-lt"/>
              </a:rPr>
              <a:t>¿</a:t>
            </a:r>
            <a:r>
              <a:rPr lang="es-CR" sz="4400" u="sng" dirty="0">
                <a:latin typeface="+mj-lt"/>
              </a:rPr>
              <a:t>Qué valora las personas</a:t>
            </a:r>
            <a:r>
              <a:rPr lang="es-CR" sz="4400" dirty="0">
                <a:latin typeface="+mj-lt"/>
              </a:rPr>
              <a:t>?</a:t>
            </a:r>
            <a:endParaRPr lang="en-US" sz="4400" dirty="0">
              <a:latin typeface="+mj-lt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1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295400"/>
            <a:ext cx="8686800" cy="2819400"/>
          </a:xfrm>
        </p:spPr>
        <p:txBody>
          <a:bodyPr/>
          <a:lstStyle/>
          <a:p>
            <a:pPr marL="914400" lvl="1" indent="-347663" eaLnBrk="1" hangingPunct="1">
              <a:spcBef>
                <a:spcPct val="20000"/>
              </a:spcBef>
              <a:buClr>
                <a:schemeClr val="bg1"/>
              </a:buClr>
              <a:buNone/>
            </a:pPr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c.  Cosas que contribuyen a sus </a:t>
            </a:r>
            <a:r>
              <a:rPr lang="en-US" sz="3200" b="1" u="sng">
                <a:solidFill>
                  <a:srgbClr val="C00000"/>
                </a:solidFill>
                <a:latin typeface="Times New Roman" pitchFamily="18" charset="0"/>
              </a:rPr>
              <a:t>actividades</a:t>
            </a:r>
            <a:r>
              <a:rPr lang="en-US" sz="3200" b="1">
                <a:solidFill>
                  <a:schemeClr val="bg1"/>
                </a:solidFill>
                <a:latin typeface="Times New Roman" pitchFamily="18" charset="0"/>
              </a:rPr>
              <a:t> y </a:t>
            </a:r>
            <a:r>
              <a:rPr lang="en-US" sz="3200" b="1" u="sng">
                <a:solidFill>
                  <a:srgbClr val="C00000"/>
                </a:solidFill>
                <a:latin typeface="Times New Roman" pitchFamily="18" charset="0"/>
              </a:rPr>
              <a:t>metas</a:t>
            </a:r>
          </a:p>
          <a:p>
            <a:pPr marL="392113" indent="-392113" eaLnBrk="1" hangingPunct="1">
              <a:spcBef>
                <a:spcPct val="20000"/>
              </a:spcBef>
              <a:buNone/>
            </a:pPr>
            <a:r>
              <a:rPr lang="en-US" smtClean="0">
                <a:solidFill>
                  <a:schemeClr val="bg1"/>
                </a:solidFill>
                <a:latin typeface="Times New Roman" pitchFamily="18" charset="0"/>
              </a:rPr>
              <a:t>		</a:t>
            </a:r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Por ejemplo uno que corre, un nadador, y un				soldado valoran diferentes tipos  					de zapatos.</a:t>
            </a:r>
            <a:endParaRPr lang="en-US" b="1" smtClean="0">
              <a:latin typeface="Times New Roman" pitchFamily="18" charset="0"/>
            </a:endParaRPr>
          </a:p>
        </p:txBody>
      </p:sp>
      <p:pic>
        <p:nvPicPr>
          <p:cNvPr id="30725" name="Picture 5" descr="trail_running_shoes_review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1" y="3733801"/>
            <a:ext cx="2181225" cy="2181225"/>
          </a:xfrm>
          <a:solidFill>
            <a:schemeClr val="accent2"/>
          </a:solidFill>
        </p:spPr>
      </p:pic>
      <p:pic>
        <p:nvPicPr>
          <p:cNvPr id="30738" name="Picture 18" descr="boots-R505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96201" y="3581401"/>
            <a:ext cx="2182813" cy="2182813"/>
          </a:xfrm>
          <a:solidFill>
            <a:srgbClr val="0000FF">
              <a:alpha val="81175"/>
            </a:srgbClr>
          </a:solidFill>
        </p:spPr>
      </p:pic>
      <p:sp>
        <p:nvSpPr>
          <p:cNvPr id="922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93647C46-847F-4858-91E3-0E4ED8701AB1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3</a:t>
            </a:fld>
            <a:endParaRPr lang="en-GB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30735" name="Picture 15" descr="72972,1217989037,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191001"/>
            <a:ext cx="259080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Date Placeholder 7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11-2009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9225" name="Footer Placeholder 8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  <p:sp>
        <p:nvSpPr>
          <p:cNvPr id="11" name="Title 10"/>
          <p:cNvSpPr txBox="1">
            <a:spLocks noGrp="1"/>
          </p:cNvSpPr>
          <p:nvPr>
            <p:ph type="title"/>
          </p:nvPr>
        </p:nvSpPr>
        <p:spPr>
          <a:xfrm>
            <a:off x="2599039" y="381001"/>
            <a:ext cx="6595311" cy="7694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3600" dirty="0"/>
              <a:t>¿</a:t>
            </a:r>
            <a:r>
              <a:rPr lang="es-CR" sz="4400" b="1" u="sng" dirty="0"/>
              <a:t>Qué valora las personas</a:t>
            </a:r>
            <a:r>
              <a:rPr lang="es-CR" sz="4400" b="1" dirty="0"/>
              <a:t>?</a:t>
            </a:r>
            <a:endParaRPr lang="en-US" sz="4400" b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981201" y="1219200"/>
            <a:ext cx="8220075" cy="5029200"/>
          </a:xfrm>
        </p:spPr>
        <p:txBody>
          <a:bodyPr/>
          <a:lstStyle/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>
                <a:solidFill>
                  <a:schemeClr val="bg1"/>
                </a:solidFill>
              </a:rPr>
              <a:t>Una </a:t>
            </a:r>
            <a:r>
              <a:rPr lang="en-US" sz="3200" u="sng">
                <a:solidFill>
                  <a:srgbClr val="C00000"/>
                </a:solidFill>
              </a:rPr>
              <a:t>prioridad</a:t>
            </a:r>
            <a:r>
              <a:rPr lang="en-US" sz="3200">
                <a:solidFill>
                  <a:schemeClr val="bg1"/>
                </a:solidFill>
              </a:rPr>
              <a:t> – algo que es importante para una persona </a:t>
            </a:r>
          </a:p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>
                <a:solidFill>
                  <a:schemeClr val="bg1"/>
                </a:solidFill>
              </a:rPr>
              <a:t>Una </a:t>
            </a:r>
            <a:r>
              <a:rPr lang="en-US" sz="3200" u="sng">
                <a:solidFill>
                  <a:srgbClr val="C00000"/>
                </a:solidFill>
              </a:rPr>
              <a:t>influencia</a:t>
            </a:r>
            <a:r>
              <a:rPr lang="en-US" sz="3200">
                <a:solidFill>
                  <a:schemeClr val="bg1"/>
                </a:solidFill>
              </a:rPr>
              <a:t> clave–algo que da dirección a las decisiones y acciones diarias</a:t>
            </a:r>
          </a:p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>
                <a:solidFill>
                  <a:schemeClr val="bg1"/>
                </a:solidFill>
              </a:rPr>
              <a:t>Un asunto del </a:t>
            </a:r>
            <a:r>
              <a:rPr lang="en-US" sz="3200" u="sng">
                <a:solidFill>
                  <a:srgbClr val="C00000"/>
                </a:solidFill>
              </a:rPr>
              <a:t>corazón</a:t>
            </a:r>
            <a:r>
              <a:rPr lang="en-US" sz="3200">
                <a:solidFill>
                  <a:schemeClr val="bg1"/>
                </a:solidFill>
              </a:rPr>
              <a:t> – algo que es una convicción personal, y tiene fuertes sentimientos sobre ello</a:t>
            </a:r>
          </a:p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>
                <a:solidFill>
                  <a:schemeClr val="bg1"/>
                </a:solidFill>
              </a:rPr>
              <a:t>Una </a:t>
            </a:r>
            <a:r>
              <a:rPr lang="en-US" sz="3200" u="sng">
                <a:solidFill>
                  <a:srgbClr val="C00000"/>
                </a:solidFill>
              </a:rPr>
              <a:t>decisión</a:t>
            </a:r>
            <a:r>
              <a:rPr lang="en-US" sz="3200">
                <a:solidFill>
                  <a:schemeClr val="bg1"/>
                </a:solidFill>
              </a:rPr>
              <a:t> – algo que la persona escoge como algo importante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D0585914-8629-44BC-8FE1-2C64A684BE62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4</a:t>
            </a:fld>
            <a:endParaRPr lang="en-GB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245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11-2009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  <p:sp>
        <p:nvSpPr>
          <p:cNvPr id="8" name="Title 10"/>
          <p:cNvSpPr txBox="1">
            <a:spLocks noGrp="1"/>
          </p:cNvSpPr>
          <p:nvPr>
            <p:ph type="title"/>
          </p:nvPr>
        </p:nvSpPr>
        <p:spPr>
          <a:xfrm>
            <a:off x="1981200" y="35014"/>
            <a:ext cx="8229600" cy="1107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CR" sz="3600" dirty="0"/>
              <a:t>1. </a:t>
            </a:r>
            <a:r>
              <a:rPr lang="es-CR" sz="3600" b="1" dirty="0"/>
              <a:t>¿</a:t>
            </a:r>
            <a:r>
              <a:rPr lang="es-CR" sz="4400" b="1" u="sng" dirty="0"/>
              <a:t>Qué es un valor fundamental</a:t>
            </a:r>
            <a:r>
              <a:rPr lang="es-CR" sz="4400" dirty="0"/>
              <a:t>?</a:t>
            </a:r>
            <a:endParaRPr lang="en-US" sz="44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752600"/>
            <a:ext cx="8382000" cy="2057400"/>
          </a:xfrm>
        </p:spPr>
        <p:txBody>
          <a:bodyPr/>
          <a:lstStyle/>
          <a:p>
            <a:pPr marL="990600" lvl="1" indent="-533400" eaLnBrk="1" hangingPunct="1">
              <a:spcBef>
                <a:spcPts val="1200"/>
              </a:spcBef>
              <a:buClr>
                <a:schemeClr val="bg1"/>
              </a:buClr>
              <a:buFont typeface="Arial" charset="0"/>
              <a:buAutoNum type="alphaLcPeriod" startAt="5"/>
            </a:pPr>
            <a:r>
              <a:rPr lang="en-US" sz="3600" dirty="0">
                <a:solidFill>
                  <a:schemeClr val="bg1"/>
                </a:solidFill>
              </a:rPr>
              <a:t>Un </a:t>
            </a:r>
            <a:r>
              <a:rPr lang="en-US" sz="3600" dirty="0" err="1">
                <a:solidFill>
                  <a:schemeClr val="bg1"/>
                </a:solidFill>
              </a:rPr>
              <a:t>recurso</a:t>
            </a:r>
            <a:r>
              <a:rPr lang="en-US" sz="3600" dirty="0">
                <a:solidFill>
                  <a:schemeClr val="bg1"/>
                </a:solidFill>
              </a:rPr>
              <a:t>  </a:t>
            </a:r>
            <a:r>
              <a:rPr lang="en-US" sz="3600" dirty="0" err="1">
                <a:solidFill>
                  <a:schemeClr val="bg1"/>
                </a:solidFill>
              </a:rPr>
              <a:t>para</a:t>
            </a:r>
            <a:r>
              <a:rPr lang="en-US" sz="3600" dirty="0">
                <a:solidFill>
                  <a:schemeClr val="bg1"/>
                </a:solidFill>
              </a:rPr>
              <a:t> la </a:t>
            </a:r>
            <a:r>
              <a:rPr lang="en-US" sz="3600" u="sng" dirty="0" err="1">
                <a:solidFill>
                  <a:srgbClr val="C00000"/>
                </a:solidFill>
              </a:rPr>
              <a:t>unidad</a:t>
            </a:r>
            <a:r>
              <a:rPr lang="en-US" sz="3600" dirty="0">
                <a:solidFill>
                  <a:schemeClr val="bg1"/>
                </a:solidFill>
              </a:rPr>
              <a:t> – </a:t>
            </a:r>
            <a:r>
              <a:rPr lang="en-US" sz="3600" dirty="0" err="1">
                <a:solidFill>
                  <a:schemeClr val="bg1"/>
                </a:solidFill>
              </a:rPr>
              <a:t>algo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que</a:t>
            </a:r>
            <a:r>
              <a:rPr lang="en-US" sz="3600" dirty="0">
                <a:solidFill>
                  <a:schemeClr val="bg1"/>
                </a:solidFill>
              </a:rPr>
              <a:t> da al </a:t>
            </a:r>
            <a:r>
              <a:rPr lang="en-US" sz="3600" dirty="0" err="1">
                <a:solidFill>
                  <a:schemeClr val="bg1"/>
                </a:solidFill>
              </a:rPr>
              <a:t>grupo</a:t>
            </a:r>
            <a:r>
              <a:rPr lang="en-US" sz="3600" dirty="0">
                <a:solidFill>
                  <a:schemeClr val="bg1"/>
                </a:solidFill>
              </a:rPr>
              <a:t> de personas, </a:t>
            </a:r>
            <a:r>
              <a:rPr lang="en-US" sz="3600" dirty="0" err="1">
                <a:solidFill>
                  <a:schemeClr val="bg1"/>
                </a:solidFill>
              </a:rPr>
              <a:t>dirección</a:t>
            </a:r>
            <a:r>
              <a:rPr lang="en-US" sz="3600" dirty="0">
                <a:solidFill>
                  <a:schemeClr val="bg1"/>
                </a:solidFill>
              </a:rPr>
              <a:t> y </a:t>
            </a:r>
            <a:r>
              <a:rPr lang="en-US" sz="3600" dirty="0" err="1">
                <a:solidFill>
                  <a:schemeClr val="bg1"/>
                </a:solidFill>
              </a:rPr>
              <a:t>propósito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</a:p>
          <a:p>
            <a:pPr marL="990600" lvl="1" indent="-533400" eaLnBrk="1" hangingPunct="1">
              <a:spcBef>
                <a:spcPts val="1200"/>
              </a:spcBef>
              <a:buClr>
                <a:schemeClr val="bg1"/>
              </a:buClr>
              <a:buFont typeface="Arial" charset="0"/>
              <a:buAutoNum type="alphaLcPeriod" startAt="5"/>
            </a:pPr>
            <a:r>
              <a:rPr lang="en-US" sz="3600" dirty="0">
                <a:solidFill>
                  <a:schemeClr val="bg1"/>
                </a:solidFill>
              </a:rPr>
              <a:t>Un </a:t>
            </a:r>
            <a:r>
              <a:rPr lang="en-US" sz="3600" u="sng" dirty="0" err="1">
                <a:solidFill>
                  <a:srgbClr val="C00000"/>
                </a:solidFill>
              </a:rPr>
              <a:t>legado</a:t>
            </a:r>
            <a:r>
              <a:rPr lang="en-US" sz="3600" dirty="0">
                <a:solidFill>
                  <a:schemeClr val="bg1"/>
                </a:solidFill>
              </a:rPr>
              <a:t> – </a:t>
            </a:r>
            <a:r>
              <a:rPr lang="en-US" sz="3600" dirty="0" err="1">
                <a:solidFill>
                  <a:schemeClr val="bg1"/>
                </a:solidFill>
              </a:rPr>
              <a:t>algo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que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queremos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pasar</a:t>
            </a:r>
            <a:r>
              <a:rPr lang="en-US" sz="3600" dirty="0">
                <a:solidFill>
                  <a:schemeClr val="bg1"/>
                </a:solidFill>
              </a:rPr>
              <a:t> a </a:t>
            </a:r>
            <a:r>
              <a:rPr lang="en-US" sz="3600" dirty="0" err="1">
                <a:solidFill>
                  <a:schemeClr val="bg1"/>
                </a:solidFill>
              </a:rPr>
              <a:t>futuras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generaciones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</a:p>
          <a:p>
            <a:pPr marL="990600" lvl="1" indent="-533400" eaLnBrk="1" hangingPunct="1">
              <a:spcBef>
                <a:spcPts val="1200"/>
              </a:spcBef>
              <a:buClr>
                <a:schemeClr val="bg1"/>
              </a:buClr>
              <a:buFont typeface="Arial" charset="0"/>
              <a:buAutoNum type="alphaLcPeriod" startAt="5"/>
            </a:pPr>
            <a:r>
              <a:rPr lang="en-US" sz="3600" dirty="0">
                <a:solidFill>
                  <a:schemeClr val="bg1"/>
                </a:solidFill>
              </a:rPr>
              <a:t>Para el </a:t>
            </a:r>
            <a:r>
              <a:rPr lang="en-US" sz="3600" dirty="0" err="1">
                <a:solidFill>
                  <a:schemeClr val="bg1"/>
                </a:solidFill>
              </a:rPr>
              <a:t>cristiano</a:t>
            </a:r>
            <a:r>
              <a:rPr lang="en-US" sz="3600" dirty="0">
                <a:solidFill>
                  <a:schemeClr val="bg1"/>
                </a:solidFill>
              </a:rPr>
              <a:t>, un valor fundamental </a:t>
            </a:r>
            <a:r>
              <a:rPr lang="en-US" sz="3600" dirty="0" err="1">
                <a:solidFill>
                  <a:schemeClr val="bg1"/>
                </a:solidFill>
              </a:rPr>
              <a:t>es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algo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que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u="sng" dirty="0">
                <a:solidFill>
                  <a:srgbClr val="C00000"/>
                </a:solidFill>
              </a:rPr>
              <a:t>Dios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valora</a:t>
            </a:r>
            <a:r>
              <a:rPr lang="en-US" sz="3600" dirty="0">
                <a:solidFill>
                  <a:schemeClr val="bg1"/>
                </a:solidFill>
              </a:rPr>
              <a:t>.</a:t>
            </a:r>
          </a:p>
          <a:p>
            <a:pPr marL="990600" lvl="1" indent="-533400" eaLnBrk="1" hangingPunct="1">
              <a:spcBef>
                <a:spcPct val="20000"/>
              </a:spcBef>
              <a:buClr>
                <a:schemeClr val="bg1"/>
              </a:buClr>
              <a:buFont typeface="Arial" charset="0"/>
              <a:buAutoNum type="alphaLcPeriod" startAt="5"/>
            </a:pPr>
            <a:endParaRPr lang="en-US" sz="3200" dirty="0">
              <a:solidFill>
                <a:schemeClr val="bg1"/>
              </a:solidFill>
            </a:endParaRPr>
          </a:p>
          <a:p>
            <a:pPr marL="990600" lvl="1" indent="-533400" eaLnBrk="1" hangingPunct="1">
              <a:spcBef>
                <a:spcPct val="20000"/>
              </a:spcBef>
              <a:buClr>
                <a:schemeClr val="bg1"/>
              </a:buClr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268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0223216D-33A4-4D96-85D5-AE081BBE09E8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5</a:t>
            </a:fld>
            <a:endParaRPr lang="en-GB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11-2009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iteenchallenge.org         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62200" y="800974"/>
            <a:ext cx="7657674" cy="5392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4400" dirty="0">
                <a:latin typeface="+mj-lt"/>
              </a:rPr>
              <a:t>¿</a:t>
            </a:r>
            <a:r>
              <a:rPr lang="es-CR" sz="4400" u="sng" dirty="0">
                <a:latin typeface="+mj-lt"/>
              </a:rPr>
              <a:t>Qué es un valor fundamental</a:t>
            </a:r>
            <a:r>
              <a:rPr lang="es-CR" sz="4400" dirty="0">
                <a:latin typeface="+mj-lt"/>
              </a:rPr>
              <a:t>?</a:t>
            </a:r>
            <a:endParaRPr lang="en-US" sz="4400" dirty="0">
              <a:latin typeface="+mj-lt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19200"/>
            <a:ext cx="8686800" cy="5181600"/>
          </a:xfrm>
        </p:spPr>
        <p:txBody>
          <a:bodyPr/>
          <a:lstStyle/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 dirty="0" err="1">
                <a:solidFill>
                  <a:schemeClr val="bg1"/>
                </a:solidFill>
              </a:rPr>
              <a:t>Proveen</a:t>
            </a:r>
            <a:r>
              <a:rPr lang="en-US" sz="3200" dirty="0">
                <a:solidFill>
                  <a:schemeClr val="bg1"/>
                </a:solidFill>
              </a:rPr>
              <a:t> un </a:t>
            </a:r>
            <a:r>
              <a:rPr lang="en-US" sz="3200" u="sng" dirty="0" err="1">
                <a:solidFill>
                  <a:srgbClr val="990000"/>
                </a:solidFill>
              </a:rPr>
              <a:t>en</a:t>
            </a:r>
            <a:r>
              <a:rPr lang="en-US" sz="3200" u="sng" dirty="0" err="1">
                <a:solidFill>
                  <a:srgbClr val="C00000"/>
                </a:solidFill>
              </a:rPr>
              <a:t>foque</a:t>
            </a:r>
            <a:r>
              <a:rPr lang="en-US" sz="3200" dirty="0">
                <a:solidFill>
                  <a:schemeClr val="bg1"/>
                </a:solidFill>
              </a:rPr>
              <a:t>.                                     </a:t>
            </a:r>
            <a:r>
              <a:rPr lang="en-US" sz="3200" dirty="0" err="1">
                <a:solidFill>
                  <a:srgbClr val="FFFF00"/>
                </a:solidFill>
              </a:rPr>
              <a:t>Hebreos</a:t>
            </a:r>
            <a:r>
              <a:rPr lang="en-US" sz="3200" dirty="0">
                <a:solidFill>
                  <a:srgbClr val="FFFF00"/>
                </a:solidFill>
              </a:rPr>
              <a:t> 12.2</a:t>
            </a:r>
            <a:r>
              <a:rPr lang="en-US" sz="3200" dirty="0">
                <a:solidFill>
                  <a:schemeClr val="bg1"/>
                </a:solidFill>
              </a:rPr>
              <a:t>  “</a:t>
            </a:r>
            <a:r>
              <a:rPr lang="en-US" sz="3200" dirty="0" err="1">
                <a:solidFill>
                  <a:schemeClr val="bg1"/>
                </a:solidFill>
              </a:rPr>
              <a:t>Fijemos</a:t>
            </a:r>
            <a:r>
              <a:rPr lang="en-US" sz="3200" dirty="0">
                <a:solidFill>
                  <a:schemeClr val="bg1"/>
                </a:solidFill>
              </a:rPr>
              <a:t> los </a:t>
            </a:r>
            <a:r>
              <a:rPr lang="en-US" sz="3200" dirty="0" err="1">
                <a:solidFill>
                  <a:schemeClr val="bg1"/>
                </a:solidFill>
              </a:rPr>
              <a:t>ojos</a:t>
            </a:r>
            <a:r>
              <a:rPr lang="en-US" sz="3200" dirty="0">
                <a:solidFill>
                  <a:schemeClr val="bg1"/>
                </a:solidFill>
              </a:rPr>
              <a:t> en </a:t>
            </a:r>
            <a:r>
              <a:rPr lang="en-US" sz="3200" dirty="0" err="1">
                <a:solidFill>
                  <a:schemeClr val="bg1"/>
                </a:solidFill>
              </a:rPr>
              <a:t>Jesús</a:t>
            </a:r>
            <a:r>
              <a:rPr lang="en-US" sz="3200" dirty="0">
                <a:solidFill>
                  <a:schemeClr val="bg1"/>
                </a:solidFill>
              </a:rPr>
              <a:t>”</a:t>
            </a:r>
          </a:p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 dirty="0" err="1">
                <a:solidFill>
                  <a:schemeClr val="bg1"/>
                </a:solidFill>
              </a:rPr>
              <a:t>Proveen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u="sng" dirty="0" err="1">
                <a:solidFill>
                  <a:srgbClr val="C00000"/>
                </a:solidFill>
              </a:rPr>
              <a:t>límites</a:t>
            </a:r>
            <a:r>
              <a:rPr lang="en-US" sz="3200" dirty="0">
                <a:solidFill>
                  <a:schemeClr val="bg1"/>
                </a:solidFill>
              </a:rPr>
              <a:t>.  </a:t>
            </a:r>
            <a:r>
              <a:rPr lang="en-US" sz="3200" dirty="0" err="1">
                <a:solidFill>
                  <a:srgbClr val="FFFF00"/>
                </a:solidFill>
              </a:rPr>
              <a:t>Hebreos</a:t>
            </a:r>
            <a:r>
              <a:rPr lang="en-US" sz="3200" dirty="0">
                <a:solidFill>
                  <a:srgbClr val="FFFF00"/>
                </a:solidFill>
              </a:rPr>
              <a:t> 12:1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“la </a:t>
            </a:r>
            <a:r>
              <a:rPr lang="en-US" sz="3000" dirty="0" err="1">
                <a:solidFill>
                  <a:schemeClr val="bg1"/>
                </a:solidFill>
              </a:rPr>
              <a:t>carrera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que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tenemos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por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err="1">
                <a:solidFill>
                  <a:schemeClr val="bg1"/>
                </a:solidFill>
              </a:rPr>
              <a:t>delante</a:t>
            </a:r>
            <a:r>
              <a:rPr lang="en-US" sz="3000" dirty="0">
                <a:solidFill>
                  <a:schemeClr val="bg1"/>
                </a:solidFill>
              </a:rPr>
              <a:t>.”</a:t>
            </a:r>
          </a:p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 dirty="0" err="1">
                <a:solidFill>
                  <a:schemeClr val="bg1"/>
                </a:solidFill>
              </a:rPr>
              <a:t>Proveen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una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manera</a:t>
            </a:r>
            <a:r>
              <a:rPr lang="en-US" sz="3200" dirty="0">
                <a:solidFill>
                  <a:schemeClr val="bg1"/>
                </a:solidFill>
              </a:rPr>
              <a:t> de </a:t>
            </a:r>
            <a:r>
              <a:rPr lang="en-US" sz="3200" dirty="0" err="1">
                <a:solidFill>
                  <a:schemeClr val="bg1"/>
                </a:solidFill>
              </a:rPr>
              <a:t>deshacernos</a:t>
            </a:r>
            <a:r>
              <a:rPr lang="en-US" sz="3200" dirty="0">
                <a:solidFill>
                  <a:schemeClr val="bg1"/>
                </a:solidFill>
              </a:rPr>
              <a:t> de  </a:t>
            </a:r>
            <a:r>
              <a:rPr lang="en-US" sz="3200" u="sng" dirty="0" err="1">
                <a:solidFill>
                  <a:srgbClr val="C00000"/>
                </a:solidFill>
              </a:rPr>
              <a:t>distracciones</a:t>
            </a:r>
            <a:r>
              <a:rPr lang="en-US" sz="3200" dirty="0">
                <a:solidFill>
                  <a:schemeClr val="bg1"/>
                </a:solidFill>
              </a:rPr>
              <a:t>.  </a:t>
            </a:r>
            <a:r>
              <a:rPr lang="en-US" sz="3200" dirty="0" err="1">
                <a:solidFill>
                  <a:srgbClr val="FFFF00"/>
                </a:solidFill>
              </a:rPr>
              <a:t>Hebreos</a:t>
            </a:r>
            <a:r>
              <a:rPr lang="en-US" sz="3200" dirty="0">
                <a:solidFill>
                  <a:srgbClr val="FFFF00"/>
                </a:solidFill>
              </a:rPr>
              <a:t> 12:1</a:t>
            </a:r>
            <a:r>
              <a:rPr lang="en-US" sz="3200" dirty="0">
                <a:solidFill>
                  <a:schemeClr val="bg1"/>
                </a:solidFill>
              </a:rPr>
              <a:t>                                              “</a:t>
            </a:r>
            <a:r>
              <a:rPr lang="en-US" sz="3200" dirty="0" err="1">
                <a:solidFill>
                  <a:schemeClr val="bg1"/>
                </a:solidFill>
              </a:rPr>
              <a:t>Despojémonos</a:t>
            </a:r>
            <a:r>
              <a:rPr lang="en-US" sz="3200" dirty="0">
                <a:solidFill>
                  <a:schemeClr val="bg1"/>
                </a:solidFill>
              </a:rPr>
              <a:t> de </a:t>
            </a:r>
            <a:r>
              <a:rPr lang="en-US" sz="3200" dirty="0" err="1">
                <a:solidFill>
                  <a:schemeClr val="bg1"/>
                </a:solidFill>
              </a:rPr>
              <a:t>todo</a:t>
            </a:r>
            <a:r>
              <a:rPr lang="en-US" sz="3200" dirty="0">
                <a:solidFill>
                  <a:schemeClr val="bg1"/>
                </a:solidFill>
              </a:rPr>
              <a:t> peso” </a:t>
            </a:r>
          </a:p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 dirty="0" err="1">
                <a:solidFill>
                  <a:schemeClr val="bg1"/>
                </a:solidFill>
              </a:rPr>
              <a:t>Proveen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una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u="sng" dirty="0">
                <a:solidFill>
                  <a:srgbClr val="C00000"/>
                </a:solidFill>
              </a:rPr>
              <a:t>meta</a:t>
            </a:r>
            <a:r>
              <a:rPr lang="en-US" sz="3200" u="sng" dirty="0">
                <a:solidFill>
                  <a:srgbClr val="00CC00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y </a:t>
            </a:r>
            <a:r>
              <a:rPr lang="en-US" sz="3200" dirty="0" err="1">
                <a:solidFill>
                  <a:schemeClr val="bg1"/>
                </a:solidFill>
              </a:rPr>
              <a:t>una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u="sng" dirty="0" err="1">
                <a:solidFill>
                  <a:srgbClr val="C00000"/>
                </a:solidFill>
              </a:rPr>
              <a:t>recompensa</a:t>
            </a:r>
            <a:r>
              <a:rPr lang="en-US" sz="3200" dirty="0">
                <a:solidFill>
                  <a:schemeClr val="bg1"/>
                </a:solidFill>
              </a:rPr>
              <a:t>.      </a:t>
            </a:r>
            <a:r>
              <a:rPr lang="en-US" sz="3200" dirty="0" err="1">
                <a:solidFill>
                  <a:srgbClr val="FFFF00"/>
                </a:solidFill>
              </a:rPr>
              <a:t>Filipenses</a:t>
            </a:r>
            <a:r>
              <a:rPr lang="en-US" sz="3200" dirty="0">
                <a:solidFill>
                  <a:srgbClr val="FFFF00"/>
                </a:solidFill>
              </a:rPr>
              <a:t> 3:14</a:t>
            </a:r>
            <a:r>
              <a:rPr lang="en-US" sz="3200" dirty="0">
                <a:solidFill>
                  <a:schemeClr val="bg1"/>
                </a:solidFill>
              </a:rPr>
              <a:t>                                                   “</a:t>
            </a:r>
            <a:r>
              <a:rPr lang="en-US" sz="3200" dirty="0" err="1">
                <a:solidFill>
                  <a:schemeClr val="bg1"/>
                </a:solidFill>
              </a:rPr>
              <a:t>Prosigo</a:t>
            </a:r>
            <a:r>
              <a:rPr lang="en-US" sz="3200" dirty="0">
                <a:solidFill>
                  <a:schemeClr val="bg1"/>
                </a:solidFill>
              </a:rPr>
              <a:t> a la meta, al </a:t>
            </a:r>
            <a:r>
              <a:rPr lang="en-US" sz="3200" dirty="0" err="1">
                <a:solidFill>
                  <a:schemeClr val="bg1"/>
                </a:solidFill>
              </a:rPr>
              <a:t>premio</a:t>
            </a:r>
            <a:r>
              <a:rPr lang="en-US" sz="3200" dirty="0">
                <a:solidFill>
                  <a:schemeClr val="bg1"/>
                </a:solidFill>
              </a:rPr>
              <a:t>”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BBCC1548-8447-40EB-B447-F8862260387F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6</a:t>
            </a:fld>
            <a:endParaRPr lang="en-GB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11-2009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9801" y="609600"/>
            <a:ext cx="8001871" cy="4985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4000" u="sng" dirty="0">
                <a:latin typeface="+mj-lt"/>
              </a:rPr>
              <a:t>¿Qué provee un valor fundamental?</a:t>
            </a:r>
            <a:endParaRPr lang="en-US" sz="4000" u="sng" dirty="0">
              <a:latin typeface="+mj-lt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New_cover_design--almost_final-7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1" y="228600"/>
            <a:ext cx="4913313" cy="6400800"/>
          </a:xfrm>
        </p:spPr>
      </p:pic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1649919E-D6EB-41D7-A1E9-FE9443C95784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7</a:t>
            </a:fld>
            <a:endParaRPr lang="en-GB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3317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11-2009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13318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8801" y="1066801"/>
            <a:ext cx="3068853" cy="45613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3200" dirty="0">
                <a:latin typeface="+mn-lt"/>
              </a:rPr>
              <a:t>Teen Challenge</a:t>
            </a:r>
          </a:p>
          <a:p>
            <a:endParaRPr lang="es-CR" sz="3200" dirty="0">
              <a:latin typeface="+mn-lt"/>
            </a:endParaRPr>
          </a:p>
          <a:p>
            <a:r>
              <a:rPr lang="es-CR" sz="3200" dirty="0">
                <a:latin typeface="+mn-lt"/>
              </a:rPr>
              <a:t>Introducción de</a:t>
            </a:r>
          </a:p>
          <a:p>
            <a:endParaRPr lang="es-CR" sz="3200" dirty="0">
              <a:latin typeface="+mn-lt"/>
            </a:endParaRPr>
          </a:p>
          <a:p>
            <a:r>
              <a:rPr lang="es-CR" sz="3200" dirty="0">
                <a:latin typeface="+mn-lt"/>
              </a:rPr>
              <a:t>Los Valores </a:t>
            </a:r>
          </a:p>
          <a:p>
            <a:endParaRPr lang="es-CR" sz="3200" dirty="0">
              <a:latin typeface="+mn-lt"/>
            </a:endParaRPr>
          </a:p>
          <a:p>
            <a:r>
              <a:rPr lang="es-CR" sz="3200" dirty="0">
                <a:latin typeface="+mn-lt"/>
              </a:rPr>
              <a:t>Fundamentales</a:t>
            </a:r>
          </a:p>
          <a:p>
            <a:endParaRPr lang="es-CR" sz="3200" dirty="0">
              <a:latin typeface="+mn-lt"/>
            </a:endParaRPr>
          </a:p>
          <a:p>
            <a:r>
              <a:rPr lang="es-CR" sz="3200" dirty="0">
                <a:latin typeface="+mn-lt"/>
              </a:rPr>
              <a:t>En este libro por</a:t>
            </a:r>
          </a:p>
          <a:p>
            <a:endParaRPr lang="es-CR" sz="3200" dirty="0">
              <a:latin typeface="+mn-lt"/>
            </a:endParaRPr>
          </a:p>
          <a:p>
            <a:r>
              <a:rPr lang="es-CR" sz="2800" dirty="0">
                <a:latin typeface="+mn-lt"/>
              </a:rPr>
              <a:t>Jerry Nance, PhD</a:t>
            </a:r>
          </a:p>
          <a:p>
            <a:endParaRPr lang="es-CR" sz="3200" dirty="0">
              <a:latin typeface="+mn-lt"/>
            </a:endParaRPr>
          </a:p>
          <a:p>
            <a:r>
              <a:rPr lang="es-CR" sz="2000" dirty="0">
                <a:latin typeface="+mn-lt"/>
              </a:rPr>
              <a:t>Presidente</a:t>
            </a:r>
          </a:p>
          <a:p>
            <a:endParaRPr lang="es-CR" sz="2000" dirty="0">
              <a:latin typeface="+mn-lt"/>
            </a:endParaRPr>
          </a:p>
          <a:p>
            <a:r>
              <a:rPr lang="es-CR" sz="2000" dirty="0">
                <a:latin typeface="+mn-lt"/>
              </a:rPr>
              <a:t>Global Teen Challenge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1AD7ABDA-6F9C-47B1-829E-91ECE6A23C0B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8</a:t>
            </a:fld>
            <a:endParaRPr lang="en-GB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grpSp>
        <p:nvGrpSpPr>
          <p:cNvPr id="9220" name="Oval 2"/>
          <p:cNvGrpSpPr>
            <a:grpSpLocks/>
          </p:cNvGrpSpPr>
          <p:nvPr/>
        </p:nvGrpSpPr>
        <p:grpSpPr bwMode="auto">
          <a:xfrm>
            <a:off x="1925638" y="1163639"/>
            <a:ext cx="2927350" cy="1330325"/>
            <a:chOff x="253" y="733"/>
            <a:chExt cx="1844" cy="838"/>
          </a:xfrm>
        </p:grpSpPr>
        <p:pic>
          <p:nvPicPr>
            <p:cNvPr id="14364" name="Oval 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" y="733"/>
              <a:ext cx="1844" cy="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5" name="Text Box 4"/>
            <p:cNvSpPr txBox="1">
              <a:spLocks noChangeArrowheads="1"/>
            </p:cNvSpPr>
            <p:nvPr/>
          </p:nvSpPr>
          <p:spPr bwMode="auto">
            <a:xfrm>
              <a:off x="531" y="864"/>
              <a:ext cx="129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362200" y="1524000"/>
            <a:ext cx="20574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ts val="2250"/>
              </a:spcBef>
            </a:pPr>
            <a:r>
              <a:rPr lang="en-GB" sz="3200"/>
              <a:t>Integridad</a:t>
            </a:r>
          </a:p>
        </p:txBody>
      </p:sp>
      <p:grpSp>
        <p:nvGrpSpPr>
          <p:cNvPr id="7172" name="Oval 4"/>
          <p:cNvGrpSpPr>
            <a:grpSpLocks/>
          </p:cNvGrpSpPr>
          <p:nvPr/>
        </p:nvGrpSpPr>
        <p:grpSpPr bwMode="auto">
          <a:xfrm>
            <a:off x="1889126" y="2767014"/>
            <a:ext cx="2847975" cy="1323975"/>
            <a:chOff x="230" y="1743"/>
            <a:chExt cx="1794" cy="834"/>
          </a:xfrm>
        </p:grpSpPr>
        <p:pic>
          <p:nvPicPr>
            <p:cNvPr id="14362" name="Oval 4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" y="1743"/>
              <a:ext cx="1794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3" name="Text Box 8"/>
            <p:cNvSpPr txBox="1">
              <a:spLocks noChangeArrowheads="1"/>
            </p:cNvSpPr>
            <p:nvPr/>
          </p:nvSpPr>
          <p:spPr bwMode="auto">
            <a:xfrm>
              <a:off x="500" y="1872"/>
              <a:ext cx="125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93000"/>
                </a:lnSpc>
              </a:pPr>
              <a:r>
                <a:rPr lang="en-GB" sz="3600"/>
                <a:t>Compasión</a:t>
              </a:r>
            </a:p>
          </p:txBody>
        </p:sp>
      </p:grpSp>
      <p:grpSp>
        <p:nvGrpSpPr>
          <p:cNvPr id="7173" name="Oval 5"/>
          <p:cNvGrpSpPr>
            <a:grpSpLocks/>
          </p:cNvGrpSpPr>
          <p:nvPr/>
        </p:nvGrpSpPr>
        <p:grpSpPr bwMode="auto">
          <a:xfrm>
            <a:off x="7302500" y="2767014"/>
            <a:ext cx="2921000" cy="1323975"/>
            <a:chOff x="3640" y="1743"/>
            <a:chExt cx="1840" cy="834"/>
          </a:xfrm>
        </p:grpSpPr>
        <p:pic>
          <p:nvPicPr>
            <p:cNvPr id="14360" name="Oval 5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0" y="1743"/>
              <a:ext cx="1840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 Box 11"/>
            <p:cNvSpPr txBox="1">
              <a:spLocks noChangeArrowheads="1"/>
            </p:cNvSpPr>
            <p:nvPr/>
          </p:nvSpPr>
          <p:spPr bwMode="auto">
            <a:xfrm>
              <a:off x="3915" y="1872"/>
              <a:ext cx="129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93000"/>
                </a:lnSpc>
                <a:defRPr/>
              </a:pPr>
              <a:r>
                <a:rPr lang="en-GB" sz="36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Fe</a:t>
              </a:r>
            </a:p>
          </p:txBody>
        </p:sp>
      </p:grpSp>
      <p:grpSp>
        <p:nvGrpSpPr>
          <p:cNvPr id="7174" name="Oval 6"/>
          <p:cNvGrpSpPr>
            <a:grpSpLocks/>
          </p:cNvGrpSpPr>
          <p:nvPr/>
        </p:nvGrpSpPr>
        <p:grpSpPr bwMode="auto">
          <a:xfrm>
            <a:off x="1968500" y="4327526"/>
            <a:ext cx="2921000" cy="1323975"/>
            <a:chOff x="280" y="2726"/>
            <a:chExt cx="1840" cy="834"/>
          </a:xfrm>
        </p:grpSpPr>
        <p:pic>
          <p:nvPicPr>
            <p:cNvPr id="14358" name="Oval 6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" y="2726"/>
              <a:ext cx="1840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9" name="Text Box 14"/>
            <p:cNvSpPr txBox="1">
              <a:spLocks noChangeArrowheads="1"/>
            </p:cNvSpPr>
            <p:nvPr/>
          </p:nvSpPr>
          <p:spPr bwMode="auto">
            <a:xfrm>
              <a:off x="555" y="2856"/>
              <a:ext cx="129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93000"/>
                </a:lnSpc>
              </a:pPr>
              <a:r>
                <a:rPr lang="en-GB" sz="3600"/>
                <a:t>Comunidad</a:t>
              </a:r>
            </a:p>
          </p:txBody>
        </p:sp>
      </p:grpSp>
      <p:grpSp>
        <p:nvGrpSpPr>
          <p:cNvPr id="7175" name="Oval 7"/>
          <p:cNvGrpSpPr>
            <a:grpSpLocks/>
          </p:cNvGrpSpPr>
          <p:nvPr/>
        </p:nvGrpSpPr>
        <p:grpSpPr bwMode="auto">
          <a:xfrm>
            <a:off x="4559300" y="5241926"/>
            <a:ext cx="2921000" cy="1323975"/>
            <a:chOff x="1912" y="3302"/>
            <a:chExt cx="1840" cy="834"/>
          </a:xfrm>
        </p:grpSpPr>
        <p:pic>
          <p:nvPicPr>
            <p:cNvPr id="14356" name="Oval 7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2" y="3302"/>
              <a:ext cx="1840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7" name="Text Box 17"/>
            <p:cNvSpPr txBox="1">
              <a:spLocks noChangeArrowheads="1"/>
            </p:cNvSpPr>
            <p:nvPr/>
          </p:nvSpPr>
          <p:spPr bwMode="auto">
            <a:xfrm>
              <a:off x="2187" y="3432"/>
              <a:ext cx="129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93000"/>
                </a:lnSpc>
              </a:pPr>
              <a:r>
                <a:rPr lang="en-GB" sz="3600"/>
                <a:t>Visión</a:t>
              </a:r>
            </a:p>
          </p:txBody>
        </p:sp>
      </p:grpSp>
      <p:grpSp>
        <p:nvGrpSpPr>
          <p:cNvPr id="7176" name="Oval 8"/>
          <p:cNvGrpSpPr>
            <a:grpSpLocks/>
          </p:cNvGrpSpPr>
          <p:nvPr/>
        </p:nvGrpSpPr>
        <p:grpSpPr bwMode="auto">
          <a:xfrm>
            <a:off x="7454900" y="4406901"/>
            <a:ext cx="2921000" cy="1323975"/>
            <a:chOff x="3736" y="2776"/>
            <a:chExt cx="1840" cy="834"/>
          </a:xfrm>
        </p:grpSpPr>
        <p:pic>
          <p:nvPicPr>
            <p:cNvPr id="14354" name="Oval 8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6" y="2776"/>
              <a:ext cx="1840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5" name="Text Box 20"/>
            <p:cNvSpPr txBox="1">
              <a:spLocks noChangeArrowheads="1"/>
            </p:cNvSpPr>
            <p:nvPr/>
          </p:nvSpPr>
          <p:spPr bwMode="auto">
            <a:xfrm>
              <a:off x="4011" y="2904"/>
              <a:ext cx="129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93000"/>
                </a:lnSpc>
              </a:pPr>
              <a:r>
                <a:rPr lang="en-GB" sz="3600"/>
                <a:t>Mayordomía</a:t>
              </a:r>
            </a:p>
          </p:txBody>
        </p:sp>
      </p:grp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429000" y="1828800"/>
            <a:ext cx="5105400" cy="2830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thograph" pitchFamily="2" charset="0"/>
              </a:rPr>
              <a:t>Teen</a:t>
            </a:r>
          </a:p>
          <a:p>
            <a:pPr algn="ctr">
              <a:lnSpc>
                <a:spcPct val="10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thograph" pitchFamily="2" charset="0"/>
              </a:rPr>
              <a:t>Challenge</a:t>
            </a:r>
            <a:endParaRPr lang="en-GB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ithograph" pitchFamily="2" charset="0"/>
            </a:endParaRPr>
          </a:p>
          <a:p>
            <a:pPr algn="ctr">
              <a:lnSpc>
                <a:spcPct val="10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4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thograph" pitchFamily="2" charset="0"/>
              </a:rPr>
              <a:t>Valores</a:t>
            </a:r>
            <a:r>
              <a:rPr lang="en-GB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thograph" pitchFamily="2" charset="0"/>
              </a:rPr>
              <a:t> </a:t>
            </a:r>
          </a:p>
          <a:p>
            <a:pPr algn="ctr">
              <a:lnSpc>
                <a:spcPct val="10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4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thograph" pitchFamily="2" charset="0"/>
              </a:rPr>
              <a:t>Fundamentales</a:t>
            </a:r>
            <a:endParaRPr lang="en-GB" sz="4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ithograph" pitchFamily="2" charset="0"/>
            </a:endParaRP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5486400" y="533401"/>
            <a:ext cx="18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79" name="Oval 11"/>
          <p:cNvGrpSpPr>
            <a:grpSpLocks/>
          </p:cNvGrpSpPr>
          <p:nvPr/>
        </p:nvGrpSpPr>
        <p:grpSpPr bwMode="auto">
          <a:xfrm>
            <a:off x="7302500" y="1127126"/>
            <a:ext cx="2921000" cy="1323975"/>
            <a:chOff x="3640" y="710"/>
            <a:chExt cx="1840" cy="834"/>
          </a:xfrm>
        </p:grpSpPr>
        <p:pic>
          <p:nvPicPr>
            <p:cNvPr id="14352" name="Oval 11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0" y="710"/>
              <a:ext cx="1840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3" name="Text Box 25"/>
            <p:cNvSpPr txBox="1">
              <a:spLocks noChangeArrowheads="1"/>
            </p:cNvSpPr>
            <p:nvPr/>
          </p:nvSpPr>
          <p:spPr bwMode="auto">
            <a:xfrm>
              <a:off x="3915" y="840"/>
              <a:ext cx="129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66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93000"/>
                </a:lnSpc>
              </a:pPr>
              <a:r>
                <a:rPr lang="en-GB" sz="3600"/>
                <a:t>Servicio</a:t>
              </a:r>
            </a:p>
          </p:txBody>
        </p:sp>
      </p:grpSp>
      <p:pic>
        <p:nvPicPr>
          <p:cNvPr id="14349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4800" y="171570"/>
            <a:ext cx="3657600" cy="169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0" name="Date Placeholder 1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11-2009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14351" name="Footer Placeholder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382000" cy="4953000"/>
          </a:xfrm>
        </p:spPr>
        <p:txBody>
          <a:bodyPr/>
          <a:lstStyle/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 b="1" dirty="0">
                <a:solidFill>
                  <a:schemeClr val="bg1"/>
                </a:solidFill>
              </a:rPr>
              <a:t>La </a:t>
            </a:r>
            <a:r>
              <a:rPr lang="en-US" sz="3200" b="1" u="sng" dirty="0" err="1">
                <a:solidFill>
                  <a:srgbClr val="C00000"/>
                </a:solidFill>
              </a:rPr>
              <a:t>misión</a:t>
            </a:r>
            <a:r>
              <a:rPr lang="en-US" sz="3200" b="1" dirty="0">
                <a:solidFill>
                  <a:schemeClr val="bg1"/>
                </a:solidFill>
              </a:rPr>
              <a:t> de Teen challenge </a:t>
            </a:r>
            <a:r>
              <a:rPr lang="en-US" sz="3200" b="1" dirty="0" err="1">
                <a:solidFill>
                  <a:schemeClr val="bg1"/>
                </a:solidFill>
              </a:rPr>
              <a:t>es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traer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rgbClr val="C00000"/>
                </a:solidFill>
              </a:rPr>
              <a:t>personas</a:t>
            </a:r>
            <a:r>
              <a:rPr lang="en-US" sz="3200" b="1" dirty="0">
                <a:solidFill>
                  <a:schemeClr val="bg1"/>
                </a:solidFill>
              </a:rPr>
              <a:t> con </a:t>
            </a:r>
            <a:r>
              <a:rPr lang="en-US" sz="3200" b="1" dirty="0" err="1">
                <a:solidFill>
                  <a:schemeClr val="bg1"/>
                </a:solidFill>
              </a:rPr>
              <a:t>problemas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que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controlan</a:t>
            </a:r>
            <a:r>
              <a:rPr lang="en-US" sz="3200" b="1" dirty="0">
                <a:solidFill>
                  <a:schemeClr val="bg1"/>
                </a:solidFill>
              </a:rPr>
              <a:t> la </a:t>
            </a:r>
            <a:r>
              <a:rPr lang="en-US" sz="3200" b="1" dirty="0" err="1">
                <a:solidFill>
                  <a:schemeClr val="bg1"/>
                </a:solidFill>
              </a:rPr>
              <a:t>vida</a:t>
            </a:r>
            <a:r>
              <a:rPr lang="en-US" sz="3200" b="1" dirty="0">
                <a:solidFill>
                  <a:schemeClr val="bg1"/>
                </a:solidFill>
              </a:rPr>
              <a:t>  a </a:t>
            </a:r>
            <a:r>
              <a:rPr lang="en-US" sz="3200" b="1" dirty="0" err="1">
                <a:solidFill>
                  <a:schemeClr val="bg1"/>
                </a:solidFill>
              </a:rPr>
              <a:t>una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</a:rPr>
              <a:t>relación</a:t>
            </a:r>
            <a:r>
              <a:rPr lang="en-US" sz="3200" b="1" u="sng" dirty="0">
                <a:solidFill>
                  <a:srgbClr val="C00000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con </a:t>
            </a:r>
            <a:r>
              <a:rPr lang="en-US" sz="3200" b="1" u="sng" dirty="0" err="1">
                <a:solidFill>
                  <a:srgbClr val="C00000"/>
                </a:solidFill>
              </a:rPr>
              <a:t>Jesús</a:t>
            </a:r>
            <a:r>
              <a:rPr lang="en-US" sz="3200" b="1" dirty="0">
                <a:solidFill>
                  <a:schemeClr val="bg1"/>
                </a:solidFill>
              </a:rPr>
              <a:t> y </a:t>
            </a:r>
            <a:r>
              <a:rPr lang="en-US" sz="3200" b="1" u="sng" dirty="0" err="1">
                <a:solidFill>
                  <a:srgbClr val="C00000"/>
                </a:solidFill>
              </a:rPr>
              <a:t>discipularles</a:t>
            </a:r>
            <a:r>
              <a:rPr lang="en-US" sz="3200" b="1" dirty="0">
                <a:solidFill>
                  <a:schemeClr val="bg1"/>
                </a:solidFill>
              </a:rPr>
              <a:t> a </a:t>
            </a:r>
            <a:r>
              <a:rPr lang="en-US" sz="3200" b="1" dirty="0" err="1">
                <a:solidFill>
                  <a:schemeClr val="bg1"/>
                </a:solidFill>
              </a:rPr>
              <a:t>desarrollar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esta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relación</a:t>
            </a:r>
            <a:r>
              <a:rPr lang="en-US" sz="3200" b="1" dirty="0">
                <a:solidFill>
                  <a:schemeClr val="bg1"/>
                </a:solidFill>
              </a:rPr>
              <a:t> en </a:t>
            </a:r>
            <a:r>
              <a:rPr lang="en-US" sz="3200" b="1" dirty="0" err="1">
                <a:solidFill>
                  <a:schemeClr val="bg1"/>
                </a:solidFill>
              </a:rPr>
              <a:t>cada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área</a:t>
            </a:r>
            <a:r>
              <a:rPr lang="en-US" sz="3200" b="1" dirty="0">
                <a:solidFill>
                  <a:schemeClr val="bg1"/>
                </a:solidFill>
              </a:rPr>
              <a:t> de </a:t>
            </a:r>
            <a:r>
              <a:rPr lang="en-US" sz="3200" b="1" dirty="0" err="1">
                <a:solidFill>
                  <a:schemeClr val="bg1"/>
                </a:solidFill>
              </a:rPr>
              <a:t>sus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vidas</a:t>
            </a:r>
            <a:r>
              <a:rPr lang="en-US" sz="3200" b="1" dirty="0">
                <a:solidFill>
                  <a:schemeClr val="bg1"/>
                </a:solidFill>
              </a:rPr>
              <a:t>.</a:t>
            </a:r>
          </a:p>
          <a:p>
            <a:pPr marL="990600" lvl="1" indent="-533400" eaLnBrk="1" hangingPunct="1">
              <a:buClr>
                <a:schemeClr val="bg1"/>
              </a:buClr>
              <a:buFont typeface="Arial" charset="0"/>
              <a:buAutoNum type="alphaLcPeriod"/>
            </a:pPr>
            <a:r>
              <a:rPr lang="en-US" sz="3200" b="1" dirty="0">
                <a:solidFill>
                  <a:schemeClr val="bg1"/>
                </a:solidFill>
              </a:rPr>
              <a:t> Para </a:t>
            </a:r>
            <a:r>
              <a:rPr lang="en-US" sz="3200" b="1" dirty="0" err="1">
                <a:solidFill>
                  <a:schemeClr val="bg1"/>
                </a:solidFill>
              </a:rPr>
              <a:t>cumplir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esta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misión</a:t>
            </a:r>
            <a:r>
              <a:rPr lang="en-US" sz="3200" b="1" dirty="0">
                <a:solidFill>
                  <a:schemeClr val="bg1"/>
                </a:solidFill>
              </a:rPr>
              <a:t>, el personal de Teen Challenge </a:t>
            </a:r>
            <a:r>
              <a:rPr lang="en-US" sz="3200" b="1" dirty="0" err="1">
                <a:solidFill>
                  <a:schemeClr val="bg1"/>
                </a:solidFill>
              </a:rPr>
              <a:t>escogió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estas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</a:rPr>
              <a:t>siete</a:t>
            </a:r>
            <a:r>
              <a:rPr lang="en-US" sz="3200" b="1" dirty="0">
                <a:solidFill>
                  <a:srgbClr val="00CC00"/>
                </a:solidFill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</a:rPr>
              <a:t>cualidades</a:t>
            </a:r>
            <a:r>
              <a:rPr lang="en-US" sz="3200" b="1" dirty="0">
                <a:solidFill>
                  <a:schemeClr val="bg1"/>
                </a:solidFill>
              </a:rPr>
              <a:t>.</a:t>
            </a:r>
          </a:p>
          <a:p>
            <a:pPr marL="609600" indent="-609600" eaLnBrk="1" hangingPunct="1">
              <a:lnSpc>
                <a:spcPct val="56000"/>
              </a:lnSpc>
            </a:pP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035376BE-D344-4DB7-B4EA-D835AA9AAAF2}" type="slidenum">
              <a:rPr lang="en-GB" smtClean="0">
                <a:solidFill>
                  <a:schemeClr val="tx2"/>
                </a:solidFill>
                <a:ea typeface="Lucida Sans Unicode" pitchFamily="34" charset="0"/>
                <a:cs typeface="Lucida Sans Unicode" pitchFamily="34" charset="0"/>
              </a:rPr>
              <a:pPr eaLnBrk="1" hangingPunct="1"/>
              <a:t>9</a:t>
            </a:fld>
            <a:endParaRPr lang="en-GB" smtClean="0">
              <a:solidFill>
                <a:schemeClr val="tx2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11-2009</a:t>
            </a:r>
            <a:endParaRPr lang="en-GB" smtClean="0">
              <a:solidFill>
                <a:schemeClr val="tx2"/>
              </a:solidFill>
            </a:endParaRP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chemeClr val="tx2"/>
                </a:solidFill>
              </a:rPr>
              <a:t>T101.05                                                     iteenchallenge.org   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1" y="304801"/>
            <a:ext cx="8033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s-CR" sz="3600" dirty="0">
                <a:latin typeface="+mj-lt"/>
                <a:cs typeface="Times New Roman" pitchFamily="18" charset="0"/>
              </a:rPr>
              <a:t>5. ¿</a:t>
            </a:r>
            <a:r>
              <a:rPr lang="es-CR" sz="3600" u="sng" dirty="0">
                <a:latin typeface="+mn-lt"/>
                <a:cs typeface="Times New Roman" pitchFamily="18" charset="0"/>
              </a:rPr>
              <a:t>Por qué adoptó Teen Challenge estos</a:t>
            </a:r>
          </a:p>
          <a:p>
            <a:pPr>
              <a:lnSpc>
                <a:spcPct val="100000"/>
              </a:lnSpc>
            </a:pPr>
            <a:r>
              <a:rPr lang="es-CR" sz="3600" dirty="0">
                <a:latin typeface="+mn-lt"/>
                <a:cs typeface="Times New Roman" pitchFamily="18" charset="0"/>
              </a:rPr>
              <a:t>      </a:t>
            </a:r>
            <a:r>
              <a:rPr lang="es-CR" sz="3600" u="sng" dirty="0">
                <a:latin typeface="+mn-lt"/>
                <a:cs typeface="Times New Roman" pitchFamily="18" charset="0"/>
              </a:rPr>
              <a:t>siete Valores Fundamentales?</a:t>
            </a:r>
            <a:endParaRPr lang="en-US" sz="3600" u="sng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dc37da6d8cf793ca9671c82538b8359ac8b2ec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re ValueTheme1">
  <a:themeElements>
    <a:clrScheme name="Custom 11">
      <a:dk1>
        <a:srgbClr val="FEFAC9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Core ValueTheme1</Template>
  <TotalTime>712</TotalTime>
  <Words>621</Words>
  <Application>Microsoft Office PowerPoint</Application>
  <PresentationFormat>Widescreen</PresentationFormat>
  <Paragraphs>141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Constantia</vt:lpstr>
      <vt:lpstr>Lithograph</vt:lpstr>
      <vt:lpstr>Lucida Sans Unicode</vt:lpstr>
      <vt:lpstr>Times New Roman</vt:lpstr>
      <vt:lpstr>Wingdings</vt:lpstr>
      <vt:lpstr>Wingdings 2</vt:lpstr>
      <vt:lpstr>Core ValueTheme1</vt:lpstr>
      <vt:lpstr>PowerPoint Presentation</vt:lpstr>
      <vt:lpstr>PowerPoint Presentation</vt:lpstr>
      <vt:lpstr>¿Qué valora las personas?</vt:lpstr>
      <vt:lpstr>1. ¿Qué es un valor fundamental?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Storms</dc:creator>
  <cp:lastModifiedBy>Gregg Fischer</cp:lastModifiedBy>
  <cp:revision>88</cp:revision>
  <dcterms:modified xsi:type="dcterms:W3CDTF">2018-04-16T20:33:31Z</dcterms:modified>
</cp:coreProperties>
</file>