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7559675" cy="10691813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0">
              <a:defRPr sz="1400">
                <a:latin typeface="Arial" pitchFamily="34" charset="0"/>
                <a:ea typeface="SimSun" pitchFamily="2" charset="-122"/>
                <a:cs typeface="Mangal" pitchFamily="2"/>
              </a:defRPr>
            </a:lvl1pPr>
          </a:lstStyle>
          <a:p>
            <a:endParaRPr lang="pt-B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hangingPunct="0">
              <a:defRPr sz="1400">
                <a:latin typeface="Arial" pitchFamily="34" charset="0"/>
                <a:ea typeface="SimSun" pitchFamily="2" charset="-122"/>
                <a:cs typeface="Mangal" pitchFamily="2"/>
              </a:defRPr>
            </a:lvl1pPr>
          </a:lstStyle>
          <a:p>
            <a:endParaRPr lang="pt-B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 hangingPunct="0">
              <a:defRPr sz="1400">
                <a:latin typeface="Arial" pitchFamily="34" charset="0"/>
                <a:ea typeface="SimSun" pitchFamily="2" charset="-122"/>
                <a:cs typeface="Mangal" pitchFamily="2"/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 algn="r" hangingPunct="0">
              <a:defRPr sz="1400">
                <a:latin typeface="Arial" pitchFamily="34" charset="0"/>
                <a:ea typeface="SimSun" pitchFamily="2" charset="-122"/>
                <a:cs typeface="Mangal" pitchFamily="2"/>
              </a:defRPr>
            </a:lvl1pPr>
          </a:lstStyle>
          <a:p>
            <a:fld id="{16CE0E3A-A8CA-4938-A021-FB493180F3C1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defRPr sz="1400">
                <a:latin typeface="Times New Roman" pitchFamily="18" charset="0"/>
                <a:ea typeface="Arial Unicode MS" pitchFamily="34" charset="-128"/>
                <a:cs typeface="Tahoma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defRPr sz="1400">
                <a:latin typeface="Times New Roman" pitchFamily="18" charset="0"/>
                <a:ea typeface="Arial Unicode MS" pitchFamily="34" charset="-128"/>
                <a:cs typeface="Tahoma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defRPr sz="1400">
                <a:latin typeface="Times New Roman" pitchFamily="18" charset="0"/>
                <a:ea typeface="Arial Unicode MS" pitchFamily="34" charset="-128"/>
                <a:cs typeface="Tahoma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defRPr sz="1400">
                <a:latin typeface="Times New Roman" pitchFamily="18" charset="0"/>
                <a:ea typeface="Arial Unicode MS" pitchFamily="34" charset="-128"/>
                <a:cs typeface="Tahoma" pitchFamily="34" charset="0"/>
              </a:defRPr>
            </a:lvl1pPr>
          </a:lstStyle>
          <a:p>
            <a:fld id="{109B2454-0C03-4C86-8D4B-B4BB9A397C01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pt-BR" sz="2000" kern="1200">
        <a:solidFill>
          <a:schemeClr val="tx1"/>
        </a:solidFill>
        <a:latin typeface="Arial" pitchFamily="18"/>
        <a:ea typeface="SimSun" pitchFamily="2"/>
        <a:cs typeface="Mangal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1507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3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1747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1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3795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4819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5843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6867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4579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7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7651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5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9699" name="Notes Placehold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169988" y="5086350"/>
            <a:ext cx="5226050" cy="4108450"/>
          </a:xfrm>
          <a:noFill/>
        </p:spPr>
        <p:txBody>
          <a:bodyPr>
            <a:spAutoFit/>
          </a:bodyPr>
          <a:lstStyle/>
          <a:p>
            <a:pPr eaLnBrk="1">
              <a:spcBef>
                <a:spcPct val="0"/>
              </a:spcBef>
            </a:pPr>
            <a:endParaRPr sz="2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E0645-09C8-4B8F-BC73-93A62314EE83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2FC8-145D-423C-8C11-45E20C770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AEC33-F9A0-452D-A13D-0EEAA180647F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EE766-C6CF-402B-AF80-D8058321E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718392-C410-46E1-A0D0-A3DBF92354AA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D82E5-C78D-4948-92CE-7B3065B2C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DAE91-7AB2-446C-B5B8-4E6AAE1D813C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8DF04-43B0-4888-87B7-F737F3BCD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B2319-AC0F-4F07-8DD5-426A1BFE4D9E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17828-CD04-477B-AEF9-D1DEEA8F1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7E8904-0F38-47C9-9037-8F06E2629814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2967-CF27-49D7-98AB-629A6F22C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6839B-2C10-4527-A0C3-A2B0579397A3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30D66-4379-4BB4-8463-F066F5683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CD8AF-59F7-45B3-BDBE-A58172070B4B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4A29E-72CA-4AE7-AA43-7F7B8B922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068D68-1D51-4FDD-BF58-753BCA66875F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EE1F-9017-43B2-9FBB-69A72A1F1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655B6-C37E-4791-B342-D9FD6E1BDFB6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0D2FA-E976-4829-B2DF-081456638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0AE10-BEF8-4BE7-91B3-6DEEFCC10E74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9986-5AF7-4A12-9281-981EA44B0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F2D298-194D-4C13-B027-5FB9C7305DD8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6991-4839-4B9A-888F-3F82E9159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309AD-A652-4794-A668-26FB5EF65DB9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8FC5B-2ABE-4EA5-B165-D4E0F8547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74A35-B8A8-431D-B888-5FEAD8BB458A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B4E75-4D5A-47C9-8C21-CD4D58841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1EA89-9D78-469E-BB80-2F64C17F4FC2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C9B63-F77A-433C-AF3A-A44CE342D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4" y="1780117"/>
            <a:ext cx="3902075" cy="4478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780117"/>
            <a:ext cx="3903662" cy="4478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B3EB13-D146-47F0-B232-DFD2E5BF006A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D0B66-1342-4CC6-93CB-69DC03DFE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4" y="256117"/>
            <a:ext cx="1989137" cy="6002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256117"/>
            <a:ext cx="5816600" cy="60028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74222-507D-4A1B-8B57-72B1576F9FC5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6EE31-E82A-4738-85D0-C6213F9E6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AB9EE-7183-4F61-B741-A0257CA5759B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7852-2355-4A12-A1B9-995126F6F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ED76CD-FDDA-4270-B6B6-24566112EEB3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2D0D-890E-4DD3-B0F4-723EF98AA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FF670-3649-4476-86ED-EE8B9131C5F1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2B9B-38A4-44BF-B688-16F78B354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C5DB69-F40A-4B32-8C0C-D096591F5767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A0687-3DF7-4158-AC29-2716DE502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288B4-60AE-402B-8090-B5F2DA7D7DB4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CBD2B-0BF7-4F41-862A-26C690EDF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32B79D0-C4A0-4C1C-A568-8D26919533B6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93988CE-8B72-425C-83D3-E1A34857AD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70D674A-AB5B-47B0-88CA-82178CAB1835}" type="datetimeFigureOut">
              <a:rPr lang="en-US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BEA1F76-A798-4798-8D33-A159ACD33F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71513" y="255588"/>
            <a:ext cx="780891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3075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71513" y="1781175"/>
            <a:ext cx="7958137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Rectangle 3"/>
          <p:cNvSpPr/>
          <p:nvPr/>
        </p:nvSpPr>
        <p:spPr>
          <a:xfrm>
            <a:off x="657225" y="6419850"/>
            <a:ext cx="8486775" cy="87313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lIns="90000" tIns="45000" rIns="90000" bIns="45000" anchor="ctr" anchorCtr="1"/>
          <a:lstStyle/>
          <a:p>
            <a:pPr hangingPunct="0"/>
            <a:endParaRPr lang="pt-BR">
              <a:latin typeface="Arial" pitchFamily="34" charset="0"/>
              <a:ea typeface="SimSun" pitchFamily="2" charset="-122"/>
              <a:cs typeface="Mangal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3400" y="6611938"/>
            <a:ext cx="7340600" cy="87312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lIns="90000" tIns="45000" rIns="90000" bIns="45000" anchor="ctr" anchorCtr="1"/>
          <a:lstStyle/>
          <a:p>
            <a:pPr hangingPunct="0"/>
            <a:endParaRPr lang="pt-BR">
              <a:latin typeface="Arial" pitchFamily="34" charset="0"/>
              <a:ea typeface="SimSun" pitchFamily="2" charset="-12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4000" b="1" i="1">
          <a:solidFill>
            <a:srgbClr val="FF9966"/>
          </a:solidFill>
          <a:latin typeface="Albany" pitchFamily="34"/>
          <a:ea typeface="Arial Unicode MS" pitchFamily="2"/>
          <a:cs typeface="Tahoma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F9966"/>
          </a:solidFill>
          <a:latin typeface="Albany"/>
          <a:ea typeface="Arial Unicode MS" pitchFamily="34" charset="-128"/>
          <a:cs typeface="Tahom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lang="pt-BR" sz="3200">
          <a:solidFill>
            <a:srgbClr val="E6E6E6"/>
          </a:solidFill>
          <a:latin typeface="Thorndale" pitchFamily="18"/>
          <a:ea typeface="Arial Unicode MS" pitchFamily="2"/>
          <a:cs typeface="Tahoma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Arial Unicode MS" pitchFamily="34" charset="-128"/>
          <a:cs typeface="Arial Unicode MS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 idx="4294967295"/>
          </p:nvPr>
        </p:nvSpPr>
        <p:spPr>
          <a:xfrm>
            <a:off x="503238" y="990600"/>
            <a:ext cx="8229600" cy="2166938"/>
          </a:xfrm>
        </p:spPr>
        <p:txBody>
          <a:bodyPr lIns="91440" tIns="91440" rIns="91440" bIns="45720" anchor="t"/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 Vícios</a:t>
            </a:r>
          </a:p>
        </p:txBody>
      </p:sp>
      <p:sp>
        <p:nvSpPr>
          <p:cNvPr id="3" name="Subtitle 2"/>
          <p:cNvSpPr/>
          <p:nvPr/>
        </p:nvSpPr>
        <p:spPr>
          <a:xfrm>
            <a:off x="654050" y="1919288"/>
            <a:ext cx="5105400" cy="577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Por Dave Batty</a:t>
            </a:r>
          </a:p>
        </p:txBody>
      </p:sp>
      <p:pic>
        <p:nvPicPr>
          <p:cNvPr id="4100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32150"/>
            <a:ext cx="35052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/>
          <p:nvPr/>
        </p:nvSpPr>
        <p:spPr>
          <a:xfrm>
            <a:off x="3429000" y="4038600"/>
            <a:ext cx="5181600" cy="701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Teen Challenge Staff Training Course T507.02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iTeenChallenge.org</a:t>
            </a:r>
          </a:p>
        </p:txBody>
      </p:sp>
      <p:sp>
        <p:nvSpPr>
          <p:cNvPr id="4102" name="Date Placeholder 5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4103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A528BE03-3592-47F7-9819-BB63A590147C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4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4. Four stages of ad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77888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4.	Quatro estágios do vício</a:t>
            </a:r>
          </a:p>
        </p:txBody>
      </p:sp>
      <p:sp>
        <p:nvSpPr>
          <p:cNvPr id="13315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219200" y="2179638"/>
            <a:ext cx="7467600" cy="4370387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Experimentação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Uso Social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Abuso nocivo (preocupação diária)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Uso para se sentir normal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62BBB8B2-C3C8-44F6-A7D2-2573A5E0465E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10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5. Addiction is death on the  installment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/>
          </p:cNvSpPr>
          <p:nvPr>
            <p:ph type="title" idx="4294967295"/>
          </p:nvPr>
        </p:nvSpPr>
        <p:spPr>
          <a:xfrm>
            <a:off x="411163" y="2667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5.	O vício é a morte em prestações</a:t>
            </a:r>
          </a:p>
        </p:txBody>
      </p:sp>
      <p:pic>
        <p:nvPicPr>
          <p:cNvPr id="14339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538413"/>
            <a:ext cx="4319588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405DED39-7A00-49AD-B97A-4F725F4D6F38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11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 name="6. What is the process of &#10; real chang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6.	Qual é o processo da verdadeira mudança?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2463800"/>
            <a:ext cx="1752600" cy="2128838"/>
          </a:xfrm>
        </p:spPr>
        <p:txBody>
          <a:bodyPr lIns="91440" tIns="91440" rIns="91440" bIns="45720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r>
              <a:rPr sz="3600" smtClean="0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viciado</a:t>
            </a:r>
          </a:p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Content Placeholder 2"/>
          <p:cNvSpPr/>
          <p:nvPr/>
        </p:nvSpPr>
        <p:spPr>
          <a:xfrm>
            <a:off x="1981200" y="2514600"/>
            <a:ext cx="3238500" cy="17446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>
            <a:spAutoFit/>
          </a:bodyPr>
          <a:lstStyle/>
          <a:p>
            <a:pPr marL="319088" indent="-319088">
              <a:spcBef>
                <a:spcPts val="363"/>
              </a:spcBef>
            </a:pPr>
            <a:r>
              <a:rPr lang="pt-BR" sz="3600">
                <a:solidFill>
                  <a:srgbClr val="FFFFFF"/>
                </a:solidFill>
                <a:latin typeface="Corbel" pitchFamily="34" charset="0"/>
                <a:ea typeface="SimSun" pitchFamily="2" charset="-122"/>
                <a:cs typeface="Mangal" pitchFamily="2"/>
              </a:rPr>
              <a:t>&gt;&gt;    ex-viciado</a:t>
            </a: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</p:txBody>
      </p:sp>
      <p:sp>
        <p:nvSpPr>
          <p:cNvPr id="5" name="Content Placeholder 2"/>
          <p:cNvSpPr/>
          <p:nvPr/>
        </p:nvSpPr>
        <p:spPr>
          <a:xfrm>
            <a:off x="5181600" y="2514600"/>
            <a:ext cx="3810000" cy="2265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>
            <a:spAutoFit/>
          </a:bodyPr>
          <a:lstStyle/>
          <a:p>
            <a:pPr marL="319088" indent="-319088">
              <a:spcBef>
                <a:spcPts val="363"/>
              </a:spcBef>
            </a:pPr>
            <a:r>
              <a:rPr lang="pt-BR" sz="3600">
                <a:solidFill>
                  <a:srgbClr val="FFFFFF"/>
                </a:solidFill>
                <a:latin typeface="Corbel" pitchFamily="34" charset="0"/>
                <a:ea typeface="SimSun" pitchFamily="2" charset="-122"/>
                <a:cs typeface="Mangal" pitchFamily="2"/>
              </a:rPr>
              <a:t>&gt;&gt;     não viciado</a:t>
            </a: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</p:txBody>
      </p:sp>
      <p:sp>
        <p:nvSpPr>
          <p:cNvPr id="6" name="Content Placeholder 2"/>
          <p:cNvSpPr/>
          <p:nvPr/>
        </p:nvSpPr>
        <p:spPr>
          <a:xfrm>
            <a:off x="179388" y="3810000"/>
            <a:ext cx="8229600" cy="23510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>
            <a:spAutoFit/>
          </a:bodyPr>
          <a:lstStyle/>
          <a:p>
            <a:pPr marL="319088" indent="-319088">
              <a:spcBef>
                <a:spcPts val="363"/>
              </a:spcBef>
            </a:pPr>
            <a:r>
              <a:rPr lang="pt-BR" sz="3000">
                <a:solidFill>
                  <a:srgbClr val="FFFFFF"/>
                </a:solidFill>
                <a:latin typeface="Corbel" pitchFamily="34" charset="0"/>
                <a:ea typeface="SimSun" pitchFamily="2" charset="-122"/>
                <a:cs typeface="Mangal" pitchFamily="2"/>
              </a:rPr>
              <a:t>	M</a:t>
            </a:r>
            <a:r>
              <a:rPr lang="pt-BR" sz="3600">
                <a:solidFill>
                  <a:srgbClr val="FFFFFF"/>
                </a:solidFill>
                <a:latin typeface="Corbel" pitchFamily="34" charset="0"/>
                <a:ea typeface="SimSun" pitchFamily="2" charset="-122"/>
                <a:cs typeface="Mangal" pitchFamily="2"/>
              </a:rPr>
              <a:t>udança real envolve transformação em toda a sua vida, não apenas sair das drogas.</a:t>
            </a:r>
          </a:p>
          <a:p>
            <a:pPr marL="319088" indent="-319088">
              <a:spcBef>
                <a:spcPts val="363"/>
              </a:spcBef>
            </a:pPr>
            <a:endParaRPr lang="pt-BR" sz="3000">
              <a:solidFill>
                <a:srgbClr val="FFFFFF"/>
              </a:solidFill>
              <a:latin typeface="Corbel" pitchFamily="34" charset="0"/>
              <a:ea typeface="SimSun" pitchFamily="2" charset="-122"/>
              <a:cs typeface="Mangal" pitchFamily="2"/>
            </a:endParaRPr>
          </a:p>
        </p:txBody>
      </p:sp>
      <p:sp>
        <p:nvSpPr>
          <p:cNvPr id="15367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5368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E2F5BEA1-7B76-40B6-868E-B48369F4FE7D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12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5369" name="Footer Placeholder 8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 name="7. What are the keys to  overcoming addictio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778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7.	Quais são as chaves para vencer um vício?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2179638"/>
            <a:ext cx="8229600" cy="3467100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7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Relacionamento</a:t>
            </a: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com Jesus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7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Renovar continuamente</a:t>
            </a: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sua mente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“despir-se” da </a:t>
            </a:r>
            <a:r>
              <a:rPr lang="pt-BR" sz="37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velha</a:t>
            </a: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maneira de viver </a:t>
            </a:r>
            <a:b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</a:b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“vestir-se” da </a:t>
            </a:r>
            <a:r>
              <a:rPr lang="pt-BR" sz="37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nova</a:t>
            </a:r>
            <a:r>
              <a:rPr lang="pt-BR" sz="37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maneira de viver</a:t>
            </a:r>
          </a:p>
          <a:p>
            <a:pPr eaLnBrk="1" hangingPunct="1">
              <a:spcBef>
                <a:spcPts val="600"/>
              </a:spcBef>
              <a:spcAft>
                <a:spcPts val="10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325DF8A4-EAB2-46D7-B7FA-E49C16851500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13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7. What are the keys to  overcoming addictio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778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7.	Quais são as chaves para vencer um vício?</a:t>
            </a:r>
          </a:p>
        </p:txBody>
      </p:sp>
      <p:sp>
        <p:nvSpPr>
          <p:cNvPr id="17411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2687638"/>
            <a:ext cx="8229600" cy="4108450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spcBef>
                <a:spcPts val="525"/>
              </a:spcBef>
              <a:spcAft>
                <a:spcPts val="1413"/>
              </a:spcAft>
              <a:buClr>
                <a:srgbClr val="CC4757"/>
              </a:buClr>
              <a:buSzPct val="70000"/>
              <a:buFont typeface="StarSymbol"/>
              <a:buAutoNum type="alphaUcPeriod" startAt="4"/>
            </a:pPr>
            <a:r>
              <a:rPr lang="pt-BR" sz="38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Dependência de Deus</a:t>
            </a:r>
            <a:r>
              <a:rPr lang="pt-BR" sz="38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é o processo progressivo de voltar-se para </a:t>
            </a:r>
            <a:r>
              <a:rPr lang="pt-BR" sz="38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Deus </a:t>
            </a:r>
            <a:r>
              <a:rPr lang="pt-BR" sz="38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afim de satisfazer suas necessidades.</a:t>
            </a:r>
          </a:p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413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C323494D-8799-42DC-9D4B-57D1B813C933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14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8. Questions for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524000"/>
          </a:xfrm>
        </p:spPr>
        <p:txBody>
          <a:bodyPr lIns="91440" tIns="91440" rIns="91440" bIns="45720" anchor="t"/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8.	Questões para discussão</a:t>
            </a:r>
          </a:p>
        </p:txBody>
      </p:sp>
      <p:sp>
        <p:nvSpPr>
          <p:cNvPr id="18435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59ADCF48-63C8-45F2-83B6-E63E0862905E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15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www.Globaltc.org&#10;&#10;www.iTeenChallenge.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4622800"/>
          </a:xfrm>
        </p:spPr>
        <p:txBody>
          <a:bodyPr lIns="91440" tIns="91440" rIns="91440" bIns="45720" anchor="t"/>
          <a:lstStyle/>
          <a:p>
            <a:pPr algn="ctr"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www.Globaltc.org</a:t>
            </a:r>
            <a:b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</a:b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</a:b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www.iTeenChallenge.org</a:t>
            </a:r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87513ED6-DB02-4CF9-989B-33FD4260EACB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16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 name="1. Teen Challenge history on  dealing with addi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1.	A história do Desafio Jovem lidando com vícios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3779838"/>
          </a:xfrm>
        </p:spPr>
        <p:txBody>
          <a:bodyPr lIns="91440" tIns="91440" rIns="91440" bIns="45720"/>
          <a:lstStyle/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r>
              <a:rPr sz="2800" smtClean="0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a. Tratamento de drogados 50 anos atrás quando o DJ começou - sem muita esperança para a cura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r>
              <a:rPr sz="2800" smtClean="0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b. A solução baseada na Fé não é largamente aceita por profissionais em tratamento de drogados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24D16A0C-38D8-4C5A-85D7-4B0FDED3B8E1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2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 name="2. Definition of addiction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 idx="4294967295"/>
          </p:nvPr>
        </p:nvSpPr>
        <p:spPr>
          <a:xfrm>
            <a:off x="539750" y="266700"/>
            <a:ext cx="8229600" cy="1616075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2.	Definição de “vício”</a:t>
            </a:r>
            <a:b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</a:br>
            <a:endParaRPr sz="4800" i="0" smtClean="0">
              <a:solidFill>
                <a:srgbClr val="AF963E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39750" y="1550988"/>
            <a:ext cx="8229600" cy="4422775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lnSpc>
                <a:spcPct val="110000"/>
              </a:lnSpc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Wingdings 2" pitchFamily="18" charset="2"/>
              <a:buChar char=""/>
            </a:pPr>
            <a:r>
              <a:rPr lang="pt-BR" sz="32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Dependência química</a:t>
            </a:r>
            <a:r>
              <a:rPr lang="pt-BR" sz="3200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 </a:t>
            </a: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(vício) é o processo de </a:t>
            </a:r>
            <a:r>
              <a:rPr lang="pt-BR" sz="32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uso químico</a:t>
            </a:r>
            <a:r>
              <a:rPr lang="pt-BR" sz="3200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 </a:t>
            </a: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progressivo para satisfazer necessidades da vida</a:t>
            </a:r>
            <a:b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</a:b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					 </a:t>
            </a:r>
            <a:r>
              <a:rPr lang="pt-BR" sz="24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–Jeffrey VanVonderan</a:t>
            </a:r>
          </a:p>
          <a:p>
            <a:pPr marL="0" lvl="1" indent="0" eaLnBrk="1" hangingPunct="1">
              <a:lnSpc>
                <a:spcPct val="110000"/>
              </a:lnSpc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Wingdings 2" pitchFamily="18" charset="2"/>
              <a:buChar char="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“Não me deixarei dominar por nada.”  </a:t>
            </a:r>
            <a:b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</a:b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					</a:t>
            </a:r>
            <a:r>
              <a:rPr lang="pt-BR" sz="24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1 Coríntios 6:12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AF908811-4588-4B7C-8254-31EF481DE9AA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3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39713"/>
            <a:ext cx="9144000" cy="1370012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4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3.	</a:t>
            </a:r>
            <a:r>
              <a:rPr sz="36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Problemas controladores de    vida, não   	só vício em drogas, causam </a:t>
            </a:r>
            <a:r>
              <a:rPr sz="3600" i="0" u="sng" smtClean="0">
                <a:solidFill>
                  <a:srgbClr val="F2BA00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dano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2179638"/>
            <a:ext cx="8229600" cy="4678362"/>
          </a:xfrm>
        </p:spPr>
        <p:txBody>
          <a:bodyPr lIns="91440" tIns="91440" rIns="91440" bIns="45720"/>
          <a:lstStyle/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Falsas crenças/ ilusão/ negação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Vícios paralelos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Sintomas vs Raízes dos problemas</a:t>
            </a:r>
          </a:p>
          <a:p>
            <a:pPr marL="0" lvl="1" indent="0" eaLnBrk="1" hangingPunct="1">
              <a:spcBef>
                <a:spcPts val="525"/>
              </a:spcBef>
              <a:spcAft>
                <a:spcPts val="1000"/>
              </a:spcAft>
              <a:buClr>
                <a:srgbClr val="CC4757"/>
              </a:buClr>
              <a:buSzPct val="70000"/>
              <a:buFont typeface="StarSymbol"/>
              <a:buAutoNum type="alphaUcPeriod"/>
            </a:pPr>
            <a:r>
              <a:rPr lang="pt-BR" sz="3200" u="sng">
                <a:solidFill>
                  <a:srgbClr val="F2BA00"/>
                </a:solidFill>
                <a:latin typeface="Corbel" pitchFamily="34" charset="0"/>
                <a:cs typeface="Tahoma" pitchFamily="34" charset="0"/>
              </a:rPr>
              <a:t>Dano profundo</a:t>
            </a: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 proveniente de abuso e negligência</a:t>
            </a:r>
          </a:p>
          <a:p>
            <a:pPr eaLnBrk="1" hangingPunct="1">
              <a:spcBef>
                <a:spcPts val="600"/>
              </a:spcBef>
              <a:spcAft>
                <a:spcPts val="10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5081BCB6-971C-4295-8853-5AEE8D4019B1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4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How does one get caught in an addiction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113" y="225425"/>
            <a:ext cx="9144000" cy="722313"/>
          </a:xfrm>
        </p:spPr>
        <p:txBody>
          <a:bodyPr lIns="91440" tIns="91440" rIns="91440" bIns="45720" anchor="t">
            <a:spAutoFit/>
          </a:bodyPr>
          <a:lstStyle/>
          <a:p>
            <a:pPr algn="ctr"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3800" i="0" smtClean="0">
                <a:solidFill>
                  <a:srgbClr val="FFEEB5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Como “se é pego” por um vício?</a:t>
            </a: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503363"/>
            <a:ext cx="467995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D2AAFF1C-416D-4627-A7B5-626C37EF45C5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5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4. Four stages of ad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77888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4.	Quatro estágios do vício</a:t>
            </a:r>
          </a:p>
        </p:txBody>
      </p:sp>
      <p:sp>
        <p:nvSpPr>
          <p:cNvPr id="9219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371600" y="2179638"/>
            <a:ext cx="7772400" cy="1362075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E6E6E6"/>
              </a:buClr>
              <a:buSzPct val="75000"/>
              <a:buFont typeface="StarSymbol"/>
              <a:buNone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A. Experimentação                        Sensações: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Straight Connector 4"/>
          <p:cNvSpPr/>
          <p:nvPr/>
        </p:nvSpPr>
        <p:spPr>
          <a:xfrm>
            <a:off x="914400" y="37338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traight Connector 6"/>
          <p:cNvSpPr/>
          <p:nvPr/>
        </p:nvSpPr>
        <p:spPr>
          <a:xfrm>
            <a:off x="914400" y="46482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Straight Connector 8"/>
          <p:cNvSpPr/>
          <p:nvPr/>
        </p:nvSpPr>
        <p:spPr>
          <a:xfrm>
            <a:off x="914400" y="55626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7" name="TextBox 9"/>
          <p:cNvSpPr/>
          <p:nvPr/>
        </p:nvSpPr>
        <p:spPr>
          <a:xfrm>
            <a:off x="6553200" y="3022600"/>
            <a:ext cx="2133600" cy="2392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Alto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Normal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Baixo</a:t>
            </a:r>
          </a:p>
        </p:txBody>
      </p:sp>
      <p:sp>
        <p:nvSpPr>
          <p:cNvPr id="8" name="Straight Connector 12"/>
          <p:cNvSpPr/>
          <p:nvPr/>
        </p:nvSpPr>
        <p:spPr>
          <a:xfrm flipV="1">
            <a:off x="26670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Straight Connector 14"/>
          <p:cNvSpPr/>
          <p:nvPr/>
        </p:nvSpPr>
        <p:spPr>
          <a:xfrm flipH="1" flipV="1">
            <a:off x="28956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226" name="Date Placeholder 10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9227" name="Slide Number Placeholder 1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4B53E6CF-D666-451F-A9CF-2E2817562549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6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9228" name="Footer Placeholder 13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4. Four stages of ad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77888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4.	Quatro estágios do vício</a:t>
            </a:r>
          </a:p>
        </p:txBody>
      </p:sp>
      <p:sp>
        <p:nvSpPr>
          <p:cNvPr id="1024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371600" y="2179638"/>
            <a:ext cx="7772400" cy="2124075"/>
          </a:xfrm>
        </p:spPr>
        <p:txBody>
          <a:bodyPr lIns="91440" tIns="91440" rIns="91440" bIns="45720">
            <a:spAutoFit/>
          </a:bodyPr>
          <a:lstStyle/>
          <a:p>
            <a:pPr marL="863600" lvl="1" indent="-287338" eaLnBrk="1" hangingPunct="1">
              <a:spcBef>
                <a:spcPts val="525"/>
              </a:spcBef>
              <a:spcAft>
                <a:spcPts val="1500"/>
              </a:spcAft>
              <a:buClr>
                <a:srgbClr val="E6E6E6"/>
              </a:buClr>
              <a:buSzPct val="75000"/>
              <a:buFont typeface="StarSymbol"/>
              <a:buNone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B.Uso Social                                    Sensações:                                  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Straight Connector 3"/>
          <p:cNvSpPr/>
          <p:nvPr/>
        </p:nvSpPr>
        <p:spPr>
          <a:xfrm>
            <a:off x="914400" y="37338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914400" y="46482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914400" y="55626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7" name="TextBox 6"/>
          <p:cNvSpPr/>
          <p:nvPr/>
        </p:nvSpPr>
        <p:spPr>
          <a:xfrm>
            <a:off x="6553200" y="3022600"/>
            <a:ext cx="2133600" cy="2392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Alto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Normal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Baixo</a:t>
            </a:r>
          </a:p>
        </p:txBody>
      </p:sp>
      <p:sp>
        <p:nvSpPr>
          <p:cNvPr id="8" name="Straight Connector 7"/>
          <p:cNvSpPr/>
          <p:nvPr/>
        </p:nvSpPr>
        <p:spPr>
          <a:xfrm flipV="1">
            <a:off x="26670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28956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Straight Connector 9"/>
          <p:cNvSpPr/>
          <p:nvPr/>
        </p:nvSpPr>
        <p:spPr>
          <a:xfrm flipV="1">
            <a:off x="42672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 flipH="1" flipV="1">
            <a:off x="44958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 flipV="1">
            <a:off x="46482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3" name="Straight Connector 12"/>
          <p:cNvSpPr/>
          <p:nvPr/>
        </p:nvSpPr>
        <p:spPr>
          <a:xfrm flipH="1" flipV="1">
            <a:off x="48768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254" name="Date Placeholder 1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0255" name="Slide Number Placeholder 1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E24FEC4F-6676-45E1-87C9-9295874A18C2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7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56" name="Footer Placeholder 15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4. Four stages of ad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77888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4.	Quatro estágios do vício</a:t>
            </a:r>
          </a:p>
        </p:txBody>
      </p:sp>
      <p:sp>
        <p:nvSpPr>
          <p:cNvPr id="11267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687388" y="1919288"/>
            <a:ext cx="8456612" cy="2616200"/>
          </a:xfrm>
        </p:spPr>
        <p:txBody>
          <a:bodyPr lIns="91440" tIns="91440" rIns="91440" bIns="45720">
            <a:spAutoFit/>
          </a:bodyPr>
          <a:lstStyle/>
          <a:p>
            <a:pPr marL="863600" lvl="1" indent="-287338" eaLnBrk="1" hangingPunct="1">
              <a:spcBef>
                <a:spcPts val="525"/>
              </a:spcBef>
              <a:spcAft>
                <a:spcPts val="1500"/>
              </a:spcAft>
              <a:buClr>
                <a:srgbClr val="E6E6E6"/>
              </a:buClr>
              <a:buSzPct val="75000"/>
              <a:buFont typeface="StarSymbol"/>
              <a:buChar char="–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Abuso nocivo (preocupação diária)                                                                                      Sensações: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Straight Connector 3"/>
          <p:cNvSpPr/>
          <p:nvPr/>
        </p:nvSpPr>
        <p:spPr>
          <a:xfrm>
            <a:off x="914400" y="37338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914400" y="46482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914400" y="55626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7" name="TextBox 6"/>
          <p:cNvSpPr/>
          <p:nvPr/>
        </p:nvSpPr>
        <p:spPr>
          <a:xfrm>
            <a:off x="6553200" y="3022600"/>
            <a:ext cx="2133600" cy="2392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Alto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Normal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Baixo</a:t>
            </a:r>
          </a:p>
        </p:txBody>
      </p:sp>
      <p:sp>
        <p:nvSpPr>
          <p:cNvPr id="8" name="Straight Connector 7"/>
          <p:cNvSpPr/>
          <p:nvPr/>
        </p:nvSpPr>
        <p:spPr>
          <a:xfrm flipV="1">
            <a:off x="16002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18288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Straight Connector 9"/>
          <p:cNvSpPr/>
          <p:nvPr/>
        </p:nvSpPr>
        <p:spPr>
          <a:xfrm flipV="1">
            <a:off x="1981200" y="3733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 flipH="1" flipV="1">
            <a:off x="2209800" y="3733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 flipV="1">
            <a:off x="2362200" y="38354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3" name="Straight Connector 12"/>
          <p:cNvSpPr/>
          <p:nvPr/>
        </p:nvSpPr>
        <p:spPr>
          <a:xfrm flipH="1" flipV="1">
            <a:off x="2590800" y="38354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4" name="Straight Connector 13"/>
          <p:cNvSpPr/>
          <p:nvPr/>
        </p:nvSpPr>
        <p:spPr>
          <a:xfrm flipV="1">
            <a:off x="2743200" y="39370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5" name="Straight Connector 14"/>
          <p:cNvSpPr/>
          <p:nvPr/>
        </p:nvSpPr>
        <p:spPr>
          <a:xfrm flipH="1" flipV="1">
            <a:off x="2971800" y="39370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6" name="Straight Connector 15"/>
          <p:cNvSpPr/>
          <p:nvPr/>
        </p:nvSpPr>
        <p:spPr>
          <a:xfrm flipV="1">
            <a:off x="3124200" y="40386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7" name="Straight Connector 16"/>
          <p:cNvSpPr/>
          <p:nvPr/>
        </p:nvSpPr>
        <p:spPr>
          <a:xfrm flipH="1" flipV="1">
            <a:off x="3352800" y="40386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8" name="Straight Connector 17"/>
          <p:cNvSpPr/>
          <p:nvPr/>
        </p:nvSpPr>
        <p:spPr>
          <a:xfrm flipV="1">
            <a:off x="3581400" y="42418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9" name="Straight Connector 18"/>
          <p:cNvSpPr/>
          <p:nvPr/>
        </p:nvSpPr>
        <p:spPr>
          <a:xfrm flipH="1" flipV="1">
            <a:off x="3810000" y="42418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1284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1285" name="Slide Number Placeholder 2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87D5DEBC-6DB6-48E0-AEB4-DE6E28BA8F56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8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86" name="Footer Placeholder 21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4. Four stages of ad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77888"/>
          </a:xfrm>
        </p:spPr>
        <p:txBody>
          <a:bodyPr lIns="91440" tIns="91440" rIns="91440" bIns="45720" anchor="t">
            <a:spAutoFit/>
          </a:bodyPr>
          <a:lstStyle/>
          <a:p>
            <a:pPr eaLnBrk="1" hangingPunct="1">
              <a:buClr>
                <a:srgbClr val="000000"/>
              </a:buClr>
              <a:buSzPct val="45000"/>
              <a:buFont typeface="StarSymbol"/>
              <a:buNone/>
            </a:pPr>
            <a:r>
              <a:rPr sz="4800" i="0" smtClean="0">
                <a:solidFill>
                  <a:srgbClr val="AF963E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4.	Quatro estágios do vício</a:t>
            </a:r>
          </a:p>
        </p:txBody>
      </p:sp>
      <p:sp>
        <p:nvSpPr>
          <p:cNvPr id="12291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371600" y="2179638"/>
            <a:ext cx="7772400" cy="2124075"/>
          </a:xfrm>
        </p:spPr>
        <p:txBody>
          <a:bodyPr lIns="91440" tIns="91440" rIns="91440" bIns="45720">
            <a:spAutoFit/>
          </a:bodyPr>
          <a:lstStyle/>
          <a:p>
            <a:pPr marL="0" lvl="1" indent="0" eaLnBrk="1" hangingPunct="1">
              <a:spcBef>
                <a:spcPts val="525"/>
              </a:spcBef>
              <a:spcAft>
                <a:spcPts val="1500"/>
              </a:spcAft>
              <a:buClr>
                <a:srgbClr val="CC4757"/>
              </a:buClr>
              <a:buSzPct val="70000"/>
              <a:buFont typeface="StarSymbol"/>
              <a:buAutoNum type="alphaUcPeriod" startAt="4"/>
            </a:pPr>
            <a:r>
              <a:rPr lang="pt-BR" sz="3200">
                <a:solidFill>
                  <a:srgbClr val="FFFFFF"/>
                </a:solidFill>
                <a:latin typeface="Corbel" pitchFamily="34" charset="0"/>
                <a:cs typeface="Tahoma" pitchFamily="34" charset="0"/>
              </a:rPr>
              <a:t>Uso para se sentir normal     Sensações:</a:t>
            </a: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1500"/>
              </a:spcAft>
              <a:buClr>
                <a:srgbClr val="E6E6E6"/>
              </a:buClr>
              <a:buSzPct val="45000"/>
              <a:buFont typeface="StarSymbol"/>
              <a:buNone/>
            </a:pPr>
            <a:endParaRPr sz="3000" smtClean="0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Straight Connector 3"/>
          <p:cNvSpPr/>
          <p:nvPr/>
        </p:nvSpPr>
        <p:spPr>
          <a:xfrm>
            <a:off x="914400" y="37338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914400" y="46482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914400" y="5562600"/>
            <a:ext cx="5486400" cy="1588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7" name="TextBox 6"/>
          <p:cNvSpPr/>
          <p:nvPr/>
        </p:nvSpPr>
        <p:spPr>
          <a:xfrm>
            <a:off x="6553200" y="3022600"/>
            <a:ext cx="2133600" cy="239236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tIns="91440" compatLnSpc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Alto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Normal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>
                <a:solidFill>
                  <a:srgbClr val="FFFFFF"/>
                </a:solidFill>
                <a:latin typeface="Corbel" pitchFamily="18"/>
                <a:ea typeface="SimSun" pitchFamily="2"/>
                <a:cs typeface="Mangal" pitchFamily="2"/>
              </a:rPr>
              <a:t>Baixo</a:t>
            </a:r>
          </a:p>
        </p:txBody>
      </p:sp>
      <p:sp>
        <p:nvSpPr>
          <p:cNvPr id="8" name="Straight Connector 7"/>
          <p:cNvSpPr/>
          <p:nvPr/>
        </p:nvSpPr>
        <p:spPr>
          <a:xfrm flipV="1">
            <a:off x="2667000" y="46482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2895600" y="46482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0" name="Straight Connector 9"/>
          <p:cNvSpPr/>
          <p:nvPr/>
        </p:nvSpPr>
        <p:spPr>
          <a:xfrm flipV="1">
            <a:off x="3048000" y="46482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 flipH="1" flipV="1">
            <a:off x="3276600" y="46482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2" name="Straight Connector 11"/>
          <p:cNvSpPr/>
          <p:nvPr/>
        </p:nvSpPr>
        <p:spPr>
          <a:xfrm flipV="1">
            <a:off x="3429000" y="46482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3" name="Straight Connector 12"/>
          <p:cNvSpPr/>
          <p:nvPr/>
        </p:nvSpPr>
        <p:spPr>
          <a:xfrm flipH="1" flipV="1">
            <a:off x="3657600" y="46482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4" name="Straight Connector 13"/>
          <p:cNvSpPr/>
          <p:nvPr/>
        </p:nvSpPr>
        <p:spPr>
          <a:xfrm flipV="1">
            <a:off x="3810000" y="4851400"/>
            <a:ext cx="2286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5" name="Straight Connector 14"/>
          <p:cNvSpPr/>
          <p:nvPr/>
        </p:nvSpPr>
        <p:spPr>
          <a:xfrm flipH="1" flipV="1">
            <a:off x="4038600" y="4851400"/>
            <a:ext cx="152400" cy="914400"/>
          </a:xfrm>
          <a:prstGeom prst="line">
            <a:avLst/>
          </a:prstGeom>
          <a:noFill/>
          <a:ln w="28440">
            <a:solidFill>
              <a:srgbClr val="FFFFFF"/>
            </a:solidFill>
            <a:prstDash val="solid"/>
          </a:ln>
        </p:spPr>
        <p:txBody>
          <a:bodyPr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12304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356350"/>
            <a:ext cx="1981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12/2009     T507.02</a:t>
            </a:r>
          </a:p>
        </p:txBody>
      </p:sp>
      <p:sp>
        <p:nvSpPr>
          <p:cNvPr id="12305" name="Slide Number Placeholder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356350"/>
            <a:ext cx="533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fld id="{B002E837-2B53-4AF5-B024-51318D06A310}" type="slidenum"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pPr/>
              <a:t>9</a:t>
            </a:fld>
            <a:endParaRPr lang="pt-BR">
              <a:solidFill>
                <a:srgbClr val="FFFFFF"/>
              </a:solidFill>
              <a:latin typeface="Corbel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306" name="Footer Placeholder 17"/>
          <p:cNvSpPr>
            <a:spLocks noGrp="1"/>
          </p:cNvSpPr>
          <p:nvPr>
            <p:ph type="ftr" sz="quarter" idx="4294967295"/>
          </p:nvPr>
        </p:nvSpPr>
        <p:spPr bwMode="auto">
          <a:xfrm>
            <a:off x="243840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tIns="91440"/>
          <a:lstStyle/>
          <a:p>
            <a:r>
              <a:rPr lang="pt-BR">
                <a:solidFill>
                  <a:srgbClr val="FFFFFF"/>
                </a:solidFill>
                <a:latin typeface="Corbel" pitchFamily="34" charset="0"/>
                <a:ea typeface="Arial Unicode MS" pitchFamily="34" charset="-128"/>
                <a:cs typeface="Tahoma" pitchFamily="34" charset="0"/>
              </a:rPr>
              <a:t>Addiction Basics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084321721765c1e78434b475a698ad93964e1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290</Words>
  <Application>Microsoft Office PowerPoint</Application>
  <PresentationFormat>On-screen Show (4:3)</PresentationFormat>
  <Paragraphs>105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Calibri</vt:lpstr>
      <vt:lpstr>Arial</vt:lpstr>
      <vt:lpstr>SimSun</vt:lpstr>
      <vt:lpstr>Mangal</vt:lpstr>
      <vt:lpstr>Albany</vt:lpstr>
      <vt:lpstr>Arial Unicode MS</vt:lpstr>
      <vt:lpstr>Tahoma</vt:lpstr>
      <vt:lpstr>Thorndale</vt:lpstr>
      <vt:lpstr>Times New Roman</vt:lpstr>
      <vt:lpstr>Corbel</vt:lpstr>
      <vt:lpstr>StarSymbol</vt:lpstr>
      <vt:lpstr>Wingdings 2</vt:lpstr>
      <vt:lpstr>Office Theme</vt:lpstr>
      <vt:lpstr>1_Office Theme</vt:lpstr>
      <vt:lpstr>lyt-darkblue</vt:lpstr>
      <vt:lpstr> Vícios</vt:lpstr>
      <vt:lpstr>1. A história do Desafio Jovem lidando com vícios</vt:lpstr>
      <vt:lpstr>2. Definição de “vício” </vt:lpstr>
      <vt:lpstr>3. Problemas controladores de    vida, não    só vício em drogas, causam dano</vt:lpstr>
      <vt:lpstr>Como “se é pego” por um vício?</vt:lpstr>
      <vt:lpstr>4. Quatro estágios do vício</vt:lpstr>
      <vt:lpstr>4. Quatro estágios do vício</vt:lpstr>
      <vt:lpstr>4. Quatro estágios do vício</vt:lpstr>
      <vt:lpstr>4. Quatro estágios do vício</vt:lpstr>
      <vt:lpstr>4. Quatro estágios do vício</vt:lpstr>
      <vt:lpstr>5. O vício é a morte em prestações</vt:lpstr>
      <vt:lpstr>6. Qual é o processo da verdadeira mudança?</vt:lpstr>
      <vt:lpstr>7. Quais são as chaves para vencer um vício?</vt:lpstr>
      <vt:lpstr>7. Quais são as chaves para vencer um vício?</vt:lpstr>
      <vt:lpstr>8. Questões para discussão</vt:lpstr>
      <vt:lpstr>www.Globaltc.org  www.iTeenChallenge.org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Vícios</dc:title>
  <dc:creator>Gregg</dc:creator>
  <cp:lastModifiedBy>kerry oliver</cp:lastModifiedBy>
  <cp:revision>8</cp:revision>
  <dcterms:modified xsi:type="dcterms:W3CDTF">2016-02-19T15:15:49Z</dcterms:modified>
</cp:coreProperties>
</file>