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66" r:id="rId4"/>
    <p:sldId id="265" r:id="rId5"/>
    <p:sldId id="267" r:id="rId6"/>
    <p:sldId id="258" r:id="rId7"/>
    <p:sldId id="270" r:id="rId8"/>
    <p:sldId id="271" r:id="rId9"/>
    <p:sldId id="260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xmlns:mc="http://schemas.openxmlformats.org/markup-compatibility/2006" xmlns:a14="http://schemas.microsoft.com/office/drawing/2010/main" val="FF0000" mc:Ignorable="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2" d="100"/>
          <a:sy n="62" d="100"/>
        </p:scale>
        <p:origin x="-7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9A4AF-4B51-40F1-935B-395AFC7D5DEA}" type="datetimeFigureOut">
              <a:rPr lang="en-US" smtClean="0"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AEC65-9835-4524-BEA8-579D63C7F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5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AEC65-9835-4524-BEA8-579D63C7FCD6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xmlns:mc="http://schemas.openxmlformats.org/markup-compatibility/2006" xmlns:a14="http://schemas.microsoft.com/office/drawing/2010/main" val="000000" mc:Ignorable="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A9D7E1AC-C5AD-4CBD-841A-EAA16144BC2D}" type="datetime1">
              <a:rPr lang="en-US" smtClean="0"/>
              <a:t>2/23/2010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708DA-7EF1-4757-9354-03EFA9C20116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A76ACE-56DE-4282-92BC-6FF80C4C459F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795883-E997-4E61-A0F7-ED6B7DAB1089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B782D5-3D59-444F-84A9-A8A34B212D68}" type="datetime1">
              <a:rPr lang="en-US" smtClean="0"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9BA338-C04D-477C-836C-36261DF3568C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D36BA-B462-4D64-BA8F-98C4A61891E1}" type="datetime1">
              <a:rPr lang="en-US" smtClean="0"/>
              <a:t>2/23/2010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CA8F5A-76A9-473C-8F3E-D5689F56703A}" type="datetime1">
              <a:rPr lang="en-US" smtClean="0"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C04BE-FF6B-458B-AF93-79D917B49303}" type="datetime1">
              <a:rPr lang="en-US" smtClean="0"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0E2C58-C8D8-408A-A58C-195B4C7C714E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xmlns:mc="http://schemas.openxmlformats.org/markup-compatibility/2006" xmlns:a14="http://schemas.microsoft.com/office/drawing/2010/main" val="000000" mc:Ignorable="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0DB5C3-2C06-4FF0-8D3F-0EA3E16AB741}" type="datetime1">
              <a:rPr lang="en-US" smtClean="0"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xmlns:mc="http://schemas.openxmlformats.org/markup-compatibility/2006" xmlns:a14="http://schemas.microsoft.com/office/drawing/2010/main" val="000000" mc:Ignorable="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xmlns:mc="http://schemas.openxmlformats.org/markup-compatibility/2006" xmlns:a14="http://schemas.microsoft.com/office/drawing/2010/main" val="000000" mc:Ignorable="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277F6F-CA5F-46DE-9880-F7433CAD6C63}" type="datetime1">
              <a:rPr lang="en-US" smtClean="0"/>
              <a:t>2/23/2010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T510.01          9-2009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0F847D-B594-46E7-ABAA-98DB6471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24384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Basic Introduction to Teen Challenge Ministry </a:t>
            </a:r>
            <a:br>
              <a:rPr lang="en-US" sz="3200" dirty="0" smtClean="0"/>
            </a:br>
            <a:r>
              <a:rPr lang="es-ES" sz="3200" i="1" dirty="0" smtClean="0"/>
              <a:t>La </a:t>
            </a:r>
            <a:r>
              <a:rPr lang="es-ES" sz="3200" i="1" dirty="0"/>
              <a:t>Introducción al Ministerio de Desafío Juvenil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772400" cy="1199704"/>
          </a:xfrm>
        </p:spPr>
        <p:txBody>
          <a:bodyPr/>
          <a:lstStyle/>
          <a:p>
            <a:r>
              <a:rPr lang="en-US" dirty="0" smtClean="0"/>
              <a:t>By Dave Batty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0"/>
            <a:ext cx="3651130" cy="20324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678269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Teen Challenge Staff Training Course T510.01</a:t>
            </a:r>
          </a:p>
          <a:p>
            <a:pPr algn="ctr"/>
            <a:r>
              <a:rPr lang="en-US" dirty="0" smtClean="0"/>
              <a:t>iTeenChallenge.org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UcPeriod"/>
            </a:pPr>
            <a:r>
              <a:rPr lang="en-US" sz="2800" dirty="0" smtClean="0"/>
              <a:t>Traditional Teen Challenge approach                  </a:t>
            </a:r>
            <a:r>
              <a:rPr lang="es-ES" sz="2800" i="1" dirty="0" smtClean="0"/>
              <a:t>El </a:t>
            </a:r>
            <a:r>
              <a:rPr lang="es-ES" sz="2800" i="1" dirty="0"/>
              <a:t>método tradicional de Desafío Juvenil</a:t>
            </a:r>
            <a:endParaRPr lang="en-US" sz="2800" i="1" dirty="0" smtClean="0"/>
          </a:p>
          <a:p>
            <a:pPr marL="1117854" lvl="2" indent="-514350">
              <a:buFont typeface="+mj-lt"/>
              <a:buAutoNum type="arabicParenR"/>
            </a:pPr>
            <a:r>
              <a:rPr lang="en-US" sz="2400" dirty="0" smtClean="0"/>
              <a:t>Induction—Months </a:t>
            </a:r>
            <a:r>
              <a:rPr lang="en-US" sz="2400" dirty="0"/>
              <a:t>1-4 </a:t>
            </a:r>
            <a:r>
              <a:rPr lang="en-US" sz="2400" dirty="0" smtClean="0"/>
              <a:t>                          </a:t>
            </a:r>
            <a:r>
              <a:rPr lang="en-US" sz="2400" i="1" dirty="0" err="1" smtClean="0"/>
              <a:t>Inducción</a:t>
            </a:r>
            <a:r>
              <a:rPr lang="en-US" sz="2400" i="1" dirty="0" smtClean="0"/>
              <a:t>/</a:t>
            </a:r>
            <a:r>
              <a:rPr lang="en-US" sz="2400" i="1" dirty="0" err="1" smtClean="0"/>
              <a:t>Iniciación</a:t>
            </a:r>
            <a:r>
              <a:rPr lang="en-US" sz="2400" i="1" dirty="0" smtClean="0"/>
              <a:t>—</a:t>
            </a:r>
            <a:r>
              <a:rPr lang="en-US" sz="2400" i="1" dirty="0" err="1" smtClean="0"/>
              <a:t>Meses</a:t>
            </a:r>
            <a:r>
              <a:rPr lang="en-US" sz="2400" i="1" dirty="0" smtClean="0"/>
              <a:t> </a:t>
            </a:r>
            <a:r>
              <a:rPr lang="en-US" sz="2400" i="1" dirty="0"/>
              <a:t>1-4</a:t>
            </a:r>
            <a:endParaRPr lang="en-US" sz="2400" i="1" dirty="0" smtClean="0"/>
          </a:p>
          <a:p>
            <a:pPr marL="1117854" lvl="2" indent="-514350">
              <a:buFont typeface="+mj-lt"/>
              <a:buAutoNum type="arabicParenR"/>
            </a:pPr>
            <a:r>
              <a:rPr lang="en-US" sz="2400" dirty="0" smtClean="0"/>
              <a:t>Training—Months 5-12                          </a:t>
            </a:r>
            <a:r>
              <a:rPr lang="en-US" sz="2400" i="1" dirty="0" err="1" smtClean="0"/>
              <a:t>Entrenamiento</a:t>
            </a:r>
            <a:r>
              <a:rPr lang="en-US" sz="2400" i="1" dirty="0" smtClean="0"/>
              <a:t>—</a:t>
            </a:r>
            <a:r>
              <a:rPr lang="en-US" sz="2400" i="1" dirty="0" err="1" smtClean="0"/>
              <a:t>Meses</a:t>
            </a:r>
            <a:r>
              <a:rPr lang="en-US" sz="2400" i="1" dirty="0" smtClean="0"/>
              <a:t> </a:t>
            </a:r>
            <a:r>
              <a:rPr lang="en-US" sz="2400" i="1" dirty="0"/>
              <a:t>5-12 </a:t>
            </a:r>
            <a:endParaRPr lang="en-US" sz="2400" i="1" dirty="0" smtClean="0"/>
          </a:p>
          <a:p>
            <a:pPr marL="1117854" lvl="2" indent="-514350">
              <a:buFont typeface="+mj-lt"/>
              <a:buAutoNum type="arabicParenR"/>
            </a:pPr>
            <a:r>
              <a:rPr lang="en-US" sz="2400" dirty="0" smtClean="0"/>
              <a:t>Re-entry into </a:t>
            </a:r>
            <a:r>
              <a:rPr lang="en-US" sz="2400" dirty="0"/>
              <a:t>society </a:t>
            </a:r>
            <a:r>
              <a:rPr lang="en-US" sz="2400" dirty="0" smtClean="0"/>
              <a:t>                                       </a:t>
            </a:r>
            <a:r>
              <a:rPr lang="en-US" sz="2400" i="1" dirty="0" err="1" smtClean="0"/>
              <a:t>Reingreso</a:t>
            </a:r>
            <a:r>
              <a:rPr lang="en-US" sz="2400" i="1" dirty="0" smtClean="0"/>
              <a:t> </a:t>
            </a:r>
            <a:r>
              <a:rPr lang="en-US" sz="2400" i="1" dirty="0"/>
              <a:t>a la </a:t>
            </a:r>
            <a:r>
              <a:rPr lang="en-US" sz="2400" i="1" dirty="0" err="1"/>
              <a:t>sociedad</a:t>
            </a:r>
            <a:endParaRPr lang="en-US" sz="24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/>
              <a:t>5.	Residential Teen Challenge ministry  </a:t>
            </a:r>
            <a:r>
              <a:rPr lang="es-ES" sz="2800" dirty="0"/>
              <a:t>	</a:t>
            </a:r>
            <a:r>
              <a:rPr lang="es-ES" sz="2800" b="0" i="1" dirty="0"/>
              <a:t>El ministerio Residencial de Desafío </a:t>
            </a:r>
            <a:r>
              <a:rPr lang="es-ES" sz="2800" b="0" i="1" dirty="0" smtClean="0"/>
              <a:t>	Juvenil</a:t>
            </a:r>
            <a:endParaRPr lang="en-US" sz="28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lphaUcPeriod" startAt="2"/>
            </a:pPr>
            <a:r>
              <a:rPr lang="en-US" sz="2800" dirty="0" smtClean="0"/>
              <a:t>Adolescent ministries for those 12-17 years old </a:t>
            </a:r>
            <a:r>
              <a:rPr lang="es-ES" sz="2800" dirty="0"/>
              <a:t> </a:t>
            </a:r>
            <a:r>
              <a:rPr lang="es-ES" sz="2800" dirty="0" smtClean="0"/>
              <a:t>                                   </a:t>
            </a:r>
            <a:r>
              <a:rPr lang="es-ES" sz="2800" i="1" dirty="0" smtClean="0"/>
              <a:t>Ministerios </a:t>
            </a:r>
            <a:r>
              <a:rPr lang="es-ES" sz="2800" i="1" dirty="0"/>
              <a:t>para los Adolescentes entre 12 -17 años</a:t>
            </a:r>
            <a:endParaRPr lang="en-US" sz="2800" i="1" dirty="0" smtClean="0"/>
          </a:p>
          <a:p>
            <a:pPr marL="624078" indent="-514350">
              <a:buFont typeface="+mj-lt"/>
              <a:buAutoNum type="alphaUcPeriod" startAt="2"/>
            </a:pPr>
            <a:r>
              <a:rPr lang="en-US" sz="2800" dirty="0" smtClean="0"/>
              <a:t>Children’s ministries—HIV/AIDS orphans Swaziland, Africa and Mumbai, India      </a:t>
            </a:r>
            <a:r>
              <a:rPr lang="es-ES" sz="2800" i="1" dirty="0" smtClean="0"/>
              <a:t>Ministerios </a:t>
            </a:r>
            <a:r>
              <a:rPr lang="es-ES" sz="2800" i="1" dirty="0"/>
              <a:t>para Niños —VIH/SIDA Los huérfanos de </a:t>
            </a:r>
            <a:r>
              <a:rPr lang="es-ES" sz="2800" i="1" dirty="0" err="1"/>
              <a:t>Swazilandia</a:t>
            </a:r>
            <a:r>
              <a:rPr lang="es-ES" sz="2800" i="1" dirty="0"/>
              <a:t> , África y Mumbai, India</a:t>
            </a:r>
            <a:endParaRPr lang="en-US" sz="2800" i="1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/>
              <a:t>5.	Residential Teen Challenge ministry  </a:t>
            </a:r>
            <a:r>
              <a:rPr lang="es-ES" sz="2800" dirty="0"/>
              <a:t>	</a:t>
            </a:r>
            <a:r>
              <a:rPr lang="es-ES" sz="2800" b="0" i="1" dirty="0"/>
              <a:t>El ministerio Residencial de Desafío </a:t>
            </a:r>
            <a:r>
              <a:rPr lang="es-ES" sz="2800" b="0" i="1" dirty="0" smtClean="0"/>
              <a:t>	Juvenil</a:t>
            </a:r>
            <a:endParaRPr lang="en-US" sz="28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7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200" dirty="0" smtClean="0"/>
              <a:t>The mission of Teen Challenge is to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evangelize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disciple</a:t>
            </a:r>
            <a:r>
              <a:rPr lang="en-US" sz="3200" dirty="0" smtClean="0"/>
              <a:t> persons with life-controlling problems and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initiate</a:t>
            </a:r>
            <a:r>
              <a:rPr lang="en-US" sz="3200" dirty="0" smtClean="0"/>
              <a:t> the discipleship process to the point where the student can function as a Christian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</a:t>
            </a:r>
            <a:r>
              <a:rPr lang="en-US" sz="32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society</a:t>
            </a:r>
            <a:r>
              <a:rPr lang="en-US" sz="3200" dirty="0" smtClean="0"/>
              <a:t>, applying spiritually motivated biblical principles in relationships in the family, church, chosen vocation, and community.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	Mission statement of </a:t>
            </a:r>
            <a:br>
              <a:rPr lang="en-US" dirty="0" smtClean="0"/>
            </a:br>
            <a:r>
              <a:rPr lang="en-US" dirty="0" smtClean="0"/>
              <a:t>	Teen Challenge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s-ES" sz="3200" dirty="0"/>
              <a:t>La misión de Desafío Juvenil es </a:t>
            </a:r>
            <a:r>
              <a:rPr lang="es-ES" sz="32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evangelizar</a:t>
            </a:r>
            <a:r>
              <a:rPr lang="es-ES" sz="3200" dirty="0"/>
              <a:t> y </a:t>
            </a:r>
            <a:r>
              <a:rPr lang="es-ES" sz="32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discipular</a:t>
            </a:r>
            <a:r>
              <a:rPr lang="es-ES" sz="3200" dirty="0"/>
              <a:t> personas con problemas que controlan sus vidas e </a:t>
            </a:r>
            <a:r>
              <a:rPr lang="es-ES" sz="32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iniciar</a:t>
            </a:r>
            <a:r>
              <a:rPr lang="es-ES" sz="3200" dirty="0"/>
              <a:t> el proceso de discipulado hasta el punto donde el estudiante pueda funcionar como un cristiano </a:t>
            </a:r>
            <a:r>
              <a:rPr lang="es-ES" sz="32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en la sociedad</a:t>
            </a:r>
            <a:r>
              <a:rPr lang="es-ES" sz="3200" dirty="0"/>
              <a:t>, y que motivado espiritualmente por principios bíblicos los aplique en sus relaciones en la familia, iglesia, vocación y comunidad</a:t>
            </a:r>
            <a:r>
              <a:rPr lang="es-ES" sz="3200" dirty="0" smtClean="0"/>
              <a:t>.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6.	</a:t>
            </a:r>
            <a:r>
              <a:rPr lang="es-ES" dirty="0" smtClean="0"/>
              <a:t>La </a:t>
            </a:r>
            <a:r>
              <a:rPr lang="es-ES" dirty="0"/>
              <a:t>Declaración de Misión de </a:t>
            </a:r>
            <a:r>
              <a:rPr lang="es-ES" dirty="0" smtClean="0"/>
              <a:t>	Desafío Juvenil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0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lvl="1" indent="-457200">
              <a:spcBef>
                <a:spcPts val="400"/>
              </a:spcBef>
              <a:spcAft>
                <a:spcPts val="1000"/>
              </a:spcAft>
              <a:buSzPct val="68000"/>
              <a:buFont typeface="+mj-lt"/>
              <a:buAutoNum type="alphaUcPeriod"/>
            </a:pP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Relationship</a:t>
            </a:r>
            <a:r>
              <a:rPr lang="en-US" sz="3200" dirty="0" smtClean="0"/>
              <a:t> with Jesus            </a:t>
            </a:r>
            <a:r>
              <a:rPr lang="en-US" sz="3200" i="1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Camino</a:t>
            </a:r>
            <a:r>
              <a:rPr lang="en-US" sz="3200" i="1" dirty="0" smtClean="0"/>
              <a:t> con </a:t>
            </a:r>
            <a:r>
              <a:rPr lang="en-US" sz="3200" i="1" dirty="0" err="1" smtClean="0"/>
              <a:t>Jesús</a:t>
            </a:r>
            <a:endParaRPr lang="en-US" sz="3200" i="1" dirty="0" smtClean="0"/>
          </a:p>
          <a:p>
            <a:pPr marL="566928" lvl="1" indent="-457200">
              <a:spcBef>
                <a:spcPts val="400"/>
              </a:spcBef>
              <a:spcAft>
                <a:spcPts val="1000"/>
              </a:spcAft>
              <a:buSzPct val="68000"/>
              <a:buFont typeface="+mj-lt"/>
              <a:buAutoNum type="alphaUcPeriod"/>
            </a:pP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Love</a:t>
            </a:r>
            <a:r>
              <a:rPr lang="en-US" sz="3200" dirty="0" smtClean="0"/>
              <a:t> for hurting people              </a:t>
            </a:r>
            <a:r>
              <a:rPr lang="es-ES" sz="3200" i="1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Amor</a:t>
            </a:r>
            <a:r>
              <a:rPr lang="es-ES" sz="3200" dirty="0" smtClean="0"/>
              <a:t> </a:t>
            </a:r>
            <a:r>
              <a:rPr lang="es-ES" sz="3200" i="1" dirty="0" smtClean="0"/>
              <a:t>para los afligidos </a:t>
            </a:r>
            <a:endParaRPr lang="en-US" sz="3200" i="1" dirty="0" smtClean="0"/>
          </a:p>
          <a:p>
            <a:pPr marL="566928" lvl="1" indent="-457200">
              <a:spcBef>
                <a:spcPts val="400"/>
              </a:spcBef>
              <a:spcAft>
                <a:spcPts val="1000"/>
              </a:spcAft>
              <a:buSzPct val="68000"/>
              <a:buFont typeface="+mj-lt"/>
              <a:buAutoNum type="alphaUcPeriod"/>
            </a:pPr>
            <a:r>
              <a:rPr lang="en-US" sz="3200" dirty="0" smtClean="0"/>
              <a:t>Have a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teachable</a:t>
            </a:r>
            <a:r>
              <a:rPr lang="en-US" sz="3200" dirty="0" smtClean="0"/>
              <a:t> spirit</a:t>
            </a:r>
            <a:br>
              <a:rPr lang="en-US" sz="3200" dirty="0" smtClean="0"/>
            </a:br>
            <a:r>
              <a:rPr lang="en-US" sz="2800" dirty="0" smtClean="0"/>
              <a:t>--we all need training to be more effective </a:t>
            </a:r>
            <a:r>
              <a:rPr lang="es-ES" sz="3000" i="1" dirty="0" smtClean="0"/>
              <a:t>Tener </a:t>
            </a:r>
            <a:r>
              <a:rPr lang="es-ES" sz="3000" i="1" dirty="0"/>
              <a:t>un espíritu </a:t>
            </a:r>
            <a:r>
              <a:rPr lang="es-ES" sz="30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entrañable </a:t>
            </a:r>
            <a:r>
              <a:rPr lang="es-ES" sz="3000" i="1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                   </a:t>
            </a:r>
            <a:r>
              <a:rPr lang="es-ES" sz="2800" dirty="0" smtClean="0"/>
              <a:t> --</a:t>
            </a:r>
            <a:r>
              <a:rPr lang="es-ES" sz="2800" i="1" dirty="0"/>
              <a:t>Todos precisamos entrenamiento para </a:t>
            </a:r>
            <a:r>
              <a:rPr lang="es-ES" sz="2800" i="1" dirty="0" smtClean="0"/>
              <a:t>ser mas </a:t>
            </a:r>
            <a:r>
              <a:rPr lang="es-ES" sz="2800" i="1" dirty="0"/>
              <a:t>eficaces </a:t>
            </a:r>
            <a:r>
              <a:rPr lang="en-US" sz="2800" dirty="0" smtClean="0"/>
              <a:t>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7.	Key issues for staff                      	</a:t>
            </a:r>
            <a:r>
              <a:rPr lang="es-ES" sz="3200" b="0" i="1" dirty="0" smtClean="0"/>
              <a:t>Asuntos </a:t>
            </a:r>
            <a:r>
              <a:rPr lang="es-ES" sz="3200" b="0" i="1" dirty="0"/>
              <a:t>Claves para el Personal </a:t>
            </a:r>
            <a:endParaRPr lang="en-US" sz="32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lvl="1" indent="-514350">
              <a:spcBef>
                <a:spcPts val="400"/>
              </a:spcBef>
              <a:spcAft>
                <a:spcPts val="1000"/>
              </a:spcAft>
              <a:buSzPct val="68000"/>
              <a:buFont typeface="+mj-lt"/>
              <a:buAutoNum type="alphaUcPeriod" startAt="4"/>
            </a:pPr>
            <a:r>
              <a:rPr lang="en-US" sz="3200" dirty="0" smtClean="0"/>
              <a:t>Understand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healthy</a:t>
            </a:r>
            <a:r>
              <a:rPr lang="en-US" sz="3200" dirty="0" smtClean="0"/>
              <a:t> </a:t>
            </a:r>
            <a:r>
              <a:rPr lang="en-US" sz="3200" dirty="0"/>
              <a:t>living </a:t>
            </a:r>
            <a:r>
              <a:rPr lang="en-US" sz="3200" i="1" dirty="0" err="1" smtClean="0"/>
              <a:t>Comprender</a:t>
            </a:r>
            <a:r>
              <a:rPr lang="en-US" sz="3200" i="1" dirty="0" smtClean="0"/>
              <a:t> </a:t>
            </a:r>
            <a:r>
              <a:rPr lang="en-US" sz="3200" i="1" dirty="0"/>
              <a:t>la </a:t>
            </a:r>
            <a:r>
              <a:rPr lang="en-US" sz="3200" i="1" dirty="0" err="1"/>
              <a:t>vida</a:t>
            </a:r>
            <a:r>
              <a:rPr lang="en-US" sz="3200" i="1" dirty="0"/>
              <a:t> </a:t>
            </a:r>
            <a:r>
              <a:rPr lang="en-US" sz="3200" i="1" u="sng" dirty="0" err="1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sana</a:t>
            </a:r>
            <a:r>
              <a:rPr lang="en-US" sz="32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endParaRPr lang="en-US" sz="3200" i="1" u="sng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marL="624078" lvl="1" indent="-514350">
              <a:spcBef>
                <a:spcPts val="400"/>
              </a:spcBef>
              <a:spcAft>
                <a:spcPts val="1000"/>
              </a:spcAft>
              <a:buSzPct val="68000"/>
              <a:buFont typeface="+mj-lt"/>
              <a:buAutoNum type="alphaUcPeriod" startAt="4"/>
            </a:pPr>
            <a:r>
              <a:rPr lang="en-US" sz="3200" dirty="0" smtClean="0"/>
              <a:t>Dysfunctional staff create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dysfunctional</a:t>
            </a:r>
            <a:r>
              <a:rPr lang="en-US" sz="3200" dirty="0" smtClean="0"/>
              <a:t> disciples           </a:t>
            </a:r>
            <a:r>
              <a:rPr lang="es-ES" sz="3200" i="1" dirty="0" smtClean="0"/>
              <a:t>Personal </a:t>
            </a:r>
            <a:r>
              <a:rPr lang="es-ES" sz="3200" i="1" dirty="0"/>
              <a:t>disfuncional crea discípulos </a:t>
            </a:r>
            <a:r>
              <a:rPr lang="es-ES" sz="32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disfuncionales </a:t>
            </a:r>
            <a:endParaRPr lang="en-US" sz="3200" i="1" u="sng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marL="624078" lvl="1" indent="-514350">
              <a:spcBef>
                <a:spcPts val="400"/>
              </a:spcBef>
              <a:buSzPct val="68000"/>
              <a:buFont typeface="+mj-lt"/>
              <a:buAutoNum type="alphaUcPeriod" startAt="4"/>
            </a:pPr>
            <a:r>
              <a:rPr lang="en-US" sz="3200" dirty="0" smtClean="0"/>
              <a:t>TC ministry is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hard</a:t>
            </a:r>
            <a:r>
              <a:rPr lang="en-US" sz="3200" dirty="0" smtClean="0"/>
              <a:t> work                  </a:t>
            </a:r>
            <a:r>
              <a:rPr lang="es-ES" sz="3200" i="1" dirty="0" smtClean="0"/>
              <a:t>El </a:t>
            </a:r>
            <a:r>
              <a:rPr lang="es-ES" sz="3200" i="1" dirty="0"/>
              <a:t>ministerio de Desafío Juvenil es trabajo </a:t>
            </a:r>
            <a:r>
              <a:rPr lang="es-ES" sz="32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duro</a:t>
            </a:r>
            <a:endParaRPr lang="en-US" sz="3200" i="1" u="sng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7.	Key issues for staff                      	</a:t>
            </a:r>
            <a:r>
              <a:rPr lang="es-ES" sz="3200" b="0" i="1" dirty="0" smtClean="0"/>
              <a:t>Asuntos </a:t>
            </a:r>
            <a:r>
              <a:rPr lang="es-ES" sz="3200" b="0" i="1" dirty="0"/>
              <a:t>Claves para el Personal </a:t>
            </a:r>
            <a:endParaRPr lang="en-US" sz="32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78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Questions for </a:t>
            </a:r>
            <a:r>
              <a:rPr lang="en-US" dirty="0"/>
              <a:t>discussion </a:t>
            </a:r>
            <a:r>
              <a:rPr lang="en-US" b="0" i="1" dirty="0" err="1" smtClean="0"/>
              <a:t>Preguntas</a:t>
            </a:r>
            <a:r>
              <a:rPr lang="en-US" b="0" i="1" dirty="0" smtClean="0"/>
              <a:t> </a:t>
            </a:r>
            <a:r>
              <a:rPr lang="en-US" b="0" i="1" dirty="0" err="1"/>
              <a:t>para</a:t>
            </a:r>
            <a:r>
              <a:rPr lang="en-US" b="0" i="1" dirty="0"/>
              <a:t> </a:t>
            </a:r>
            <a:r>
              <a:rPr lang="en-US" b="0" i="1" dirty="0" err="1"/>
              <a:t>conversar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Contact us </a:t>
            </a:r>
          </a:p>
          <a:p>
            <a:pPr algn="ctr">
              <a:buNone/>
            </a:pPr>
            <a:r>
              <a:rPr lang="es-ES" sz="4800" dirty="0" smtClean="0"/>
              <a:t>Información </a:t>
            </a:r>
            <a:r>
              <a:rPr lang="es-ES" sz="4800" dirty="0"/>
              <a:t>de Contacto:  </a:t>
            </a:r>
            <a:endParaRPr lang="es-ES" sz="4800" dirty="0" smtClean="0"/>
          </a:p>
          <a:p>
            <a:pPr algn="ctr">
              <a:buNone/>
            </a:pPr>
            <a:endParaRPr lang="es-ES" sz="4800" dirty="0"/>
          </a:p>
          <a:p>
            <a:pPr algn="ctr">
              <a:buNone/>
            </a:pPr>
            <a:r>
              <a:rPr lang="en-US" sz="4800" dirty="0" smtClean="0"/>
              <a:t>www.Globaltc.org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r>
              <a:rPr lang="en-US" sz="4800" dirty="0" smtClean="0"/>
              <a:t>www.iTeenChallenge.org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419600"/>
            <a:ext cx="3651130" cy="20324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295400"/>
            <a:ext cx="7467600" cy="990600"/>
          </a:xfrm>
        </p:spPr>
        <p:txBody>
          <a:bodyPr>
            <a:normAutofit fontScale="92500" lnSpcReduction="20000"/>
          </a:bodyPr>
          <a:lstStyle/>
          <a:p>
            <a:pPr marL="566928" lvl="1" indent="-457200">
              <a:spcBef>
                <a:spcPts val="400"/>
              </a:spcBef>
              <a:buSzPct val="68000"/>
              <a:buAutoNum type="alphaUcPeriod"/>
            </a:pPr>
            <a:r>
              <a:rPr lang="en-US" sz="2400" dirty="0" smtClean="0"/>
              <a:t>TC started in New York City in 1958</a:t>
            </a:r>
          </a:p>
          <a:p>
            <a:pPr marL="566928" lvl="1" indent="-457200">
              <a:spcBef>
                <a:spcPts val="400"/>
              </a:spcBef>
              <a:buSzPct val="68000"/>
              <a:buNone/>
            </a:pPr>
            <a:r>
              <a:rPr lang="es-ES" sz="2400" dirty="0"/>
              <a:t>	</a:t>
            </a:r>
            <a:r>
              <a:rPr lang="es-ES" sz="2400" i="1" dirty="0" smtClean="0"/>
              <a:t>Como </a:t>
            </a:r>
            <a:r>
              <a:rPr lang="es-ES" sz="2400" i="1" dirty="0"/>
              <a:t>DJ empezó en la Ciudad de Nueva York en 1958</a:t>
            </a:r>
            <a:endParaRPr lang="en-US" sz="24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smtClean="0"/>
              <a:t>1.	A quick look at the history of Teen Challenge</a:t>
            </a:r>
            <a:r>
              <a:rPr lang="es-ES" sz="2400" dirty="0"/>
              <a:t>	</a:t>
            </a:r>
            <a:r>
              <a:rPr lang="es-ES" sz="2400" i="1" dirty="0"/>
              <a:t>Un vislumbre breve de la historia de Desafío </a:t>
            </a:r>
            <a:r>
              <a:rPr lang="es-ES" sz="2400" i="1" dirty="0" smtClean="0"/>
              <a:t>	Juvenil</a:t>
            </a:r>
            <a:endParaRPr lang="en-US" sz="2400" i="1" dirty="0"/>
          </a:p>
        </p:txBody>
      </p:sp>
      <p:pic>
        <p:nvPicPr>
          <p:cNvPr id="7" name="Picture 6" descr="Dave holding Bible 72dpi.jpg"/>
          <p:cNvPicPr>
            <a:picLocks noChangeAspect="1"/>
          </p:cNvPicPr>
          <p:nvPr/>
        </p:nvPicPr>
        <p:blipFill>
          <a:blip r:embed="rId2"/>
          <a:srcRect l="18707" t="7778" r="14626" b="5556"/>
          <a:stretch>
            <a:fillRect/>
          </a:stretch>
        </p:blipFill>
        <p:spPr>
          <a:xfrm>
            <a:off x="0" y="2209800"/>
            <a:ext cx="2537069" cy="4038600"/>
          </a:xfrm>
          <a:prstGeom prst="rect">
            <a:avLst/>
          </a:prstGeom>
        </p:spPr>
      </p:pic>
      <p:pic>
        <p:nvPicPr>
          <p:cNvPr id="8" name="Picture 7" descr="first bldg 72 dp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4111878"/>
            <a:ext cx="3581400" cy="2746121"/>
          </a:xfrm>
          <a:prstGeom prst="rect">
            <a:avLst/>
          </a:prstGeom>
        </p:spPr>
      </p:pic>
      <p:pic>
        <p:nvPicPr>
          <p:cNvPr id="9" name="Picture 8" descr="Nicky and Dave Bat Exchange 72dp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362200"/>
            <a:ext cx="3790280" cy="29718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Cross and the Switchblade</a:t>
            </a:r>
            <a:br>
              <a:rPr lang="en-US" sz="3200" dirty="0" smtClean="0"/>
            </a:br>
            <a:r>
              <a:rPr lang="en-US" sz="3200" dirty="0" smtClean="0"/>
              <a:t>			</a:t>
            </a:r>
            <a:r>
              <a:rPr lang="es-ES" sz="3200" i="1" dirty="0" smtClean="0"/>
              <a:t>La </a:t>
            </a:r>
            <a:r>
              <a:rPr lang="es-ES" sz="3200" i="1" dirty="0"/>
              <a:t>Cruz y el Puñal</a:t>
            </a:r>
            <a:endParaRPr lang="en-US" sz="3200" i="1" dirty="0"/>
          </a:p>
        </p:txBody>
      </p:sp>
      <p:pic>
        <p:nvPicPr>
          <p:cNvPr id="7" name="Picture 6" descr="Pix of Cand S video-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600200"/>
            <a:ext cx="6096000" cy="4572000"/>
          </a:xfrm>
          <a:prstGeom prst="rect">
            <a:avLst/>
          </a:prstGeom>
        </p:spPr>
      </p:pic>
      <p:pic>
        <p:nvPicPr>
          <p:cNvPr id="9" name="Picture 8" descr="Cross &amp; Switchblade-Hardcover-64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066800"/>
            <a:ext cx="2490192" cy="3581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81" t="2648" r="19298" b="4918"/>
          <a:stretch/>
        </p:blipFill>
        <p:spPr>
          <a:xfrm>
            <a:off x="685800" y="2971800"/>
            <a:ext cx="2347784" cy="3521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1414272"/>
          </a:xfrm>
        </p:spPr>
        <p:txBody>
          <a:bodyPr/>
          <a:lstStyle/>
          <a:p>
            <a:pPr marL="852678" lvl="1" indent="-742950">
              <a:spcBef>
                <a:spcPts val="400"/>
              </a:spcBef>
              <a:buSzPct val="68000"/>
              <a:buAutoNum type="alphaUcPeriod" startAt="2"/>
            </a:pPr>
            <a:r>
              <a:rPr lang="en-US" sz="3600" dirty="0" smtClean="0"/>
              <a:t>Europe in 1969               </a:t>
            </a:r>
            <a:r>
              <a:rPr lang="es-ES" sz="3600" i="1" dirty="0" smtClean="0"/>
              <a:t>Empezó </a:t>
            </a:r>
            <a:r>
              <a:rPr lang="es-ES" sz="3600" i="1" dirty="0"/>
              <a:t>en Europa en 1969</a:t>
            </a:r>
            <a:endParaRPr lang="en-US" sz="3600" i="1" dirty="0" smtClean="0"/>
          </a:p>
          <a:p>
            <a:pPr marL="566928" lvl="1" indent="-457200">
              <a:spcBef>
                <a:spcPts val="400"/>
              </a:spcBef>
              <a:buSzPct val="68000"/>
              <a:buNone/>
            </a:pPr>
            <a:endParaRPr lang="en-US" sz="2400" dirty="0" smtClean="0"/>
          </a:p>
        </p:txBody>
      </p:sp>
      <p:pic>
        <p:nvPicPr>
          <p:cNvPr id="5" name="Picture 4" descr="howard Foltz Germany-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47800"/>
            <a:ext cx="6650182" cy="4572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957072"/>
          </a:xfrm>
        </p:spPr>
        <p:txBody>
          <a:bodyPr>
            <a:noAutofit/>
          </a:bodyPr>
          <a:lstStyle/>
          <a:p>
            <a:pPr marL="852678" lvl="1" indent="-742950">
              <a:spcBef>
                <a:spcPts val="400"/>
              </a:spcBef>
              <a:buSzPct val="68000"/>
              <a:buAutoNum type="alphaUcPeriod" startAt="3"/>
            </a:pPr>
            <a:r>
              <a:rPr lang="en-US" sz="3600" dirty="0" smtClean="0"/>
              <a:t>What is God’s desire for your 	nation, state, city, region?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s-ES" sz="3600" dirty="0"/>
              <a:t>	</a:t>
            </a:r>
            <a:r>
              <a:rPr lang="es-ES" sz="3600" i="1" dirty="0"/>
              <a:t>¿Qué es el anhelo de Dios para su nación, provincia, ciudad, región?</a:t>
            </a:r>
            <a:endParaRPr lang="en-US" sz="36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  <p:pic>
        <p:nvPicPr>
          <p:cNvPr id="8" name="Picture 7" descr="Whole World.jpg"/>
          <p:cNvPicPr>
            <a:picLocks noChangeAspect="1"/>
          </p:cNvPicPr>
          <p:nvPr/>
        </p:nvPicPr>
        <p:blipFill>
          <a:blip r:embed="rId2" cstate="print"/>
          <a:srcRect t="47500" r="40833"/>
          <a:stretch>
            <a:fillRect/>
          </a:stretch>
        </p:blipFill>
        <p:spPr>
          <a:xfrm>
            <a:off x="2667000" y="3048000"/>
            <a:ext cx="5410200" cy="3200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492691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Psalm 127:1 NIV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/>
              <a:t>Unless the LORD builds the house, its builders labor in vain. </a:t>
            </a:r>
            <a:br>
              <a:rPr lang="en-US" sz="2000" dirty="0" smtClean="0"/>
            </a:br>
            <a:r>
              <a:rPr lang="en-US" sz="2000" dirty="0" smtClean="0"/>
              <a:t>Unless the LORD watches over the city, the watchmen stand guard in vain.</a:t>
            </a:r>
          </a:p>
          <a:p>
            <a:pPr>
              <a:buNone/>
            </a:pPr>
            <a:r>
              <a:rPr lang="es-ES" sz="2400" b="1" i="1" dirty="0"/>
              <a:t>Salmo 127:1</a:t>
            </a:r>
          </a:p>
          <a:p>
            <a:pPr>
              <a:buNone/>
            </a:pPr>
            <a:r>
              <a:rPr lang="es-ES" sz="2000" i="1" dirty="0"/>
              <a:t>    Si Jehová no edificare la casa, En vano trabajan los que la edifican; </a:t>
            </a:r>
          </a:p>
          <a:p>
            <a:pPr>
              <a:buNone/>
            </a:pPr>
            <a:r>
              <a:rPr lang="es-ES" sz="2000" i="1" dirty="0"/>
              <a:t>    Si Jehová no guardare la ciudad, En vano vela la guardia.</a:t>
            </a:r>
          </a:p>
          <a:p>
            <a:pPr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2700" dirty="0" smtClean="0"/>
              <a:t>2</a:t>
            </a:r>
            <a:r>
              <a:rPr lang="en-US" dirty="0" smtClean="0"/>
              <a:t>. 	</a:t>
            </a:r>
            <a:r>
              <a:rPr lang="en-US" sz="3100" dirty="0" smtClean="0"/>
              <a:t>Importance of the </a:t>
            </a:r>
            <a:r>
              <a:rPr lang="en-US" sz="31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Holy</a:t>
            </a:r>
            <a:r>
              <a:rPr lang="en-US" sz="3100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n-US" sz="31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Spirit  </a:t>
            </a:r>
            <a:r>
              <a:rPr lang="en-US" sz="3100" dirty="0" smtClean="0"/>
              <a:t>to help us </a:t>
            </a:r>
            <a:r>
              <a:rPr lang="en-US" sz="3100" dirty="0"/>
              <a:t>	</a:t>
            </a:r>
            <a:r>
              <a:rPr lang="en-US" sz="3100" dirty="0" smtClean="0"/>
              <a:t>in this work</a:t>
            </a:r>
            <a:br>
              <a:rPr lang="en-US" sz="3100" dirty="0" smtClean="0"/>
            </a:br>
            <a:r>
              <a:rPr lang="es-ES" sz="3100" dirty="0"/>
              <a:t>	</a:t>
            </a:r>
            <a:r>
              <a:rPr lang="es-ES" sz="3100" i="1" dirty="0"/>
              <a:t>La importancia del </a:t>
            </a:r>
            <a:r>
              <a:rPr lang="es-ES" sz="31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Espíritu Santo </a:t>
            </a:r>
            <a:r>
              <a:rPr lang="es-ES" sz="3100" i="1" dirty="0"/>
              <a:t>para </a:t>
            </a:r>
            <a:r>
              <a:rPr lang="es-ES" sz="3100" i="1" dirty="0" smtClean="0"/>
              <a:t>	ayudarnos </a:t>
            </a:r>
            <a:r>
              <a:rPr lang="es-ES" sz="3100" i="1" dirty="0"/>
              <a:t>en esta obra</a:t>
            </a:r>
            <a:endParaRPr lang="en-US" sz="31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83D701E-1035-4E9F-8ABD-BAC05C1C39B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465" y="274638"/>
            <a:ext cx="8507529" cy="12921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>3.	The heart of Teen Challenge:  	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Evangelism</a:t>
            </a:r>
            <a:r>
              <a:rPr lang="en-US" sz="3200" dirty="0" smtClean="0"/>
              <a:t> and </a:t>
            </a:r>
            <a: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discipleship</a:t>
            </a:r>
            <a:br>
              <a:rPr lang="en-US" sz="32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</a:br>
            <a:r>
              <a:rPr lang="es-ES" sz="32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	</a:t>
            </a:r>
            <a:r>
              <a:rPr lang="es-ES" sz="3200" i="1" dirty="0">
                <a:solidFill>
                  <a:schemeClr val="tx1"/>
                </a:solidFill>
              </a:rPr>
              <a:t>El Corazón de Desafío Juvenil: </a:t>
            </a:r>
            <a:r>
              <a:rPr lang="es-ES" sz="3200" i="1" dirty="0" smtClean="0">
                <a:solidFill>
                  <a:schemeClr val="tx1"/>
                </a:solidFill>
              </a:rPr>
              <a:t>                          	</a:t>
            </a:r>
            <a:r>
              <a:rPr lang="es-ES" sz="3200" i="1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El </a:t>
            </a:r>
            <a:r>
              <a:rPr lang="es-ES" sz="32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Evangelismo </a:t>
            </a:r>
            <a:r>
              <a:rPr lang="es-ES" sz="3200" i="1" dirty="0">
                <a:solidFill>
                  <a:schemeClr val="tx1"/>
                </a:solidFill>
              </a:rPr>
              <a:t>y</a:t>
            </a:r>
            <a:r>
              <a:rPr lang="es-ES" sz="32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s-ES" sz="32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El Discipulado</a:t>
            </a:r>
            <a:endParaRPr lang="en-US" sz="3200" i="1" u="sng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pic>
        <p:nvPicPr>
          <p:cNvPr id="24581" name="Picture 5" descr="C:\Documents and Settings\Dave Batty\Local Settings\Temporary Internet Files\Content.IE5\H5SGHVL7\MPj04286700000[1].jpg"/>
          <p:cNvPicPr>
            <a:picLocks noChangeAspect="1" noChangeArrowheads="1"/>
          </p:cNvPicPr>
          <p:nvPr/>
        </p:nvPicPr>
        <p:blipFill>
          <a:blip r:embed="rId2"/>
          <a:srcRect t="17641"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TextBox 10"/>
          <p:cNvSpPr txBox="1">
            <a:spLocks noChangeArrowheads="1"/>
          </p:cNvSpPr>
          <p:nvPr/>
        </p:nvSpPr>
        <p:spPr bwMode="auto">
          <a:xfrm>
            <a:off x="104560" y="5476574"/>
            <a:ext cx="8990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i="1" dirty="0" smtClean="0"/>
              <a:t>Como dos alas del avión — ¿cual ala es mas importante?</a:t>
            </a:r>
            <a:endParaRPr lang="en-US" sz="28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T510.01          9-2009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21336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</a:rPr>
              <a:t>Which wing is more important?</a:t>
            </a:r>
            <a:r>
              <a:rPr lang="es-ES" sz="2800" dirty="0">
                <a:solidFill>
                  <a:prstClr val="blac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lvl="0"/>
            <a:r>
              <a:rPr lang="en-US" sz="2900" dirty="0" smtClean="0">
                <a:solidFill>
                  <a:srgbClr xmlns:mc="http://schemas.openxmlformats.org/markup-compatibility/2006" xmlns:a14="http://schemas.microsoft.com/office/drawing/2010/main" val="464646" mc:Ignorable=""/>
                </a:solidFill>
              </a:rPr>
              <a:t>3.	</a:t>
            </a:r>
            <a:r>
              <a:rPr lang="en-US" sz="3100" dirty="0" smtClean="0">
                <a:solidFill>
                  <a:srgbClr xmlns:mc="http://schemas.openxmlformats.org/markup-compatibility/2006" xmlns:a14="http://schemas.microsoft.com/office/drawing/2010/main" val="464646" mc:Ignorable=""/>
                </a:solidFill>
              </a:rPr>
              <a:t>The </a:t>
            </a:r>
            <a:r>
              <a:rPr lang="en-US" sz="3100" dirty="0">
                <a:solidFill>
                  <a:srgbClr xmlns:mc="http://schemas.openxmlformats.org/markup-compatibility/2006" xmlns:a14="http://schemas.microsoft.com/office/drawing/2010/main" val="464646" mc:Ignorable=""/>
                </a:solidFill>
              </a:rPr>
              <a:t>heart of Teen Challenge: </a:t>
            </a:r>
            <a:r>
              <a:rPr lang="en-US" sz="31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Evangelism</a:t>
            </a:r>
            <a:r>
              <a:rPr lang="en-US" sz="3100" dirty="0" smtClean="0">
                <a:solidFill>
                  <a:srgbClr xmlns:mc="http://schemas.openxmlformats.org/markup-compatibility/2006" xmlns:a14="http://schemas.microsoft.com/office/drawing/2010/main" val="464646" mc:Ignorable=""/>
                </a:solidFill>
              </a:rPr>
              <a:t> 	and </a:t>
            </a:r>
            <a:r>
              <a:rPr lang="en-US" sz="31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discipleship</a:t>
            </a:r>
            <a:br>
              <a:rPr lang="en-US" sz="3100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</a:br>
            <a:r>
              <a:rPr lang="es-ES" sz="3100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	</a:t>
            </a:r>
            <a:r>
              <a:rPr lang="es-ES" sz="3100" i="1" dirty="0">
                <a:solidFill>
                  <a:prstClr val="black"/>
                </a:solidFill>
              </a:rPr>
              <a:t>El Corazón de Desafío Juvenil:                           	</a:t>
            </a:r>
            <a:r>
              <a:rPr lang="es-ES" sz="31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El Evangelismo </a:t>
            </a:r>
            <a:r>
              <a:rPr lang="es-ES" sz="3100" i="1" dirty="0">
                <a:solidFill>
                  <a:prstClr val="black"/>
                </a:solidFill>
              </a:rPr>
              <a:t>y</a:t>
            </a:r>
            <a:r>
              <a:rPr lang="es-ES" sz="3100" i="1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 </a:t>
            </a:r>
            <a:r>
              <a:rPr lang="es-ES" sz="31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El Discipulado</a:t>
            </a:r>
            <a:endParaRPr lang="en-US" sz="4400" u="sng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5800" y="1981200"/>
            <a:ext cx="8229600" cy="41497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Like 2 wings of an airplane—which wing is more </a:t>
            </a:r>
            <a:r>
              <a:rPr lang="en-US" sz="24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important</a:t>
            </a:r>
            <a:r>
              <a:rPr lang="en-US" sz="2400" dirty="0" smtClean="0"/>
              <a:t>?                                                        </a:t>
            </a:r>
            <a:r>
              <a:rPr lang="es-ES" sz="2400" dirty="0" smtClean="0"/>
              <a:t>      </a:t>
            </a:r>
            <a:r>
              <a:rPr lang="es-ES" sz="2400" i="1" dirty="0" smtClean="0"/>
              <a:t>Como </a:t>
            </a:r>
            <a:r>
              <a:rPr lang="es-ES" sz="2400" i="1" dirty="0"/>
              <a:t>dos alas del avión — ¿cual ala es mas </a:t>
            </a:r>
            <a:r>
              <a:rPr lang="es-ES" sz="24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importante?</a:t>
            </a:r>
            <a:endParaRPr lang="en-US" sz="2400" i="1" u="sng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Teen Challenge is more than drug </a:t>
            </a:r>
            <a:r>
              <a:rPr lang="en-US" sz="2400" u="sng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recovery </a:t>
            </a:r>
            <a:r>
              <a:rPr lang="es-ES" sz="2400" i="1" dirty="0" smtClean="0"/>
              <a:t>Desafío </a:t>
            </a:r>
            <a:r>
              <a:rPr lang="es-ES" sz="2400" i="1" dirty="0"/>
              <a:t>Juvenil es mas que la </a:t>
            </a:r>
            <a:r>
              <a:rPr lang="es-ES" sz="2400" i="1" u="sng" dirty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rehabilitación</a:t>
            </a:r>
            <a:r>
              <a:rPr lang="es-ES" sz="2400" i="1" dirty="0"/>
              <a:t> de la adicción a drogas </a:t>
            </a:r>
            <a:endParaRPr lang="en-US" sz="2400" i="1" dirty="0" smtClean="0"/>
          </a:p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What is life transformation?                              </a:t>
            </a:r>
            <a:r>
              <a:rPr lang="es-ES" sz="2400" i="1" dirty="0" smtClean="0"/>
              <a:t>¿</a:t>
            </a:r>
            <a:r>
              <a:rPr lang="es-ES" sz="2400" i="1" dirty="0"/>
              <a:t>Qué es la transformación de la vida?</a:t>
            </a:r>
            <a:endParaRPr lang="en-US" sz="2400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/>
          <a:lstStyle/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Street contact with drug addicts, including coffeehouse ministry                                </a:t>
            </a:r>
            <a:r>
              <a:rPr lang="es-ES" sz="2400" i="1" dirty="0" smtClean="0"/>
              <a:t>Contacto </a:t>
            </a:r>
            <a:r>
              <a:rPr lang="es-ES" sz="2400" i="1" dirty="0"/>
              <a:t>en la calle con drogadictos que incluye los el ministerio de los cafés “</a:t>
            </a:r>
            <a:r>
              <a:rPr lang="es-ES" sz="2400" i="1" dirty="0" err="1"/>
              <a:t>coffeehouse</a:t>
            </a:r>
            <a:r>
              <a:rPr lang="es-ES" sz="2400" i="1" dirty="0"/>
              <a:t>”</a:t>
            </a:r>
            <a:endParaRPr lang="en-US" sz="2400" i="1" dirty="0" smtClean="0"/>
          </a:p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Living Free Support Groups                         </a:t>
            </a:r>
            <a:r>
              <a:rPr lang="es-ES" sz="2400" i="1" dirty="0" smtClean="0"/>
              <a:t>Grupos </a:t>
            </a:r>
            <a:r>
              <a:rPr lang="es-ES" sz="2400" i="1" dirty="0"/>
              <a:t>de apoyo “Vivir Libre”</a:t>
            </a:r>
            <a:endParaRPr lang="en-US" sz="2400" i="1" dirty="0" smtClean="0"/>
          </a:p>
          <a:p>
            <a:pPr marL="624078" lvl="1" indent="-514350">
              <a:spcBef>
                <a:spcPts val="400"/>
              </a:spcBef>
              <a:spcAft>
                <a:spcPts val="2000"/>
              </a:spcAft>
              <a:buSzPct val="68000"/>
              <a:buFont typeface="+mj-lt"/>
              <a:buAutoNum type="alphaUcPeriod"/>
            </a:pPr>
            <a:r>
              <a:rPr lang="en-US" sz="2400" dirty="0" smtClean="0"/>
              <a:t>Day program for drug addicts                 </a:t>
            </a:r>
            <a:r>
              <a:rPr lang="pt-BR" sz="2400" i="1" dirty="0" smtClean="0"/>
              <a:t>Programa </a:t>
            </a:r>
            <a:r>
              <a:rPr lang="pt-BR" sz="2400" i="1" dirty="0"/>
              <a:t>diurno para drogadictos </a:t>
            </a:r>
            <a:endParaRPr lang="en-US" sz="2400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dirty="0" smtClean="0"/>
              <a:t>4.	Non-residential Teen Challenge ministry</a:t>
            </a:r>
            <a:r>
              <a:rPr lang="es-ES" sz="2800" dirty="0" smtClean="0"/>
              <a:t>.</a:t>
            </a:r>
            <a:r>
              <a:rPr lang="es-ES" sz="2800" dirty="0"/>
              <a:t>	</a:t>
            </a:r>
            <a:r>
              <a:rPr lang="es-ES" sz="2800" b="0" i="1" dirty="0"/>
              <a:t>El ministerio Desafío Juvenil </a:t>
            </a:r>
            <a:r>
              <a:rPr lang="es-ES" sz="2800" b="0" i="1" dirty="0" smtClean="0"/>
              <a:t>No-     	Residencial </a:t>
            </a:r>
            <a:r>
              <a:rPr lang="en-US" sz="2800" b="0" i="1" dirty="0" smtClean="0"/>
              <a:t> </a:t>
            </a:r>
            <a:endParaRPr lang="en-US" sz="2800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847D-B594-46E7-ABAA-98DB647124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T510.01          9-2009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sic_Introduction_to_Teen_Challenge_Ministry_(Min)1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Basic_Introduction_to_Teen_Challenge_Ministry_(Min)1</Template>
  <TotalTime>121</TotalTime>
  <Words>370</Words>
  <Application>Microsoft Office PowerPoint</Application>
  <PresentationFormat>On-screen Show (4:3)</PresentationFormat>
  <Paragraphs>90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Basic_Introduction_to_Teen_Challenge_Ministry_(Min)1</vt:lpstr>
      <vt:lpstr>Basic Introduction to Teen Challenge Ministry  La Introducción al Ministerio de Desafío Juvenil</vt:lpstr>
      <vt:lpstr>1. A quick look at the history of Teen Challenge Un vislumbre breve de la historia de Desafío  Juvenil</vt:lpstr>
      <vt:lpstr>The Cross and the Switchblade    La Cruz y el Puñal</vt:lpstr>
      <vt:lpstr>PowerPoint Presentation</vt:lpstr>
      <vt:lpstr>PowerPoint Presentation</vt:lpstr>
      <vt:lpstr>2.  Importance of the Holy Spirit  to help us  in this work  La importancia del Espíritu Santo para  ayudarnos en esta obra</vt:lpstr>
      <vt:lpstr>3. The heart of Teen Challenge:   Evangelism and discipleship  El Corazón de Desafío Juvenil:                            El Evangelismo y El Discipulado</vt:lpstr>
      <vt:lpstr>3. The heart of Teen Challenge: Evangelism  and discipleship  El Corazón de Desafío Juvenil:                            El Evangelismo y El Discipulado</vt:lpstr>
      <vt:lpstr>4. Non-residential Teen Challenge ministry. El ministerio Desafío Juvenil No-      Residencial  </vt:lpstr>
      <vt:lpstr>5. Residential Teen Challenge ministry   El ministerio Residencial de Desafío  Juvenil</vt:lpstr>
      <vt:lpstr>5. Residential Teen Challenge ministry   El ministerio Residencial de Desafío  Juvenil</vt:lpstr>
      <vt:lpstr>6. Mission statement of   Teen Challenge</vt:lpstr>
      <vt:lpstr>6. La Declaración de Misión de  Desafío Juvenil</vt:lpstr>
      <vt:lpstr>7. Key issues for staff                       Asuntos Claves para el Personal </vt:lpstr>
      <vt:lpstr>7. Key issues for staff                       Asuntos Claves para el Personal </vt:lpstr>
      <vt:lpstr>Questions for discussion Preguntas para conversar</vt:lpstr>
      <vt:lpstr>PowerPoint Presentation</vt:lpstr>
    </vt:vector>
  </TitlesOfParts>
  <Company>Global Teen Challenge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Introduction to Teen Challenge Ministry</dc:title>
  <dc:creator>Gregg Fischer</dc:creator>
  <cp:lastModifiedBy>Gregg Fischer</cp:lastModifiedBy>
  <cp:revision>9</cp:revision>
  <dcterms:created xsi:type="dcterms:W3CDTF">2010-01-18T17:52:47Z</dcterms:created>
  <dcterms:modified xsi:type="dcterms:W3CDTF">2010-02-23T21:08:17Z</dcterms:modified>
</cp:coreProperties>
</file>