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69" r:id="rId3"/>
    <p:sldId id="286" r:id="rId4"/>
    <p:sldId id="270" r:id="rId5"/>
    <p:sldId id="271" r:id="rId6"/>
    <p:sldId id="287" r:id="rId7"/>
    <p:sldId id="288" r:id="rId8"/>
    <p:sldId id="289" r:id="rId9"/>
    <p:sldId id="273" r:id="rId10"/>
    <p:sldId id="290" r:id="rId11"/>
    <p:sldId id="291" r:id="rId12"/>
    <p:sldId id="281" r:id="rId13"/>
    <p:sldId id="283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1" y="1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86CB39-96EB-4601-8C20-38AA1B3E5EC6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DEB657-2D24-4735-AE09-A7FCA2307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64B4-5E8E-4F28-9152-ECE5603C3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1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EAE4-460D-4E95-9E4A-F1F3DDA4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3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5B844-3C8F-4E8A-8EBF-FF929B991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F183-01FE-4680-8FC7-8D3D4D467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CB092-9AB7-4857-A9EF-7C67147CA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81F88-5FE7-4DF7-AAC7-4D008E609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A9E6-8A5E-4453-AD92-E55EC7919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2E3C-C08E-4C79-B2C8-C04B72B70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2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FBFFE-DD30-4010-92E8-74D9B5409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5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3C6A-2A4D-4515-8937-5D76CC58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E680-DD5E-4B17-9365-504768AEB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2CFB-CF3A-41D4-AB83-4D694F2B3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7/2009                                     T510.04 /  T511.01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BF019D6-52C5-485C-8051-03A36118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C000"/>
                </a:solidFill>
              </a:rPr>
              <a:t>Introduction to </a:t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sz="5400" dirty="0" smtClean="0">
                <a:solidFill>
                  <a:srgbClr val="FFC000"/>
                </a:solidFill>
              </a:rPr>
              <a:t>TC Residential Recovery Program </a:t>
            </a:r>
            <a:br>
              <a:rPr lang="en-US" sz="5400" dirty="0" smtClean="0">
                <a:solidFill>
                  <a:srgbClr val="FFC000"/>
                </a:solidFill>
              </a:rPr>
            </a:br>
            <a:r>
              <a:rPr lang="en-US" sz="5400" dirty="0" smtClean="0">
                <a:solidFill>
                  <a:srgbClr val="FFC000"/>
                </a:solidFill>
              </a:rPr>
              <a:t>Part 3:  Re-entry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114800"/>
            <a:ext cx="441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By Dave Batty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7/2009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D6D96-BE13-4EB4-B722-D5265FF2EB6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  <a:endParaRPr lang="en-US" dirty="0"/>
          </a:p>
        </p:txBody>
      </p:sp>
      <p:pic>
        <p:nvPicPr>
          <p:cNvPr id="2055" name="Picture 8" descr="Teen Challenge Global Single 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0" t="35556" r="16937" b="34444"/>
          <a:stretch>
            <a:fillRect/>
          </a:stretch>
        </p:blipFill>
        <p:spPr bwMode="auto">
          <a:xfrm>
            <a:off x="304800" y="3962400"/>
            <a:ext cx="3581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810000" y="51054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 Challenge Staff Training Course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iTeenChallenge.org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3.	Structure of the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	Re-entry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3"/>
              <a:defRPr/>
            </a:pPr>
            <a:r>
              <a:rPr lang="en-US" sz="3200" dirty="0" smtClean="0"/>
              <a:t>Attend a </a:t>
            </a:r>
            <a:r>
              <a:rPr lang="en-US" sz="3200" smtClean="0"/>
              <a:t>local church</a:t>
            </a:r>
            <a:endParaRPr lang="en-US" sz="3200" dirty="0" smtClean="0"/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3"/>
              <a:defRPr/>
            </a:pPr>
            <a:r>
              <a:rPr lang="en-US" sz="3200" dirty="0" smtClean="0"/>
              <a:t>Establish regular meetings with mentor</a:t>
            </a: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3"/>
              <a:defRPr/>
            </a:pPr>
            <a:r>
              <a:rPr lang="en-US" sz="3200" dirty="0" smtClean="0"/>
              <a:t>Establish personal growth plan</a:t>
            </a:r>
          </a:p>
          <a:p>
            <a:pPr marL="1371600" lvl="2" indent="-514350">
              <a:spcAft>
                <a:spcPts val="2000"/>
              </a:spcAft>
              <a:buSzPct val="100000"/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79142-1125-4BA3-A0E9-FA8DE28D9D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3.	Structure of the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	Re-entry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6"/>
              <a:defRPr/>
            </a:pPr>
            <a:r>
              <a:rPr lang="en-US" sz="3200" dirty="0" smtClean="0"/>
              <a:t>Join a support group</a:t>
            </a:r>
            <a:br>
              <a:rPr lang="en-US" sz="3200" dirty="0" smtClean="0"/>
            </a:br>
            <a:endParaRPr lang="en-US" sz="3200" dirty="0" smtClean="0"/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6"/>
              <a:defRPr/>
            </a:pPr>
            <a:r>
              <a:rPr lang="en-US" sz="3200" dirty="0" smtClean="0"/>
              <a:t>Develop safe friendships with Christians</a:t>
            </a:r>
          </a:p>
          <a:p>
            <a:pPr marL="1371600" lvl="2" indent="-514350">
              <a:spcAft>
                <a:spcPts val="2000"/>
              </a:spcAft>
              <a:buSzPct val="100000"/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6055D-79E4-4FCF-A25C-AA0E006813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4.	Staff needed for a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	re-entry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Director/supervisor</a:t>
            </a:r>
          </a:p>
          <a:p>
            <a:pPr>
              <a:defRPr/>
            </a:pPr>
            <a:endParaRPr lang="en-US" sz="2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/>
              <a:t>	</a:t>
            </a:r>
            <a:endParaRPr lang="en-US" sz="2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57131-C8F4-4680-9094-69D6EDBC04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C000"/>
                </a:solidFill>
              </a:rPr>
              <a:t>Questions for discussion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61E09-7E98-4CF6-82EC-60D44B5577E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3152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</a:rPr>
              <a:t>Contact information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32766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www.GlobalTC.org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4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CBC65-D112-4ACF-AEE2-0DAE008EC5F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1.	Basic description of the 	re-entry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543800" cy="3657600"/>
          </a:xfrm>
        </p:spPr>
        <p:txBody>
          <a:bodyPr/>
          <a:lstStyle/>
          <a:p>
            <a:pPr marL="514350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dirty="0" smtClean="0"/>
              <a:t>The 6 months after completing the Teen Challenge residential program</a:t>
            </a:r>
          </a:p>
          <a:p>
            <a:pPr marL="514350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dirty="0" smtClean="0"/>
              <a:t>Structured transition back into society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AB1A1-6D1C-4E4B-B04E-13902E6832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</a:rPr>
              <a:t>C.	Mission of Teen Challenge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The mission of Teen Challenge is to evangelize and disciple persons with </a:t>
            </a:r>
            <a:br>
              <a:rPr lang="en-US" dirty="0" smtClean="0"/>
            </a:br>
            <a:r>
              <a:rPr lang="en-US" dirty="0" smtClean="0"/>
              <a:t>life-controlling problems and </a:t>
            </a:r>
            <a:r>
              <a:rPr lang="en-US" dirty="0" smtClean="0">
                <a:solidFill>
                  <a:srgbClr val="FFC000"/>
                </a:solidFill>
              </a:rPr>
              <a:t>initiate the discipleship process to the point where the student can function as a Christian in society</a:t>
            </a:r>
            <a:r>
              <a:rPr lang="en-US" dirty="0" smtClean="0"/>
              <a:t>, applying spiritually motivated biblical principles in relationships in the family, church, chosen vocation, and community.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79121-3525-41E3-BAB6-037BAE30D4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4114800"/>
          </a:xfrm>
        </p:spPr>
        <p:txBody>
          <a:bodyPr/>
          <a:lstStyle/>
          <a:p>
            <a:pPr marL="514350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4"/>
              <a:defRPr/>
            </a:pPr>
            <a:r>
              <a:rPr lang="en-US" dirty="0" smtClean="0"/>
              <a:t>Size</a:t>
            </a:r>
          </a:p>
          <a:p>
            <a:pPr marL="514350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4"/>
              <a:defRPr/>
            </a:pPr>
            <a:r>
              <a:rPr lang="en-US" dirty="0" smtClean="0"/>
              <a:t>Focus</a:t>
            </a:r>
          </a:p>
          <a:p>
            <a:pPr marL="514350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4"/>
              <a:defRPr/>
            </a:pPr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FEB02-DCB7-43E4-A2FC-C3759D0A72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2.	Goals of the Re-entry	Phase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sz="3200" dirty="0" smtClean="0"/>
              <a:t>Learn how to live successful </a:t>
            </a:r>
            <a:r>
              <a:rPr lang="en-US" sz="3200" b="1" u="sng" dirty="0" smtClean="0">
                <a:solidFill>
                  <a:srgbClr val="FF0000"/>
                </a:solidFill>
              </a:rPr>
              <a:t>drug  free  </a:t>
            </a:r>
            <a:r>
              <a:rPr lang="en-US" sz="3200" dirty="0" smtClean="0"/>
              <a:t>life in </a:t>
            </a:r>
            <a:r>
              <a:rPr lang="en-US" sz="3200" b="1" u="sng" dirty="0" smtClean="0">
                <a:solidFill>
                  <a:srgbClr val="FF0000"/>
                </a:solidFill>
              </a:rPr>
              <a:t>society </a:t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—outside Teen Challenge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sz="3200" b="1" u="sng" dirty="0" smtClean="0">
                <a:solidFill>
                  <a:srgbClr val="FF0000"/>
                </a:solidFill>
              </a:rPr>
              <a:t>Deeper </a:t>
            </a:r>
            <a:r>
              <a:rPr lang="en-US" sz="3200" dirty="0" smtClean="0"/>
              <a:t>relationship with Jesus</a:t>
            </a:r>
            <a:br>
              <a:rPr lang="en-US" sz="3200" dirty="0" smtClean="0"/>
            </a:br>
            <a:r>
              <a:rPr lang="en-US" sz="3200" dirty="0" smtClean="0"/>
              <a:t>--take responsibility for personal spiritual growth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D6EE1-BEAA-48BE-A2A3-B831B3DCE8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2.	Goals of the Re-entry	Phase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3"/>
              <a:defRPr/>
            </a:pPr>
            <a:r>
              <a:rPr lang="en-US" sz="3200" b="1" u="sng" dirty="0" smtClean="0">
                <a:solidFill>
                  <a:srgbClr val="FF0000"/>
                </a:solidFill>
              </a:rPr>
              <a:t>Implement </a:t>
            </a:r>
            <a:r>
              <a:rPr lang="en-US" sz="3200" dirty="0" smtClean="0"/>
              <a:t>personal spiritual disciplines</a:t>
            </a:r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—prayer, Bible reading, church attendance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3"/>
              <a:defRPr/>
            </a:pPr>
            <a:r>
              <a:rPr lang="en-US" sz="3200" dirty="0" smtClean="0"/>
              <a:t>Implement personal </a:t>
            </a:r>
            <a:r>
              <a:rPr lang="en-US" sz="3200" b="1" u="sng" dirty="0" smtClean="0">
                <a:solidFill>
                  <a:srgbClr val="FF0000"/>
                </a:solidFill>
              </a:rPr>
              <a:t>mentor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04D93-A92A-4513-AD1D-132BC27B19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2.	Goals of the Re-entry	Phase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5"/>
              <a:defRPr/>
            </a:pPr>
            <a:r>
              <a:rPr lang="en-US" sz="3200" dirty="0" smtClean="0"/>
              <a:t>Implement personal </a:t>
            </a:r>
            <a:r>
              <a:rPr lang="en-US" sz="3200" b="1" u="sng" dirty="0" smtClean="0">
                <a:solidFill>
                  <a:srgbClr val="FF0000"/>
                </a:solidFill>
              </a:rPr>
              <a:t>recovery </a:t>
            </a:r>
            <a:r>
              <a:rPr lang="en-US" sz="3200" dirty="0" smtClean="0"/>
              <a:t>plan</a:t>
            </a:r>
            <a:br>
              <a:rPr lang="en-US" sz="3200" dirty="0" smtClean="0"/>
            </a:br>
            <a:r>
              <a:rPr lang="en-US" sz="3200" dirty="0" smtClean="0"/>
              <a:t>--Learn how to deal with life-controlling problems God’s way</a:t>
            </a: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5"/>
              <a:defRPr/>
            </a:pPr>
            <a:r>
              <a:rPr lang="en-US" sz="3200" dirty="0" smtClean="0"/>
              <a:t>Get a </a:t>
            </a:r>
            <a:r>
              <a:rPr lang="en-US" sz="3200" b="1" u="sng" dirty="0" smtClean="0">
                <a:solidFill>
                  <a:srgbClr val="FF0000"/>
                </a:solidFill>
              </a:rPr>
              <a:t>job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A202A-F625-4B8A-B9DB-E3848F122F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2.	Goals of the Re-entry	Phase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7"/>
              <a:defRPr/>
            </a:pPr>
            <a:r>
              <a:rPr lang="en-US" sz="3200" dirty="0" smtClean="0"/>
              <a:t>Determine future </a:t>
            </a:r>
            <a:r>
              <a:rPr lang="en-US" sz="3200" b="1" u="sng" dirty="0" smtClean="0">
                <a:solidFill>
                  <a:srgbClr val="FF0000"/>
                </a:solidFill>
              </a:rPr>
              <a:t>housing </a:t>
            </a:r>
            <a:r>
              <a:rPr lang="en-US" sz="3200" dirty="0" smtClean="0"/>
              <a:t>plans</a:t>
            </a: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 startAt="7"/>
              <a:defRPr/>
            </a:pPr>
            <a:r>
              <a:rPr lang="en-US" sz="3200" dirty="0" smtClean="0"/>
              <a:t>Implement Godly </a:t>
            </a:r>
            <a:r>
              <a:rPr lang="en-US" sz="3200" b="1" u="sng" dirty="0" smtClean="0">
                <a:solidFill>
                  <a:srgbClr val="FF0000"/>
                </a:solidFill>
              </a:rPr>
              <a:t>problem 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</a:rPr>
              <a:t> solving </a:t>
            </a:r>
            <a:r>
              <a:rPr lang="en-US" sz="3200" dirty="0" smtClean="0"/>
              <a:t>skills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38837-5662-4CD4-8C55-858312BD55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FFC000"/>
                </a:solidFill>
              </a:rPr>
              <a:t>3.	Structure of the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 	Re-entry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3886200"/>
          </a:xfrm>
        </p:spPr>
        <p:txBody>
          <a:bodyPr/>
          <a:lstStyle/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sz="3200" dirty="0" smtClean="0"/>
              <a:t>Difference from the Induction &amp; Training Phase</a:t>
            </a:r>
          </a:p>
          <a:p>
            <a:pPr marL="971550" lvl="1" indent="-514350">
              <a:spcAft>
                <a:spcPts val="2000"/>
              </a:spcAft>
              <a:buClr>
                <a:schemeClr val="tx1"/>
              </a:buClr>
              <a:buSzPct val="100000"/>
              <a:buFont typeface="+mj-lt"/>
              <a:buAutoNum type="alphaUcPeriod"/>
              <a:defRPr/>
            </a:pPr>
            <a:r>
              <a:rPr lang="en-US" sz="3200" dirty="0" smtClean="0"/>
              <a:t>Daily Program Schedule</a:t>
            </a:r>
          </a:p>
          <a:p>
            <a:pPr marL="1371600" lvl="2" indent="-514350">
              <a:spcAft>
                <a:spcPts val="2000"/>
              </a:spcAft>
              <a:buClr>
                <a:schemeClr val="bg1">
                  <a:lumMod val="40000"/>
                  <a:lumOff val="6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Work at job during the day</a:t>
            </a:r>
          </a:p>
          <a:p>
            <a:pPr marL="1371600" lvl="2" indent="-514350">
              <a:spcAft>
                <a:spcPts val="2000"/>
              </a:spcAft>
              <a:buClr>
                <a:schemeClr val="bg1">
                  <a:lumMod val="40000"/>
                  <a:lumOff val="6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TC group meetings in evening</a:t>
            </a:r>
          </a:p>
          <a:p>
            <a:pPr marL="971550" lvl="1" indent="-514350">
              <a:spcAft>
                <a:spcPts val="2000"/>
              </a:spcAft>
              <a:buSzPct val="100000"/>
              <a:buFont typeface="Wingdings" pitchFamily="2" charset="2"/>
              <a:buNone/>
              <a:defRPr/>
            </a:pPr>
            <a:endParaRPr lang="en-US" sz="3200" dirty="0" smtClean="0"/>
          </a:p>
          <a:p>
            <a:pPr marL="1371600" lvl="2" indent="-514350">
              <a:spcAft>
                <a:spcPts val="2000"/>
              </a:spcAft>
              <a:buSzPct val="100000"/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7/2009                                     T510.04 /  T511.01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Residential Program 3--Re-entry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DA0F8-0E3F-4813-B1A0-9FB6D903A2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1284</TotalTime>
  <Words>263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Textured</vt:lpstr>
      <vt:lpstr>Introduction to  TC Residential Recovery Program  Part 3:  Re-entry</vt:lpstr>
      <vt:lpstr>1. Basic description of the  re-entry program</vt:lpstr>
      <vt:lpstr>C. Mission of Teen Challenge</vt:lpstr>
      <vt:lpstr>PowerPoint Presentation</vt:lpstr>
      <vt:lpstr>2. Goals of the Re-entry Phase</vt:lpstr>
      <vt:lpstr>2. Goals of the Re-entry Phase</vt:lpstr>
      <vt:lpstr>2. Goals of the Re-entry Phase</vt:lpstr>
      <vt:lpstr>2. Goals of the Re-entry Phase</vt:lpstr>
      <vt:lpstr>3. Structure of the   Re-entry Program</vt:lpstr>
      <vt:lpstr>3. Structure of the   Re-entry Program</vt:lpstr>
      <vt:lpstr>3. Structure of the   Re-entry Program</vt:lpstr>
      <vt:lpstr>4. Staff needed for a   re-entry program</vt:lpstr>
      <vt:lpstr>Questions for discussion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Group Studies for New Christians</dc:title>
  <dc:creator>Teen Challenge</dc:creator>
  <cp:lastModifiedBy>Gregg Fischer</cp:lastModifiedBy>
  <cp:revision>35</cp:revision>
  <dcterms:created xsi:type="dcterms:W3CDTF">2005-06-08T15:25:57Z</dcterms:created>
  <dcterms:modified xsi:type="dcterms:W3CDTF">2016-04-25T18:49:02Z</dcterms:modified>
</cp:coreProperties>
</file>