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5" r:id="rId4"/>
    <p:sldId id="259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9900"/>
    <a:srgbClr val="0000FF"/>
    <a:srgbClr val="006600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0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2235F34C-731D-4619-8B7B-875336242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00EE6-02EC-403F-9E77-F7B22E065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8E378-5E60-43DB-9B4A-2561972CB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C5AC-090B-49CF-9C0B-22C3F7ACC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1BFC-6284-42C7-8D06-4BEEB169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DCEA-FD63-43E8-848B-675D5DB4E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BEDD-8E8B-4F83-B972-D617D0CEC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A35E-C299-4393-BD5C-9748B0E4B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B3EF-6FA1-4CD4-936B-9F4E633C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6B28-0FDF-4964-900A-5CD8E71C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BAFE-41E4-46D8-A272-1B02AB31E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76743A96-6AC8-4D50-9407-B73E1BF8B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corporateright.org/sp/Scenario%20Planning%20Front%20Page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site.despair.com/blog/wp-content/uploads/2007/10/challenges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ethercraft.com/images/architecture/labyrinth_model-full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3886200" cy="27432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  <a:t>Strategic </a:t>
            </a:r>
            <a:b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  <a:t>Planning </a:t>
            </a:r>
            <a:b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balt" pitchFamily="34" charset="0"/>
              </a:rPr>
              <a:t>Workshop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867400"/>
            <a:ext cx="6400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Rick L. Souza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0188"/>
            <a:ext cx="4191000" cy="3351212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38200" y="3810000"/>
            <a:ext cx="8229600" cy="1905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Strategic Planning</a:t>
            </a:r>
          </a:p>
          <a:p>
            <a:pPr>
              <a:defRPr/>
            </a:pPr>
            <a:r>
              <a:rPr lang="en-US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for the 21</a:t>
            </a:r>
            <a:r>
              <a:rPr lang="en-US" sz="54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st</a:t>
            </a:r>
            <a:r>
              <a:rPr lang="en-US" sz="5400" dirty="0">
                <a:effectLst>
                  <a:outerShdw blurRad="38100" dist="38100" dir="2700000" algn="tl">
                    <a:srgbClr val="FFFFFF"/>
                  </a:outerShdw>
                </a:effectLst>
                <a:latin typeface="Cobalt" pitchFamily="34" charset="0"/>
              </a:rPr>
              <a:t> Century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The Music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6588"/>
            <a:ext cx="6934200" cy="4113212"/>
          </a:xfrm>
        </p:spPr>
        <p:txBody>
          <a:bodyPr/>
          <a:lstStyle/>
          <a:p>
            <a:pPr eaLnBrk="1" hangingPunct="1"/>
            <a:r>
              <a:rPr lang="en-US" sz="4000" smtClean="0"/>
              <a:t>Learn to listen to the music.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67000"/>
            <a:ext cx="60198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Gather Information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5000"/>
            <a:ext cx="3128962" cy="4113213"/>
          </a:xfrm>
        </p:spPr>
        <p:txBody>
          <a:bodyPr/>
          <a:lstStyle/>
          <a:p>
            <a:pPr eaLnBrk="1" hangingPunct="1"/>
            <a:r>
              <a:rPr lang="en-US" sz="4000" smtClean="0"/>
              <a:t>In order to                             make good                     decisions,                                you have to                                 have good                  information.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950" y="1905000"/>
            <a:ext cx="4489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Thinking Outside the Box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6588"/>
            <a:ext cx="6553200" cy="912812"/>
          </a:xfrm>
        </p:spPr>
        <p:txBody>
          <a:bodyPr/>
          <a:lstStyle/>
          <a:p>
            <a:pPr eaLnBrk="1" hangingPunct="1"/>
            <a:r>
              <a:rPr lang="en-US" sz="4000" smtClean="0"/>
              <a:t>Look beyond your own nose.</a:t>
            </a:r>
          </a:p>
        </p:txBody>
      </p:sp>
      <p:pic>
        <p:nvPicPr>
          <p:cNvPr id="14340" name="Picture 11" descr="http://egowebsites.net/ecademy/club/thinkingoutsidethebox/image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797175"/>
            <a:ext cx="47625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Six-Hat Thinking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620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Different hats for different occasions:</a:t>
            </a:r>
          </a:p>
        </p:txBody>
      </p:sp>
      <p:pic>
        <p:nvPicPr>
          <p:cNvPr id="15364" name="Picture 14" descr="http://imagecache2.allposters.com/images/PTGPOD/339784.jpg"/>
          <p:cNvPicPr>
            <a:picLocks noChangeAspect="1" noChangeArrowheads="1"/>
          </p:cNvPicPr>
          <p:nvPr/>
        </p:nvPicPr>
        <p:blipFill>
          <a:blip r:embed="rId2"/>
          <a:srcRect l="8421" t="3200" r="8421" b="3200"/>
          <a:stretch>
            <a:fillRect/>
          </a:stretch>
        </p:blipFill>
        <p:spPr bwMode="auto">
          <a:xfrm>
            <a:off x="304800" y="2667000"/>
            <a:ext cx="25733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2819400" y="2900363"/>
            <a:ext cx="6477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WHITE HAT</a:t>
            </a:r>
            <a:r>
              <a:rPr lang="en-US" sz="2800"/>
              <a:t> – Facts &amp; Figures</a:t>
            </a:r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b="1">
                <a:solidFill>
                  <a:srgbClr val="FF0000"/>
                </a:solidFill>
              </a:rPr>
              <a:t>RED HAT</a:t>
            </a:r>
            <a:r>
              <a:rPr lang="en-US" sz="2800"/>
              <a:t> – Emotions &amp; Feelings</a:t>
            </a:r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b="1"/>
              <a:t>BLACK HAT</a:t>
            </a:r>
            <a:r>
              <a:rPr lang="en-US" sz="2800"/>
              <a:t> – Cautious &amp; Careful</a:t>
            </a:r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b="1">
                <a:solidFill>
                  <a:srgbClr val="FF9900"/>
                </a:solidFill>
              </a:rPr>
              <a:t>YELLOW HAT</a:t>
            </a:r>
            <a:r>
              <a:rPr lang="en-US" sz="2800"/>
              <a:t> – Speculative &amp; Positive</a:t>
            </a:r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b="1">
                <a:solidFill>
                  <a:srgbClr val="006600"/>
                </a:solidFill>
              </a:rPr>
              <a:t>GREEN HAT</a:t>
            </a:r>
            <a:r>
              <a:rPr lang="en-US" sz="2800"/>
              <a:t> – Creative</a:t>
            </a:r>
            <a:r>
              <a:rPr lang="en-US" sz="3200"/>
              <a:t> </a:t>
            </a:r>
            <a:r>
              <a:rPr lang="en-US" sz="2800"/>
              <a:t>Thinking</a:t>
            </a:r>
          </a:p>
          <a:p>
            <a:pPr algn="l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800" b="1">
                <a:solidFill>
                  <a:srgbClr val="0000FF"/>
                </a:solidFill>
              </a:rPr>
              <a:t>BLUE HAT</a:t>
            </a:r>
            <a:r>
              <a:rPr lang="en-US" sz="2800"/>
              <a:t> – Focused Thinking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The Mind is a Fox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6588"/>
            <a:ext cx="7319962" cy="4113212"/>
          </a:xfrm>
        </p:spPr>
        <p:txBody>
          <a:bodyPr/>
          <a:lstStyle/>
          <a:p>
            <a:pPr eaLnBrk="1" hangingPunct="1"/>
            <a:r>
              <a:rPr lang="en-US" sz="4000" smtClean="0"/>
              <a:t>Scenario planning – alternative strategies.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786063" y="155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9" name="Picture 4" descr="http://www.corporateright.org/sp/Scenario%20Planning%20Front%20Page.jpg"/>
          <p:cNvPicPr>
            <a:picLocks noChangeAspect="1" noChangeArrowheads="1"/>
          </p:cNvPicPr>
          <p:nvPr/>
        </p:nvPicPr>
        <p:blipFill>
          <a:blip r:embed="rId2" r:link="rId3"/>
          <a:srcRect t="12828" b="12828"/>
          <a:stretch>
            <a:fillRect/>
          </a:stretch>
        </p:blipFill>
        <p:spPr bwMode="auto">
          <a:xfrm>
            <a:off x="4267200" y="2571750"/>
            <a:ext cx="386238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Identify the Need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6588"/>
            <a:ext cx="7091362" cy="4113212"/>
          </a:xfrm>
        </p:spPr>
        <p:txBody>
          <a:bodyPr/>
          <a:lstStyle/>
          <a:p>
            <a:pPr eaLnBrk="1" hangingPunct="1"/>
            <a:r>
              <a:rPr lang="en-US" sz="4000" smtClean="0"/>
              <a:t>What are the </a:t>
            </a:r>
            <a:r>
              <a:rPr lang="en-US" sz="4000" b="1" i="1" smtClean="0"/>
              <a:t>real</a:t>
            </a:r>
            <a:r>
              <a:rPr lang="en-US" sz="4000" smtClean="0"/>
              <a:t> needs vs. the </a:t>
            </a:r>
            <a:r>
              <a:rPr lang="en-US" sz="4000" b="1" i="1" smtClean="0"/>
              <a:t>perceived</a:t>
            </a:r>
            <a:r>
              <a:rPr lang="en-US" sz="4000" smtClean="0"/>
              <a:t> needs?</a:t>
            </a:r>
          </a:p>
        </p:txBody>
      </p:sp>
      <p:pic>
        <p:nvPicPr>
          <p:cNvPr id="17412" name="Picture 5" descr="http://www.eryri-npa.co.uk/images/education_2/Hen%20sgubor%20Pont%20Crafnant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76600"/>
            <a:ext cx="25542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http://www.mclawsdesign.com/gallery/arizona-luxury-house-plans/arizona-luxury-house-plans-1.jpg"/>
          <p:cNvPicPr>
            <a:picLocks noChangeAspect="1" noChangeArrowheads="1"/>
          </p:cNvPicPr>
          <p:nvPr/>
        </p:nvPicPr>
        <p:blipFill>
          <a:blip r:embed="rId3"/>
          <a:srcRect t="15013" b="9651"/>
          <a:stretch>
            <a:fillRect/>
          </a:stretch>
        </p:blipFill>
        <p:spPr bwMode="auto">
          <a:xfrm>
            <a:off x="4038600" y="3276600"/>
            <a:ext cx="4724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Develop a </a:t>
            </a:r>
            <a:br>
              <a:rPr lang="en-US" smtClean="0">
                <a:latin typeface="Cobalt" pitchFamily="34" charset="0"/>
              </a:rPr>
            </a:br>
            <a:r>
              <a:rPr lang="en-US" smtClean="0">
                <a:latin typeface="Cobalt" pitchFamily="34" charset="0"/>
              </a:rPr>
              <a:t>Course of Action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4114800" cy="3810000"/>
          </a:xfrm>
        </p:spPr>
        <p:txBody>
          <a:bodyPr/>
          <a:lstStyle/>
          <a:p>
            <a:pPr eaLnBrk="1" hangingPunct="1"/>
            <a:r>
              <a:rPr lang="en-US" sz="4000" smtClean="0"/>
              <a:t>An unsatisfied need leads to discouragement </a:t>
            </a:r>
            <a:r>
              <a:rPr lang="en-US" smtClean="0"/>
              <a:t>&amp;</a:t>
            </a:r>
            <a:r>
              <a:rPr lang="en-US" sz="4000" smtClean="0"/>
              <a:t> dissatisfaction.</a:t>
            </a:r>
          </a:p>
        </p:txBody>
      </p:sp>
      <p:pic>
        <p:nvPicPr>
          <p:cNvPr id="18436" name="Picture 23" descr="http://www.ipstrategies.ca/side_images/nextm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1828800"/>
            <a:ext cx="3609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Implement the </a:t>
            </a:r>
            <a:br>
              <a:rPr lang="en-US" smtClean="0">
                <a:latin typeface="Cobalt" pitchFamily="34" charset="0"/>
              </a:rPr>
            </a:br>
            <a:r>
              <a:rPr lang="en-US" smtClean="0">
                <a:latin typeface="Cobalt" pitchFamily="34" charset="0"/>
              </a:rPr>
              <a:t>Course-of-Action Plan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2788"/>
            <a:ext cx="7543800" cy="4646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is it?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Who is responsible for making               sure it is completed?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will it be done?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Where will the action take place?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will it be accomplished?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will it cost in finances, resources, manpower, time and energy?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Who will do the follow up?</a:t>
            </a:r>
          </a:p>
        </p:txBody>
      </p:sp>
      <p:pic>
        <p:nvPicPr>
          <p:cNvPr id="19460" name="Picture 5" descr="http://imagecache2.allposters.com/images/pic/CAN/5471~Chess-Posters.jpg"/>
          <p:cNvPicPr>
            <a:picLocks noChangeAspect="1" noChangeArrowheads="1"/>
          </p:cNvPicPr>
          <p:nvPr/>
        </p:nvPicPr>
        <p:blipFill>
          <a:blip r:embed="rId2"/>
          <a:srcRect t="1883" b="1883"/>
          <a:stretch>
            <a:fillRect/>
          </a:stretch>
        </p:blipFill>
        <p:spPr bwMode="auto">
          <a:xfrm>
            <a:off x="7086600" y="1828800"/>
            <a:ext cx="17383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Celebrate Your Successes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6588"/>
            <a:ext cx="7239000" cy="836612"/>
          </a:xfrm>
        </p:spPr>
        <p:txBody>
          <a:bodyPr/>
          <a:lstStyle/>
          <a:p>
            <a:pPr eaLnBrk="1" hangingPunct="1"/>
            <a:r>
              <a:rPr lang="en-US" sz="4000" smtClean="0"/>
              <a:t>Everyone needs encouragement.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786063" y="900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8" descr="C:\Documents and Settings\Administrator\Desktop\Mindy\CDR Files\SDOC0018.jpg"/>
          <p:cNvPicPr>
            <a:picLocks noChangeAspect="1" noChangeArrowheads="1"/>
          </p:cNvPicPr>
          <p:nvPr/>
        </p:nvPicPr>
        <p:blipFill>
          <a:blip r:embed="rId2"/>
          <a:srcRect l="16988" r="16988"/>
          <a:stretch>
            <a:fillRect/>
          </a:stretch>
        </p:blipFill>
        <p:spPr bwMode="auto">
          <a:xfrm>
            <a:off x="1509713" y="2819400"/>
            <a:ext cx="374808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Documents and Settings\Administrator\Desktop\Mindy\CDR Files\SDOC0019.jpg"/>
          <p:cNvPicPr>
            <a:picLocks noChangeAspect="1" noChangeArrowheads="1"/>
          </p:cNvPicPr>
          <p:nvPr/>
        </p:nvPicPr>
        <p:blipFill>
          <a:blip r:embed="rId3"/>
          <a:srcRect l="12842" r="29965"/>
          <a:stretch>
            <a:fillRect/>
          </a:stretch>
        </p:blipFill>
        <p:spPr bwMode="auto">
          <a:xfrm>
            <a:off x="5453063" y="2819400"/>
            <a:ext cx="315753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Discuss Your Challenges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6588"/>
            <a:ext cx="7396162" cy="4113212"/>
          </a:xfrm>
        </p:spPr>
        <p:txBody>
          <a:bodyPr/>
          <a:lstStyle/>
          <a:p>
            <a:pPr eaLnBrk="1" hangingPunct="1"/>
            <a:r>
              <a:rPr lang="en-US" sz="4000" smtClean="0"/>
              <a:t>A challenge does not have to be viewed as a problem.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0990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9" name="Picture 4" descr="http://site.despair.com/blog/wp-content/uploads/2007/10/challenges.jpg"/>
          <p:cNvPicPr>
            <a:picLocks noChangeAspect="1" noChangeArrowheads="1"/>
          </p:cNvPicPr>
          <p:nvPr/>
        </p:nvPicPr>
        <p:blipFill>
          <a:blip r:embed="rId2" r:link="rId3"/>
          <a:srcRect l="8359" t="7407" r="9792" b="25638"/>
          <a:stretch>
            <a:fillRect/>
          </a:stretch>
        </p:blipFill>
        <p:spPr bwMode="auto">
          <a:xfrm>
            <a:off x="2438400" y="3227388"/>
            <a:ext cx="518160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4478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The Value of </a:t>
            </a:r>
            <a:br>
              <a:rPr lang="en-US" smtClean="0">
                <a:latin typeface="Cobalt" pitchFamily="34" charset="0"/>
              </a:rPr>
            </a:br>
            <a:r>
              <a:rPr lang="en-US" smtClean="0">
                <a:latin typeface="Cobalt" pitchFamily="34" charset="0"/>
              </a:rPr>
              <a:t>Strategic Planning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75" y="1995488"/>
            <a:ext cx="7235825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Why wait for the crisis to plan?  </a:t>
            </a:r>
            <a:r>
              <a:rPr lang="en-US" sz="4000" i="1" smtClean="0"/>
              <a:t>First things first!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3276600"/>
            <a:ext cx="39147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Teamwork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3886200" cy="3352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“If you wish to go quickly, go alone.  If you wish to go far, go together.”</a:t>
            </a:r>
            <a:r>
              <a:rPr lang="en-US" smtClean="0"/>
              <a:t>  		        </a:t>
            </a:r>
            <a:r>
              <a:rPr lang="en-US" sz="2000" i="1" smtClean="0"/>
              <a:t>- African Proverb</a:t>
            </a:r>
          </a:p>
        </p:txBody>
      </p:sp>
      <p:pic>
        <p:nvPicPr>
          <p:cNvPr id="5124" name="Picture 7" descr="http://www.geocities.com/geegeesrowing/rowi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133600"/>
            <a:ext cx="34607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The Big Picture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0866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The 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GOAL</a:t>
            </a:r>
            <a:r>
              <a:rPr lang="en-US" sz="4000" smtClean="0"/>
              <a:t> is more important than the 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ROLE</a:t>
            </a:r>
            <a:r>
              <a:rPr lang="en-US" sz="4000" smtClean="0"/>
              <a:t>.</a:t>
            </a:r>
            <a:r>
              <a:rPr lang="en-US" smtClean="0"/>
              <a:t> </a:t>
            </a:r>
          </a:p>
        </p:txBody>
      </p:sp>
      <p:pic>
        <p:nvPicPr>
          <p:cNvPr id="6148" name="Picture 12" descr="http://www.businessinnovationinsider.com/images/2006/07/Puzzle%20Lilly%20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124200"/>
            <a:ext cx="38100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4" descr="http://www.businessinnovationinsider.com/images/2006/07/Puzzle%20Lilly%20Library.jpg"/>
          <p:cNvPicPr>
            <a:picLocks noChangeAspect="1" noChangeArrowheads="1"/>
          </p:cNvPicPr>
          <p:nvPr/>
        </p:nvPicPr>
        <p:blipFill>
          <a:blip r:embed="rId2"/>
          <a:srcRect l="37004" t="27733" r="42291" b="51199"/>
          <a:stretch>
            <a:fillRect/>
          </a:stretch>
        </p:blipFill>
        <p:spPr bwMode="auto">
          <a:xfrm>
            <a:off x="6324600" y="2667000"/>
            <a:ext cx="1436688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371600"/>
          </a:xfrm>
          <a:noFill/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Determine the Direction</a:t>
            </a:r>
            <a:br>
              <a:rPr lang="en-US" smtClean="0">
                <a:latin typeface="Cobalt" pitchFamily="34" charset="0"/>
              </a:rPr>
            </a:br>
            <a:r>
              <a:rPr lang="en-US" smtClean="0">
                <a:latin typeface="Cobalt" pitchFamily="34" charset="0"/>
              </a:rPr>
              <a:t>You are Headed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50975" y="1905000"/>
            <a:ext cx="7235825" cy="13716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Direction gives the team members vision and confidence.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19800" y="3125788"/>
            <a:ext cx="28956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r>
              <a:rPr lang="en-US" sz="4000"/>
              <a:t>Imagine a labyrinth;    the Holy   Spirit sees  and will direct.</a:t>
            </a: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2414588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4" name="Picture 11" descr="Labyrinth Model"/>
          <p:cNvPicPr>
            <a:picLocks noChangeAspect="1" noChangeArrowheads="1"/>
          </p:cNvPicPr>
          <p:nvPr/>
        </p:nvPicPr>
        <p:blipFill>
          <a:blip r:embed="rId3" r:link="rId4"/>
          <a:srcRect l="8476" t="5043" r="6358" b="40350"/>
          <a:stretch>
            <a:fillRect/>
          </a:stretch>
        </p:blipFill>
        <p:spPr bwMode="auto">
          <a:xfrm>
            <a:off x="1905000" y="3303588"/>
            <a:ext cx="41148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Counting the Cost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4114800" cy="2286000"/>
          </a:xfrm>
        </p:spPr>
        <p:txBody>
          <a:bodyPr/>
          <a:lstStyle/>
          <a:p>
            <a:pPr eaLnBrk="1" hangingPunct="1"/>
            <a:r>
              <a:rPr lang="en-US" sz="4000" smtClean="0"/>
              <a:t>Every idea has 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5334000" y="1828800"/>
            <a:ext cx="350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i="1"/>
              <a:t>price tag.</a:t>
            </a:r>
          </a:p>
        </p:txBody>
      </p:sp>
      <p:pic>
        <p:nvPicPr>
          <p:cNvPr id="8197" name="Picture 12" descr="C:\Documents and Settings\Administrator\Local Settings\Temporary Internet Files\Content.IE5\XOYYFOE7\priceta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19400"/>
            <a:ext cx="4930775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Leadership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2788"/>
            <a:ext cx="7391400" cy="1370012"/>
          </a:xfrm>
        </p:spPr>
        <p:txBody>
          <a:bodyPr/>
          <a:lstStyle/>
          <a:p>
            <a:pPr eaLnBrk="1" hangingPunct="1"/>
            <a:r>
              <a:rPr lang="en-US" sz="4000" smtClean="0"/>
              <a:t>The difference between </a:t>
            </a:r>
            <a:r>
              <a:rPr lang="en-US" sz="4000" b="1" smtClean="0"/>
              <a:t>success</a:t>
            </a:r>
            <a:r>
              <a:rPr lang="en-US" sz="4000" smtClean="0"/>
              <a:t> and </a:t>
            </a:r>
            <a:r>
              <a:rPr lang="en-US" sz="4000" b="1" smtClean="0"/>
              <a:t>failure</a:t>
            </a:r>
            <a:r>
              <a:rPr lang="en-US" sz="4000" smtClean="0"/>
              <a:t> is often leadership.</a:t>
            </a:r>
          </a:p>
        </p:txBody>
      </p:sp>
      <p:pic>
        <p:nvPicPr>
          <p:cNvPr id="9220" name="Picture 5" descr="http://nowsourcing.com/blog/wp-content/uploads/2007/08/starting-a-blog-how-do-you-measure-success.jpg"/>
          <p:cNvPicPr>
            <a:picLocks noChangeAspect="1" noChangeArrowheads="1"/>
          </p:cNvPicPr>
          <p:nvPr/>
        </p:nvPicPr>
        <p:blipFill>
          <a:blip r:embed="rId2"/>
          <a:srcRect t="6020" b="12041"/>
          <a:stretch>
            <a:fillRect/>
          </a:stretch>
        </p:blipFill>
        <p:spPr bwMode="auto">
          <a:xfrm>
            <a:off x="2417763" y="3459163"/>
            <a:ext cx="52022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balt" pitchFamily="34" charset="0"/>
              </a:rPr>
              <a:t>The Common Purpose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6588"/>
            <a:ext cx="6786563" cy="4113212"/>
          </a:xfrm>
        </p:spPr>
        <p:txBody>
          <a:bodyPr/>
          <a:lstStyle/>
          <a:p>
            <a:pPr eaLnBrk="1" hangingPunct="1"/>
            <a:r>
              <a:rPr lang="en-US" sz="4000" smtClean="0"/>
              <a:t>Differences don’t mean unity is not achieved.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b="23438"/>
          <a:stretch>
            <a:fillRect/>
          </a:stretch>
        </p:blipFill>
        <p:spPr bwMode="auto">
          <a:xfrm>
            <a:off x="1828800" y="35814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2192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latin typeface="Cobalt" pitchFamily="34" charset="0"/>
              </a:rPr>
              <a:t>Mission &amp; Vision Statements, Core Values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038" y="1906588"/>
            <a:ext cx="7167562" cy="4113212"/>
          </a:xfrm>
        </p:spPr>
        <p:txBody>
          <a:bodyPr/>
          <a:lstStyle/>
          <a:p>
            <a:pPr eaLnBrk="1" hangingPunct="1"/>
            <a:r>
              <a:rPr lang="en-US" sz="4000" smtClean="0"/>
              <a:t>An organization must know its </a:t>
            </a:r>
            <a:r>
              <a:rPr lang="en-US" sz="4400" b="1" smtClean="0"/>
              <a:t>target</a:t>
            </a:r>
            <a:r>
              <a:rPr lang="en-US" sz="4400" smtClean="0"/>
              <a:t> </a:t>
            </a:r>
            <a:r>
              <a:rPr lang="en-US" sz="4000" smtClean="0"/>
              <a:t>                        in order                     to hit it.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667000"/>
            <a:ext cx="2860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279</TotalTime>
  <Words>327</Words>
  <Application>Microsoft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Wingdings</vt:lpstr>
      <vt:lpstr>Calibri</vt:lpstr>
      <vt:lpstr>Cobalt</vt:lpstr>
      <vt:lpstr>Expedition</vt:lpstr>
      <vt:lpstr>Strategic  Planning  Workshop</vt:lpstr>
      <vt:lpstr>The Value of  Strategic Planning</vt:lpstr>
      <vt:lpstr>Teamwork</vt:lpstr>
      <vt:lpstr>The Big Picture</vt:lpstr>
      <vt:lpstr>Determine the Direction You are Headed</vt:lpstr>
      <vt:lpstr>Counting the Cost</vt:lpstr>
      <vt:lpstr>Leadership</vt:lpstr>
      <vt:lpstr>The Common Purpose</vt:lpstr>
      <vt:lpstr>Mission &amp; Vision Statements, Core Values</vt:lpstr>
      <vt:lpstr>The Music</vt:lpstr>
      <vt:lpstr>Gather Information</vt:lpstr>
      <vt:lpstr>Thinking Outside the Box</vt:lpstr>
      <vt:lpstr>Six-Hat Thinking</vt:lpstr>
      <vt:lpstr>The Mind is a Fox</vt:lpstr>
      <vt:lpstr>Identify the Need</vt:lpstr>
      <vt:lpstr>Develop a  Course of Action</vt:lpstr>
      <vt:lpstr>Implement the  Course-of-Action Plan</vt:lpstr>
      <vt:lpstr>Celebrate Your Successes</vt:lpstr>
      <vt:lpstr>Discuss Your Challenges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Workshop</dc:title>
  <dc:creator>Mindy Souza</dc:creator>
  <cp:lastModifiedBy>Norb Schenhals</cp:lastModifiedBy>
  <cp:revision>83</cp:revision>
  <dcterms:created xsi:type="dcterms:W3CDTF">2008-03-12T00:07:26Z</dcterms:created>
  <dcterms:modified xsi:type="dcterms:W3CDTF">2010-03-24T19:51:25Z</dcterms:modified>
</cp:coreProperties>
</file>