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sldIdLst>
    <p:sldId id="256" r:id="rId2"/>
    <p:sldId id="257" r:id="rId3"/>
    <p:sldId id="275" r:id="rId4"/>
    <p:sldId id="259" r:id="rId5"/>
    <p:sldId id="27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9900"/>
    <a:srgbClr val="0000FF"/>
    <a:srgbClr val="006600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48" d="100"/>
          <a:sy n="48" d="100"/>
        </p:scale>
        <p:origin x="-9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C:\My Documents\bits\Expbann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D:\FRONTPAGE THEMES\EXPEDITN\EXPHORS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10" descr="P:\!Themes\Expedition\EXPHORS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2235F34C-731D-4619-8B7B-875336242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00EE6-02EC-403F-9E77-F7B22E065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8E378-5E60-43DB-9B4A-2561972CB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C5AC-090B-49CF-9C0B-22C3F7ACC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F1BFC-6284-42C7-8D06-4BEEB169C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DCEA-FD63-43E8-848B-675D5DB4E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BBEDD-8E8B-4F83-B972-D617D0CEC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9A35E-C299-4393-BD5C-9748B0E4B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0B3EF-6FA1-4CD4-936B-9F4E633C1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D6B28-0FDF-4964-900A-5CD8E71C3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BAFE-41E4-46D8-A272-1B02AB31E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y Documents\bits\Expbanna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76743A96-6AC8-4D50-9407-B73E1BF8B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P:\!Themes\Expedition\EXPHORSA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corporateright.org/sp/Scenario%20Planning%20Front%20Page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site.despair.com/blog/wp-content/uploads/2007/10/challenges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nethercraft.com/images/architecture/labyrinth_model-full.gi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3886200" cy="27432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balt" pitchFamily="34" charset="0"/>
              </a:rPr>
              <a:t>Стратегическое планирование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balt" pitchFamily="34" charset="0"/>
              </a:rPr>
              <a:t> 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balt" pitchFamily="34" charset="0"/>
              </a:rPr>
              <a:t/>
            </a:r>
            <a:b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balt" pitchFamily="34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balt" pitchFamily="34" charset="0"/>
              </a:rPr>
              <a:t>Семинар</a:t>
            </a:r>
            <a:endParaRPr lang="en-US" sz="5400" dirty="0" smtClean="0">
              <a:effectLst>
                <a:outerShdw blurRad="38100" dist="38100" dir="2700000" algn="tl">
                  <a:srgbClr val="000000"/>
                </a:outerShdw>
              </a:effectLst>
              <a:latin typeface="Cobalt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867400"/>
            <a:ext cx="6400800" cy="5334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balt" pitchFamily="34" charset="0"/>
              </a:rPr>
              <a:t>Рик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balt" pitchFamily="34" charset="0"/>
              </a:rPr>
              <a:t>. Л. </a:t>
            </a: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balt" pitchFamily="34" charset="0"/>
              </a:rPr>
              <a:t>Суза</a:t>
            </a:r>
            <a:endParaRPr lang="en-US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Cobalt" pitchFamily="34" charset="0"/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30188"/>
            <a:ext cx="4191000" cy="3351212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38200" y="3810000"/>
            <a:ext cx="8229600" cy="1905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balt" pitchFamily="34" charset="0"/>
              </a:rPr>
              <a:t>Стратегическое планирование для 21 – го века</a:t>
            </a:r>
            <a:endParaRPr lang="en-US" sz="4000" dirty="0">
              <a:effectLst>
                <a:outerShdw blurRad="38100" dist="38100" dir="2700000" algn="tl">
                  <a:srgbClr val="FFFFFF"/>
                </a:outerShdw>
              </a:effectLst>
              <a:latin typeface="Cobal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Cobalt" pitchFamily="34" charset="0"/>
              </a:rPr>
              <a:t>Музыка</a:t>
            </a:r>
            <a:endParaRPr lang="en-US" dirty="0" smtClean="0">
              <a:latin typeface="Cobalt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06588"/>
            <a:ext cx="6934200" cy="4113212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Научитесь слушать музыку.</a:t>
            </a:r>
            <a:endParaRPr lang="en-US" sz="4000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819401"/>
            <a:ext cx="601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Cobalt" pitchFamily="34" charset="0"/>
              </a:rPr>
              <a:t>Собирайте информацию</a:t>
            </a:r>
            <a:endParaRPr lang="en-US" dirty="0" smtClean="0">
              <a:latin typeface="Cobalt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3038" y="1905000"/>
            <a:ext cx="3128962" cy="4113213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Для того чтобы принимать правильные решения, необходимо собрать хорошую информацию.</a:t>
            </a:r>
            <a:r>
              <a:rPr lang="en-US" sz="2800" dirty="0" smtClean="0"/>
              <a:t>                       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5950" y="1905000"/>
            <a:ext cx="44894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Cobalt" pitchFamily="34" charset="0"/>
              </a:rPr>
              <a:t>Думать «за пределами» коробки</a:t>
            </a:r>
            <a:endParaRPr lang="en-US" sz="3600" dirty="0" smtClean="0">
              <a:latin typeface="Cobalt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06588"/>
            <a:ext cx="6553200" cy="912812"/>
          </a:xfrm>
        </p:spPr>
        <p:txBody>
          <a:bodyPr/>
          <a:lstStyle/>
          <a:p>
            <a:pPr eaLnBrk="1" hangingPunct="1"/>
            <a:r>
              <a:rPr lang="ru-RU" sz="4000" dirty="0" smtClean="0"/>
              <a:t> </a:t>
            </a:r>
            <a:r>
              <a:rPr lang="ru-RU" dirty="0" smtClean="0"/>
              <a:t>Смотрите дальше своего носа</a:t>
            </a:r>
            <a:r>
              <a:rPr lang="ru-RU" sz="4000" dirty="0" smtClean="0"/>
              <a:t>.</a:t>
            </a:r>
            <a:endParaRPr lang="en-US" sz="4000" dirty="0" smtClean="0"/>
          </a:p>
        </p:txBody>
      </p:sp>
      <p:pic>
        <p:nvPicPr>
          <p:cNvPr id="14340" name="Picture 11" descr="http://egowebsites.net/ecademy/club/thinkingoutsidethebox/image/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797175"/>
            <a:ext cx="47625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Cobalt" pitchFamily="34" charset="0"/>
              </a:rPr>
              <a:t>Мышление шести шапок</a:t>
            </a:r>
            <a:endParaRPr lang="en-US" dirty="0" smtClean="0">
              <a:latin typeface="Cobalt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81200"/>
            <a:ext cx="7620000" cy="685800"/>
          </a:xfrm>
        </p:spPr>
        <p:txBody>
          <a:bodyPr/>
          <a:lstStyle/>
          <a:p>
            <a:pPr eaLnBrk="1" hangingPunct="1"/>
            <a:r>
              <a:rPr lang="ru-RU" dirty="0" smtClean="0"/>
              <a:t>Разные шапки для разных случаев</a:t>
            </a:r>
            <a:r>
              <a:rPr lang="en-US" dirty="0" smtClean="0"/>
              <a:t>:</a:t>
            </a:r>
          </a:p>
        </p:txBody>
      </p:sp>
      <p:pic>
        <p:nvPicPr>
          <p:cNvPr id="15364" name="Picture 14" descr="http://imagecache2.allposters.com/images/PTGPOD/339784.jpg"/>
          <p:cNvPicPr>
            <a:picLocks noChangeAspect="1" noChangeArrowheads="1"/>
          </p:cNvPicPr>
          <p:nvPr/>
        </p:nvPicPr>
        <p:blipFill>
          <a:blip r:embed="rId2"/>
          <a:srcRect l="8421" t="3200" r="8421" b="3200"/>
          <a:stretch>
            <a:fillRect/>
          </a:stretch>
        </p:blipFill>
        <p:spPr bwMode="auto">
          <a:xfrm>
            <a:off x="304800" y="2667000"/>
            <a:ext cx="25733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16"/>
          <p:cNvSpPr txBox="1">
            <a:spLocks noChangeArrowheads="1"/>
          </p:cNvSpPr>
          <p:nvPr/>
        </p:nvSpPr>
        <p:spPr bwMode="auto">
          <a:xfrm>
            <a:off x="2819400" y="2900363"/>
            <a:ext cx="6477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Белая шапка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ru-RU" sz="2800" dirty="0" smtClean="0"/>
              <a:t>Факты и данные</a:t>
            </a:r>
            <a:endParaRPr lang="en-US" sz="2800" dirty="0"/>
          </a:p>
          <a:p>
            <a:pPr algn="l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Красная шапка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ru-RU" sz="2800" dirty="0" smtClean="0"/>
              <a:t>Эмоции и чувства</a:t>
            </a:r>
            <a:endParaRPr lang="en-US" sz="2800" dirty="0"/>
          </a:p>
          <a:p>
            <a:pPr algn="l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ru-RU" sz="2800" b="1" dirty="0" smtClean="0"/>
              <a:t>Черная шапка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ru-RU" sz="2800" dirty="0" smtClean="0"/>
              <a:t>опасения </a:t>
            </a:r>
          </a:p>
          <a:p>
            <a:pPr algn="l">
              <a:lnSpc>
                <a:spcPct val="90000"/>
              </a:lnSpc>
              <a:buClr>
                <a:schemeClr val="tx1"/>
              </a:buClr>
            </a:pPr>
            <a:r>
              <a:rPr lang="ru-RU" sz="2800" dirty="0" smtClean="0"/>
              <a:t>и    предостережения</a:t>
            </a:r>
            <a:endParaRPr lang="en-US" sz="2800" dirty="0"/>
          </a:p>
          <a:p>
            <a:pPr algn="l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ru-RU" sz="2800" b="1" dirty="0" smtClean="0">
                <a:solidFill>
                  <a:srgbClr val="FF9900"/>
                </a:solidFill>
              </a:rPr>
              <a:t>Желтая шапка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ru-RU" sz="2800" dirty="0" smtClean="0"/>
              <a:t>Позитивные размышления</a:t>
            </a:r>
            <a:endParaRPr lang="en-US" sz="2800" dirty="0"/>
          </a:p>
          <a:p>
            <a:pPr algn="l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ru-RU" sz="2800" b="1" dirty="0" smtClean="0">
                <a:solidFill>
                  <a:srgbClr val="006600"/>
                </a:solidFill>
              </a:rPr>
              <a:t>Зеленая шапка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ru-RU" sz="2800" dirty="0" smtClean="0"/>
              <a:t>Творческое мышление</a:t>
            </a:r>
            <a:endParaRPr lang="en-US" sz="2800" dirty="0"/>
          </a:p>
          <a:p>
            <a:pPr algn="l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ru-RU" b="1" dirty="0" smtClean="0">
                <a:solidFill>
                  <a:srgbClr val="0000FF"/>
                </a:solidFill>
              </a:rPr>
              <a:t>Синяя шапка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ru-RU" sz="2000" dirty="0" smtClean="0"/>
              <a:t>Сфокусированное мышление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Cobalt" pitchFamily="34" charset="0"/>
              </a:rPr>
              <a:t>Разум лисицы</a:t>
            </a:r>
            <a:endParaRPr lang="en-US" dirty="0" smtClean="0">
              <a:latin typeface="Cobalt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3038" y="1906588"/>
            <a:ext cx="7319962" cy="4113212"/>
          </a:xfrm>
        </p:spPr>
        <p:txBody>
          <a:bodyPr/>
          <a:lstStyle/>
          <a:p>
            <a:pPr eaLnBrk="1" hangingPunct="1"/>
            <a:r>
              <a:rPr lang="ru-RU" dirty="0" smtClean="0"/>
              <a:t> Сценарное планирование</a:t>
            </a:r>
            <a:r>
              <a:rPr lang="en-US" dirty="0" smtClean="0"/>
              <a:t> – </a:t>
            </a:r>
            <a:r>
              <a:rPr lang="ru-RU" dirty="0" smtClean="0"/>
              <a:t>   альтернативные стратегии.</a:t>
            </a:r>
            <a:endParaRPr lang="en-US" dirty="0" smtClean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786063" y="1552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389" name="Picture 4" descr="http://www.corporateright.org/sp/Scenario%20Planning%20Front%20Page.jpg"/>
          <p:cNvPicPr>
            <a:picLocks noChangeAspect="1" noChangeArrowheads="1"/>
          </p:cNvPicPr>
          <p:nvPr/>
        </p:nvPicPr>
        <p:blipFill>
          <a:blip r:embed="rId2" r:link="rId3"/>
          <a:srcRect t="12828" b="12828"/>
          <a:stretch>
            <a:fillRect/>
          </a:stretch>
        </p:blipFill>
        <p:spPr bwMode="auto">
          <a:xfrm>
            <a:off x="4267200" y="3048000"/>
            <a:ext cx="38623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Cobalt" pitchFamily="34" charset="0"/>
              </a:rPr>
              <a:t>Определите нужду</a:t>
            </a:r>
            <a:endParaRPr lang="en-US" dirty="0" smtClean="0">
              <a:latin typeface="Cobalt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3038" y="1906588"/>
            <a:ext cx="7091362" cy="4113212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Каковы </a:t>
            </a:r>
            <a:r>
              <a:rPr lang="ru-RU" sz="2800" b="1" i="1" dirty="0" smtClean="0"/>
              <a:t>реальные/придуманные</a:t>
            </a:r>
            <a:r>
              <a:rPr lang="ru-RU" sz="2800" dirty="0" smtClean="0"/>
              <a:t> нужды?</a:t>
            </a:r>
            <a:endParaRPr lang="en-US" sz="4000" dirty="0" smtClean="0"/>
          </a:p>
        </p:txBody>
      </p:sp>
      <p:pic>
        <p:nvPicPr>
          <p:cNvPr id="17412" name="Picture 5" descr="http://www.eryri-npa.co.uk/images/education_2/Hen%20sgubor%20Pont%20Crafnant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276600"/>
            <a:ext cx="255428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http://www.mclawsdesign.com/gallery/arizona-luxury-house-plans/arizona-luxury-house-plans-1.jpg"/>
          <p:cNvPicPr>
            <a:picLocks noChangeAspect="1" noChangeArrowheads="1"/>
          </p:cNvPicPr>
          <p:nvPr/>
        </p:nvPicPr>
        <p:blipFill>
          <a:blip r:embed="rId3"/>
          <a:srcRect t="15013" b="9651"/>
          <a:stretch>
            <a:fillRect/>
          </a:stretch>
        </p:blipFill>
        <p:spPr bwMode="auto">
          <a:xfrm>
            <a:off x="4038600" y="3200400"/>
            <a:ext cx="47244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3716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Cobalt" pitchFamily="34" charset="0"/>
              </a:rPr>
              <a:t>Развивайте курс действий</a:t>
            </a:r>
            <a:endParaRPr lang="en-US" dirty="0" smtClean="0">
              <a:latin typeface="Cobalt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4114800" cy="3810000"/>
          </a:xfrm>
        </p:spPr>
        <p:txBody>
          <a:bodyPr/>
          <a:lstStyle/>
          <a:p>
            <a:pPr algn="ctr" eaLnBrk="1" hangingPunct="1"/>
            <a:r>
              <a:rPr lang="ru-RU" sz="3600" dirty="0" err="1" smtClean="0"/>
              <a:t>Невосполненная</a:t>
            </a:r>
            <a:r>
              <a:rPr lang="ru-RU" sz="3600" dirty="0" smtClean="0"/>
              <a:t> нужда ведет к разочарованию </a:t>
            </a:r>
          </a:p>
          <a:p>
            <a:pPr algn="ctr" eaLnBrk="1" hangingPunct="1"/>
            <a:r>
              <a:rPr lang="ru-RU" sz="3600" dirty="0" smtClean="0"/>
              <a:t>и неудовлетворенности.</a:t>
            </a:r>
            <a:endParaRPr lang="en-US" sz="3600" dirty="0" smtClean="0"/>
          </a:p>
        </p:txBody>
      </p:sp>
      <p:pic>
        <p:nvPicPr>
          <p:cNvPr id="18436" name="Picture 23" descr="http://www.ipstrategies.ca/side_images/nextm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5" y="1828800"/>
            <a:ext cx="36099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3716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Cobalt" pitchFamily="34" charset="0"/>
              </a:rPr>
              <a:t>Применяем план действий</a:t>
            </a:r>
            <a:endParaRPr lang="en-US" dirty="0" smtClean="0">
              <a:latin typeface="Cobalt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82788"/>
            <a:ext cx="7543800" cy="4646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Что это?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Кто несет ответственность за то, чтобы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/>
              <a:t>    этот план был выполнен?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Когда это будет сделано?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Где будет происходить действие?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Как это все будет выполняться?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Что это будет стоить в плане финансов, ресурсов, человеческой силы, времени и энергии?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Кто проследит за всем процессом до конца?</a:t>
            </a:r>
            <a:endParaRPr lang="en-US" sz="2400" dirty="0" smtClean="0"/>
          </a:p>
        </p:txBody>
      </p:sp>
      <p:pic>
        <p:nvPicPr>
          <p:cNvPr id="19460" name="Picture 5" descr="http://imagecache2.allposters.com/images/pic/CAN/5471~Chess-Posters.jpg"/>
          <p:cNvPicPr>
            <a:picLocks noChangeAspect="1" noChangeArrowheads="1"/>
          </p:cNvPicPr>
          <p:nvPr/>
        </p:nvPicPr>
        <p:blipFill>
          <a:blip r:embed="rId2"/>
          <a:srcRect t="1883" b="1883"/>
          <a:stretch>
            <a:fillRect/>
          </a:stretch>
        </p:blipFill>
        <p:spPr bwMode="auto">
          <a:xfrm>
            <a:off x="7391400" y="1828800"/>
            <a:ext cx="143351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3716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Cobalt" pitchFamily="34" charset="0"/>
              </a:rPr>
              <a:t>Празднуйте свой успех!</a:t>
            </a:r>
            <a:endParaRPr lang="en-US" dirty="0" smtClean="0">
              <a:latin typeface="Cobalt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06588"/>
            <a:ext cx="7239000" cy="836612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Каждый нуждается в ободрении</a:t>
            </a:r>
            <a:endParaRPr lang="en-US" sz="3600" dirty="0" smtClean="0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786063" y="900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5" name="Picture 8" descr="C:\Documents and Settings\Administrator\Desktop\Mindy\CDR Files\SDOC0018.jpg"/>
          <p:cNvPicPr>
            <a:picLocks noChangeAspect="1" noChangeArrowheads="1"/>
          </p:cNvPicPr>
          <p:nvPr/>
        </p:nvPicPr>
        <p:blipFill>
          <a:blip r:embed="rId2"/>
          <a:srcRect l="16988" r="16988"/>
          <a:stretch>
            <a:fillRect/>
          </a:stretch>
        </p:blipFill>
        <p:spPr bwMode="auto">
          <a:xfrm>
            <a:off x="1509713" y="2819400"/>
            <a:ext cx="3748087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C:\Documents and Settings\Administrator\Desktop\Mindy\CDR Files\SDOC0019.jpg"/>
          <p:cNvPicPr>
            <a:picLocks noChangeAspect="1" noChangeArrowheads="1"/>
          </p:cNvPicPr>
          <p:nvPr/>
        </p:nvPicPr>
        <p:blipFill>
          <a:blip r:embed="rId3"/>
          <a:srcRect l="12842" r="29965"/>
          <a:stretch>
            <a:fillRect/>
          </a:stretch>
        </p:blipFill>
        <p:spPr bwMode="auto">
          <a:xfrm>
            <a:off x="5453063" y="2819400"/>
            <a:ext cx="3157537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Cobalt" pitchFamily="34" charset="0"/>
              </a:rPr>
              <a:t>Обсудите свои трудности</a:t>
            </a:r>
            <a:endParaRPr lang="en-US" dirty="0" smtClean="0">
              <a:latin typeface="Cobalt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3038" y="1906588"/>
            <a:ext cx="7396162" cy="4113212"/>
          </a:xfrm>
        </p:spPr>
        <p:txBody>
          <a:bodyPr/>
          <a:lstStyle/>
          <a:p>
            <a:pPr algn="ctr" eaLnBrk="1" hangingPunct="1"/>
            <a:r>
              <a:rPr lang="ru-RU" sz="3600" dirty="0" smtClean="0"/>
              <a:t>Трудность не стоит рассматривать как проблему</a:t>
            </a:r>
            <a:r>
              <a:rPr lang="en-US" sz="3600" dirty="0" smtClean="0"/>
              <a:t>.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009900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1509" name="Picture 4" descr="http://site.despair.com/blog/wp-content/uploads/2007/10/challenges.jpg"/>
          <p:cNvPicPr>
            <a:picLocks noChangeAspect="1" noChangeArrowheads="1"/>
          </p:cNvPicPr>
          <p:nvPr/>
        </p:nvPicPr>
        <p:blipFill>
          <a:blip r:embed="rId2" r:link="rId3"/>
          <a:srcRect l="8359" t="7407" r="9792" b="25638"/>
          <a:stretch>
            <a:fillRect/>
          </a:stretch>
        </p:blipFill>
        <p:spPr bwMode="auto">
          <a:xfrm>
            <a:off x="2438400" y="3227388"/>
            <a:ext cx="5181600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447800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latin typeface="Cobalt" pitchFamily="34" charset="0"/>
              </a:rPr>
              <a:t>Ценность стратегического планирования</a:t>
            </a:r>
            <a:endParaRPr lang="en-US" sz="4000" dirty="0" smtClean="0">
              <a:latin typeface="Cobalt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0975" y="1995488"/>
            <a:ext cx="7235825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Зачем дожидаться кризиса, чтобы планировать?</a:t>
            </a:r>
            <a:r>
              <a:rPr lang="en-US" sz="2800" dirty="0" smtClean="0"/>
              <a:t>  </a:t>
            </a:r>
            <a:r>
              <a:rPr lang="ru-RU" sz="2800" i="1" dirty="0" smtClean="0"/>
              <a:t>Главное – прежде всего!</a:t>
            </a:r>
            <a:endParaRPr lang="en-US" sz="4000" i="1" dirty="0" smtClean="0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3225" y="3276600"/>
            <a:ext cx="3914775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  <a:noFill/>
        </p:spPr>
        <p:txBody>
          <a:bodyPr/>
          <a:lstStyle/>
          <a:p>
            <a:pPr algn="ctr" eaLnBrk="1" hangingPunct="1"/>
            <a:r>
              <a:rPr lang="ru-RU" dirty="0" smtClean="0">
                <a:latin typeface="Cobalt" pitchFamily="34" charset="0"/>
              </a:rPr>
              <a:t>Работа в команде</a:t>
            </a:r>
            <a:endParaRPr lang="en-US" dirty="0" smtClean="0">
              <a:latin typeface="Cobalt" pitchFamily="34" charset="0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3886200" cy="3352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“</a:t>
            </a:r>
            <a:r>
              <a:rPr lang="ru-RU" dirty="0" smtClean="0"/>
              <a:t>Если вы хотите идти быстро, идите один. Если хотите уйти далеко, идите с кем – </a:t>
            </a:r>
            <a:r>
              <a:rPr lang="ru-RU" dirty="0" err="1" smtClean="0"/>
              <a:t>нибудь</a:t>
            </a:r>
            <a:r>
              <a:rPr lang="ru-RU" dirty="0" smtClean="0"/>
              <a:t>.</a:t>
            </a:r>
            <a:r>
              <a:rPr lang="en-US" sz="4000" dirty="0" smtClean="0"/>
              <a:t>”</a:t>
            </a:r>
            <a:r>
              <a:rPr lang="en-US" dirty="0" smtClean="0"/>
              <a:t>  		  </a:t>
            </a:r>
            <a:r>
              <a:rPr lang="en-US" sz="2000" i="1" dirty="0" smtClean="0"/>
              <a:t> </a:t>
            </a:r>
            <a:r>
              <a:rPr lang="ru-RU" sz="1800" i="1" dirty="0" smtClean="0"/>
              <a:t>Африканская пословица</a:t>
            </a:r>
            <a:endParaRPr lang="en-US" sz="1800" i="1" dirty="0" smtClean="0"/>
          </a:p>
        </p:txBody>
      </p:sp>
      <p:pic>
        <p:nvPicPr>
          <p:cNvPr id="5124" name="Picture 7" descr="http://www.geocities.com/geegeesrowing/rowi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133600"/>
            <a:ext cx="34607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Cobalt" pitchFamily="34" charset="0"/>
              </a:rPr>
              <a:t>Общая картина</a:t>
            </a:r>
            <a:endParaRPr lang="en-US" dirty="0" smtClean="0">
              <a:latin typeface="Cobalt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708660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600" dirty="0" smtClean="0"/>
              <a:t>ЦЕЛЬ более важна, чем РОЛЬ.</a:t>
            </a:r>
            <a:r>
              <a:rPr lang="en-US" sz="2800" dirty="0" smtClean="0"/>
              <a:t> </a:t>
            </a:r>
          </a:p>
        </p:txBody>
      </p:sp>
      <p:pic>
        <p:nvPicPr>
          <p:cNvPr id="6148" name="Picture 12" descr="http://www.businessinnovationinsider.com/images/2006/07/Puzzle%20Lilly%20Libr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124200"/>
            <a:ext cx="381000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4" descr="http://www.businessinnovationinsider.com/images/2006/07/Puzzle%20Lilly%20Library.jpg"/>
          <p:cNvPicPr>
            <a:picLocks noChangeAspect="1" noChangeArrowheads="1"/>
          </p:cNvPicPr>
          <p:nvPr/>
        </p:nvPicPr>
        <p:blipFill>
          <a:blip r:embed="rId2"/>
          <a:srcRect l="37004" t="27733" r="42291" b="51199"/>
          <a:stretch>
            <a:fillRect/>
          </a:stretch>
        </p:blipFill>
        <p:spPr bwMode="auto">
          <a:xfrm>
            <a:off x="6324600" y="2667000"/>
            <a:ext cx="1436688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371600"/>
          </a:xfrm>
          <a:noFill/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Cobalt" pitchFamily="34" charset="0"/>
              </a:rPr>
              <a:t>Определите свое направление, куда вы держите путь</a:t>
            </a:r>
            <a:endParaRPr lang="en-US" sz="3600" dirty="0" smtClean="0">
              <a:latin typeface="Cobalt" pitchFamily="34" charset="0"/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50975" y="1905000"/>
            <a:ext cx="7235825" cy="1371600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Направление дает команде видение </a:t>
            </a:r>
          </a:p>
          <a:p>
            <a:pPr eaLnBrk="1" hangingPunct="1"/>
            <a:r>
              <a:rPr lang="ru-RU" dirty="0" smtClean="0"/>
              <a:t>      и уверенность в своих силах.</a:t>
            </a:r>
            <a:endParaRPr lang="en-US" dirty="0" smtClean="0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019800" y="3125788"/>
            <a:ext cx="2895600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Tx/>
              <a:buBlip>
                <a:blip r:embed="rId2"/>
              </a:buBlip>
            </a:pPr>
            <a:r>
              <a:rPr lang="ru-RU" sz="3200" dirty="0" smtClean="0"/>
              <a:t>Представьте лабиринт. Святой Дух видит его и направит вас.</a:t>
            </a:r>
            <a:endParaRPr lang="en-US" sz="4000" dirty="0"/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2414588" y="1624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74" name="Picture 11" descr="Labyrinth Model"/>
          <p:cNvPicPr>
            <a:picLocks noChangeAspect="1" noChangeArrowheads="1"/>
          </p:cNvPicPr>
          <p:nvPr/>
        </p:nvPicPr>
        <p:blipFill>
          <a:blip r:embed="rId3" r:link="rId4"/>
          <a:srcRect l="8476" t="5043" r="6358" b="40350"/>
          <a:stretch>
            <a:fillRect/>
          </a:stretch>
        </p:blipFill>
        <p:spPr bwMode="auto">
          <a:xfrm>
            <a:off x="1905000" y="3303588"/>
            <a:ext cx="4114800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Cobalt" pitchFamily="34" charset="0"/>
              </a:rPr>
              <a:t>Подсчитывая расходы</a:t>
            </a:r>
            <a:endParaRPr lang="en-US" dirty="0" smtClean="0">
              <a:latin typeface="Cobalt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4114800" cy="2286000"/>
          </a:xfrm>
        </p:spPr>
        <p:txBody>
          <a:bodyPr/>
          <a:lstStyle/>
          <a:p>
            <a:pPr eaLnBrk="1" hangingPunct="1"/>
            <a:r>
              <a:rPr lang="ru-RU" b="1" dirty="0" smtClean="0"/>
              <a:t>      Каждая идея имеет свой ценник</a:t>
            </a:r>
            <a:r>
              <a:rPr lang="en-US" b="1" dirty="0" smtClean="0"/>
              <a:t> </a:t>
            </a:r>
          </a:p>
        </p:txBody>
      </p:sp>
      <p:pic>
        <p:nvPicPr>
          <p:cNvPr id="8197" name="Picture 12" descr="C:\Documents and Settings\Administrator\Local Settings\Temporary Internet Files\Content.IE5\XOYYFOE7\priceta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124200"/>
            <a:ext cx="4930775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Cobalt" pitchFamily="34" charset="0"/>
              </a:rPr>
              <a:t>Лидерство</a:t>
            </a:r>
            <a:endParaRPr lang="en-US" dirty="0" smtClean="0">
              <a:latin typeface="Cobal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82788"/>
            <a:ext cx="7391400" cy="1370012"/>
          </a:xfrm>
        </p:spPr>
        <p:txBody>
          <a:bodyPr/>
          <a:lstStyle/>
          <a:p>
            <a:pPr eaLnBrk="1" hangingPunct="1"/>
            <a:r>
              <a:rPr lang="ru-RU" dirty="0" smtClean="0"/>
              <a:t>Зачастую отличие между</a:t>
            </a:r>
            <a:r>
              <a:rPr lang="ru-RU" b="1" dirty="0" smtClean="0"/>
              <a:t> успехом </a:t>
            </a:r>
          </a:p>
          <a:p>
            <a:pPr eaLnBrk="1" hangingPunct="1">
              <a:buNone/>
            </a:pPr>
            <a:r>
              <a:rPr lang="ru-RU" b="1" dirty="0" smtClean="0"/>
              <a:t>     </a:t>
            </a:r>
            <a:r>
              <a:rPr lang="ru-RU" dirty="0" smtClean="0"/>
              <a:t>и</a:t>
            </a:r>
            <a:r>
              <a:rPr lang="ru-RU" b="1" dirty="0" smtClean="0"/>
              <a:t> поражением </a:t>
            </a:r>
            <a:r>
              <a:rPr lang="ru-RU" dirty="0" smtClean="0"/>
              <a:t>лежит в лидерстве</a:t>
            </a:r>
            <a:r>
              <a:rPr lang="ru-RU" sz="4000" dirty="0" smtClean="0"/>
              <a:t>.</a:t>
            </a:r>
            <a:endParaRPr lang="en-US" sz="4000" dirty="0" smtClean="0"/>
          </a:p>
        </p:txBody>
      </p:sp>
      <p:pic>
        <p:nvPicPr>
          <p:cNvPr id="9220" name="Picture 5" descr="http://nowsourcing.com/blog/wp-content/uploads/2007/08/starting-a-blog-how-do-you-measure-success.jpg"/>
          <p:cNvPicPr>
            <a:picLocks noChangeAspect="1" noChangeArrowheads="1"/>
          </p:cNvPicPr>
          <p:nvPr/>
        </p:nvPicPr>
        <p:blipFill>
          <a:blip r:embed="rId2"/>
          <a:srcRect t="6020" b="12041"/>
          <a:stretch>
            <a:fillRect/>
          </a:stretch>
        </p:blipFill>
        <p:spPr bwMode="auto">
          <a:xfrm>
            <a:off x="2417763" y="3459163"/>
            <a:ext cx="520223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Cobalt" pitchFamily="34" charset="0"/>
              </a:rPr>
              <a:t>Общая цель</a:t>
            </a:r>
            <a:endParaRPr lang="en-US" dirty="0" smtClean="0">
              <a:latin typeface="Cobalt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06588"/>
            <a:ext cx="6786563" cy="4113212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Отличия не означают того, что единство не достигнуто.</a:t>
            </a:r>
            <a:endParaRPr lang="en-US" sz="4000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 b="23438"/>
          <a:stretch>
            <a:fillRect/>
          </a:stretch>
        </p:blipFill>
        <p:spPr bwMode="auto">
          <a:xfrm>
            <a:off x="1828800" y="3581400"/>
            <a:ext cx="609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219200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latin typeface="Cobalt" pitchFamily="34" charset="0"/>
              </a:rPr>
              <a:t>Миссия и определение видения, ключевые ценности</a:t>
            </a:r>
            <a:endParaRPr lang="en-US" sz="4000" dirty="0" smtClean="0">
              <a:latin typeface="Cobalt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3038" y="1906588"/>
            <a:ext cx="7167562" cy="4113212"/>
          </a:xfrm>
        </p:spPr>
        <p:txBody>
          <a:bodyPr/>
          <a:lstStyle/>
          <a:p>
            <a:pPr eaLnBrk="1" hangingPunct="1"/>
            <a:r>
              <a:rPr lang="ru-RU" sz="4000" dirty="0" smtClean="0"/>
              <a:t> Команда должна знать свою </a:t>
            </a:r>
            <a:r>
              <a:rPr lang="ru-RU" sz="4000" b="1" dirty="0" smtClean="0"/>
              <a:t>цель</a:t>
            </a:r>
            <a:r>
              <a:rPr lang="ru-RU" sz="4000" dirty="0" smtClean="0"/>
              <a:t>, чтобы достичь ее.</a:t>
            </a:r>
            <a:r>
              <a:rPr lang="en-US" sz="4000" dirty="0" smtClean="0"/>
              <a:t>                 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505200"/>
            <a:ext cx="28606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326</TotalTime>
  <Words>320</Words>
  <Application>Microsoft Office PowerPoint</Application>
  <PresentationFormat>On-screen Show (4:3)</PresentationFormat>
  <Paragraphs>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Cobalt</vt:lpstr>
      <vt:lpstr>Wingdings</vt:lpstr>
      <vt:lpstr>Expedition</vt:lpstr>
      <vt:lpstr>Стратегическое планирование  Семинар</vt:lpstr>
      <vt:lpstr>Ценность стратегического планирования</vt:lpstr>
      <vt:lpstr>Работа в команде</vt:lpstr>
      <vt:lpstr>Общая картина</vt:lpstr>
      <vt:lpstr>Определите свое направление, куда вы держите путь</vt:lpstr>
      <vt:lpstr>Подсчитывая расходы</vt:lpstr>
      <vt:lpstr>Лидерство</vt:lpstr>
      <vt:lpstr>Общая цель</vt:lpstr>
      <vt:lpstr>Миссия и определение видения, ключевые ценности</vt:lpstr>
      <vt:lpstr>Музыка</vt:lpstr>
      <vt:lpstr>Собирайте информацию</vt:lpstr>
      <vt:lpstr>Думать «за пределами» коробки</vt:lpstr>
      <vt:lpstr>Мышление шести шапок</vt:lpstr>
      <vt:lpstr>Разум лисицы</vt:lpstr>
      <vt:lpstr>Определите нужду</vt:lpstr>
      <vt:lpstr>Развивайте курс действий</vt:lpstr>
      <vt:lpstr>Применяем план действий</vt:lpstr>
      <vt:lpstr>Празднуйте свой успех!</vt:lpstr>
      <vt:lpstr>Обсудите свои трудности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Planning Workshop</dc:title>
  <dc:creator>Mindy Souza</dc:creator>
  <cp:lastModifiedBy>Gregg Fischer</cp:lastModifiedBy>
  <cp:revision>112</cp:revision>
  <dcterms:created xsi:type="dcterms:W3CDTF">2008-03-12T00:07:26Z</dcterms:created>
  <dcterms:modified xsi:type="dcterms:W3CDTF">2016-04-07T19:25:55Z</dcterms:modified>
</cp:coreProperties>
</file>