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38"/>
  </p:notesMasterIdLst>
  <p:sldIdLst>
    <p:sldId id="256" r:id="rId2"/>
    <p:sldId id="278" r:id="rId3"/>
    <p:sldId id="257" r:id="rId4"/>
    <p:sldId id="275" r:id="rId5"/>
    <p:sldId id="259" r:id="rId6"/>
    <p:sldId id="27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92" r:id="rId21"/>
    <p:sldId id="293" r:id="rId22"/>
    <p:sldId id="294" r:id="rId23"/>
    <p:sldId id="274"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embeddedFontLst>
    <p:embeddedFont>
      <p:font typeface="Calibri" panose="020F0502020204030204" pitchFamily="34" charset="0"/>
      <p:regular r:id="rId39"/>
      <p:bold r:id="rId40"/>
      <p:italic r:id="rId41"/>
      <p:boldItalic r:id="rId42"/>
    </p:embeddedFont>
  </p:embeddedFontLst>
  <p:defaultTextStyle>
    <a:defPPr>
      <a:defRPr lang="en-US"/>
    </a:defPPr>
    <a:lvl1pPr algn="ctr" rtl="0" fontAlgn="base">
      <a:spcBef>
        <a:spcPct val="20000"/>
      </a:spcBef>
      <a:spcAft>
        <a:spcPct val="0"/>
      </a:spcAft>
      <a:defRPr sz="2400" kern="1200">
        <a:solidFill>
          <a:schemeClr val="tx1"/>
        </a:solidFill>
        <a:latin typeface="Times New Roman" charset="0"/>
        <a:ea typeface="+mn-ea"/>
        <a:cs typeface="+mn-cs"/>
      </a:defRPr>
    </a:lvl1pPr>
    <a:lvl2pPr marL="457200" algn="ctr" rtl="0" fontAlgn="base">
      <a:spcBef>
        <a:spcPct val="20000"/>
      </a:spcBef>
      <a:spcAft>
        <a:spcPct val="0"/>
      </a:spcAft>
      <a:defRPr sz="2400" kern="1200">
        <a:solidFill>
          <a:schemeClr val="tx1"/>
        </a:solidFill>
        <a:latin typeface="Times New Roman" charset="0"/>
        <a:ea typeface="+mn-ea"/>
        <a:cs typeface="+mn-cs"/>
      </a:defRPr>
    </a:lvl2pPr>
    <a:lvl3pPr marL="914400" algn="ctr" rtl="0" fontAlgn="base">
      <a:spcBef>
        <a:spcPct val="20000"/>
      </a:spcBef>
      <a:spcAft>
        <a:spcPct val="0"/>
      </a:spcAft>
      <a:defRPr sz="2400" kern="1200">
        <a:solidFill>
          <a:schemeClr val="tx1"/>
        </a:solidFill>
        <a:latin typeface="Times New Roman" charset="0"/>
        <a:ea typeface="+mn-ea"/>
        <a:cs typeface="+mn-cs"/>
      </a:defRPr>
    </a:lvl3pPr>
    <a:lvl4pPr marL="1371600" algn="ctr" rtl="0" fontAlgn="base">
      <a:spcBef>
        <a:spcPct val="20000"/>
      </a:spcBef>
      <a:spcAft>
        <a:spcPct val="0"/>
      </a:spcAft>
      <a:defRPr sz="2400" kern="1200">
        <a:solidFill>
          <a:schemeClr val="tx1"/>
        </a:solidFill>
        <a:latin typeface="Times New Roman" charset="0"/>
        <a:ea typeface="+mn-ea"/>
        <a:cs typeface="+mn-cs"/>
      </a:defRPr>
    </a:lvl4pPr>
    <a:lvl5pPr marL="1828800" algn="ctr" rtl="0" fontAlgn="base">
      <a:spcBef>
        <a:spcPct val="2000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9900"/>
    <a:srgbClr val="0000FF"/>
    <a:srgbClr val="006600"/>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8728" autoAdjust="0"/>
  </p:normalViewPr>
  <p:slideViewPr>
    <p:cSldViewPr>
      <p:cViewPr varScale="1">
        <p:scale>
          <a:sx n="53" d="100"/>
          <a:sy n="53" d="100"/>
        </p:scale>
        <p:origin x="-149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31C5DD8A-998B-4EA4-B875-A5C807BDE35D}" type="datetimeFigureOut">
              <a:rPr lang="ru-RU"/>
              <a:pPr>
                <a:defRPr/>
              </a:pPr>
              <a:t>08.04.2016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98C2E30A-3D78-46B3-9278-221C904B091B}" type="slidenum">
              <a:rPr lang="ru-RU"/>
              <a:pPr>
                <a:defRPr/>
              </a:pPr>
              <a:t>‹#›</a:t>
            </a:fld>
            <a:endParaRPr lang="ru-RU"/>
          </a:p>
        </p:txBody>
      </p:sp>
    </p:spTree>
    <p:extLst>
      <p:ext uri="{BB962C8B-B14F-4D97-AF65-F5344CB8AC3E}">
        <p14:creationId xmlns:p14="http://schemas.microsoft.com/office/powerpoint/2010/main" val="867101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en-US" smtClean="0"/>
          </a:p>
        </p:txBody>
      </p:sp>
      <p:sp>
        <p:nvSpPr>
          <p:cNvPr id="4096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fld id="{FDB71DDB-476E-48A0-936A-E731DF7420E9}" type="slidenum">
              <a:rPr lang="ru-RU" altLang="en-US" sz="1200" smtClean="0"/>
              <a:pPr eaLnBrk="1" hangingPunct="1"/>
              <a:t>35</a:t>
            </a:fld>
            <a:endParaRPr lang="ru-RU"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6362700" cy="6858000"/>
            <a:chOff x="0" y="0"/>
            <a:chExt cx="4008" cy="4320"/>
          </a:xfrm>
        </p:grpSpPr>
        <p:pic>
          <p:nvPicPr>
            <p:cNvPr id="5" name="Picture 8" descr="C:\My Documents\bits\Exp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D:\FRONTPAGE THEMES\EXPEDITN\EXPHOR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10" descr="P:\!Themes\Expedition\EXPHORS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t>Click to edit Master title style</a:t>
            </a:r>
          </a:p>
        </p:txBody>
      </p:sp>
      <p:sp>
        <p:nvSpPr>
          <p:cNvPr id="22531"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a:xfrm>
            <a:off x="914400" y="6400800"/>
            <a:ext cx="1905000" cy="457200"/>
          </a:xfrm>
        </p:spPr>
        <p:txBody>
          <a:bodyPr anchorCtr="0"/>
          <a:lstStyle>
            <a:lvl1pPr>
              <a:defRPr/>
            </a:lvl1pPr>
          </a:lstStyle>
          <a:p>
            <a:pPr>
              <a:defRPr/>
            </a:pPr>
            <a:endParaRPr lang="en-US"/>
          </a:p>
        </p:txBody>
      </p:sp>
      <p:sp>
        <p:nvSpPr>
          <p:cNvPr id="9" name="Rectangle 5"/>
          <p:cNvSpPr>
            <a:spLocks noGrp="1" noChangeArrowheads="1"/>
          </p:cNvSpPr>
          <p:nvPr>
            <p:ph type="ftr" sz="quarter" idx="11"/>
          </p:nvPr>
        </p:nvSpPr>
        <p:spPr>
          <a:xfrm>
            <a:off x="3505200" y="6400800"/>
            <a:ext cx="2895600" cy="457200"/>
          </a:xfrm>
        </p:spPr>
        <p:txBody>
          <a:bodyPr anchorCtr="0"/>
          <a:lstStyle>
            <a:lvl1pPr>
              <a:defRPr/>
            </a:lvl1pPr>
          </a:lstStyle>
          <a:p>
            <a:pPr>
              <a:defRPr/>
            </a:pPr>
            <a:endParaRPr lang="en-US"/>
          </a:p>
        </p:txBody>
      </p:sp>
      <p:sp>
        <p:nvSpPr>
          <p:cNvPr id="10" name="Rectangle 6"/>
          <p:cNvSpPr>
            <a:spLocks noGrp="1" noChangeArrowheads="1"/>
          </p:cNvSpPr>
          <p:nvPr>
            <p:ph type="sldNum" sz="quarter" idx="12"/>
          </p:nvPr>
        </p:nvSpPr>
        <p:spPr/>
        <p:txBody>
          <a:bodyPr anchorCtr="0"/>
          <a:lstStyle>
            <a:lvl1pPr>
              <a:defRPr/>
            </a:lvl1pPr>
          </a:lstStyle>
          <a:p>
            <a:pPr>
              <a:defRPr/>
            </a:pPr>
            <a:fld id="{6437BAB0-C262-425D-B742-7BAAE34720AA}" type="slidenum">
              <a:rPr lang="en-US"/>
              <a:pPr>
                <a:defRPr/>
              </a:pPr>
              <a:t>‹#›</a:t>
            </a:fld>
            <a:endParaRPr lang="en-US" dirty="0"/>
          </a:p>
        </p:txBody>
      </p:sp>
    </p:spTree>
    <p:extLst>
      <p:ext uri="{BB962C8B-B14F-4D97-AF65-F5344CB8AC3E}">
        <p14:creationId xmlns:p14="http://schemas.microsoft.com/office/powerpoint/2010/main" val="368281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40673E-DE8A-4B76-8E34-C620FE55FACB}" type="slidenum">
              <a:rPr lang="en-US"/>
              <a:pPr>
                <a:defRPr/>
              </a:pPr>
              <a:t>‹#›</a:t>
            </a:fld>
            <a:endParaRPr lang="en-US" dirty="0"/>
          </a:p>
        </p:txBody>
      </p:sp>
    </p:spTree>
    <p:extLst>
      <p:ext uri="{BB962C8B-B14F-4D97-AF65-F5344CB8AC3E}">
        <p14:creationId xmlns:p14="http://schemas.microsoft.com/office/powerpoint/2010/main" val="2026517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CC8B70-7699-4F19-A59C-19F53AAB3532}" type="slidenum">
              <a:rPr lang="en-US"/>
              <a:pPr>
                <a:defRPr/>
              </a:pPr>
              <a:t>‹#›</a:t>
            </a:fld>
            <a:endParaRPr lang="en-US" dirty="0"/>
          </a:p>
        </p:txBody>
      </p:sp>
    </p:spTree>
    <p:extLst>
      <p:ext uri="{BB962C8B-B14F-4D97-AF65-F5344CB8AC3E}">
        <p14:creationId xmlns:p14="http://schemas.microsoft.com/office/powerpoint/2010/main" val="250084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1A3BD9-2620-4482-B065-FC9DD912C07D}" type="slidenum">
              <a:rPr lang="en-US"/>
              <a:pPr>
                <a:defRPr/>
              </a:pPr>
              <a:t>‹#›</a:t>
            </a:fld>
            <a:endParaRPr lang="en-US" dirty="0"/>
          </a:p>
        </p:txBody>
      </p:sp>
    </p:spTree>
    <p:extLst>
      <p:ext uri="{BB962C8B-B14F-4D97-AF65-F5344CB8AC3E}">
        <p14:creationId xmlns:p14="http://schemas.microsoft.com/office/powerpoint/2010/main" val="154116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516548-3AF9-4986-88CE-8E4AA4703B32}" type="slidenum">
              <a:rPr lang="en-US"/>
              <a:pPr>
                <a:defRPr/>
              </a:pPr>
              <a:t>‹#›</a:t>
            </a:fld>
            <a:endParaRPr lang="en-US" dirty="0"/>
          </a:p>
        </p:txBody>
      </p:sp>
    </p:spTree>
    <p:extLst>
      <p:ext uri="{BB962C8B-B14F-4D97-AF65-F5344CB8AC3E}">
        <p14:creationId xmlns:p14="http://schemas.microsoft.com/office/powerpoint/2010/main" val="180029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CF4AEA-B787-4AA9-9CA6-E3A6CE47E51A}" type="slidenum">
              <a:rPr lang="en-US"/>
              <a:pPr>
                <a:defRPr/>
              </a:pPr>
              <a:t>‹#›</a:t>
            </a:fld>
            <a:endParaRPr lang="en-US" dirty="0"/>
          </a:p>
        </p:txBody>
      </p:sp>
    </p:spTree>
    <p:extLst>
      <p:ext uri="{BB962C8B-B14F-4D97-AF65-F5344CB8AC3E}">
        <p14:creationId xmlns:p14="http://schemas.microsoft.com/office/powerpoint/2010/main" val="331271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241704B-E478-4C6C-8EE3-2180A1690024}" type="slidenum">
              <a:rPr lang="en-US"/>
              <a:pPr>
                <a:defRPr/>
              </a:pPr>
              <a:t>‹#›</a:t>
            </a:fld>
            <a:endParaRPr lang="en-US" dirty="0"/>
          </a:p>
        </p:txBody>
      </p:sp>
    </p:spTree>
    <p:extLst>
      <p:ext uri="{BB962C8B-B14F-4D97-AF65-F5344CB8AC3E}">
        <p14:creationId xmlns:p14="http://schemas.microsoft.com/office/powerpoint/2010/main" val="291084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DEE33D-E5E7-4C50-84B2-06295A040EC9}" type="slidenum">
              <a:rPr lang="en-US"/>
              <a:pPr>
                <a:defRPr/>
              </a:pPr>
              <a:t>‹#›</a:t>
            </a:fld>
            <a:endParaRPr lang="en-US" dirty="0"/>
          </a:p>
        </p:txBody>
      </p:sp>
    </p:spTree>
    <p:extLst>
      <p:ext uri="{BB962C8B-B14F-4D97-AF65-F5344CB8AC3E}">
        <p14:creationId xmlns:p14="http://schemas.microsoft.com/office/powerpoint/2010/main" val="138072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3A09D3-2D7D-4195-B8BE-369A1D7328B5}" type="slidenum">
              <a:rPr lang="en-US"/>
              <a:pPr>
                <a:defRPr/>
              </a:pPr>
              <a:t>‹#›</a:t>
            </a:fld>
            <a:endParaRPr lang="en-US" dirty="0"/>
          </a:p>
        </p:txBody>
      </p:sp>
    </p:spTree>
    <p:extLst>
      <p:ext uri="{BB962C8B-B14F-4D97-AF65-F5344CB8AC3E}">
        <p14:creationId xmlns:p14="http://schemas.microsoft.com/office/powerpoint/2010/main" val="172857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22F22C-E5ED-4617-8EFA-B1C5C89C3FA5}" type="slidenum">
              <a:rPr lang="en-US"/>
              <a:pPr>
                <a:defRPr/>
              </a:pPr>
              <a:t>‹#›</a:t>
            </a:fld>
            <a:endParaRPr lang="en-US" dirty="0"/>
          </a:p>
        </p:txBody>
      </p:sp>
    </p:spTree>
    <p:extLst>
      <p:ext uri="{BB962C8B-B14F-4D97-AF65-F5344CB8AC3E}">
        <p14:creationId xmlns:p14="http://schemas.microsoft.com/office/powerpoint/2010/main" val="3391460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F8143D-9271-4EEC-B79A-071D6CB41406}" type="slidenum">
              <a:rPr lang="en-US"/>
              <a:pPr>
                <a:defRPr/>
              </a:pPr>
              <a:t>‹#›</a:t>
            </a:fld>
            <a:endParaRPr lang="en-US" dirty="0"/>
          </a:p>
        </p:txBody>
      </p:sp>
    </p:spTree>
    <p:extLst>
      <p:ext uri="{BB962C8B-B14F-4D97-AF65-F5344CB8AC3E}">
        <p14:creationId xmlns:p14="http://schemas.microsoft.com/office/powerpoint/2010/main" val="204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1026" name="Picture 2" descr="C:\My Documents\bits\Expbann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066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1508"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charset="0"/>
              </a:defRPr>
            </a:lvl1pPr>
          </a:lstStyle>
          <a:p>
            <a:pPr>
              <a:defRPr/>
            </a:pPr>
            <a:endParaRPr lang="en-US"/>
          </a:p>
        </p:txBody>
      </p:sp>
      <p:sp>
        <p:nvSpPr>
          <p:cNvPr id="21509"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charset="0"/>
              </a:defRPr>
            </a:lvl1pPr>
          </a:lstStyle>
          <a:p>
            <a:pPr>
              <a:defRPr/>
            </a:pPr>
            <a:endParaRPr lang="en-US"/>
          </a:p>
        </p:txBody>
      </p:sp>
      <p:sp>
        <p:nvSpPr>
          <p:cNvPr id="21510"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charset="0"/>
              </a:defRPr>
            </a:lvl1pPr>
          </a:lstStyle>
          <a:p>
            <a:pPr>
              <a:defRPr/>
            </a:pPr>
            <a:fld id="{0B64B24E-E949-4144-94B6-BED76A814B70}" type="slidenum">
              <a:rPr lang="en-US"/>
              <a:pPr>
                <a:defRPr/>
              </a:pPr>
              <a:t>‹#›</a:t>
            </a:fld>
            <a:endParaRPr lang="en-US" dirty="0"/>
          </a:p>
        </p:txBody>
      </p:sp>
      <p:pic>
        <p:nvPicPr>
          <p:cNvPr id="1031" name="Picture 7" descr="P:\!Themes\Expedition\EXPHORSA.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800" y="1574800"/>
            <a:ext cx="7772400" cy="13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Grp="1" noChangeArrowheads="1"/>
          </p:cNvSpPr>
          <p:nvPr>
            <p:ph type="body" idx="1"/>
          </p:nvPr>
        </p:nvSpPr>
        <p:spPr bwMode="auto">
          <a:xfrm>
            <a:off x="1062038" y="1766888"/>
            <a:ext cx="7769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Blip>
          <a:blip r:embed="rId17"/>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eaLnBrk="0" fontAlgn="base" hangingPunct="0">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ln w="9525" cmpd="sng"/>
        </p:spPr>
        <p:txBody>
          <a:bodyPr/>
          <a:lstStyle/>
          <a:p>
            <a:r>
              <a:rPr lang="ru-RU" altLang="en-US" dirty="0" smtClean="0"/>
              <a:t>Стратегическое планирование Семинар</a:t>
            </a:r>
            <a:endParaRPr lang="en-US" altLang="en-US" dirty="0" smtClean="0"/>
          </a:p>
        </p:txBody>
      </p:sp>
      <p:sp>
        <p:nvSpPr>
          <p:cNvPr id="3075" name="Rectangle 3"/>
          <p:cNvSpPr>
            <a:spLocks noGrp="1" noChangeArrowheads="1"/>
          </p:cNvSpPr>
          <p:nvPr>
            <p:ph type="subTitle" idx="1"/>
          </p:nvPr>
        </p:nvSpPr>
        <p:spPr>
          <a:xfrm>
            <a:off x="1828800" y="3733800"/>
            <a:ext cx="6400800" cy="1752600"/>
          </a:xfrm>
          <a:ln w="9525"/>
        </p:spPr>
        <p:txBody>
          <a:bodyPr/>
          <a:lstStyle/>
          <a:p>
            <a:r>
              <a:rPr lang="ru-RU" altLang="en-US" sz="4400" b="1" smtClean="0"/>
              <a:t>Рик Л. Суза</a:t>
            </a:r>
            <a:endParaRPr lang="en-US" altLang="en-US" sz="4400" b="1" smtClean="0"/>
          </a:p>
        </p:txBody>
      </p:sp>
      <p:pic>
        <p:nvPicPr>
          <p:cNvPr id="30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81000"/>
            <a:ext cx="2743200" cy="1676400"/>
          </a:xfrm>
          <a:prstGeom prst="rect">
            <a:avLst/>
          </a:prstGeom>
          <a:noFill/>
          <a:ln w="38100" cmpd="dbl">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
        <p:nvSpPr>
          <p:cNvPr id="2054" name="Rectangle 6"/>
          <p:cNvSpPr>
            <a:spLocks noChangeArrowheads="1"/>
          </p:cNvSpPr>
          <p:nvPr/>
        </p:nvSpPr>
        <p:spPr bwMode="auto">
          <a:xfrm>
            <a:off x="838200" y="4572000"/>
            <a:ext cx="8153400" cy="1600200"/>
          </a:xfrm>
          <a:prstGeom prst="rect">
            <a:avLst/>
          </a:prstGeom>
          <a:noFill/>
          <a:ln w="6350">
            <a:noFill/>
            <a:miter lim="800000"/>
            <a:headEnd/>
            <a:tailEnd/>
          </a:ln>
          <a:effectLst/>
        </p:spPr>
        <p:txBody>
          <a:bodyPr/>
          <a:lstStyle/>
          <a:p>
            <a:pPr>
              <a:defRPr/>
            </a:pPr>
            <a:r>
              <a:rPr lang="ru-RU" sz="4000" b="1" dirty="0">
                <a:effectLst>
                  <a:outerShdw blurRad="38100" dist="38100" dir="2700000" algn="tl">
                    <a:srgbClr val="FFFFFF"/>
                  </a:outerShdw>
                </a:effectLst>
                <a:latin typeface="Cobalt" pitchFamily="34" charset="0"/>
              </a:rPr>
              <a:t>Стратегическое планирование для 21 – го века</a:t>
            </a:r>
            <a:endParaRPr lang="en-US" sz="3600" b="1" dirty="0">
              <a:effectLst>
                <a:outerShdw blurRad="38100" dist="38100" dir="2700000" algn="tl">
                  <a:srgbClr val="FFFFFF"/>
                </a:outerShdw>
              </a:effectLst>
              <a:latin typeface="Cobal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a:xfrm>
            <a:off x="1066800" y="533400"/>
            <a:ext cx="7772400" cy="990600"/>
          </a:xfrm>
          <a:noFill/>
        </p:spPr>
        <p:txBody>
          <a:bodyPr/>
          <a:lstStyle/>
          <a:p>
            <a:pPr algn="ctr" eaLnBrk="1" hangingPunct="1"/>
            <a:r>
              <a:rPr lang="ru-RU" altLang="en-US" smtClean="0">
                <a:latin typeface="Cobalt" pitchFamily="34" charset="0"/>
              </a:rPr>
              <a:t>Кривая роста служения</a:t>
            </a:r>
            <a:endParaRPr lang="en-US" altLang="en-US" smtClean="0">
              <a:latin typeface="Cobalt" pitchFamily="34" charset="0"/>
            </a:endParaRPr>
          </a:p>
        </p:txBody>
      </p:sp>
      <p:pic>
        <p:nvPicPr>
          <p:cNvPr id="1229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713" y="1752600"/>
            <a:ext cx="47894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a:xfrm>
            <a:off x="1066800" y="533400"/>
            <a:ext cx="7772400" cy="990600"/>
          </a:xfrm>
          <a:noFill/>
        </p:spPr>
        <p:txBody>
          <a:bodyPr/>
          <a:lstStyle/>
          <a:p>
            <a:pPr algn="ctr" eaLnBrk="1" hangingPunct="1"/>
            <a:r>
              <a:rPr lang="ru-RU" altLang="en-US" sz="4000" smtClean="0">
                <a:latin typeface="Cobalt" pitchFamily="34" charset="0"/>
              </a:rPr>
              <a:t>Платовидная кривая служения</a:t>
            </a:r>
            <a:endParaRPr lang="en-US" altLang="en-US" sz="4000" smtClean="0">
              <a:latin typeface="Cobalt" pitchFamily="34" charset="0"/>
            </a:endParaRPr>
          </a:p>
        </p:txBody>
      </p:sp>
      <p:pic>
        <p:nvPicPr>
          <p:cNvPr id="1331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828800"/>
            <a:ext cx="45656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1371600" y="381000"/>
            <a:ext cx="7772400" cy="914400"/>
          </a:xfrm>
          <a:noFill/>
        </p:spPr>
        <p:txBody>
          <a:bodyPr/>
          <a:lstStyle/>
          <a:p>
            <a:pPr algn="ctr" eaLnBrk="1" hangingPunct="1"/>
            <a:r>
              <a:rPr lang="ru-RU" altLang="en-US" sz="3600" smtClean="0">
                <a:latin typeface="Cobalt" pitchFamily="34" charset="0"/>
              </a:rPr>
              <a:t>Снижающаяся кривая служения</a:t>
            </a:r>
            <a:endParaRPr lang="en-US" altLang="en-US" sz="3600" smtClean="0">
              <a:latin typeface="Cobalt" pitchFamily="34" charset="0"/>
            </a:endParaRPr>
          </a:p>
        </p:txBody>
      </p:sp>
      <p:pic>
        <p:nvPicPr>
          <p:cNvPr id="1433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1828800"/>
            <a:ext cx="58293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533400"/>
            <a:ext cx="8153400" cy="914400"/>
          </a:xfrm>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15363" name="Rectangle 13"/>
          <p:cNvSpPr>
            <a:spLocks noGrp="1" noChangeArrowheads="1"/>
          </p:cNvSpPr>
          <p:nvPr>
            <p:ph type="body" idx="1"/>
          </p:nvPr>
        </p:nvSpPr>
        <p:spPr>
          <a:xfrm>
            <a:off x="685800" y="1752600"/>
            <a:ext cx="8458200" cy="4876800"/>
          </a:xfrm>
          <a:noFill/>
        </p:spPr>
        <p:txBody>
          <a:bodyPr/>
          <a:lstStyle/>
          <a:p>
            <a:pPr eaLnBrk="1" hangingPunct="1">
              <a:lnSpc>
                <a:spcPct val="90000"/>
              </a:lnSpc>
            </a:pPr>
            <a:r>
              <a:rPr lang="en-US" altLang="en-US" sz="2400" smtClean="0"/>
              <a:t>A.	</a:t>
            </a:r>
            <a:r>
              <a:rPr lang="ru-RU" altLang="en-US" sz="2400" smtClean="0"/>
              <a:t>Кто мы такие?</a:t>
            </a:r>
            <a:r>
              <a:rPr lang="en-US" altLang="en-US" sz="2400" smtClean="0"/>
              <a:t> </a:t>
            </a:r>
          </a:p>
          <a:p>
            <a:pPr eaLnBrk="1" hangingPunct="1">
              <a:lnSpc>
                <a:spcPct val="90000"/>
              </a:lnSpc>
              <a:buFontTx/>
              <a:buNone/>
            </a:pPr>
            <a:r>
              <a:rPr lang="en-US" altLang="en-US" sz="2400" smtClean="0"/>
              <a:t>		1.  </a:t>
            </a:r>
            <a:r>
              <a:rPr lang="ru-RU" altLang="en-US" sz="2400" smtClean="0"/>
              <a:t>Важность ценностей</a:t>
            </a:r>
            <a:r>
              <a:rPr lang="en-US" altLang="en-US" sz="2400" smtClean="0"/>
              <a:t>.</a:t>
            </a:r>
          </a:p>
          <a:p>
            <a:pPr eaLnBrk="1" hangingPunct="1">
              <a:lnSpc>
                <a:spcPct val="90000"/>
              </a:lnSpc>
              <a:buFontTx/>
              <a:buNone/>
            </a:pPr>
            <a:r>
              <a:rPr lang="en-US" altLang="en-US" sz="2000" smtClean="0"/>
              <a:t>		     </a:t>
            </a:r>
            <a:r>
              <a:rPr lang="ru-RU" altLang="en-US" sz="2000" smtClean="0"/>
              <a:t>А. </a:t>
            </a:r>
            <a:r>
              <a:rPr lang="en-US" altLang="en-US" sz="2000" smtClean="0"/>
              <a:t> </a:t>
            </a:r>
            <a:r>
              <a:rPr lang="ru-RU" altLang="en-US" sz="2000" smtClean="0"/>
              <a:t>Цели диктуют </a:t>
            </a:r>
            <a:r>
              <a:rPr lang="ru-RU" altLang="en-US" sz="2000" b="1" i="1" u="sng" smtClean="0"/>
              <a:t>характерные особенности </a:t>
            </a:r>
            <a:r>
              <a:rPr lang="ru-RU" altLang="en-US" sz="2000" smtClean="0"/>
              <a:t>служения.</a:t>
            </a:r>
            <a:endParaRPr lang="en-US" altLang="en-US" sz="2000" smtClean="0"/>
          </a:p>
          <a:p>
            <a:pPr eaLnBrk="1" hangingPunct="1">
              <a:lnSpc>
                <a:spcPct val="90000"/>
              </a:lnSpc>
              <a:buFontTx/>
              <a:buNone/>
            </a:pPr>
            <a:r>
              <a:rPr lang="en-US" altLang="en-US" sz="2000" smtClean="0"/>
              <a:t>		     </a:t>
            </a:r>
            <a:r>
              <a:rPr lang="ru-RU" altLang="en-US" sz="2000" smtClean="0"/>
              <a:t>Б.</a:t>
            </a:r>
            <a:r>
              <a:rPr lang="en-US" altLang="en-US" sz="2000" smtClean="0"/>
              <a:t> </a:t>
            </a:r>
            <a:r>
              <a:rPr lang="ru-RU" altLang="en-US" sz="2000" smtClean="0"/>
              <a:t>Ценности </a:t>
            </a:r>
            <a:r>
              <a:rPr lang="ru-RU" altLang="en-US" sz="2000" b="1" i="1" u="sng" smtClean="0"/>
              <a:t>требуют</a:t>
            </a:r>
            <a:r>
              <a:rPr lang="ru-RU" altLang="en-US" sz="2000" smtClean="0"/>
              <a:t> личного участия.</a:t>
            </a:r>
            <a:endParaRPr lang="en-US" altLang="en-US" sz="2000" smtClean="0"/>
          </a:p>
          <a:p>
            <a:pPr eaLnBrk="1" hangingPunct="1">
              <a:lnSpc>
                <a:spcPct val="90000"/>
              </a:lnSpc>
              <a:buFontTx/>
              <a:buNone/>
            </a:pPr>
            <a:r>
              <a:rPr lang="en-US" altLang="en-US" sz="2000" smtClean="0"/>
              <a:t>		     </a:t>
            </a:r>
            <a:r>
              <a:rPr lang="ru-RU" altLang="en-US" sz="2000" smtClean="0"/>
              <a:t>В.</a:t>
            </a:r>
            <a:r>
              <a:rPr lang="en-US" altLang="en-US" sz="2000" smtClean="0"/>
              <a:t> </a:t>
            </a:r>
            <a:r>
              <a:rPr lang="ru-RU" altLang="en-US" sz="2000" smtClean="0"/>
              <a:t>Ценности </a:t>
            </a:r>
            <a:r>
              <a:rPr lang="ru-RU" altLang="en-US" sz="2000" b="1" i="1" u="sng" smtClean="0"/>
              <a:t>говорят </a:t>
            </a:r>
            <a:r>
              <a:rPr lang="ru-RU" altLang="en-US" sz="2000" smtClean="0"/>
              <a:t>о том, что важно.</a:t>
            </a:r>
            <a:endParaRPr lang="en-US" altLang="en-US" sz="2000" smtClean="0"/>
          </a:p>
          <a:p>
            <a:pPr eaLnBrk="1" hangingPunct="1">
              <a:lnSpc>
                <a:spcPct val="90000"/>
              </a:lnSpc>
              <a:buFontTx/>
              <a:buNone/>
            </a:pPr>
            <a:r>
              <a:rPr lang="en-US" altLang="en-US" sz="2000" smtClean="0"/>
              <a:t>		   </a:t>
            </a:r>
            <a:r>
              <a:rPr lang="ru-RU" altLang="en-US" sz="2000" smtClean="0"/>
              <a:t> </a:t>
            </a:r>
            <a:r>
              <a:rPr lang="en-US" altLang="en-US" sz="2000" smtClean="0"/>
              <a:t> </a:t>
            </a:r>
            <a:r>
              <a:rPr lang="ru-RU" altLang="en-US" sz="2000" smtClean="0"/>
              <a:t>Г.</a:t>
            </a:r>
            <a:r>
              <a:rPr lang="en-US" altLang="en-US" sz="2000" smtClean="0"/>
              <a:t> </a:t>
            </a:r>
            <a:r>
              <a:rPr lang="ru-RU" altLang="en-US" sz="2000" smtClean="0"/>
              <a:t>Ценности </a:t>
            </a:r>
            <a:r>
              <a:rPr lang="ru-RU" altLang="en-US" sz="2000" b="1" i="1" u="sng" smtClean="0"/>
              <a:t>охватывают</a:t>
            </a:r>
            <a:r>
              <a:rPr lang="ru-RU" altLang="en-US" sz="2000" smtClean="0"/>
              <a:t> перемены к лучшему.</a:t>
            </a:r>
            <a:endParaRPr lang="en-US" altLang="en-US" sz="2000" smtClean="0"/>
          </a:p>
          <a:p>
            <a:pPr eaLnBrk="1" hangingPunct="1">
              <a:lnSpc>
                <a:spcPct val="90000"/>
              </a:lnSpc>
              <a:buFontTx/>
              <a:buNone/>
            </a:pPr>
            <a:r>
              <a:rPr lang="en-US" altLang="en-US" sz="2000" smtClean="0"/>
              <a:t>		    </a:t>
            </a:r>
            <a:r>
              <a:rPr lang="ru-RU" altLang="en-US" sz="2000" smtClean="0"/>
              <a:t> Д.</a:t>
            </a:r>
            <a:r>
              <a:rPr lang="en-US" altLang="en-US" sz="2000" smtClean="0"/>
              <a:t> </a:t>
            </a:r>
            <a:r>
              <a:rPr lang="ru-RU" altLang="en-US" sz="2000" smtClean="0"/>
              <a:t>Ценности влияют на поведение </a:t>
            </a:r>
            <a:r>
              <a:rPr lang="ru-RU" altLang="en-US" sz="2000" b="1" i="1" u="sng" smtClean="0"/>
              <a:t>в целом</a:t>
            </a:r>
            <a:r>
              <a:rPr lang="ru-RU" altLang="en-US" sz="2000" smtClean="0"/>
              <a:t>.</a:t>
            </a:r>
            <a:endParaRPr lang="en-US" altLang="en-US" sz="2000" smtClean="0"/>
          </a:p>
          <a:p>
            <a:pPr eaLnBrk="1" hangingPunct="1">
              <a:lnSpc>
                <a:spcPct val="90000"/>
              </a:lnSpc>
              <a:buFontTx/>
              <a:buNone/>
            </a:pPr>
            <a:r>
              <a:rPr lang="en-US" altLang="en-US" sz="2000" smtClean="0"/>
              <a:t>		     </a:t>
            </a:r>
            <a:r>
              <a:rPr lang="ru-RU" altLang="en-US" sz="2000" smtClean="0"/>
              <a:t>Е.</a:t>
            </a:r>
            <a:r>
              <a:rPr lang="en-US" altLang="en-US" sz="2000" smtClean="0"/>
              <a:t> </a:t>
            </a:r>
            <a:r>
              <a:rPr lang="ru-RU" altLang="en-US" sz="2000" smtClean="0"/>
              <a:t>Ценности </a:t>
            </a:r>
            <a:r>
              <a:rPr lang="ru-RU" altLang="en-US" sz="2000" b="1" i="1" u="sng" smtClean="0"/>
              <a:t>вдохновляют</a:t>
            </a:r>
            <a:r>
              <a:rPr lang="ru-RU" altLang="en-US" sz="2000" smtClean="0"/>
              <a:t> людей на действия.</a:t>
            </a:r>
            <a:endParaRPr lang="en-US" altLang="en-US" sz="2000" smtClean="0"/>
          </a:p>
          <a:p>
            <a:pPr eaLnBrk="1" hangingPunct="1">
              <a:lnSpc>
                <a:spcPct val="90000"/>
              </a:lnSpc>
              <a:buFontTx/>
              <a:buNone/>
            </a:pPr>
            <a:r>
              <a:rPr lang="en-US" altLang="en-US" sz="2000" smtClean="0"/>
              <a:t>		     </a:t>
            </a:r>
            <a:r>
              <a:rPr lang="ru-RU" altLang="en-US" sz="2000" smtClean="0"/>
              <a:t>Ё.</a:t>
            </a:r>
            <a:r>
              <a:rPr lang="en-US" altLang="en-US" sz="2000" smtClean="0"/>
              <a:t> </a:t>
            </a:r>
            <a:r>
              <a:rPr lang="ru-RU" altLang="en-US" sz="2000" smtClean="0"/>
              <a:t>Ценности </a:t>
            </a:r>
            <a:r>
              <a:rPr lang="ru-RU" altLang="en-US" sz="2000" b="1" i="1" u="sng" smtClean="0"/>
              <a:t>вырабатывают</a:t>
            </a:r>
            <a:r>
              <a:rPr lang="ru-RU" altLang="en-US" sz="2000" smtClean="0"/>
              <a:t> лидерские качества, достойные доверия.</a:t>
            </a:r>
            <a:endParaRPr lang="en-US" altLang="en-US" sz="2000" smtClean="0"/>
          </a:p>
          <a:p>
            <a:pPr eaLnBrk="1" hangingPunct="1">
              <a:lnSpc>
                <a:spcPct val="90000"/>
              </a:lnSpc>
              <a:buFontTx/>
              <a:buNone/>
            </a:pPr>
            <a:r>
              <a:rPr lang="en-US" altLang="en-US" sz="2000" smtClean="0"/>
              <a:t>		     </a:t>
            </a:r>
            <a:r>
              <a:rPr lang="ru-RU" altLang="en-US" sz="2000" smtClean="0"/>
              <a:t>Ж. Ценности вносят неоценимый вклад в </a:t>
            </a:r>
            <a:r>
              <a:rPr lang="ru-RU" altLang="en-US" sz="2000" b="1" i="1" u="sng" smtClean="0"/>
              <a:t>успех</a:t>
            </a:r>
            <a:r>
              <a:rPr lang="ru-RU" altLang="en-US" sz="2000" smtClean="0"/>
              <a:t> служения.</a:t>
            </a:r>
            <a:endParaRPr lang="en-US" altLang="en-US" sz="2000" smtClean="0"/>
          </a:p>
          <a:p>
            <a:pPr eaLnBrk="1" hangingPunct="1">
              <a:lnSpc>
                <a:spcPct val="90000"/>
              </a:lnSpc>
              <a:buFontTx/>
              <a:buNone/>
            </a:pPr>
            <a:r>
              <a:rPr lang="en-US" altLang="en-US" sz="2000" smtClean="0"/>
              <a:t>		     </a:t>
            </a:r>
            <a:r>
              <a:rPr lang="ru-RU" altLang="en-US" sz="2000" smtClean="0"/>
              <a:t> З.</a:t>
            </a:r>
            <a:r>
              <a:rPr lang="en-US" altLang="en-US" sz="2000" smtClean="0"/>
              <a:t> </a:t>
            </a:r>
            <a:r>
              <a:rPr lang="ru-RU" altLang="en-US" sz="2000" smtClean="0"/>
              <a:t>Ценности определяют </a:t>
            </a:r>
            <a:r>
              <a:rPr lang="ru-RU" altLang="en-US" sz="2000" b="1" i="1" u="sng" smtClean="0"/>
              <a:t>миссию</a:t>
            </a:r>
            <a:r>
              <a:rPr lang="ru-RU" altLang="en-US" sz="2000" smtClean="0"/>
              <a:t> и </a:t>
            </a:r>
            <a:r>
              <a:rPr lang="ru-RU" altLang="en-US" sz="2000" b="1" i="1" u="sng" smtClean="0"/>
              <a:t>видение </a:t>
            </a:r>
            <a:r>
              <a:rPr lang="ru-RU" altLang="en-US" sz="2000" smtClean="0"/>
              <a:t>служения.</a:t>
            </a:r>
            <a:endParaRPr lang="en-US" alt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8"/>
          <p:cNvSpPr>
            <a:spLocks noGrp="1" noChangeArrowheads="1"/>
          </p:cNvSpPr>
          <p:nvPr>
            <p:ph type="title"/>
          </p:nvPr>
        </p:nvSpPr>
        <p:spPr>
          <a:xfrm>
            <a:off x="838200" y="533400"/>
            <a:ext cx="8153400" cy="914400"/>
          </a:xfrm>
          <a:noFill/>
        </p:spPr>
        <p:txBody>
          <a:bodyPr/>
          <a:lstStyle/>
          <a:p>
            <a:pPr algn="ctr" eaLnBrk="1" hangingPunct="1"/>
            <a:r>
              <a:rPr lang="ru-RU" altLang="en-US" sz="4000" smtClean="0">
                <a:latin typeface="Cobalt" pitchFamily="34" charset="0"/>
              </a:rPr>
              <a:t>Три критических вопроса</a:t>
            </a:r>
            <a:endParaRPr lang="en-US" altLang="en-US" sz="4000" smtClean="0">
              <a:latin typeface="Cobalt" pitchFamily="34" charset="0"/>
            </a:endParaRPr>
          </a:p>
        </p:txBody>
      </p:sp>
      <p:sp>
        <p:nvSpPr>
          <p:cNvPr id="16387" name="Rectangle 20"/>
          <p:cNvSpPr>
            <a:spLocks noGrp="1" noChangeArrowheads="1"/>
          </p:cNvSpPr>
          <p:nvPr>
            <p:ph type="body" idx="1"/>
          </p:nvPr>
        </p:nvSpPr>
        <p:spPr>
          <a:xfrm>
            <a:off x="685800" y="1752600"/>
            <a:ext cx="8458200" cy="4876800"/>
          </a:xfrm>
          <a:noFill/>
        </p:spPr>
        <p:txBody>
          <a:bodyPr/>
          <a:lstStyle/>
          <a:p>
            <a:pPr eaLnBrk="1" hangingPunct="1"/>
            <a:r>
              <a:rPr lang="en-US" altLang="en-US" sz="2800" smtClean="0"/>
              <a:t>A.	</a:t>
            </a:r>
            <a:r>
              <a:rPr lang="ru-RU" altLang="en-US" sz="2800" smtClean="0"/>
              <a:t>Кто мы такие?</a:t>
            </a:r>
            <a:r>
              <a:rPr lang="en-US" altLang="en-US" sz="2800" smtClean="0"/>
              <a:t> </a:t>
            </a:r>
          </a:p>
          <a:p>
            <a:pPr eaLnBrk="1" hangingPunct="1">
              <a:buFontTx/>
              <a:buNone/>
            </a:pPr>
            <a:r>
              <a:rPr lang="en-US" altLang="en-US" sz="2800" smtClean="0"/>
              <a:t>		2.  </a:t>
            </a:r>
            <a:r>
              <a:rPr lang="ru-RU" altLang="en-US" sz="2800" smtClean="0"/>
              <a:t>Определение ценностей</a:t>
            </a:r>
            <a:r>
              <a:rPr lang="en-US" altLang="en-US" sz="2800" smtClean="0"/>
              <a:t>.</a:t>
            </a:r>
          </a:p>
          <a:p>
            <a:pPr eaLnBrk="1" hangingPunct="1">
              <a:buFontTx/>
              <a:buNone/>
            </a:pPr>
            <a:r>
              <a:rPr lang="en-US" altLang="en-US" sz="2800" smtClean="0"/>
              <a:t>		     </a:t>
            </a:r>
            <a:r>
              <a:rPr lang="ru-RU" altLang="en-US" sz="2400" smtClean="0"/>
              <a:t>А</a:t>
            </a:r>
            <a:r>
              <a:rPr lang="en-US" altLang="en-US" sz="2400" smtClean="0"/>
              <a:t>. </a:t>
            </a:r>
            <a:r>
              <a:rPr lang="ru-RU" altLang="en-US" sz="2400" smtClean="0"/>
              <a:t>Ценности </a:t>
            </a:r>
            <a:r>
              <a:rPr lang="ru-RU" altLang="en-US" sz="2400" b="1" i="1" u="sng" smtClean="0"/>
              <a:t>постоянны</a:t>
            </a:r>
            <a:r>
              <a:rPr lang="ru-RU" altLang="en-US" sz="2400" smtClean="0"/>
              <a:t>.</a:t>
            </a:r>
            <a:endParaRPr lang="en-US" altLang="en-US" sz="2400" smtClean="0"/>
          </a:p>
          <a:p>
            <a:pPr eaLnBrk="1" hangingPunct="1">
              <a:buFontTx/>
              <a:buNone/>
            </a:pPr>
            <a:r>
              <a:rPr lang="en-US" altLang="en-US" sz="2400" smtClean="0"/>
              <a:t>		      </a:t>
            </a:r>
            <a:r>
              <a:rPr lang="ru-RU" altLang="en-US" sz="2400" smtClean="0"/>
              <a:t>Б</a:t>
            </a:r>
            <a:r>
              <a:rPr lang="en-US" altLang="en-US" sz="2400" smtClean="0"/>
              <a:t>. </a:t>
            </a:r>
            <a:r>
              <a:rPr lang="ru-RU" altLang="en-US" sz="2400" smtClean="0"/>
              <a:t>Ценности </a:t>
            </a:r>
            <a:r>
              <a:rPr lang="ru-RU" altLang="en-US" sz="2400" b="1" i="1" u="sng" smtClean="0"/>
              <a:t>наполнены страстью</a:t>
            </a:r>
            <a:r>
              <a:rPr lang="ru-RU" altLang="en-US" sz="2400" smtClean="0"/>
              <a:t>.</a:t>
            </a:r>
            <a:endParaRPr lang="en-US" altLang="en-US" sz="2400" smtClean="0"/>
          </a:p>
          <a:p>
            <a:pPr eaLnBrk="1" hangingPunct="1">
              <a:buFontTx/>
              <a:buNone/>
            </a:pPr>
            <a:r>
              <a:rPr lang="en-US" altLang="en-US" sz="2400" smtClean="0"/>
              <a:t>		      </a:t>
            </a:r>
            <a:r>
              <a:rPr lang="ru-RU" altLang="en-US" sz="2400" smtClean="0"/>
              <a:t>В</a:t>
            </a:r>
            <a:r>
              <a:rPr lang="en-US" altLang="en-US" sz="2400" smtClean="0"/>
              <a:t>. </a:t>
            </a:r>
            <a:r>
              <a:rPr lang="ru-RU" altLang="en-US" sz="2400" smtClean="0"/>
              <a:t>Ценности имеют </a:t>
            </a:r>
            <a:r>
              <a:rPr lang="ru-RU" altLang="en-US" sz="2400" b="1" i="1" u="sng" smtClean="0"/>
              <a:t>библейскую</a:t>
            </a:r>
            <a:r>
              <a:rPr lang="ru-RU" altLang="en-US" sz="2400" smtClean="0"/>
              <a:t> подоплеку.</a:t>
            </a:r>
          </a:p>
          <a:p>
            <a:pPr eaLnBrk="1" hangingPunct="1">
              <a:buFontTx/>
              <a:buNone/>
            </a:pPr>
            <a:r>
              <a:rPr lang="ru-RU" altLang="en-US" sz="2400" smtClean="0"/>
              <a:t>            </a:t>
            </a:r>
            <a:r>
              <a:rPr lang="en-US" altLang="en-US" sz="2400" smtClean="0"/>
              <a:t>      </a:t>
            </a:r>
            <a:r>
              <a:rPr lang="ru-RU" altLang="en-US" sz="2400" smtClean="0"/>
              <a:t>Г</a:t>
            </a:r>
            <a:r>
              <a:rPr lang="en-US" altLang="en-US" sz="2400" smtClean="0"/>
              <a:t>. </a:t>
            </a:r>
            <a:r>
              <a:rPr lang="ru-RU" altLang="en-US" sz="2400" smtClean="0"/>
              <a:t>Ценности – это ключевые </a:t>
            </a:r>
            <a:r>
              <a:rPr lang="ru-RU" altLang="en-US" sz="2400" b="1" i="1" u="sng" smtClean="0"/>
              <a:t>верования</a:t>
            </a:r>
            <a:r>
              <a:rPr lang="ru-RU" altLang="en-US" sz="2400" smtClean="0"/>
              <a:t>.</a:t>
            </a:r>
            <a:endParaRPr lang="en-US" altLang="en-US" sz="2400" smtClean="0"/>
          </a:p>
          <a:p>
            <a:pPr eaLnBrk="1" hangingPunct="1">
              <a:buFontTx/>
              <a:buNone/>
            </a:pPr>
            <a:r>
              <a:rPr lang="en-US" altLang="en-US" sz="2400" smtClean="0"/>
              <a:t>		      </a:t>
            </a:r>
            <a:r>
              <a:rPr lang="ru-RU" altLang="en-US" sz="2400" smtClean="0"/>
              <a:t>Д</a:t>
            </a:r>
            <a:r>
              <a:rPr lang="en-US" altLang="en-US" sz="2400" smtClean="0"/>
              <a:t>. </a:t>
            </a:r>
            <a:r>
              <a:rPr lang="ru-RU" altLang="en-US" sz="2400" smtClean="0"/>
              <a:t>Ценности – это </a:t>
            </a:r>
            <a:r>
              <a:rPr lang="ru-RU" altLang="en-US" sz="2400" b="1" i="1" u="sng" smtClean="0"/>
              <a:t>движущая сила</a:t>
            </a:r>
            <a:r>
              <a:rPr lang="ru-RU" altLang="en-US" sz="2400" smtClean="0"/>
              <a:t> служения.</a:t>
            </a:r>
            <a:endParaRPr lang="en-US" altLang="en-US" sz="2400" smtClean="0"/>
          </a:p>
          <a:p>
            <a:pPr eaLnBrk="1" hangingPunct="1">
              <a:buFontTx/>
              <a:buNone/>
            </a:pPr>
            <a:r>
              <a:rPr lang="en-US" altLang="en-US" sz="280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2786063" y="1552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17411" name="Rectangle 8"/>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17412" name="Rectangle 9"/>
          <p:cNvSpPr>
            <a:spLocks noGrp="1" noChangeArrowheads="1"/>
          </p:cNvSpPr>
          <p:nvPr>
            <p:ph type="body" idx="1"/>
          </p:nvPr>
        </p:nvSpPr>
        <p:spPr>
          <a:xfrm>
            <a:off x="685800" y="1752600"/>
            <a:ext cx="8458200" cy="4648200"/>
          </a:xfrm>
          <a:noFill/>
        </p:spPr>
        <p:txBody>
          <a:bodyPr/>
          <a:lstStyle/>
          <a:p>
            <a:pPr eaLnBrk="1" hangingPunct="1">
              <a:lnSpc>
                <a:spcPct val="90000"/>
              </a:lnSpc>
            </a:pPr>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lnSpc>
                <a:spcPct val="90000"/>
              </a:lnSpc>
              <a:buFontTx/>
              <a:buNone/>
            </a:pPr>
            <a:r>
              <a:rPr lang="en-US" altLang="en-US" sz="2800" smtClean="0"/>
              <a:t>		1.  </a:t>
            </a:r>
            <a:r>
              <a:rPr lang="ru-RU" altLang="en-US" sz="2800" smtClean="0"/>
              <a:t>Важность миссии.</a:t>
            </a:r>
            <a:endParaRPr lang="en-US" altLang="en-US" sz="2800" smtClean="0"/>
          </a:p>
          <a:p>
            <a:pPr eaLnBrk="1" hangingPunct="1">
              <a:lnSpc>
                <a:spcPct val="90000"/>
              </a:lnSpc>
              <a:buFontTx/>
              <a:buNone/>
            </a:pPr>
            <a:r>
              <a:rPr lang="en-US" altLang="en-US" sz="2400" smtClean="0"/>
              <a:t>		   </a:t>
            </a:r>
            <a:r>
              <a:rPr lang="ru-RU" altLang="en-US" sz="2400" smtClean="0"/>
              <a:t> </a:t>
            </a:r>
            <a:r>
              <a:rPr lang="en-US" altLang="en-US" sz="2400" smtClean="0"/>
              <a:t> </a:t>
            </a:r>
            <a:r>
              <a:rPr lang="ru-RU" altLang="en-US" sz="2400" smtClean="0"/>
              <a:t>А.</a:t>
            </a:r>
            <a:r>
              <a:rPr lang="en-US" altLang="en-US" sz="2400" smtClean="0"/>
              <a:t> </a:t>
            </a:r>
            <a:r>
              <a:rPr lang="ru-RU" altLang="en-US" sz="2400" smtClean="0"/>
              <a:t>Миссия диктует </a:t>
            </a:r>
            <a:r>
              <a:rPr lang="ru-RU" altLang="en-US" sz="2400" b="1" i="1" u="sng" smtClean="0"/>
              <a:t>направление</a:t>
            </a:r>
            <a:r>
              <a:rPr lang="ru-RU" altLang="en-US" sz="2400" smtClean="0"/>
              <a:t> служения.</a:t>
            </a:r>
            <a:endParaRPr lang="en-US" altLang="en-US" sz="2400" smtClean="0"/>
          </a:p>
          <a:p>
            <a:pPr eaLnBrk="1" hangingPunct="1">
              <a:lnSpc>
                <a:spcPct val="90000"/>
              </a:lnSpc>
              <a:buFontTx/>
              <a:buNone/>
            </a:pPr>
            <a:r>
              <a:rPr lang="en-US" altLang="en-US" sz="2400" smtClean="0"/>
              <a:t>		     </a:t>
            </a:r>
            <a:r>
              <a:rPr lang="ru-RU" altLang="en-US" sz="2400" smtClean="0"/>
              <a:t>Б.</a:t>
            </a:r>
            <a:r>
              <a:rPr lang="en-US" altLang="en-US" sz="2400" smtClean="0"/>
              <a:t> </a:t>
            </a:r>
            <a:r>
              <a:rPr lang="ru-RU" altLang="en-US" sz="2400" smtClean="0"/>
              <a:t>Миссия формулирует </a:t>
            </a:r>
            <a:r>
              <a:rPr lang="ru-RU" altLang="en-US" sz="2400" b="1" i="1" u="sng" smtClean="0"/>
              <a:t>функцию</a:t>
            </a:r>
            <a:r>
              <a:rPr lang="ru-RU" altLang="en-US" sz="2400" smtClean="0"/>
              <a:t> служения.</a:t>
            </a:r>
            <a:endParaRPr lang="en-US" altLang="en-US" sz="2400" smtClean="0"/>
          </a:p>
          <a:p>
            <a:pPr eaLnBrk="1" hangingPunct="1">
              <a:lnSpc>
                <a:spcPct val="90000"/>
              </a:lnSpc>
              <a:buFontTx/>
              <a:buNone/>
            </a:pPr>
            <a:r>
              <a:rPr lang="en-US" altLang="en-US" sz="2400" smtClean="0"/>
              <a:t>		     </a:t>
            </a:r>
            <a:r>
              <a:rPr lang="ru-RU" altLang="en-US" sz="2400" smtClean="0"/>
              <a:t>В.</a:t>
            </a:r>
            <a:r>
              <a:rPr lang="en-US" altLang="en-US" sz="2400" smtClean="0"/>
              <a:t> </a:t>
            </a:r>
            <a:r>
              <a:rPr lang="ru-RU" altLang="en-US" sz="2400" smtClean="0"/>
              <a:t>Миссия фокусируется на </a:t>
            </a:r>
            <a:r>
              <a:rPr lang="ru-RU" altLang="en-US" sz="2400" b="1" i="1" u="sng" smtClean="0"/>
              <a:t>будущем</a:t>
            </a:r>
            <a:r>
              <a:rPr lang="ru-RU" altLang="en-US" sz="2400" smtClean="0"/>
              <a:t> служения.</a:t>
            </a:r>
            <a:endParaRPr lang="en-US" altLang="en-US" sz="2400" smtClean="0"/>
          </a:p>
          <a:p>
            <a:pPr eaLnBrk="1" hangingPunct="1">
              <a:lnSpc>
                <a:spcPct val="90000"/>
              </a:lnSpc>
              <a:buFontTx/>
              <a:buNone/>
            </a:pPr>
            <a:r>
              <a:rPr lang="en-US" altLang="en-US" sz="2400" smtClean="0"/>
              <a:t>		     </a:t>
            </a:r>
            <a:r>
              <a:rPr lang="ru-RU" altLang="en-US" sz="2400" smtClean="0"/>
              <a:t>Г.</a:t>
            </a:r>
            <a:r>
              <a:rPr lang="en-US" altLang="en-US" sz="2400" smtClean="0"/>
              <a:t> </a:t>
            </a:r>
            <a:r>
              <a:rPr lang="ru-RU" altLang="en-US" sz="2400" smtClean="0"/>
              <a:t>Миссия вдохновляет </a:t>
            </a:r>
            <a:r>
              <a:rPr lang="ru-RU" altLang="en-US" sz="2400" b="1" i="1" u="sng" smtClean="0"/>
              <a:t>единство</a:t>
            </a:r>
            <a:r>
              <a:rPr lang="ru-RU" altLang="en-US" sz="2400" smtClean="0"/>
              <a:t> служения.</a:t>
            </a:r>
            <a:endParaRPr lang="en-US" altLang="en-US" sz="2400" smtClean="0"/>
          </a:p>
          <a:p>
            <a:pPr eaLnBrk="1" hangingPunct="1">
              <a:lnSpc>
                <a:spcPct val="90000"/>
              </a:lnSpc>
              <a:buFontTx/>
              <a:buNone/>
            </a:pPr>
            <a:r>
              <a:rPr lang="en-US" altLang="en-US" sz="2400" smtClean="0"/>
              <a:t>		     </a:t>
            </a:r>
            <a:r>
              <a:rPr lang="ru-RU" altLang="en-US" sz="2400" smtClean="0"/>
              <a:t>Д.</a:t>
            </a:r>
            <a:r>
              <a:rPr lang="en-US" altLang="en-US" sz="2400" smtClean="0"/>
              <a:t> </a:t>
            </a:r>
            <a:r>
              <a:rPr lang="ru-RU" altLang="en-US" sz="2400" smtClean="0"/>
              <a:t>Миссия помогает сформировать </a:t>
            </a:r>
            <a:r>
              <a:rPr lang="ru-RU" altLang="en-US" sz="2400" b="1" i="1" u="sng" smtClean="0"/>
              <a:t>стратегию</a:t>
            </a:r>
            <a:r>
              <a:rPr lang="ru-RU" altLang="en-US" sz="2400" smtClean="0"/>
              <a:t>.</a:t>
            </a:r>
            <a:endParaRPr lang="en-US" altLang="en-US" sz="2400" smtClean="0"/>
          </a:p>
          <a:p>
            <a:pPr eaLnBrk="1" hangingPunct="1">
              <a:lnSpc>
                <a:spcPct val="90000"/>
              </a:lnSpc>
              <a:buFontTx/>
              <a:buNone/>
            </a:pPr>
            <a:r>
              <a:rPr lang="en-US" altLang="en-US" sz="2400" smtClean="0"/>
              <a:t>		     </a:t>
            </a:r>
            <a:r>
              <a:rPr lang="ru-RU" altLang="en-US" sz="2400" smtClean="0"/>
              <a:t>Е.</a:t>
            </a:r>
            <a:r>
              <a:rPr lang="en-US" altLang="en-US" sz="2400" smtClean="0"/>
              <a:t> </a:t>
            </a:r>
            <a:r>
              <a:rPr lang="ru-RU" altLang="en-US" sz="2400" smtClean="0"/>
              <a:t>Миссия повышает </a:t>
            </a:r>
            <a:r>
              <a:rPr lang="ru-RU" altLang="en-US" sz="2400" b="1" i="1" u="sng" smtClean="0"/>
              <a:t>эффективность</a:t>
            </a:r>
            <a:r>
              <a:rPr lang="ru-RU" altLang="en-US" sz="2400" smtClean="0"/>
              <a:t> служения.</a:t>
            </a:r>
            <a:endParaRPr lang="en-US" altLang="en-US" sz="2400" smtClean="0"/>
          </a:p>
          <a:p>
            <a:pPr eaLnBrk="1" hangingPunct="1">
              <a:lnSpc>
                <a:spcPct val="90000"/>
              </a:lnSpc>
              <a:buFontTx/>
              <a:buNone/>
            </a:pPr>
            <a:r>
              <a:rPr lang="en-US" altLang="en-US" sz="2400" smtClean="0"/>
              <a:t>		     </a:t>
            </a:r>
            <a:r>
              <a:rPr lang="ru-RU" altLang="en-US" sz="2400" smtClean="0"/>
              <a:t>Ё.</a:t>
            </a:r>
            <a:r>
              <a:rPr lang="en-US" altLang="en-US" sz="2400" smtClean="0"/>
              <a:t> </a:t>
            </a:r>
            <a:r>
              <a:rPr lang="ru-RU" altLang="en-US" sz="2400" smtClean="0"/>
              <a:t>Миссия обеспечивает </a:t>
            </a:r>
            <a:r>
              <a:rPr lang="ru-RU" altLang="en-US" sz="2400" b="1" i="1" u="sng" smtClean="0"/>
              <a:t>организацию</a:t>
            </a:r>
            <a:r>
              <a:rPr lang="ru-RU" altLang="en-US" sz="2400" smtClean="0"/>
              <a:t>, способную </a:t>
            </a:r>
          </a:p>
          <a:p>
            <a:pPr eaLnBrk="1" hangingPunct="1">
              <a:lnSpc>
                <a:spcPct val="90000"/>
              </a:lnSpc>
              <a:buFontTx/>
              <a:buNone/>
            </a:pPr>
            <a:r>
              <a:rPr lang="ru-RU" altLang="en-US" sz="2400" smtClean="0"/>
              <a:t>                      к преодолению.</a:t>
            </a:r>
          </a:p>
          <a:p>
            <a:pPr eaLnBrk="1" hangingPunct="1">
              <a:lnSpc>
                <a:spcPct val="90000"/>
              </a:lnSpc>
              <a:buFontTx/>
              <a:buNone/>
            </a:pPr>
            <a:r>
              <a:rPr lang="en-US" altLang="en-US" sz="2400" smtClean="0"/>
              <a:t>		     </a:t>
            </a:r>
            <a:r>
              <a:rPr lang="ru-RU" altLang="en-US" sz="2400" smtClean="0"/>
              <a:t>Ж.</a:t>
            </a:r>
            <a:r>
              <a:rPr lang="en-US" altLang="en-US" sz="2400" smtClean="0"/>
              <a:t> </a:t>
            </a:r>
            <a:r>
              <a:rPr lang="ru-RU" altLang="en-US" sz="2400" smtClean="0"/>
              <a:t>Миссия способствует </a:t>
            </a:r>
            <a:r>
              <a:rPr lang="ru-RU" altLang="en-US" sz="2400" b="1" i="1" u="sng" smtClean="0"/>
              <a:t>оценке качества</a:t>
            </a:r>
            <a:r>
              <a:rPr lang="ru-RU" altLang="en-US" sz="2400" smtClean="0"/>
              <a:t>.</a:t>
            </a:r>
            <a:endParaRPr lang="en-US" altLang="en-US" sz="2400" smtClean="0"/>
          </a:p>
          <a:p>
            <a:pPr eaLnBrk="1" hangingPunct="1">
              <a:lnSpc>
                <a:spcPct val="90000"/>
              </a:lnSpc>
              <a:buFontTx/>
              <a:buNone/>
            </a:pPr>
            <a:r>
              <a:rPr lang="en-US" altLang="en-US" sz="240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9"/>
          <p:cNvSpPr>
            <a:spLocks noGrp="1" noChangeArrowheads="1"/>
          </p:cNvSpPr>
          <p:nvPr>
            <p:ph type="body" idx="1"/>
          </p:nvPr>
        </p:nvSpPr>
        <p:spPr>
          <a:xfrm>
            <a:off x="685800" y="1752600"/>
            <a:ext cx="8153400" cy="5105400"/>
          </a:xfrm>
          <a:noFill/>
        </p:spPr>
        <p:txBody>
          <a:bodyPr/>
          <a:lstStyle/>
          <a:p>
            <a:pPr eaLnBrk="1" hangingPunct="1">
              <a:lnSpc>
                <a:spcPct val="90000"/>
              </a:lnSpc>
            </a:pPr>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lnSpc>
                <a:spcPct val="90000"/>
              </a:lnSpc>
              <a:buFontTx/>
              <a:buNone/>
            </a:pPr>
            <a:r>
              <a:rPr lang="en-US" altLang="en-US" sz="2800" smtClean="0"/>
              <a:t>		2.  </a:t>
            </a:r>
            <a:r>
              <a:rPr lang="ru-RU" altLang="en-US" sz="2800" smtClean="0"/>
              <a:t>То, чем миссия </a:t>
            </a:r>
            <a:r>
              <a:rPr lang="ru-RU" altLang="en-US" sz="2800" u="sng" smtClean="0"/>
              <a:t>не является</a:t>
            </a:r>
            <a:r>
              <a:rPr lang="ru-RU" altLang="en-US" sz="2800" smtClean="0"/>
              <a:t>.</a:t>
            </a:r>
            <a:endParaRPr lang="en-US" altLang="en-US" sz="2800" smtClean="0"/>
          </a:p>
          <a:p>
            <a:pPr algn="just" eaLnBrk="1" hangingPunct="1">
              <a:lnSpc>
                <a:spcPct val="90000"/>
              </a:lnSpc>
              <a:buFontTx/>
              <a:buNone/>
            </a:pPr>
            <a:r>
              <a:rPr lang="en-US" altLang="en-US" sz="2400" smtClean="0"/>
              <a:t> 		     </a:t>
            </a:r>
            <a:r>
              <a:rPr lang="ru-RU" altLang="en-US" sz="2400" smtClean="0"/>
              <a:t>Аллен Кокс определяет миссию как «краткое убедительное описание своей цели». Тем не менее </a:t>
            </a:r>
            <a:r>
              <a:rPr lang="ru-RU" altLang="en-US" sz="2400" i="1" smtClean="0"/>
              <a:t>цель</a:t>
            </a:r>
            <a:r>
              <a:rPr lang="ru-RU" altLang="en-US" sz="2400" smtClean="0"/>
              <a:t> служения во многом отличается от его </a:t>
            </a:r>
            <a:r>
              <a:rPr lang="ru-RU" altLang="en-US" sz="2400" i="1" smtClean="0"/>
              <a:t>миссии</a:t>
            </a:r>
            <a:r>
              <a:rPr lang="ru-RU" altLang="en-US" sz="2400" smtClean="0"/>
              <a:t>.</a:t>
            </a:r>
            <a:r>
              <a:rPr lang="en-US" altLang="en-US" sz="2400" smtClean="0"/>
              <a:t> </a:t>
            </a:r>
            <a:r>
              <a:rPr lang="ru-RU" altLang="en-US" sz="2400" smtClean="0"/>
              <a:t>Во – первых, цель отвечает на различные вопросы. Например, вопросы «Почему?» </a:t>
            </a:r>
            <a:r>
              <a:rPr lang="ru-RU" altLang="en-US" sz="2400" b="1" i="1" u="sng" smtClean="0"/>
              <a:t>Почему</a:t>
            </a:r>
            <a:r>
              <a:rPr lang="ru-RU" altLang="en-US" sz="2400" smtClean="0"/>
              <a:t> мы здесь? </a:t>
            </a:r>
            <a:r>
              <a:rPr lang="ru-RU" altLang="en-US" sz="2400" b="1" i="1" u="sng" smtClean="0"/>
              <a:t>Почему</a:t>
            </a:r>
            <a:r>
              <a:rPr lang="ru-RU" altLang="en-US" sz="2400" smtClean="0"/>
              <a:t> мы существуем? В это же время миссия отвечает на </a:t>
            </a:r>
            <a:r>
              <a:rPr lang="ru-RU" altLang="en-US" sz="2400" i="1" smtClean="0"/>
              <a:t>«Что?» </a:t>
            </a:r>
            <a:r>
              <a:rPr lang="ru-RU" altLang="en-US" sz="2400" smtClean="0"/>
              <a:t>- вопросы.</a:t>
            </a:r>
            <a:r>
              <a:rPr lang="en-US" altLang="en-US" sz="2400" smtClean="0"/>
              <a:t> </a:t>
            </a:r>
            <a:r>
              <a:rPr lang="ru-RU" altLang="en-US" sz="2400" b="1" i="1" u="sng" smtClean="0"/>
              <a:t>Что</a:t>
            </a:r>
            <a:r>
              <a:rPr lang="ru-RU" altLang="en-US" sz="2400" smtClean="0"/>
              <a:t> мы предполагаем сделать? </a:t>
            </a:r>
            <a:r>
              <a:rPr lang="ru-RU" altLang="en-US" sz="2400" b="1" i="1" u="sng" smtClean="0"/>
              <a:t>Что</a:t>
            </a:r>
            <a:r>
              <a:rPr lang="ru-RU" altLang="en-US" sz="2400" smtClean="0"/>
              <a:t> является нашим стратегическим намерением от Бога? Цель отличается от миссии, потому что по своему масштабу цель шире. Миссия служения, наряду с видением и целями, подчиняется своей цели.</a:t>
            </a:r>
            <a:endParaRPr lang="en-US" altLang="en-US" sz="2400" smtClean="0"/>
          </a:p>
        </p:txBody>
      </p:sp>
      <p:sp>
        <p:nvSpPr>
          <p:cNvPr id="18435" name="Rectangle 11"/>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5"/>
          <p:cNvSpPr>
            <a:spLocks noGrp="1" noChangeArrowheads="1"/>
          </p:cNvSpPr>
          <p:nvPr>
            <p:ph type="title"/>
          </p:nvPr>
        </p:nvSpPr>
        <p:spPr>
          <a:xfrm>
            <a:off x="838200" y="533400"/>
            <a:ext cx="8153400" cy="914400"/>
          </a:xfrm>
          <a:noFill/>
        </p:spPr>
        <p:txBody>
          <a:bodyPr/>
          <a:lstStyle/>
          <a:p>
            <a:pPr algn="ctr" eaLnBrk="1" hangingPunct="1"/>
            <a:r>
              <a:rPr lang="ru-RU" altLang="en-US" smtClean="0">
                <a:latin typeface="Cobalt" pitchFamily="34" charset="0"/>
              </a:rPr>
              <a:t>Три критических вопроса</a:t>
            </a:r>
            <a:endParaRPr lang="en-US" altLang="en-US" smtClean="0">
              <a:latin typeface="Cobalt" pitchFamily="34" charset="0"/>
            </a:endParaRPr>
          </a:p>
        </p:txBody>
      </p:sp>
      <p:sp>
        <p:nvSpPr>
          <p:cNvPr id="19459" name="Rectangle 27"/>
          <p:cNvSpPr>
            <a:spLocks noGrp="1" noChangeArrowheads="1"/>
          </p:cNvSpPr>
          <p:nvPr>
            <p:ph type="body" idx="1"/>
          </p:nvPr>
        </p:nvSpPr>
        <p:spPr>
          <a:xfrm>
            <a:off x="685800" y="1752600"/>
            <a:ext cx="8458200" cy="4038600"/>
          </a:xfrm>
          <a:noFill/>
        </p:spPr>
        <p:txBody>
          <a:bodyPr/>
          <a:lstStyle/>
          <a:p>
            <a:pPr eaLnBrk="1" hangingPunct="1">
              <a:lnSpc>
                <a:spcPct val="90000"/>
              </a:lnSpc>
            </a:pPr>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lnSpc>
                <a:spcPct val="90000"/>
              </a:lnSpc>
              <a:buFontTx/>
              <a:buNone/>
            </a:pPr>
            <a:r>
              <a:rPr lang="en-US" altLang="en-US" sz="2800" smtClean="0"/>
              <a:t>		3.  </a:t>
            </a:r>
            <a:r>
              <a:rPr lang="ru-RU" altLang="en-US" sz="2800" smtClean="0"/>
              <a:t>Что </a:t>
            </a:r>
            <a:r>
              <a:rPr lang="ru-RU" altLang="en-US" sz="2800" u="sng" smtClean="0"/>
              <a:t>является</a:t>
            </a:r>
            <a:r>
              <a:rPr lang="ru-RU" altLang="en-US" sz="2800" smtClean="0"/>
              <a:t> миссией.</a:t>
            </a:r>
            <a:endParaRPr lang="en-US" altLang="en-US" sz="2800" smtClean="0"/>
          </a:p>
          <a:p>
            <a:pPr eaLnBrk="1" hangingPunct="1">
              <a:lnSpc>
                <a:spcPct val="90000"/>
              </a:lnSpc>
              <a:buFontTx/>
              <a:buNone/>
            </a:pPr>
            <a:r>
              <a:rPr lang="en-US" altLang="en-US" sz="2800" smtClean="0"/>
              <a:t>		     </a:t>
            </a:r>
            <a:r>
              <a:rPr lang="ru-RU" altLang="en-US" sz="2800" smtClean="0"/>
              <a:t>А</a:t>
            </a:r>
            <a:r>
              <a:rPr lang="en-US" altLang="en-US" sz="2800" smtClean="0"/>
              <a:t>. </a:t>
            </a:r>
            <a:r>
              <a:rPr lang="ru-RU" altLang="en-US" sz="2800" smtClean="0"/>
              <a:t>Миссия </a:t>
            </a:r>
            <a:r>
              <a:rPr lang="ru-RU" altLang="en-US" sz="2800" i="1" u="sng" smtClean="0"/>
              <a:t>широка</a:t>
            </a:r>
            <a:r>
              <a:rPr lang="ru-RU" altLang="en-US" sz="2800" smtClean="0"/>
              <a:t>, но не чрезмерно.</a:t>
            </a:r>
            <a:endParaRPr lang="en-US" altLang="en-US" sz="2800" smtClean="0"/>
          </a:p>
          <a:p>
            <a:pPr eaLnBrk="1" hangingPunct="1">
              <a:lnSpc>
                <a:spcPct val="90000"/>
              </a:lnSpc>
              <a:buFontTx/>
              <a:buNone/>
            </a:pPr>
            <a:r>
              <a:rPr lang="en-US" altLang="en-US" sz="2800" smtClean="0"/>
              <a:t>		     </a:t>
            </a:r>
            <a:r>
              <a:rPr lang="ru-RU" altLang="en-US" sz="2800" smtClean="0"/>
              <a:t>Б</a:t>
            </a:r>
            <a:r>
              <a:rPr lang="en-US" altLang="en-US" sz="2800" smtClean="0"/>
              <a:t>. </a:t>
            </a:r>
            <a:r>
              <a:rPr lang="ru-RU" altLang="en-US" sz="2800" smtClean="0"/>
              <a:t>Миссия </a:t>
            </a:r>
            <a:r>
              <a:rPr lang="ru-RU" altLang="en-US" sz="2800" i="1" u="sng" smtClean="0"/>
              <a:t>кратка</a:t>
            </a:r>
            <a:r>
              <a:rPr lang="ru-RU" altLang="en-US" sz="2800" smtClean="0"/>
              <a:t>.</a:t>
            </a:r>
            <a:endParaRPr lang="en-US" altLang="en-US" sz="2800" smtClean="0"/>
          </a:p>
          <a:p>
            <a:pPr eaLnBrk="1" hangingPunct="1">
              <a:lnSpc>
                <a:spcPct val="90000"/>
              </a:lnSpc>
              <a:buFontTx/>
              <a:buNone/>
            </a:pPr>
            <a:r>
              <a:rPr lang="en-US" altLang="en-US" sz="2800" smtClean="0"/>
              <a:t>		     </a:t>
            </a:r>
            <a:r>
              <a:rPr lang="ru-RU" altLang="en-US" sz="2800" smtClean="0"/>
              <a:t>В</a:t>
            </a:r>
            <a:r>
              <a:rPr lang="en-US" altLang="en-US" sz="2800" smtClean="0"/>
              <a:t>. </a:t>
            </a:r>
            <a:r>
              <a:rPr lang="ru-RU" altLang="en-US" sz="2800" smtClean="0"/>
              <a:t>Миссия соответствует </a:t>
            </a:r>
            <a:r>
              <a:rPr lang="ru-RU" altLang="en-US" sz="2800" i="1" u="sng" smtClean="0"/>
              <a:t>Библии</a:t>
            </a:r>
            <a:r>
              <a:rPr lang="ru-RU" altLang="en-US" sz="2800" smtClean="0"/>
              <a:t>.</a:t>
            </a:r>
            <a:endParaRPr lang="en-US" altLang="en-US" sz="2800" smtClean="0"/>
          </a:p>
          <a:p>
            <a:pPr eaLnBrk="1" hangingPunct="1">
              <a:lnSpc>
                <a:spcPct val="90000"/>
              </a:lnSpc>
              <a:buFontTx/>
              <a:buNone/>
            </a:pPr>
            <a:r>
              <a:rPr lang="en-US" altLang="en-US" sz="2800" smtClean="0"/>
              <a:t>		     </a:t>
            </a:r>
            <a:r>
              <a:rPr lang="ru-RU" altLang="en-US" sz="2800" smtClean="0"/>
              <a:t>Г</a:t>
            </a:r>
            <a:r>
              <a:rPr lang="en-US" altLang="en-US" sz="2800" smtClean="0"/>
              <a:t>. </a:t>
            </a:r>
            <a:r>
              <a:rPr lang="ru-RU" altLang="en-US" sz="2800" smtClean="0"/>
              <a:t>Миссия – это формулировка.</a:t>
            </a:r>
            <a:endParaRPr lang="en-US" altLang="en-US" sz="2800" smtClean="0"/>
          </a:p>
          <a:p>
            <a:pPr eaLnBrk="1" hangingPunct="1">
              <a:lnSpc>
                <a:spcPct val="90000"/>
              </a:lnSpc>
              <a:buFontTx/>
              <a:buNone/>
            </a:pPr>
            <a:r>
              <a:rPr lang="en-US" altLang="en-US" sz="2800" smtClean="0"/>
              <a:t>		     </a:t>
            </a:r>
            <a:r>
              <a:rPr lang="ru-RU" altLang="en-US" sz="2800" smtClean="0"/>
              <a:t>Д</a:t>
            </a:r>
            <a:r>
              <a:rPr lang="en-US" altLang="en-US" sz="2800" smtClean="0"/>
              <a:t>. </a:t>
            </a:r>
            <a:r>
              <a:rPr lang="ru-RU" altLang="en-US" sz="2800" smtClean="0"/>
              <a:t>Миссия – это то, чем должно заниматься      </a:t>
            </a:r>
            <a:r>
              <a:rPr lang="ru-RU" altLang="en-US" sz="2800" i="1" u="sng" smtClean="0"/>
              <a:t>служение.</a:t>
            </a:r>
            <a:endParaRPr lang="en-US" altLang="en-US" sz="2800" i="1" u="sng" smtClean="0"/>
          </a:p>
          <a:p>
            <a:pPr eaLnBrk="1" hangingPunct="1">
              <a:lnSpc>
                <a:spcPct val="90000"/>
              </a:lnSpc>
              <a:buFontTx/>
              <a:buNone/>
            </a:pPr>
            <a:r>
              <a:rPr lang="en-US" altLang="en-US" sz="2400" smtClean="0"/>
              <a:t>		</a:t>
            </a:r>
          </a:p>
          <a:p>
            <a:pPr eaLnBrk="1" hangingPunct="1">
              <a:lnSpc>
                <a:spcPct val="90000"/>
              </a:lnSpc>
              <a:buFontTx/>
              <a:buNone/>
            </a:pPr>
            <a:r>
              <a:rPr lang="en-US" altLang="en-US" sz="24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0483" name="Rectangle 9"/>
          <p:cNvSpPr>
            <a:spLocks noGrp="1" noChangeArrowheads="1"/>
          </p:cNvSpPr>
          <p:nvPr>
            <p:ph type="body" idx="1"/>
          </p:nvPr>
        </p:nvSpPr>
        <p:spPr>
          <a:xfrm>
            <a:off x="685800" y="1752600"/>
            <a:ext cx="8458200" cy="4648200"/>
          </a:xfrm>
          <a:noFill/>
        </p:spPr>
        <p:txBody>
          <a:bodyPr/>
          <a:lstStyle/>
          <a:p>
            <a:pPr eaLnBrk="1" hangingPunct="1">
              <a:lnSpc>
                <a:spcPct val="90000"/>
              </a:lnSpc>
            </a:pPr>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lnSpc>
                <a:spcPct val="90000"/>
              </a:lnSpc>
              <a:buFontTx/>
              <a:buNone/>
            </a:pPr>
            <a:r>
              <a:rPr lang="en-US" altLang="en-US" sz="2800" smtClean="0"/>
              <a:t>		4.  </a:t>
            </a:r>
            <a:r>
              <a:rPr lang="ru-RU" altLang="en-US" sz="2800" smtClean="0"/>
              <a:t>Важность видения</a:t>
            </a:r>
            <a:r>
              <a:rPr lang="en-US" altLang="en-US" sz="2800" smtClean="0"/>
              <a:t>.</a:t>
            </a:r>
          </a:p>
          <a:p>
            <a:pPr eaLnBrk="1" hangingPunct="1">
              <a:lnSpc>
                <a:spcPct val="90000"/>
              </a:lnSpc>
              <a:buFontTx/>
              <a:buNone/>
            </a:pPr>
            <a:r>
              <a:rPr lang="en-US" altLang="en-US" sz="2800" smtClean="0"/>
              <a:t>		     </a:t>
            </a:r>
            <a:r>
              <a:rPr lang="ru-RU" altLang="en-US" sz="2800" smtClean="0"/>
              <a:t>А</a:t>
            </a:r>
            <a:r>
              <a:rPr lang="en-US" altLang="en-US" sz="2800" smtClean="0"/>
              <a:t>. </a:t>
            </a:r>
            <a:r>
              <a:rPr lang="ru-RU" altLang="en-US" sz="2800" smtClean="0"/>
              <a:t>Видение </a:t>
            </a:r>
            <a:r>
              <a:rPr lang="ru-RU" altLang="en-US" sz="2800" b="1" i="1" u="sng" smtClean="0"/>
              <a:t>дает</a:t>
            </a:r>
            <a:r>
              <a:rPr lang="ru-RU" altLang="en-US" sz="2800" smtClean="0"/>
              <a:t> энергию.</a:t>
            </a:r>
            <a:endParaRPr lang="en-US" altLang="en-US" sz="2800" smtClean="0"/>
          </a:p>
          <a:p>
            <a:pPr eaLnBrk="1" hangingPunct="1">
              <a:lnSpc>
                <a:spcPct val="90000"/>
              </a:lnSpc>
              <a:buFontTx/>
              <a:buNone/>
            </a:pPr>
            <a:r>
              <a:rPr lang="en-US" altLang="en-US" sz="2800" smtClean="0"/>
              <a:t>		     </a:t>
            </a:r>
            <a:r>
              <a:rPr lang="ru-RU" altLang="en-US" sz="2800" smtClean="0"/>
              <a:t>Б</a:t>
            </a:r>
            <a:r>
              <a:rPr lang="en-US" altLang="en-US" sz="2800" smtClean="0"/>
              <a:t>. </a:t>
            </a:r>
            <a:r>
              <a:rPr lang="ru-RU" altLang="en-US" sz="2800" smtClean="0"/>
              <a:t>Видение </a:t>
            </a:r>
            <a:r>
              <a:rPr lang="ru-RU" altLang="en-US" sz="2800" b="1" i="1" u="sng" smtClean="0"/>
              <a:t>создает</a:t>
            </a:r>
            <a:r>
              <a:rPr lang="ru-RU" altLang="en-US" sz="2800" smtClean="0"/>
              <a:t> предпосылку.</a:t>
            </a:r>
            <a:endParaRPr lang="en-US" altLang="en-US" sz="2800" smtClean="0"/>
          </a:p>
          <a:p>
            <a:pPr eaLnBrk="1" hangingPunct="1">
              <a:lnSpc>
                <a:spcPct val="90000"/>
              </a:lnSpc>
              <a:buFontTx/>
              <a:buNone/>
            </a:pPr>
            <a:r>
              <a:rPr lang="en-US" altLang="en-US" sz="2800" smtClean="0"/>
              <a:t>		     </a:t>
            </a:r>
            <a:r>
              <a:rPr lang="ru-RU" altLang="en-US" sz="2800" smtClean="0"/>
              <a:t>В</a:t>
            </a:r>
            <a:r>
              <a:rPr lang="en-US" altLang="en-US" sz="2800" smtClean="0"/>
              <a:t>. </a:t>
            </a:r>
            <a:r>
              <a:rPr lang="ru-RU" altLang="en-US" sz="2800" smtClean="0"/>
              <a:t>Видение </a:t>
            </a:r>
            <a:r>
              <a:rPr lang="ru-RU" altLang="en-US" sz="2800" b="1" i="1" u="sng" smtClean="0"/>
              <a:t>способствует</a:t>
            </a:r>
            <a:r>
              <a:rPr lang="ru-RU" altLang="en-US" sz="2800" smtClean="0"/>
              <a:t> риску.</a:t>
            </a:r>
            <a:r>
              <a:rPr lang="en-US" altLang="en-US" sz="2800" smtClean="0"/>
              <a:t> </a:t>
            </a:r>
          </a:p>
          <a:p>
            <a:pPr eaLnBrk="1" hangingPunct="1">
              <a:lnSpc>
                <a:spcPct val="90000"/>
              </a:lnSpc>
              <a:buFontTx/>
              <a:buNone/>
            </a:pPr>
            <a:r>
              <a:rPr lang="en-US" altLang="en-US" sz="2800" smtClean="0"/>
              <a:t>		     </a:t>
            </a:r>
            <a:r>
              <a:rPr lang="ru-RU" altLang="en-US" sz="2800" smtClean="0"/>
              <a:t>Г</a:t>
            </a:r>
            <a:r>
              <a:rPr lang="en-US" altLang="en-US" sz="2800" smtClean="0"/>
              <a:t>. </a:t>
            </a:r>
            <a:r>
              <a:rPr lang="ru-RU" altLang="en-US" sz="2800" smtClean="0"/>
              <a:t>Видение </a:t>
            </a:r>
            <a:r>
              <a:rPr lang="ru-RU" altLang="en-US" sz="2800" b="1" i="1" u="sng" smtClean="0"/>
              <a:t>признает законным </a:t>
            </a:r>
            <a:r>
              <a:rPr lang="ru-RU" altLang="en-US" sz="2800" smtClean="0"/>
              <a:t>лидерство.</a:t>
            </a:r>
            <a:endParaRPr lang="en-US" altLang="en-US" sz="2800" smtClean="0"/>
          </a:p>
          <a:p>
            <a:pPr eaLnBrk="1" hangingPunct="1">
              <a:lnSpc>
                <a:spcPct val="90000"/>
              </a:lnSpc>
              <a:buFontTx/>
              <a:buNone/>
            </a:pPr>
            <a:r>
              <a:rPr lang="en-US" altLang="en-US" sz="2800" smtClean="0"/>
              <a:t>		     </a:t>
            </a:r>
            <a:r>
              <a:rPr lang="ru-RU" altLang="en-US" sz="2800" smtClean="0"/>
              <a:t>Д</a:t>
            </a:r>
            <a:r>
              <a:rPr lang="en-US" altLang="en-US" sz="2800" smtClean="0"/>
              <a:t>. </a:t>
            </a:r>
            <a:r>
              <a:rPr lang="ru-RU" altLang="en-US" sz="2800" smtClean="0"/>
              <a:t>Видение дает энергию </a:t>
            </a:r>
            <a:r>
              <a:rPr lang="ru-RU" altLang="en-US" sz="2800" b="1" i="1" u="sng" smtClean="0"/>
              <a:t>лидерству</a:t>
            </a:r>
            <a:r>
              <a:rPr lang="ru-RU" altLang="en-US" sz="2800" smtClean="0"/>
              <a:t>.</a:t>
            </a:r>
            <a:endParaRPr lang="en-US" altLang="en-US" sz="2800" smtClean="0"/>
          </a:p>
          <a:p>
            <a:pPr eaLnBrk="1" hangingPunct="1">
              <a:lnSpc>
                <a:spcPct val="90000"/>
              </a:lnSpc>
              <a:buFontTx/>
              <a:buNone/>
            </a:pPr>
            <a:r>
              <a:rPr lang="en-US" altLang="en-US" sz="2800" smtClean="0"/>
              <a:t>		     </a:t>
            </a:r>
            <a:r>
              <a:rPr lang="ru-RU" altLang="en-US" sz="2800" smtClean="0"/>
              <a:t>Е</a:t>
            </a:r>
            <a:r>
              <a:rPr lang="en-US" altLang="en-US" sz="2800" smtClean="0"/>
              <a:t>. </a:t>
            </a:r>
            <a:r>
              <a:rPr lang="ru-RU" altLang="en-US" sz="2800" smtClean="0"/>
              <a:t>Видение </a:t>
            </a:r>
            <a:r>
              <a:rPr lang="ru-RU" altLang="en-US" sz="2800" b="1" i="1" u="sng" smtClean="0"/>
              <a:t>поддерживает</a:t>
            </a:r>
            <a:r>
              <a:rPr lang="ru-RU" altLang="en-US" sz="2800" smtClean="0"/>
              <a:t> служение.</a:t>
            </a:r>
            <a:endParaRPr lang="en-US" altLang="en-US" sz="2800" smtClean="0"/>
          </a:p>
          <a:p>
            <a:pPr eaLnBrk="1" hangingPunct="1">
              <a:lnSpc>
                <a:spcPct val="90000"/>
              </a:lnSpc>
              <a:buFontTx/>
              <a:buNone/>
            </a:pPr>
            <a:r>
              <a:rPr lang="en-US" altLang="en-US" sz="2800" smtClean="0"/>
              <a:t>		     </a:t>
            </a:r>
            <a:r>
              <a:rPr lang="ru-RU" altLang="en-US" sz="2800" smtClean="0"/>
              <a:t>Ё</a:t>
            </a:r>
            <a:r>
              <a:rPr lang="en-US" altLang="en-US" sz="2800" smtClean="0"/>
              <a:t>. </a:t>
            </a:r>
            <a:r>
              <a:rPr lang="ru-RU" altLang="en-US" sz="2800" smtClean="0"/>
              <a:t>Видение мотивирует </a:t>
            </a:r>
            <a:r>
              <a:rPr lang="ru-RU" altLang="en-US" sz="2800" b="1" i="1" u="sng" smtClean="0"/>
              <a:t>даяние</a:t>
            </a:r>
            <a:r>
              <a:rPr lang="ru-RU" altLang="en-US" sz="2800" smtClean="0"/>
              <a:t>.</a:t>
            </a:r>
            <a:endParaRPr lang="en-US" altLang="en-US" sz="2400" smtClean="0"/>
          </a:p>
          <a:p>
            <a:pPr eaLnBrk="1" hangingPunct="1">
              <a:lnSpc>
                <a:spcPct val="90000"/>
              </a:lnSpc>
              <a:buFontTx/>
              <a:buNone/>
            </a:pPr>
            <a:r>
              <a:rPr lang="en-US" altLang="en-US" sz="240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2"/>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1507" name="Rectangle 14"/>
          <p:cNvSpPr>
            <a:spLocks noGrp="1" noChangeArrowheads="1"/>
          </p:cNvSpPr>
          <p:nvPr>
            <p:ph type="body" idx="1"/>
          </p:nvPr>
        </p:nvSpPr>
        <p:spPr>
          <a:xfrm>
            <a:off x="685800" y="1752600"/>
            <a:ext cx="8229600" cy="4953000"/>
          </a:xfrm>
          <a:noFill/>
        </p:spPr>
        <p:txBody>
          <a:bodyPr/>
          <a:lstStyle/>
          <a:p>
            <a:pPr eaLnBrk="1" hangingPunct="1">
              <a:lnSpc>
                <a:spcPct val="90000"/>
              </a:lnSpc>
            </a:pPr>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lnSpc>
                <a:spcPct val="90000"/>
              </a:lnSpc>
              <a:buFontTx/>
              <a:buNone/>
            </a:pPr>
            <a:r>
              <a:rPr lang="en-US" altLang="en-US" sz="2800" smtClean="0"/>
              <a:t>		5. </a:t>
            </a:r>
            <a:r>
              <a:rPr lang="ru-RU" altLang="en-US" sz="2800" smtClean="0"/>
              <a:t>То, чем видение </a:t>
            </a:r>
            <a:r>
              <a:rPr lang="ru-RU" altLang="en-US" sz="2800" u="sng" smtClean="0"/>
              <a:t>не является</a:t>
            </a:r>
            <a:r>
              <a:rPr lang="ru-RU" altLang="en-US" sz="2800" smtClean="0"/>
              <a:t>.</a:t>
            </a:r>
            <a:endParaRPr lang="en-US" altLang="en-US" sz="2800" smtClean="0"/>
          </a:p>
          <a:p>
            <a:pPr eaLnBrk="1" hangingPunct="1">
              <a:lnSpc>
                <a:spcPct val="90000"/>
              </a:lnSpc>
              <a:buFontTx/>
              <a:buNone/>
            </a:pPr>
            <a:r>
              <a:rPr lang="en-US" altLang="en-US" sz="2800" smtClean="0"/>
              <a:t>		    </a:t>
            </a:r>
            <a:r>
              <a:rPr lang="ru-RU" altLang="en-US" sz="2400" smtClean="0"/>
              <a:t>А</a:t>
            </a:r>
            <a:r>
              <a:rPr lang="en-US" altLang="en-US" sz="2400" smtClean="0"/>
              <a:t>. </a:t>
            </a:r>
            <a:r>
              <a:rPr lang="ru-RU" altLang="en-US" sz="2400" smtClean="0"/>
              <a:t>Миссия – это формулировка того, чем </a:t>
            </a:r>
            <a:r>
              <a:rPr lang="ru-RU" altLang="en-US" sz="2400" b="1" i="1" u="sng" smtClean="0"/>
              <a:t>должно заниматься </a:t>
            </a:r>
            <a:r>
              <a:rPr lang="ru-RU" altLang="en-US" sz="2400" smtClean="0"/>
              <a:t>служение, в то время как само видение выступает в роли </a:t>
            </a:r>
            <a:r>
              <a:rPr lang="ru-RU" altLang="en-US" sz="2400" b="1" i="1" u="sng" smtClean="0"/>
              <a:t>короткого снимка </a:t>
            </a:r>
            <a:r>
              <a:rPr lang="ru-RU" altLang="en-US" sz="2400" smtClean="0"/>
              <a:t>(или картина этого).</a:t>
            </a:r>
            <a:endParaRPr lang="en-US" altLang="en-US" sz="2400" smtClean="0"/>
          </a:p>
          <a:p>
            <a:pPr eaLnBrk="1" hangingPunct="1">
              <a:lnSpc>
                <a:spcPct val="90000"/>
              </a:lnSpc>
              <a:buFontTx/>
              <a:buNone/>
            </a:pPr>
            <a:r>
              <a:rPr lang="en-US" altLang="en-US" sz="2400" smtClean="0"/>
              <a:t>		     </a:t>
            </a:r>
            <a:r>
              <a:rPr lang="ru-RU" altLang="en-US" sz="2400" smtClean="0"/>
              <a:t>Б</a:t>
            </a:r>
            <a:r>
              <a:rPr lang="en-US" altLang="en-US" sz="2400" smtClean="0"/>
              <a:t>. </a:t>
            </a:r>
            <a:r>
              <a:rPr lang="ru-RU" altLang="en-US" sz="2400" smtClean="0"/>
              <a:t>Миссия используется для планирования пути, по которому </a:t>
            </a:r>
            <a:r>
              <a:rPr lang="ru-RU" altLang="en-US" sz="2400" b="1" i="1" u="sng" smtClean="0"/>
              <a:t>идет служение</a:t>
            </a:r>
            <a:r>
              <a:rPr lang="ru-RU" altLang="en-US" sz="2400" smtClean="0"/>
              <a:t>; видение существует для того, чтобы передать, </a:t>
            </a:r>
            <a:r>
              <a:rPr lang="ru-RU" altLang="en-US" sz="2400" b="1" i="1" u="sng" smtClean="0"/>
              <a:t>куда</a:t>
            </a:r>
            <a:r>
              <a:rPr lang="ru-RU" altLang="en-US" sz="2400" smtClean="0"/>
              <a:t> это служение должно прийти.</a:t>
            </a:r>
            <a:endParaRPr lang="en-US" altLang="en-US" sz="2400" smtClean="0"/>
          </a:p>
          <a:p>
            <a:pPr eaLnBrk="1" hangingPunct="1">
              <a:lnSpc>
                <a:spcPct val="90000"/>
              </a:lnSpc>
              <a:buFontTx/>
              <a:buNone/>
            </a:pPr>
            <a:r>
              <a:rPr lang="en-US" altLang="en-US" sz="2400" smtClean="0"/>
              <a:t> 		     </a:t>
            </a:r>
            <a:r>
              <a:rPr lang="ru-RU" altLang="en-US" sz="2400" smtClean="0"/>
              <a:t>В</a:t>
            </a:r>
            <a:r>
              <a:rPr lang="en-US" altLang="en-US" sz="2400" smtClean="0"/>
              <a:t>. </a:t>
            </a:r>
            <a:r>
              <a:rPr lang="ru-RU" altLang="en-US" sz="2400" smtClean="0"/>
              <a:t>Формулировка миссии должна быть достаточно </a:t>
            </a:r>
            <a:r>
              <a:rPr lang="ru-RU" altLang="en-US" sz="2400" b="1" i="1" u="sng" smtClean="0"/>
              <a:t>краткой</a:t>
            </a:r>
            <a:r>
              <a:rPr lang="ru-RU" altLang="en-US" sz="2400" smtClean="0"/>
              <a:t>.</a:t>
            </a:r>
            <a:r>
              <a:rPr lang="en-US" altLang="en-US" sz="2400" smtClean="0"/>
              <a:t> </a:t>
            </a:r>
            <a:r>
              <a:rPr lang="ru-RU" altLang="en-US" sz="2400" smtClean="0"/>
              <a:t>Тем не менее, формулировка видения может вдаваться в </a:t>
            </a:r>
            <a:r>
              <a:rPr lang="ru-RU" altLang="en-US" sz="2400" b="1" i="1" u="sng" smtClean="0"/>
              <a:t>детали</a:t>
            </a:r>
            <a:r>
              <a:rPr lang="ru-RU" altLang="en-US" sz="2400" smtClean="0"/>
              <a:t> и варьироваться от одного параграфа до нескольких страниц.</a:t>
            </a:r>
            <a:endParaRPr lang="en-US" alt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52400"/>
            <a:ext cx="7772400" cy="1524000"/>
          </a:xfrm>
        </p:spPr>
        <p:txBody>
          <a:bodyPr/>
          <a:lstStyle/>
          <a:p>
            <a:pPr algn="ctr" eaLnBrk="1" hangingPunct="1"/>
            <a:r>
              <a:rPr lang="ru-RU" altLang="en-US" smtClean="0">
                <a:latin typeface="Cobalt" pitchFamily="34" charset="0"/>
              </a:rPr>
              <a:t>Что такое стратегическое планирование?</a:t>
            </a:r>
            <a:endParaRPr lang="en-US" altLang="en-US" smtClean="0">
              <a:latin typeface="Cobalt" pitchFamily="34" charset="0"/>
            </a:endParaRPr>
          </a:p>
        </p:txBody>
      </p:sp>
      <p:sp>
        <p:nvSpPr>
          <p:cNvPr id="4099" name="Rectangle 4"/>
          <p:cNvSpPr>
            <a:spLocks noGrp="1" noChangeArrowheads="1"/>
          </p:cNvSpPr>
          <p:nvPr>
            <p:ph type="body" idx="1"/>
          </p:nvPr>
        </p:nvSpPr>
        <p:spPr>
          <a:xfrm>
            <a:off x="1062038" y="1766888"/>
            <a:ext cx="7769225" cy="4862512"/>
          </a:xfrm>
          <a:noFill/>
        </p:spPr>
        <p:txBody>
          <a:bodyPr/>
          <a:lstStyle/>
          <a:p>
            <a:pPr algn="ctr" eaLnBrk="1" hangingPunct="1"/>
            <a:r>
              <a:rPr lang="ru-RU" altLang="en-US" smtClean="0"/>
              <a:t>Это процесс, который лидер использует на постоянной основе, чтобы принимать фундаментальные решения </a:t>
            </a:r>
          </a:p>
          <a:p>
            <a:pPr algn="ctr" eaLnBrk="1" hangingPunct="1">
              <a:buFontTx/>
              <a:buNone/>
            </a:pPr>
            <a:r>
              <a:rPr lang="ru-RU" altLang="en-US" smtClean="0"/>
              <a:t>  и предпринимать действия, которые сформируют и определят само служение, его направление и то, как можно туда дойти.</a:t>
            </a:r>
            <a:endParaRPr lang="en-US" altLang="en-US" sz="3600" i="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2"/>
          <p:cNvSpPr>
            <a:spLocks noGrp="1" noChangeArrowheads="1"/>
          </p:cNvSpPr>
          <p:nvPr>
            <p:ph type="title"/>
          </p:nvPr>
        </p:nvSpPr>
        <p:spPr>
          <a:xfrm>
            <a:off x="1066800" y="304800"/>
            <a:ext cx="7772400" cy="11430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2531" name="Rectangle 14"/>
          <p:cNvSpPr>
            <a:spLocks noGrp="1" noChangeArrowheads="1"/>
          </p:cNvSpPr>
          <p:nvPr>
            <p:ph idx="1"/>
          </p:nvPr>
        </p:nvSpPr>
        <p:spPr>
          <a:xfrm>
            <a:off x="685800" y="1614488"/>
            <a:ext cx="8305800" cy="5243512"/>
          </a:xfrm>
        </p:spPr>
        <p:txBody>
          <a:bodyPr/>
          <a:lstStyle/>
          <a:p>
            <a:pPr eaLnBrk="1" hangingPunct="1">
              <a:lnSpc>
                <a:spcPct val="90000"/>
              </a:lnSpc>
            </a:pPr>
            <a:r>
              <a:rPr lang="ru-RU" altLang="en-US" sz="2400" smtClean="0"/>
              <a:t>Б</a:t>
            </a:r>
            <a:r>
              <a:rPr lang="en-US" altLang="en-US" sz="2400" smtClean="0"/>
              <a:t>.	</a:t>
            </a:r>
            <a:r>
              <a:rPr lang="ru-RU" altLang="en-US" sz="2400" smtClean="0"/>
              <a:t>Куда мы направляемся?</a:t>
            </a:r>
            <a:r>
              <a:rPr lang="en-US" altLang="en-US" sz="2400" smtClean="0"/>
              <a:t> </a:t>
            </a:r>
          </a:p>
          <a:p>
            <a:pPr eaLnBrk="1" hangingPunct="1">
              <a:lnSpc>
                <a:spcPct val="90000"/>
              </a:lnSpc>
              <a:buFontTx/>
              <a:buNone/>
            </a:pPr>
            <a:r>
              <a:rPr lang="en-US" altLang="en-US" sz="2400" smtClean="0"/>
              <a:t>		5.  </a:t>
            </a:r>
            <a:r>
              <a:rPr lang="ru-RU" altLang="en-US" sz="2400" smtClean="0"/>
              <a:t>Чем видение </a:t>
            </a:r>
            <a:r>
              <a:rPr lang="ru-RU" altLang="en-US" sz="2400" u="sng" smtClean="0"/>
              <a:t>не является</a:t>
            </a:r>
            <a:r>
              <a:rPr lang="ru-RU" altLang="en-US" sz="2400" smtClean="0"/>
              <a:t>.</a:t>
            </a:r>
            <a:endParaRPr lang="en-US" altLang="en-US" sz="2400" smtClean="0"/>
          </a:p>
          <a:p>
            <a:pPr algn="ctr" eaLnBrk="1" hangingPunct="1">
              <a:lnSpc>
                <a:spcPct val="90000"/>
              </a:lnSpc>
              <a:buFontTx/>
              <a:buNone/>
            </a:pPr>
            <a:r>
              <a:rPr lang="en-US" altLang="en-US" sz="2400" smtClean="0"/>
              <a:t>		    </a:t>
            </a:r>
            <a:r>
              <a:rPr lang="ru-RU" altLang="en-US" sz="2000" smtClean="0"/>
              <a:t>Г</a:t>
            </a:r>
            <a:r>
              <a:rPr lang="en-US" altLang="en-US" sz="2000" smtClean="0"/>
              <a:t>. </a:t>
            </a:r>
            <a:r>
              <a:rPr lang="ru-RU" altLang="en-US" sz="2000" smtClean="0"/>
              <a:t>Цель миссии  - в том, чтобы </a:t>
            </a:r>
            <a:r>
              <a:rPr lang="ru-RU" altLang="en-US" sz="2000" b="1" i="1" u="sng" smtClean="0"/>
              <a:t>информировать</a:t>
            </a:r>
            <a:r>
              <a:rPr lang="ru-RU" altLang="en-US" sz="2000" smtClean="0"/>
              <a:t> обо всех функциях служения.</a:t>
            </a:r>
            <a:r>
              <a:rPr lang="en-US" altLang="en-US" sz="2000" smtClean="0"/>
              <a:t> </a:t>
            </a:r>
            <a:r>
              <a:rPr lang="ru-RU" altLang="en-US" sz="2000" smtClean="0"/>
              <a:t>Цель видения – в том, чтобы </a:t>
            </a:r>
            <a:r>
              <a:rPr lang="ru-RU" altLang="en-US" sz="2000" b="1" i="1" u="sng" smtClean="0"/>
              <a:t>вдохновлять</a:t>
            </a:r>
            <a:r>
              <a:rPr lang="ru-RU" altLang="en-US" sz="2000" smtClean="0"/>
              <a:t> людей на выполнение этих функций.</a:t>
            </a:r>
            <a:r>
              <a:rPr lang="en-US" altLang="en-US" sz="2000" smtClean="0"/>
              <a:t>         </a:t>
            </a:r>
          </a:p>
          <a:p>
            <a:pPr algn="ctr" eaLnBrk="1" hangingPunct="1">
              <a:lnSpc>
                <a:spcPct val="90000"/>
              </a:lnSpc>
              <a:buFontTx/>
              <a:buNone/>
            </a:pPr>
            <a:r>
              <a:rPr lang="en-US" altLang="en-US" sz="2000" smtClean="0"/>
              <a:t>		     </a:t>
            </a:r>
            <a:r>
              <a:rPr lang="ru-RU" altLang="en-US" sz="2000" smtClean="0"/>
              <a:t>Д</a:t>
            </a:r>
            <a:r>
              <a:rPr lang="en-US" altLang="en-US" sz="2000" smtClean="0"/>
              <a:t>. </a:t>
            </a:r>
            <a:r>
              <a:rPr lang="ru-RU" altLang="en-US" sz="2000" smtClean="0"/>
              <a:t>Миссия включает в себя </a:t>
            </a:r>
            <a:r>
              <a:rPr lang="ru-RU" altLang="en-US" sz="2000" b="1" i="1" u="sng" smtClean="0"/>
              <a:t>знание</a:t>
            </a:r>
            <a:r>
              <a:rPr lang="ru-RU" altLang="en-US" sz="2000" smtClean="0"/>
              <a:t>.</a:t>
            </a:r>
            <a:r>
              <a:rPr lang="en-US" altLang="en-US" sz="2000" smtClean="0"/>
              <a:t> </a:t>
            </a:r>
            <a:r>
              <a:rPr lang="ru-RU" altLang="en-US" sz="2000" smtClean="0"/>
              <a:t>Она помогает людям знать свой путь. Видение включает способность </a:t>
            </a:r>
            <a:r>
              <a:rPr lang="ru-RU" altLang="en-US" sz="2000" b="1" i="1" u="sng" smtClean="0"/>
              <a:t>видеть</a:t>
            </a:r>
            <a:r>
              <a:rPr lang="en-US" altLang="en-US" sz="2000" smtClean="0"/>
              <a:t> </a:t>
            </a:r>
            <a:r>
              <a:rPr lang="ru-RU" altLang="en-US" sz="2000" smtClean="0"/>
              <a:t>, оно помогает людям видеть свой путь. Если люди не могут увидеть </a:t>
            </a:r>
            <a:r>
              <a:rPr lang="ru-RU" altLang="en-US" sz="2000" b="1" i="1" u="sng" smtClean="0"/>
              <a:t>цель</a:t>
            </a:r>
            <a:r>
              <a:rPr lang="ru-RU" altLang="en-US" sz="2000" smtClean="0"/>
              <a:t>, то, вероятно, они никогда ее не достигнут.</a:t>
            </a:r>
            <a:r>
              <a:rPr lang="en-US" altLang="en-US" sz="2000" smtClean="0"/>
              <a:t>        </a:t>
            </a:r>
          </a:p>
          <a:p>
            <a:pPr algn="ctr" eaLnBrk="1" hangingPunct="1">
              <a:lnSpc>
                <a:spcPct val="90000"/>
              </a:lnSpc>
              <a:buFontTx/>
              <a:buNone/>
            </a:pPr>
            <a:r>
              <a:rPr lang="en-US" altLang="en-US" sz="2000" smtClean="0"/>
              <a:t>		     </a:t>
            </a:r>
            <a:r>
              <a:rPr lang="ru-RU" altLang="en-US" sz="2000" smtClean="0"/>
              <a:t>Е</a:t>
            </a:r>
            <a:r>
              <a:rPr lang="en-US" altLang="en-US" sz="2000" smtClean="0"/>
              <a:t>. </a:t>
            </a:r>
            <a:r>
              <a:rPr lang="ru-RU" altLang="en-US" sz="2000" smtClean="0"/>
              <a:t>Миссия приходит «из головы», в большей части ее происхождение интеллектуальное. Она поддерживает знание. </a:t>
            </a:r>
          </a:p>
          <a:p>
            <a:pPr algn="ctr" eaLnBrk="1" hangingPunct="1">
              <a:lnSpc>
                <a:spcPct val="90000"/>
              </a:lnSpc>
              <a:buFontTx/>
              <a:buNone/>
            </a:pPr>
            <a:r>
              <a:rPr lang="ru-RU" altLang="en-US" sz="2000" smtClean="0"/>
              <a:t>      Видение приходит «от сердца» и имеет в большей части эмоциональное начало. Видение поддерживает страсть.</a:t>
            </a:r>
            <a:endParaRPr lang="en-US" altLang="en-US"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2"/>
          <p:cNvSpPr>
            <a:spLocks noGrp="1" noChangeArrowheads="1"/>
          </p:cNvSpPr>
          <p:nvPr>
            <p:ph type="title"/>
          </p:nvPr>
        </p:nvSpPr>
        <p:spPr>
          <a:xfrm>
            <a:off x="914400" y="533400"/>
            <a:ext cx="80010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5" name="Rectangle 14"/>
          <p:cNvSpPr txBox="1">
            <a:spLocks noChangeArrowheads="1"/>
          </p:cNvSpPr>
          <p:nvPr/>
        </p:nvSpPr>
        <p:spPr bwMode="auto">
          <a:xfrm>
            <a:off x="685800" y="1752600"/>
            <a:ext cx="8229600" cy="4953000"/>
          </a:xfrm>
          <a:prstGeom prst="rect">
            <a:avLst/>
          </a:prstGeom>
          <a:noFill/>
          <a:ln w="9525">
            <a:noFill/>
            <a:miter lim="800000"/>
            <a:headEnd/>
            <a:tailEnd/>
          </a:ln>
          <a:effectLst/>
        </p:spPr>
        <p:txBody>
          <a:bodyPr/>
          <a:lstStyle/>
          <a:p>
            <a:pPr marL="342900" indent="-342900" algn="l">
              <a:lnSpc>
                <a:spcPct val="90000"/>
              </a:lnSpc>
              <a:buFontTx/>
              <a:buBlip>
                <a:blip r:embed="rId2"/>
              </a:buBlip>
              <a:defRPr/>
            </a:pPr>
            <a:r>
              <a:rPr lang="ru-RU" sz="2800" kern="0" dirty="0">
                <a:latin typeface="+mn-lt"/>
              </a:rPr>
              <a:t>Б</a:t>
            </a:r>
            <a:r>
              <a:rPr lang="en-US" sz="2800" kern="0" dirty="0">
                <a:latin typeface="+mn-lt"/>
              </a:rPr>
              <a:t>.	</a:t>
            </a:r>
            <a:r>
              <a:rPr lang="ru-RU" sz="2800" kern="0" dirty="0">
                <a:latin typeface="+mn-lt"/>
              </a:rPr>
              <a:t>Куда мы направляемся</a:t>
            </a:r>
            <a:r>
              <a:rPr lang="en-US" sz="2800" kern="0" dirty="0">
                <a:latin typeface="+mn-lt"/>
              </a:rPr>
              <a:t>? </a:t>
            </a:r>
          </a:p>
          <a:p>
            <a:pPr marL="342900" indent="-342900" algn="l">
              <a:lnSpc>
                <a:spcPct val="90000"/>
              </a:lnSpc>
              <a:defRPr/>
            </a:pPr>
            <a:r>
              <a:rPr lang="en-US" sz="2800" kern="0" dirty="0">
                <a:latin typeface="+mn-lt"/>
              </a:rPr>
              <a:t>		5.  </a:t>
            </a:r>
            <a:r>
              <a:rPr lang="ru-RU" sz="2800" kern="0" dirty="0">
                <a:latin typeface="+mn-lt"/>
              </a:rPr>
              <a:t>То, чем видение </a:t>
            </a:r>
            <a:r>
              <a:rPr lang="ru-RU" sz="2800" u="sng" kern="0" dirty="0">
                <a:latin typeface="+mn-lt"/>
              </a:rPr>
              <a:t>не является</a:t>
            </a:r>
            <a:r>
              <a:rPr lang="en-US" sz="2800" kern="0" dirty="0">
                <a:latin typeface="+mn-lt"/>
              </a:rPr>
              <a:t>.</a:t>
            </a:r>
          </a:p>
          <a:p>
            <a:pPr marL="342900" indent="-342900" algn="l">
              <a:lnSpc>
                <a:spcPct val="90000"/>
              </a:lnSpc>
              <a:defRPr/>
            </a:pPr>
            <a:r>
              <a:rPr lang="en-US" sz="2800" kern="0" dirty="0">
                <a:latin typeface="+mn-lt"/>
              </a:rPr>
              <a:t>		    </a:t>
            </a:r>
            <a:r>
              <a:rPr lang="ru-RU" kern="0" dirty="0">
                <a:latin typeface="+mn-lt"/>
              </a:rPr>
              <a:t>Ё</a:t>
            </a:r>
            <a:r>
              <a:rPr lang="en-US" kern="0" dirty="0">
                <a:latin typeface="+mn-lt"/>
              </a:rPr>
              <a:t>. </a:t>
            </a:r>
            <a:r>
              <a:rPr lang="ru-RU" kern="0" dirty="0">
                <a:latin typeface="+mn-lt"/>
              </a:rPr>
              <a:t>С точки зрения логики, </a:t>
            </a:r>
            <a:r>
              <a:rPr lang="ru-RU" b="1" i="1" u="sng" kern="0" dirty="0">
                <a:latin typeface="+mn-lt"/>
              </a:rPr>
              <a:t>миссия</a:t>
            </a:r>
            <a:r>
              <a:rPr lang="ru-RU" kern="0" dirty="0">
                <a:latin typeface="+mn-lt"/>
              </a:rPr>
              <a:t> предшествует видению.</a:t>
            </a:r>
            <a:r>
              <a:rPr lang="en-US" kern="0" dirty="0">
                <a:latin typeface="+mn-lt"/>
              </a:rPr>
              <a:t>  </a:t>
            </a:r>
            <a:r>
              <a:rPr lang="ru-RU" kern="0" dirty="0">
                <a:latin typeface="+mn-lt"/>
              </a:rPr>
              <a:t>По мере развития видение растет, благодаря чему развиваются определенные моменты, связанные со служением.</a:t>
            </a:r>
            <a:endParaRPr lang="en-US" kern="0" dirty="0">
              <a:latin typeface="+mn-lt"/>
            </a:endParaRPr>
          </a:p>
          <a:p>
            <a:pPr marL="342900" indent="-342900" algn="l">
              <a:lnSpc>
                <a:spcPct val="90000"/>
              </a:lnSpc>
              <a:defRPr/>
            </a:pPr>
            <a:r>
              <a:rPr lang="en-US" kern="0" dirty="0">
                <a:latin typeface="+mn-lt"/>
              </a:rPr>
              <a:t>		     </a:t>
            </a:r>
            <a:r>
              <a:rPr lang="ru-RU" kern="0" dirty="0">
                <a:latin typeface="+mn-lt"/>
              </a:rPr>
              <a:t>Ж</a:t>
            </a:r>
            <a:r>
              <a:rPr lang="en-US" kern="0" dirty="0">
                <a:latin typeface="+mn-lt"/>
              </a:rPr>
              <a:t>. </a:t>
            </a:r>
            <a:r>
              <a:rPr lang="ru-RU" kern="0" dirty="0">
                <a:latin typeface="+mn-lt"/>
              </a:rPr>
              <a:t>Миссия имеет </a:t>
            </a:r>
            <a:r>
              <a:rPr lang="ru-RU" b="1" i="1" u="sng" kern="0" dirty="0">
                <a:latin typeface="+mn-lt"/>
              </a:rPr>
              <a:t>широкую</a:t>
            </a:r>
            <a:r>
              <a:rPr lang="ru-RU" kern="0" dirty="0">
                <a:latin typeface="+mn-lt"/>
              </a:rPr>
              <a:t> сферу фокусирования, в то время как сфера, на которой останавливается видение, довольно узкая. Она выделяет отдельные детали и аспекты самого </a:t>
            </a:r>
            <a:r>
              <a:rPr lang="ru-RU" b="1" i="1" u="sng" kern="0" dirty="0">
                <a:latin typeface="+mn-lt"/>
              </a:rPr>
              <a:t>служения</a:t>
            </a:r>
            <a:r>
              <a:rPr lang="ru-RU" kern="0" dirty="0">
                <a:latin typeface="+mn-lt"/>
              </a:rPr>
              <a:t>.</a:t>
            </a:r>
            <a:endParaRPr lang="en-US" kern="0" dirty="0">
              <a:latin typeface="+mn-lt"/>
            </a:endParaRPr>
          </a:p>
          <a:p>
            <a:pPr marL="342900" indent="-342900" algn="l">
              <a:lnSpc>
                <a:spcPct val="90000"/>
              </a:lnSpc>
              <a:defRPr/>
            </a:pPr>
            <a:r>
              <a:rPr lang="en-US" kern="0" dirty="0">
                <a:latin typeface="+mn-lt"/>
              </a:rPr>
              <a:t> 		     </a:t>
            </a:r>
            <a:r>
              <a:rPr lang="ru-RU" kern="0" dirty="0" err="1">
                <a:latin typeface="+mn-lt"/>
              </a:rPr>
              <a:t>З</a:t>
            </a:r>
            <a:r>
              <a:rPr lang="en-US" kern="0" dirty="0">
                <a:latin typeface="+mn-lt"/>
              </a:rPr>
              <a:t>. </a:t>
            </a:r>
            <a:r>
              <a:rPr lang="ru-RU" kern="0" dirty="0">
                <a:latin typeface="+mn-lt"/>
              </a:rPr>
              <a:t>Развитие миссии – это </a:t>
            </a:r>
            <a:r>
              <a:rPr lang="ru-RU" b="1" i="1" u="sng" kern="0" dirty="0">
                <a:latin typeface="+mn-lt"/>
              </a:rPr>
              <a:t>наука</a:t>
            </a:r>
            <a:r>
              <a:rPr lang="ru-RU" kern="0" dirty="0">
                <a:latin typeface="+mn-lt"/>
              </a:rPr>
              <a:t>, ей можно научиться.</a:t>
            </a:r>
            <a:r>
              <a:rPr lang="en-US" kern="0" dirty="0">
                <a:latin typeface="+mn-lt"/>
              </a:rPr>
              <a:t>  </a:t>
            </a:r>
            <a:r>
              <a:rPr lang="ru-RU" kern="0" dirty="0">
                <a:latin typeface="+mn-lt"/>
              </a:rPr>
              <a:t>Видение – это </a:t>
            </a:r>
            <a:r>
              <a:rPr lang="ru-RU" b="1" i="1" u="sng" kern="0" dirty="0">
                <a:latin typeface="+mn-lt"/>
              </a:rPr>
              <a:t>искусство</a:t>
            </a:r>
            <a:r>
              <a:rPr lang="ru-RU" kern="0" dirty="0">
                <a:latin typeface="+mn-lt"/>
              </a:rPr>
              <a:t>, оно приходит больше по наитию.</a:t>
            </a:r>
            <a:r>
              <a:rPr lang="en-US" kern="0" dirty="0">
                <a:latin typeface="+mn-lt"/>
              </a:rPr>
              <a:t> </a:t>
            </a:r>
            <a:r>
              <a:rPr lang="ru-RU" sz="2000" kern="0" dirty="0">
                <a:latin typeface="+mn-lt"/>
              </a:rPr>
              <a:t>Либо вам удается «поймать» его, либо вы теряете абсолютно все.</a:t>
            </a:r>
            <a:r>
              <a:rPr lang="en-US" sz="2000" kern="0" dirty="0">
                <a:latin typeface="+mn-lt"/>
              </a:rPr>
              <a:t> </a:t>
            </a:r>
            <a:endParaRPr lang="en-US" kern="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2"/>
          <p:cNvSpPr>
            <a:spLocks noGrp="1" noChangeArrowheads="1"/>
          </p:cNvSpPr>
          <p:nvPr>
            <p:ph type="title"/>
          </p:nvPr>
        </p:nvSpPr>
        <p:spPr>
          <a:xfrm>
            <a:off x="914400" y="533400"/>
            <a:ext cx="80010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6" name="Rectangle 14"/>
          <p:cNvSpPr txBox="1">
            <a:spLocks noChangeArrowheads="1"/>
          </p:cNvSpPr>
          <p:nvPr/>
        </p:nvSpPr>
        <p:spPr bwMode="auto">
          <a:xfrm>
            <a:off x="685800" y="1752600"/>
            <a:ext cx="8229600" cy="4953000"/>
          </a:xfrm>
          <a:prstGeom prst="rect">
            <a:avLst/>
          </a:prstGeom>
          <a:noFill/>
          <a:ln w="9525">
            <a:noFill/>
            <a:miter lim="800000"/>
            <a:headEnd/>
            <a:tailEnd/>
          </a:ln>
          <a:effectLst/>
        </p:spPr>
        <p:txBody>
          <a:bodyPr/>
          <a:lstStyle/>
          <a:p>
            <a:pPr marL="342900" indent="-342900" algn="l">
              <a:lnSpc>
                <a:spcPct val="90000"/>
              </a:lnSpc>
              <a:buFontTx/>
              <a:buBlip>
                <a:blip r:embed="rId2"/>
              </a:buBlip>
              <a:defRPr/>
            </a:pPr>
            <a:r>
              <a:rPr lang="ru-RU" sz="2800" kern="0" dirty="0">
                <a:latin typeface="+mn-lt"/>
              </a:rPr>
              <a:t>Б. Куда мы направляемся?</a:t>
            </a:r>
            <a:r>
              <a:rPr lang="en-US" sz="2800" kern="0" dirty="0">
                <a:latin typeface="+mn-lt"/>
              </a:rPr>
              <a:t> </a:t>
            </a:r>
          </a:p>
          <a:p>
            <a:pPr marL="342900" indent="-342900" algn="l">
              <a:lnSpc>
                <a:spcPct val="90000"/>
              </a:lnSpc>
              <a:defRPr/>
            </a:pPr>
            <a:r>
              <a:rPr lang="en-US" sz="2800" kern="0" dirty="0">
                <a:latin typeface="+mn-lt"/>
              </a:rPr>
              <a:t>		5.  </a:t>
            </a:r>
            <a:r>
              <a:rPr lang="ru-RU" sz="2800" kern="0" dirty="0">
                <a:latin typeface="+mn-lt"/>
              </a:rPr>
              <a:t>То, чем миссия </a:t>
            </a:r>
            <a:r>
              <a:rPr lang="ru-RU" sz="2800" u="sng" kern="0" dirty="0">
                <a:latin typeface="+mn-lt"/>
              </a:rPr>
              <a:t>не является</a:t>
            </a:r>
            <a:r>
              <a:rPr lang="ru-RU" sz="2800" kern="0" dirty="0">
                <a:latin typeface="+mn-lt"/>
              </a:rPr>
              <a:t>.</a:t>
            </a:r>
            <a:endParaRPr lang="en-US" sz="2800" kern="0" dirty="0">
              <a:latin typeface="+mn-lt"/>
            </a:endParaRPr>
          </a:p>
          <a:p>
            <a:pPr marL="342900" indent="-342900" algn="l">
              <a:lnSpc>
                <a:spcPct val="90000"/>
              </a:lnSpc>
              <a:defRPr/>
            </a:pPr>
            <a:r>
              <a:rPr lang="en-US" sz="2800" kern="0" dirty="0">
                <a:latin typeface="+mn-lt"/>
              </a:rPr>
              <a:t>		    </a:t>
            </a:r>
            <a:r>
              <a:rPr lang="ru-RU" kern="0" dirty="0">
                <a:latin typeface="+mn-lt"/>
              </a:rPr>
              <a:t>И</a:t>
            </a:r>
            <a:r>
              <a:rPr lang="en-US" kern="0" dirty="0">
                <a:latin typeface="+mn-lt"/>
              </a:rPr>
              <a:t>. </a:t>
            </a:r>
            <a:r>
              <a:rPr lang="ru-RU" kern="0" dirty="0">
                <a:latin typeface="+mn-lt"/>
              </a:rPr>
              <a:t>Миссия передается </a:t>
            </a:r>
            <a:r>
              <a:rPr lang="ru-RU" b="1" i="1" u="sng" kern="0" dirty="0">
                <a:latin typeface="+mn-lt"/>
              </a:rPr>
              <a:t>визуально</a:t>
            </a:r>
            <a:r>
              <a:rPr lang="ru-RU" kern="0" dirty="0">
                <a:latin typeface="+mn-lt"/>
              </a:rPr>
              <a:t>; она должна быть где – </a:t>
            </a:r>
            <a:r>
              <a:rPr lang="ru-RU" kern="0" dirty="0" err="1">
                <a:latin typeface="+mn-lt"/>
              </a:rPr>
              <a:t>нибудь</a:t>
            </a:r>
            <a:r>
              <a:rPr lang="ru-RU" kern="0" dirty="0">
                <a:latin typeface="+mn-lt"/>
              </a:rPr>
              <a:t> записана. Видение передается </a:t>
            </a:r>
            <a:r>
              <a:rPr lang="ru-RU" b="1" i="1" u="sng" kern="0" dirty="0">
                <a:latin typeface="+mn-lt"/>
              </a:rPr>
              <a:t>словами.</a:t>
            </a:r>
            <a:r>
              <a:rPr lang="ru-RU" kern="0" dirty="0">
                <a:latin typeface="+mn-lt"/>
              </a:rPr>
              <a:t> Вы слышите ее как проповедь. Примером может служить видение Мартена Лютера под названием «У меня есть мечта». Эта проповедь оказывает большее влияние на тебя, когда ты ее слышишь, чем когда просто читаешь со страницы.</a:t>
            </a:r>
            <a:endParaRPr lang="en-US" kern="0"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009900" y="23574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25603" name="Rectangle 7"/>
          <p:cNvSpPr>
            <a:spLocks noGrp="1" noChangeArrowheads="1"/>
          </p:cNvSpPr>
          <p:nvPr>
            <p:ph type="body" idx="1"/>
          </p:nvPr>
        </p:nvSpPr>
        <p:spPr>
          <a:xfrm>
            <a:off x="685800" y="1746250"/>
            <a:ext cx="8458200" cy="4578350"/>
          </a:xfrm>
          <a:noFill/>
        </p:spPr>
        <p:txBody>
          <a:bodyPr/>
          <a:lstStyle/>
          <a:p>
            <a:pPr eaLnBrk="1" hangingPunct="1"/>
            <a:r>
              <a:rPr lang="ru-RU" altLang="en-US" sz="2800" smtClean="0"/>
              <a:t>Б</a:t>
            </a:r>
            <a:r>
              <a:rPr lang="en-US" altLang="en-US" sz="2800" smtClean="0"/>
              <a:t>.	</a:t>
            </a:r>
            <a:r>
              <a:rPr lang="ru-RU" altLang="en-US" sz="2800" smtClean="0"/>
              <a:t>Куда мы направляемся?</a:t>
            </a:r>
            <a:r>
              <a:rPr lang="en-US" altLang="en-US" sz="2800" smtClean="0"/>
              <a:t> </a:t>
            </a:r>
          </a:p>
          <a:p>
            <a:pPr eaLnBrk="1" hangingPunct="1">
              <a:buFontTx/>
              <a:buNone/>
            </a:pPr>
            <a:r>
              <a:rPr lang="en-US" altLang="en-US" sz="2800" smtClean="0"/>
              <a:t>		6.  </a:t>
            </a:r>
            <a:r>
              <a:rPr lang="ru-RU" altLang="en-US" sz="2800" smtClean="0"/>
              <a:t>Чем </a:t>
            </a:r>
            <a:r>
              <a:rPr lang="ru-RU" altLang="en-US" sz="2800" u="sng" smtClean="0"/>
              <a:t>является</a:t>
            </a:r>
            <a:r>
              <a:rPr lang="ru-RU" altLang="en-US" sz="2800" smtClean="0"/>
              <a:t> видение.</a:t>
            </a:r>
            <a:endParaRPr lang="en-US" altLang="en-US" sz="2800" smtClean="0"/>
          </a:p>
          <a:p>
            <a:pPr eaLnBrk="1" hangingPunct="1">
              <a:buFontTx/>
              <a:buNone/>
            </a:pPr>
            <a:r>
              <a:rPr lang="en-US" altLang="en-US" smtClean="0"/>
              <a:t>		    </a:t>
            </a:r>
            <a:r>
              <a:rPr lang="ru-RU" altLang="en-US" sz="2800" smtClean="0"/>
              <a:t>А</a:t>
            </a:r>
            <a:r>
              <a:rPr lang="en-US" altLang="en-US" sz="2800" smtClean="0"/>
              <a:t>. </a:t>
            </a:r>
            <a:r>
              <a:rPr lang="ru-RU" altLang="en-US" sz="2800" smtClean="0"/>
              <a:t>Видение обладает </a:t>
            </a:r>
            <a:r>
              <a:rPr lang="ru-RU" altLang="en-US" sz="2800" i="1" u="sng" smtClean="0"/>
              <a:t>ясностью</a:t>
            </a:r>
            <a:r>
              <a:rPr lang="ru-RU" altLang="en-US" sz="2800" smtClean="0"/>
              <a:t>.</a:t>
            </a:r>
            <a:endParaRPr lang="en-US" altLang="en-US" sz="2800" smtClean="0"/>
          </a:p>
          <a:p>
            <a:pPr eaLnBrk="1" hangingPunct="1">
              <a:buFontTx/>
              <a:buNone/>
            </a:pPr>
            <a:r>
              <a:rPr lang="en-US" altLang="en-US" sz="2800" smtClean="0"/>
              <a:t>		     </a:t>
            </a:r>
            <a:r>
              <a:rPr lang="ru-RU" altLang="en-US" sz="2800" smtClean="0"/>
              <a:t>Б</a:t>
            </a:r>
            <a:r>
              <a:rPr lang="en-US" altLang="en-US" sz="2800" smtClean="0"/>
              <a:t>. </a:t>
            </a:r>
            <a:r>
              <a:rPr lang="ru-RU" altLang="en-US" sz="2800" smtClean="0"/>
              <a:t>Видение </a:t>
            </a:r>
            <a:r>
              <a:rPr lang="ru-RU" altLang="en-US" sz="2800" i="1" u="sng" smtClean="0"/>
              <a:t>неотразимо</a:t>
            </a:r>
            <a:r>
              <a:rPr lang="ru-RU" altLang="en-US" sz="2800" smtClean="0"/>
              <a:t>.</a:t>
            </a:r>
            <a:r>
              <a:rPr lang="en-US" altLang="en-US" sz="2800" smtClean="0"/>
              <a:t> </a:t>
            </a:r>
          </a:p>
          <a:p>
            <a:pPr eaLnBrk="1" hangingPunct="1">
              <a:buFontTx/>
              <a:buNone/>
            </a:pPr>
            <a:r>
              <a:rPr lang="en-US" altLang="en-US" sz="2800" smtClean="0"/>
              <a:t>		     </a:t>
            </a:r>
            <a:r>
              <a:rPr lang="ru-RU" altLang="en-US" sz="2800" smtClean="0"/>
              <a:t>В</a:t>
            </a:r>
            <a:r>
              <a:rPr lang="en-US" altLang="en-US" sz="2800" smtClean="0"/>
              <a:t>. </a:t>
            </a:r>
            <a:r>
              <a:rPr lang="ru-RU" altLang="en-US" sz="2800" smtClean="0"/>
              <a:t>Видение – это </a:t>
            </a:r>
            <a:r>
              <a:rPr lang="ru-RU" altLang="en-US" sz="2800" i="1" u="sng" smtClean="0"/>
              <a:t>картина</a:t>
            </a:r>
            <a:r>
              <a:rPr lang="ru-RU" altLang="en-US" sz="2800" smtClean="0"/>
              <a:t>.</a:t>
            </a:r>
            <a:endParaRPr lang="en-US" altLang="en-US" sz="2800" smtClean="0"/>
          </a:p>
          <a:p>
            <a:pPr eaLnBrk="1" hangingPunct="1">
              <a:buFontTx/>
              <a:buNone/>
            </a:pPr>
            <a:r>
              <a:rPr lang="en-US" altLang="en-US" sz="2800" smtClean="0"/>
              <a:t>		     </a:t>
            </a:r>
            <a:r>
              <a:rPr lang="ru-RU" altLang="en-US" sz="2800" smtClean="0"/>
              <a:t>Г</a:t>
            </a:r>
            <a:r>
              <a:rPr lang="en-US" altLang="en-US" sz="2800" smtClean="0"/>
              <a:t>. </a:t>
            </a:r>
            <a:r>
              <a:rPr lang="ru-RU" altLang="en-US" sz="2800" smtClean="0"/>
              <a:t>Видение – это </a:t>
            </a:r>
            <a:r>
              <a:rPr lang="ru-RU" altLang="en-US" sz="2800" i="1" u="sng" smtClean="0"/>
              <a:t>будущее</a:t>
            </a:r>
            <a:r>
              <a:rPr lang="ru-RU" altLang="en-US" sz="2800" smtClean="0"/>
              <a:t> и </a:t>
            </a:r>
            <a:r>
              <a:rPr lang="ru-RU" altLang="en-US" sz="2800" i="1" u="sng" smtClean="0"/>
              <a:t>служение</a:t>
            </a:r>
            <a:r>
              <a:rPr lang="ru-RU" altLang="en-US" sz="2800" smtClean="0"/>
              <a:t>.</a:t>
            </a:r>
            <a:endParaRPr lang="en-US" altLang="en-US" sz="2800" smtClean="0"/>
          </a:p>
          <a:p>
            <a:pPr eaLnBrk="1" hangingPunct="1">
              <a:buFontTx/>
              <a:buNone/>
            </a:pPr>
            <a:r>
              <a:rPr lang="en-US" altLang="en-US" sz="2800" smtClean="0"/>
              <a:t>		     </a:t>
            </a:r>
            <a:r>
              <a:rPr lang="ru-RU" altLang="en-US" sz="2800" smtClean="0"/>
              <a:t>Д</a:t>
            </a:r>
            <a:r>
              <a:rPr lang="en-US" altLang="en-US" sz="2800" smtClean="0"/>
              <a:t>. </a:t>
            </a:r>
            <a:r>
              <a:rPr lang="ru-RU" altLang="en-US" sz="2800" smtClean="0"/>
              <a:t>Видение – это «</a:t>
            </a:r>
            <a:r>
              <a:rPr lang="ru-RU" altLang="en-US" sz="2800" i="1" u="sng" smtClean="0"/>
              <a:t>то, что может состояться</a:t>
            </a:r>
            <a:r>
              <a:rPr lang="ru-RU" altLang="en-US" sz="2800" smtClean="0"/>
              <a:t>».</a:t>
            </a:r>
            <a:endParaRPr lang="en-US" altLang="en-US" sz="2800" smtClean="0"/>
          </a:p>
          <a:p>
            <a:pPr eaLnBrk="1" hangingPunct="1">
              <a:buFontTx/>
              <a:buNone/>
            </a:pPr>
            <a:r>
              <a:rPr lang="en-US" altLang="en-US" sz="2800" smtClean="0"/>
              <a:t>		     </a:t>
            </a:r>
            <a:r>
              <a:rPr lang="ru-RU" altLang="en-US" sz="2800" smtClean="0"/>
              <a:t>Е</a:t>
            </a:r>
            <a:r>
              <a:rPr lang="en-US" altLang="en-US" sz="2800" smtClean="0"/>
              <a:t>. </a:t>
            </a:r>
            <a:r>
              <a:rPr lang="ru-RU" altLang="en-US" sz="2800" smtClean="0"/>
              <a:t>Видение – это то, «</a:t>
            </a:r>
            <a:r>
              <a:rPr lang="ru-RU" altLang="en-US" sz="2800" i="1" u="sng" smtClean="0"/>
              <a:t>что должно быть</a:t>
            </a:r>
            <a:r>
              <a:rPr lang="ru-RU" altLang="en-US" sz="2800" smtClean="0"/>
              <a:t>».</a:t>
            </a:r>
            <a:endParaRPr lang="en-US" altLang="en-US" sz="2800" smtClean="0"/>
          </a:p>
        </p:txBody>
      </p:sp>
      <p:sp>
        <p:nvSpPr>
          <p:cNvPr id="25604" name="Rectangle 9"/>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6627" name="Rectangle 5"/>
          <p:cNvSpPr>
            <a:spLocks noGrp="1" noChangeArrowheads="1"/>
          </p:cNvSpPr>
          <p:nvPr>
            <p:ph type="body" idx="1"/>
          </p:nvPr>
        </p:nvSpPr>
        <p:spPr>
          <a:xfrm>
            <a:off x="685800" y="1746250"/>
            <a:ext cx="8458200" cy="4578350"/>
          </a:xfrm>
          <a:noFill/>
        </p:spPr>
        <p:txBody>
          <a:bodyPr/>
          <a:lstStyle/>
          <a:p>
            <a:pPr eaLnBrk="1" hangingPunct="1"/>
            <a:r>
              <a:rPr lang="ru-RU" altLang="en-US" sz="2800" smtClean="0"/>
              <a:t>В</a:t>
            </a:r>
            <a:r>
              <a:rPr lang="en-US" altLang="en-US" sz="2800" smtClean="0"/>
              <a:t>.	</a:t>
            </a:r>
            <a:r>
              <a:rPr lang="ru-RU" altLang="en-US" sz="2800" smtClean="0"/>
              <a:t>Как мы туда попадем?</a:t>
            </a:r>
            <a:r>
              <a:rPr lang="en-US" altLang="en-US" sz="2800" smtClean="0"/>
              <a:t> </a:t>
            </a:r>
          </a:p>
          <a:p>
            <a:pPr eaLnBrk="1" hangingPunct="1">
              <a:buFontTx/>
              <a:buNone/>
            </a:pPr>
            <a:r>
              <a:rPr lang="en-US" altLang="en-US" sz="2800" smtClean="0"/>
              <a:t>		1.  </a:t>
            </a:r>
            <a:r>
              <a:rPr lang="ru-RU" altLang="en-US" sz="2800" smtClean="0"/>
              <a:t>Важность стратегии.</a:t>
            </a:r>
            <a:endParaRPr lang="en-US" altLang="en-US" sz="2800" smtClean="0"/>
          </a:p>
          <a:p>
            <a:pPr eaLnBrk="1" hangingPunct="1">
              <a:buFontTx/>
              <a:buNone/>
            </a:pPr>
            <a:r>
              <a:rPr lang="en-US" altLang="en-US" smtClean="0"/>
              <a:t>		    </a:t>
            </a:r>
            <a:r>
              <a:rPr lang="ru-RU" altLang="en-US" sz="2400" smtClean="0"/>
              <a:t>А</a:t>
            </a:r>
            <a:r>
              <a:rPr lang="en-US" altLang="en-US" sz="2400" smtClean="0"/>
              <a:t>. </a:t>
            </a:r>
            <a:r>
              <a:rPr lang="ru-RU" altLang="en-US" sz="2400" smtClean="0"/>
              <a:t>Стратегия </a:t>
            </a:r>
            <a:r>
              <a:rPr lang="ru-RU" altLang="en-US" sz="2400" b="1" i="1" u="sng" smtClean="0"/>
              <a:t>совершает</a:t>
            </a:r>
            <a:r>
              <a:rPr lang="ru-RU" altLang="en-US" sz="2400" smtClean="0"/>
              <a:t> миссию и видение.</a:t>
            </a:r>
            <a:endParaRPr lang="en-US" altLang="en-US" sz="2400" smtClean="0"/>
          </a:p>
          <a:p>
            <a:pPr eaLnBrk="1" hangingPunct="1">
              <a:buFontTx/>
              <a:buNone/>
            </a:pPr>
            <a:r>
              <a:rPr lang="en-US" altLang="en-US" sz="2400" smtClean="0"/>
              <a:t>		     </a:t>
            </a:r>
            <a:r>
              <a:rPr lang="ru-RU" altLang="en-US" sz="2400" smtClean="0"/>
              <a:t>Б</a:t>
            </a:r>
            <a:r>
              <a:rPr lang="en-US" altLang="en-US" sz="2400" smtClean="0"/>
              <a:t>. </a:t>
            </a:r>
            <a:r>
              <a:rPr lang="ru-RU" altLang="en-US" sz="2400" smtClean="0"/>
              <a:t>Стратегия </a:t>
            </a:r>
            <a:r>
              <a:rPr lang="ru-RU" altLang="en-US" sz="2400" b="1" i="1" u="sng" smtClean="0"/>
              <a:t>способствует</a:t>
            </a:r>
            <a:r>
              <a:rPr lang="ru-RU" altLang="en-US" sz="2400" smtClean="0"/>
              <a:t> пониманию.</a:t>
            </a:r>
            <a:endParaRPr lang="en-US" altLang="en-US" sz="2400" smtClean="0"/>
          </a:p>
          <a:p>
            <a:pPr eaLnBrk="1" hangingPunct="1">
              <a:buFontTx/>
              <a:buNone/>
            </a:pPr>
            <a:r>
              <a:rPr lang="en-US" altLang="en-US" sz="2400" smtClean="0"/>
              <a:t>		     </a:t>
            </a:r>
            <a:r>
              <a:rPr lang="ru-RU" altLang="en-US" sz="2400" smtClean="0"/>
              <a:t>В</a:t>
            </a:r>
            <a:r>
              <a:rPr lang="en-US" altLang="en-US" sz="2400" smtClean="0"/>
              <a:t>. </a:t>
            </a:r>
            <a:r>
              <a:rPr lang="ru-RU" altLang="en-US" sz="2400" smtClean="0"/>
              <a:t>Стратегия </a:t>
            </a:r>
            <a:r>
              <a:rPr lang="ru-RU" altLang="en-US" sz="2400" b="1" i="1" u="sng" smtClean="0"/>
              <a:t>обеспечивает </a:t>
            </a:r>
            <a:r>
              <a:rPr lang="ru-RU" altLang="en-US" sz="2400" smtClean="0"/>
              <a:t>ощущение духовного импульса.</a:t>
            </a:r>
          </a:p>
          <a:p>
            <a:pPr eaLnBrk="1" hangingPunct="1">
              <a:buFontTx/>
              <a:buNone/>
            </a:pPr>
            <a:r>
              <a:rPr lang="ru-RU" altLang="en-US" sz="2400" smtClean="0"/>
              <a:t>             </a:t>
            </a:r>
            <a:r>
              <a:rPr lang="en-US" altLang="en-US" sz="2400" smtClean="0"/>
              <a:t>     </a:t>
            </a:r>
            <a:r>
              <a:rPr lang="ru-RU" altLang="en-US" sz="2400" smtClean="0"/>
              <a:t>Г</a:t>
            </a:r>
            <a:r>
              <a:rPr lang="en-US" altLang="en-US" sz="2400" smtClean="0"/>
              <a:t>. </a:t>
            </a:r>
            <a:r>
              <a:rPr lang="ru-RU" altLang="en-US" sz="2400" smtClean="0"/>
              <a:t>Стратегия правильно </a:t>
            </a:r>
            <a:r>
              <a:rPr lang="ru-RU" altLang="en-US" sz="2400" b="1" i="1" u="sng" smtClean="0"/>
              <a:t>инвестирует</a:t>
            </a:r>
            <a:r>
              <a:rPr lang="ru-RU" altLang="en-US" sz="2400" smtClean="0"/>
              <a:t> Божьи ресурсы.</a:t>
            </a:r>
            <a:endParaRPr lang="en-US" altLang="en-US" sz="2400" smtClean="0"/>
          </a:p>
          <a:p>
            <a:pPr eaLnBrk="1" hangingPunct="1">
              <a:buFontTx/>
              <a:buNone/>
            </a:pPr>
            <a:r>
              <a:rPr lang="en-US" altLang="en-US" sz="2400" smtClean="0"/>
              <a:t>		     </a:t>
            </a:r>
            <a:r>
              <a:rPr lang="ru-RU" altLang="en-US" sz="2400" smtClean="0"/>
              <a:t>Д</a:t>
            </a:r>
            <a:r>
              <a:rPr lang="en-US" altLang="en-US" sz="2400" smtClean="0"/>
              <a:t>. </a:t>
            </a:r>
            <a:r>
              <a:rPr lang="ru-RU" altLang="en-US" sz="2400" smtClean="0"/>
              <a:t>Стратегия </a:t>
            </a:r>
            <a:r>
              <a:rPr lang="ru-RU" altLang="en-US" sz="2400" b="1" i="1" u="sng" smtClean="0"/>
              <a:t>отображает</a:t>
            </a:r>
            <a:r>
              <a:rPr lang="ru-RU" altLang="en-US" sz="2400" smtClean="0"/>
              <a:t> то, что благословляет Бог.</a:t>
            </a:r>
            <a:endParaRPr lang="en-US" alt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body" idx="1"/>
          </p:nvPr>
        </p:nvSpPr>
        <p:spPr>
          <a:xfrm>
            <a:off x="685800" y="1746250"/>
            <a:ext cx="8229600" cy="4578350"/>
          </a:xfrm>
          <a:noFill/>
        </p:spPr>
        <p:txBody>
          <a:bodyPr/>
          <a:lstStyle/>
          <a:p>
            <a:pPr eaLnBrk="1" hangingPunct="1"/>
            <a:r>
              <a:rPr lang="ru-RU" altLang="en-US" sz="2800" smtClean="0"/>
              <a:t>В</a:t>
            </a:r>
            <a:r>
              <a:rPr lang="en-US" altLang="en-US" sz="2800" smtClean="0"/>
              <a:t>.	</a:t>
            </a:r>
            <a:r>
              <a:rPr lang="ru-RU" altLang="en-US" sz="2800" smtClean="0"/>
              <a:t>Как мы туда попадем?</a:t>
            </a:r>
            <a:r>
              <a:rPr lang="en-US" altLang="en-US" sz="2800" smtClean="0"/>
              <a:t> </a:t>
            </a:r>
          </a:p>
          <a:p>
            <a:pPr eaLnBrk="1" hangingPunct="1">
              <a:buFontTx/>
              <a:buNone/>
            </a:pPr>
            <a:r>
              <a:rPr lang="en-US" altLang="en-US" sz="2800" smtClean="0"/>
              <a:t>		2.  </a:t>
            </a:r>
            <a:r>
              <a:rPr lang="ru-RU" altLang="en-US" sz="2800" smtClean="0"/>
              <a:t>Определение стратегии:</a:t>
            </a:r>
            <a:endParaRPr lang="en-US" altLang="en-US" sz="2800" smtClean="0"/>
          </a:p>
          <a:p>
            <a:pPr algn="ctr" eaLnBrk="1" hangingPunct="1">
              <a:buFontTx/>
              <a:buNone/>
            </a:pPr>
            <a:r>
              <a:rPr lang="en-US" altLang="en-US" sz="2800" smtClean="0"/>
              <a:t>		     </a:t>
            </a:r>
            <a:r>
              <a:rPr lang="ru-RU" altLang="en-US" sz="3600" smtClean="0"/>
              <a:t>Стратегия – это процесс, который определяет, </a:t>
            </a:r>
            <a:r>
              <a:rPr lang="ru-RU" altLang="en-US" sz="3600" b="1" i="1" u="sng" smtClean="0"/>
              <a:t>как</a:t>
            </a:r>
            <a:r>
              <a:rPr lang="ru-RU" altLang="en-US" sz="3600" smtClean="0"/>
              <a:t> ваше служение восполнит эту </a:t>
            </a:r>
            <a:r>
              <a:rPr lang="ru-RU" altLang="en-US" sz="3600" b="1" i="1" u="sng" smtClean="0"/>
              <a:t>нужду</a:t>
            </a:r>
            <a:r>
              <a:rPr lang="ru-RU" altLang="en-US" sz="3600" smtClean="0"/>
              <a:t>, для того чтобы выполнить свою </a:t>
            </a:r>
            <a:r>
              <a:rPr lang="ru-RU" altLang="en-US" sz="3600" b="1" i="1" u="sng" smtClean="0"/>
              <a:t>миссию</a:t>
            </a:r>
            <a:r>
              <a:rPr lang="ru-RU" altLang="en-US" sz="3600" smtClean="0"/>
              <a:t>. </a:t>
            </a:r>
            <a:endParaRPr lang="en-US" altLang="en-US" sz="3600" smtClean="0"/>
          </a:p>
        </p:txBody>
      </p:sp>
      <p:sp>
        <p:nvSpPr>
          <p:cNvPr id="27651" name="Rectangle 5"/>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8675" name="Rectangle 6"/>
          <p:cNvSpPr>
            <a:spLocks noChangeArrowheads="1"/>
          </p:cNvSpPr>
          <p:nvPr/>
        </p:nvSpPr>
        <p:spPr bwMode="auto">
          <a:xfrm>
            <a:off x="685800" y="1746250"/>
            <a:ext cx="8229600" cy="389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buFontTx/>
              <a:buBlip>
                <a:blip r:embed="rId2"/>
              </a:buBlip>
            </a:pPr>
            <a:r>
              <a:rPr lang="ru-RU" altLang="en-US" sz="2800"/>
              <a:t>В</a:t>
            </a:r>
            <a:r>
              <a:rPr lang="en-US" altLang="en-US" sz="2800"/>
              <a:t>.	</a:t>
            </a:r>
            <a:r>
              <a:rPr lang="ru-RU" altLang="en-US" sz="2800"/>
              <a:t>Как мы попадем туда?</a:t>
            </a:r>
            <a:r>
              <a:rPr lang="en-US" altLang="en-US" sz="2800"/>
              <a:t> </a:t>
            </a:r>
          </a:p>
          <a:p>
            <a:pPr algn="l" eaLnBrk="1" hangingPunct="1"/>
            <a:r>
              <a:rPr lang="en-US" altLang="en-US" sz="2800"/>
              <a:t>		3.  </a:t>
            </a:r>
            <a:r>
              <a:rPr lang="ru-RU" altLang="en-US" sz="2800"/>
              <a:t>Что такое сценарное планирование?</a:t>
            </a:r>
            <a:endParaRPr lang="en-US" altLang="en-US" sz="2800"/>
          </a:p>
          <a:p>
            <a:pPr eaLnBrk="1" hangingPunct="1"/>
            <a:r>
              <a:rPr lang="en-US" altLang="en-US" sz="2800"/>
              <a:t>		</a:t>
            </a:r>
            <a:r>
              <a:rPr lang="en-US" altLang="en-US" sz="3200"/>
              <a:t>    </a:t>
            </a:r>
            <a:r>
              <a:rPr lang="ru-RU" altLang="en-US" sz="3200"/>
              <a:t>Сценарное планирование </a:t>
            </a:r>
            <a:r>
              <a:rPr lang="ru-RU" altLang="en-US" sz="3200" b="1" i="1" u="sng"/>
              <a:t>жизненно необходимо</a:t>
            </a:r>
            <a:r>
              <a:rPr lang="ru-RU" altLang="en-US" sz="3200"/>
              <a:t> для процесса стратегического планирования и </a:t>
            </a:r>
            <a:r>
              <a:rPr lang="ru-RU" altLang="en-US" sz="3200" b="1" i="1" u="sng"/>
              <a:t>развития</a:t>
            </a:r>
            <a:r>
              <a:rPr lang="ru-RU" altLang="en-US" sz="3200"/>
              <a:t> альтернативных стратегий.</a:t>
            </a:r>
            <a:r>
              <a:rPr lang="en-US" altLang="en-US" sz="3200"/>
              <a:t> </a:t>
            </a:r>
            <a:endParaRPr lang="en-US" altLang="en-US" sz="2800"/>
          </a:p>
          <a:p>
            <a:pPr algn="l" eaLnBrk="1" hangingPunct="1"/>
            <a:endParaRPr lang="en-US" altLang="en-US"/>
          </a:p>
          <a:p>
            <a:pPr algn="l" eaLnBrk="1" hangingPunct="1"/>
            <a:endParaRPr lang="en-US" altLang="en-US"/>
          </a:p>
          <a:p>
            <a:pPr algn="l" eaLnBrk="1" hangingPunct="1"/>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Три критических вопроса</a:t>
            </a:r>
            <a:endParaRPr lang="en-US" altLang="en-US" sz="4800" smtClean="0">
              <a:latin typeface="Cobalt" pitchFamily="34" charset="0"/>
            </a:endParaRPr>
          </a:p>
        </p:txBody>
      </p:sp>
      <p:sp>
        <p:nvSpPr>
          <p:cNvPr id="29699" name="Rectangle 8"/>
          <p:cNvSpPr>
            <a:spLocks noChangeArrowheads="1"/>
          </p:cNvSpPr>
          <p:nvPr/>
        </p:nvSpPr>
        <p:spPr bwMode="auto">
          <a:xfrm>
            <a:off x="685800" y="1752600"/>
            <a:ext cx="8458200" cy="473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В</a:t>
            </a:r>
            <a:r>
              <a:rPr lang="en-US" altLang="en-US" sz="2800"/>
              <a:t>.	</a:t>
            </a:r>
            <a:r>
              <a:rPr lang="ru-RU" altLang="en-US" sz="2800"/>
              <a:t>Как мы попадем туда?</a:t>
            </a:r>
            <a:r>
              <a:rPr lang="en-US" altLang="en-US" sz="2800"/>
              <a:t> </a:t>
            </a:r>
          </a:p>
          <a:p>
            <a:pPr algn="l" eaLnBrk="1" hangingPunct="1">
              <a:lnSpc>
                <a:spcPct val="90000"/>
              </a:lnSpc>
            </a:pPr>
            <a:r>
              <a:rPr lang="en-US" altLang="en-US" sz="2800"/>
              <a:t>		4.  </a:t>
            </a:r>
            <a:r>
              <a:rPr lang="ru-RU" altLang="en-US" sz="2800"/>
              <a:t>Применяйте План действий.</a:t>
            </a:r>
            <a:endParaRPr lang="en-US" altLang="en-US" sz="2800"/>
          </a:p>
          <a:p>
            <a:pPr algn="l" eaLnBrk="1" hangingPunct="1">
              <a:lnSpc>
                <a:spcPct val="90000"/>
              </a:lnSpc>
            </a:pPr>
            <a:r>
              <a:rPr lang="en-US" altLang="en-US" sz="2800"/>
              <a:t>		    </a:t>
            </a:r>
            <a:r>
              <a:rPr lang="ru-RU" altLang="en-US" sz="2000"/>
              <a:t>А</a:t>
            </a:r>
            <a:r>
              <a:rPr lang="en-US" altLang="en-US" sz="2000"/>
              <a:t>. </a:t>
            </a:r>
            <a:r>
              <a:rPr lang="ru-RU" altLang="en-US" sz="2000" b="1" i="1" u="sng"/>
              <a:t>Какая</a:t>
            </a:r>
            <a:r>
              <a:rPr lang="ru-RU" altLang="en-US" sz="2000"/>
              <a:t> у нас стратегия?</a:t>
            </a:r>
            <a:endParaRPr lang="en-US" altLang="en-US" sz="2000"/>
          </a:p>
          <a:p>
            <a:pPr algn="l" eaLnBrk="1" hangingPunct="1">
              <a:lnSpc>
                <a:spcPct val="90000"/>
              </a:lnSpc>
            </a:pPr>
            <a:r>
              <a:rPr lang="en-US" altLang="en-US" sz="2000"/>
              <a:t>		     </a:t>
            </a:r>
            <a:r>
              <a:rPr lang="ru-RU" altLang="en-US" sz="2000"/>
              <a:t>Б</a:t>
            </a:r>
            <a:r>
              <a:rPr lang="en-US" altLang="en-US" sz="2000"/>
              <a:t>. </a:t>
            </a:r>
            <a:r>
              <a:rPr lang="ru-RU" altLang="en-US" sz="2000" b="1" i="1" u="sng"/>
              <a:t>Кто</a:t>
            </a:r>
            <a:r>
              <a:rPr lang="ru-RU" altLang="en-US" sz="2000"/>
              <a:t> отвечает за то, чтобы она была воплощена полностью?</a:t>
            </a:r>
            <a:endParaRPr lang="en-US" altLang="en-US" sz="2000"/>
          </a:p>
          <a:p>
            <a:pPr algn="l" eaLnBrk="1" hangingPunct="1">
              <a:lnSpc>
                <a:spcPct val="90000"/>
              </a:lnSpc>
            </a:pPr>
            <a:r>
              <a:rPr lang="en-US" altLang="en-US" sz="2000"/>
              <a:t>		     </a:t>
            </a:r>
            <a:r>
              <a:rPr lang="ru-RU" altLang="en-US" sz="2000"/>
              <a:t>В</a:t>
            </a:r>
            <a:r>
              <a:rPr lang="en-US" altLang="en-US" sz="2000"/>
              <a:t>. </a:t>
            </a:r>
            <a:r>
              <a:rPr lang="ru-RU" altLang="en-US" sz="2000" b="1" i="1" u="sng"/>
              <a:t>Когда</a:t>
            </a:r>
            <a:r>
              <a:rPr lang="ru-RU" altLang="en-US" sz="2000"/>
              <a:t> она начнется? Когда будет выполнена полностью?</a:t>
            </a:r>
            <a:endParaRPr lang="en-US" altLang="en-US" sz="2000"/>
          </a:p>
          <a:p>
            <a:pPr algn="l" eaLnBrk="1" hangingPunct="1">
              <a:lnSpc>
                <a:spcPct val="90000"/>
              </a:lnSpc>
            </a:pPr>
            <a:r>
              <a:rPr lang="en-US" altLang="en-US" sz="2000"/>
              <a:t>		     </a:t>
            </a:r>
            <a:r>
              <a:rPr lang="ru-RU" altLang="en-US" sz="2000"/>
              <a:t>Г</a:t>
            </a:r>
            <a:r>
              <a:rPr lang="en-US" altLang="en-US" sz="2000"/>
              <a:t>. </a:t>
            </a:r>
            <a:r>
              <a:rPr lang="ru-RU" altLang="en-US" sz="2000" b="1" i="1" u="sng"/>
              <a:t>Где</a:t>
            </a:r>
            <a:r>
              <a:rPr lang="ru-RU" altLang="en-US" sz="2000"/>
              <a:t> будет происходить действие?</a:t>
            </a:r>
            <a:endParaRPr lang="en-US" altLang="en-US" sz="2000"/>
          </a:p>
          <a:p>
            <a:pPr algn="l" eaLnBrk="1" hangingPunct="1">
              <a:lnSpc>
                <a:spcPct val="90000"/>
              </a:lnSpc>
            </a:pPr>
            <a:r>
              <a:rPr lang="en-US" altLang="en-US" sz="2000"/>
              <a:t>		</a:t>
            </a:r>
            <a:r>
              <a:rPr lang="ru-RU" altLang="en-US" sz="2000"/>
              <a:t>     Д</a:t>
            </a:r>
            <a:r>
              <a:rPr lang="en-US" altLang="en-US" sz="2000"/>
              <a:t>. </a:t>
            </a:r>
            <a:r>
              <a:rPr lang="ru-RU" altLang="en-US" sz="2000" b="1" i="1" u="sng"/>
              <a:t>Как</a:t>
            </a:r>
            <a:r>
              <a:rPr lang="ru-RU" altLang="en-US" sz="2000"/>
              <a:t> это будет происходить?</a:t>
            </a:r>
            <a:endParaRPr lang="en-US" altLang="en-US" sz="2000"/>
          </a:p>
          <a:p>
            <a:pPr algn="l" eaLnBrk="1" hangingPunct="1">
              <a:lnSpc>
                <a:spcPct val="90000"/>
              </a:lnSpc>
            </a:pPr>
            <a:r>
              <a:rPr lang="en-US" altLang="en-US" sz="2000"/>
              <a:t>		     </a:t>
            </a:r>
            <a:r>
              <a:rPr lang="ru-RU" altLang="en-US" sz="2000"/>
              <a:t>Е</a:t>
            </a:r>
            <a:r>
              <a:rPr lang="en-US" altLang="en-US" sz="2000"/>
              <a:t>. </a:t>
            </a:r>
            <a:r>
              <a:rPr lang="ru-RU" altLang="en-US" sz="2000" b="1" i="1" u="sng"/>
              <a:t>Сколько</a:t>
            </a:r>
            <a:r>
              <a:rPr lang="ru-RU" altLang="en-US" sz="2000"/>
              <a:t> это будет стоить в плане финансов, ресурсов, человеческой силы , времени и энергии?</a:t>
            </a:r>
          </a:p>
          <a:p>
            <a:pPr algn="l" eaLnBrk="1" hangingPunct="1">
              <a:lnSpc>
                <a:spcPct val="90000"/>
              </a:lnSpc>
            </a:pPr>
            <a:r>
              <a:rPr lang="en-US" altLang="en-US" sz="2000"/>
              <a:t>	     </a:t>
            </a:r>
            <a:r>
              <a:rPr lang="ru-RU" altLang="en-US" sz="2000"/>
              <a:t>       Ё</a:t>
            </a:r>
            <a:r>
              <a:rPr lang="en-US" altLang="en-US" sz="2000"/>
              <a:t>. </a:t>
            </a:r>
            <a:r>
              <a:rPr lang="ru-RU" altLang="en-US" sz="2000"/>
              <a:t>Кто будет проводить </a:t>
            </a:r>
            <a:r>
              <a:rPr lang="ru-RU" altLang="en-US" sz="2000" b="1" i="1" u="sng"/>
              <a:t>сопутствующую работу</a:t>
            </a:r>
            <a:r>
              <a:rPr lang="ru-RU" altLang="en-US" sz="2000"/>
              <a:t>?</a:t>
            </a:r>
            <a:r>
              <a:rPr lang="en-US" altLang="en-US" sz="2000"/>
              <a:t> </a:t>
            </a:r>
          </a:p>
          <a:p>
            <a:pPr algn="l" eaLnBrk="1" hangingPunct="1">
              <a:lnSpc>
                <a:spcPct val="90000"/>
              </a:lnSpc>
            </a:pPr>
            <a:r>
              <a:rPr lang="en-US" altLang="en-US" sz="2000"/>
              <a:t>		     </a:t>
            </a:r>
            <a:r>
              <a:rPr lang="ru-RU" altLang="en-US" sz="2000"/>
              <a:t>Ж</a:t>
            </a:r>
            <a:r>
              <a:rPr lang="en-US" altLang="en-US" sz="2000"/>
              <a:t>. </a:t>
            </a:r>
            <a:r>
              <a:rPr lang="ru-RU" altLang="en-US" sz="2000"/>
              <a:t>Как это будет </a:t>
            </a:r>
            <a:r>
              <a:rPr lang="ru-RU" altLang="en-US" sz="2000" b="1" i="1" u="sng"/>
              <a:t>оцениваться</a:t>
            </a:r>
            <a:r>
              <a:rPr lang="ru-RU" altLang="en-US" sz="2000"/>
              <a:t>?</a:t>
            </a:r>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a:xfrm>
            <a:off x="1066800" y="152400"/>
            <a:ext cx="7772400" cy="1524000"/>
          </a:xfrm>
          <a:noFill/>
        </p:spPr>
        <p:txBody>
          <a:bodyPr/>
          <a:lstStyle/>
          <a:p>
            <a:pPr algn="ctr" eaLnBrk="1" hangingPunct="1"/>
            <a:r>
              <a:rPr lang="ru-RU" altLang="en-US" smtClean="0">
                <a:latin typeface="Cobalt" pitchFamily="34" charset="0"/>
              </a:rPr>
              <a:t>Стратегическое планирование – это процесс</a:t>
            </a:r>
            <a:endParaRPr lang="en-US" altLang="en-US" sz="4000" smtClean="0"/>
          </a:p>
        </p:txBody>
      </p:sp>
      <p:sp>
        <p:nvSpPr>
          <p:cNvPr id="5" name="Rectangle 4"/>
          <p:cNvSpPr txBox="1">
            <a:spLocks noChangeArrowheads="1"/>
          </p:cNvSpPr>
          <p:nvPr/>
        </p:nvSpPr>
        <p:spPr bwMode="auto">
          <a:xfrm>
            <a:off x="1062038" y="1766888"/>
            <a:ext cx="7769225" cy="3490912"/>
          </a:xfrm>
          <a:prstGeom prst="rect">
            <a:avLst/>
          </a:prstGeom>
          <a:noFill/>
          <a:ln w="9525">
            <a:noFill/>
            <a:miter lim="800000"/>
            <a:headEnd/>
            <a:tailEnd/>
          </a:ln>
          <a:effectLst/>
        </p:spPr>
        <p:txBody>
          <a:bodyPr/>
          <a:lstStyle/>
          <a:p>
            <a:pPr marL="342900" indent="-342900">
              <a:buFontTx/>
              <a:buBlip>
                <a:blip r:embed="rId2"/>
              </a:buBlip>
              <a:defRPr/>
            </a:pPr>
            <a:r>
              <a:rPr lang="ru-RU" sz="4400" kern="0" dirty="0">
                <a:latin typeface="+mn-lt"/>
              </a:rPr>
              <a:t>Важно запомнить, что это </a:t>
            </a:r>
            <a:r>
              <a:rPr lang="ru-RU" sz="4400" b="1" i="1" u="sng" kern="0" dirty="0">
                <a:latin typeface="+mn-lt"/>
              </a:rPr>
              <a:t>процесс</a:t>
            </a:r>
            <a:r>
              <a:rPr lang="ru-RU" sz="4400" kern="0" dirty="0">
                <a:latin typeface="+mn-lt"/>
              </a:rPr>
              <a:t>!</a:t>
            </a:r>
            <a:endParaRPr lang="en-US" sz="4800" kern="0"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600" smtClean="0"/>
              <a:t>	</a:t>
            </a:r>
          </a:p>
        </p:txBody>
      </p:sp>
      <p:sp>
        <p:nvSpPr>
          <p:cNvPr id="31747" name="Rectangle 4"/>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3600" b="1">
                <a:solidFill>
                  <a:schemeClr val="tx2"/>
                </a:solidFill>
                <a:latin typeface="Cobalt" pitchFamily="34" charset="0"/>
              </a:rPr>
              <a:t>Что необходимо для стратегического планирования?</a:t>
            </a:r>
            <a:endParaRPr lang="en-US" altLang="en-US" sz="3600" b="1">
              <a:solidFill>
                <a:schemeClr val="tx2"/>
              </a:solidFill>
            </a:endParaRPr>
          </a:p>
        </p:txBody>
      </p:sp>
      <p:sp>
        <p:nvSpPr>
          <p:cNvPr id="31748" name="Rectangle 5"/>
          <p:cNvSpPr>
            <a:spLocks noChangeArrowheads="1"/>
          </p:cNvSpPr>
          <p:nvPr/>
        </p:nvSpPr>
        <p:spPr bwMode="auto">
          <a:xfrm>
            <a:off x="685800" y="18288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en-US" altLang="en-US" sz="2800"/>
              <a:t>A.	</a:t>
            </a:r>
            <a:r>
              <a:rPr lang="ru-RU" altLang="en-US" sz="2800"/>
              <a:t>Шаг</a:t>
            </a:r>
            <a:r>
              <a:rPr lang="en-US" altLang="en-US" sz="2800"/>
              <a:t> 1: </a:t>
            </a:r>
            <a:r>
              <a:rPr lang="ru-RU" altLang="en-US" sz="2800"/>
              <a:t>Добейтесь поддержки лидеров</a:t>
            </a:r>
            <a:r>
              <a:rPr lang="en-US" altLang="en-US" sz="2800"/>
              <a:t>.</a:t>
            </a:r>
          </a:p>
          <a:p>
            <a:pPr algn="l" eaLnBrk="1" hangingPunct="1">
              <a:lnSpc>
                <a:spcPct val="90000"/>
              </a:lnSpc>
            </a:pPr>
            <a:r>
              <a:rPr lang="en-US" altLang="en-US" sz="2800"/>
              <a:t>		1.  </a:t>
            </a:r>
            <a:r>
              <a:rPr lang="ru-RU" altLang="en-US" sz="2800"/>
              <a:t>Постарайтесь понять, как относится к стратегическому планированию </a:t>
            </a:r>
            <a:r>
              <a:rPr lang="ru-RU" altLang="en-US" sz="2800" b="1" i="1" u="sng"/>
              <a:t>совет директоров</a:t>
            </a:r>
            <a:r>
              <a:rPr lang="ru-RU" altLang="en-US" sz="2800"/>
              <a:t>.</a:t>
            </a:r>
            <a:endParaRPr lang="en-US" altLang="en-US" sz="2800"/>
          </a:p>
          <a:p>
            <a:pPr algn="l" eaLnBrk="1" hangingPunct="1">
              <a:lnSpc>
                <a:spcPct val="90000"/>
              </a:lnSpc>
            </a:pPr>
            <a:r>
              <a:rPr lang="en-US" altLang="en-US" sz="2800"/>
              <a:t>		2. </a:t>
            </a:r>
            <a:r>
              <a:rPr lang="ru-RU" altLang="en-US" sz="2800"/>
              <a:t>Постарайтесь понять, как относятся </a:t>
            </a:r>
          </a:p>
          <a:p>
            <a:pPr algn="l" eaLnBrk="1" hangingPunct="1">
              <a:lnSpc>
                <a:spcPct val="90000"/>
              </a:lnSpc>
            </a:pPr>
            <a:r>
              <a:rPr lang="ru-RU" altLang="en-US" sz="2800"/>
              <a:t>    к стратегическому планированию </a:t>
            </a:r>
            <a:r>
              <a:rPr lang="ru-RU" altLang="en-US" sz="2800" b="1" i="1" u="sng"/>
              <a:t>лидеры</a:t>
            </a:r>
            <a:r>
              <a:rPr lang="ru-RU" altLang="en-US" sz="2800"/>
              <a:t>.</a:t>
            </a:r>
            <a:endParaRPr lang="en-US" altLang="en-US" sz="2800"/>
          </a:p>
          <a:p>
            <a:pPr algn="l" eaLnBrk="1" hangingPunct="1">
              <a:lnSpc>
                <a:spcPct val="90000"/>
              </a:lnSpc>
            </a:pPr>
            <a:r>
              <a:rPr lang="en-US" altLang="en-US" sz="2800"/>
              <a:t>		3.  </a:t>
            </a:r>
            <a:r>
              <a:rPr lang="ru-RU" altLang="en-US" sz="2800"/>
              <a:t>Постарайтесь понять, как относится </a:t>
            </a:r>
          </a:p>
          <a:p>
            <a:pPr algn="l" eaLnBrk="1" hangingPunct="1">
              <a:lnSpc>
                <a:spcPct val="90000"/>
              </a:lnSpc>
            </a:pPr>
            <a:r>
              <a:rPr lang="ru-RU" altLang="en-US" sz="2800"/>
              <a:t>    к стратегическому планированию </a:t>
            </a:r>
            <a:r>
              <a:rPr lang="ru-RU" altLang="en-US" sz="2800" b="1" i="1" u="sng"/>
              <a:t>персонал</a:t>
            </a:r>
            <a:r>
              <a:rPr lang="ru-RU" altLang="en-US" sz="2800"/>
              <a:t>.</a:t>
            </a:r>
            <a:r>
              <a:rPr lang="en-US" altLang="en-US" sz="2800"/>
              <a:t> </a:t>
            </a:r>
          </a:p>
          <a:p>
            <a:pPr algn="l" eaLnBrk="1" hangingPunct="1">
              <a:lnSpc>
                <a:spcPct val="90000"/>
              </a:lnSpc>
            </a:pPr>
            <a:r>
              <a:rPr lang="en-US" altLang="en-US" sz="2800"/>
              <a:t>		4. </a:t>
            </a:r>
            <a:r>
              <a:rPr lang="ru-RU" altLang="en-US" sz="2800"/>
              <a:t>Постарайтесь понять, как относятся </a:t>
            </a:r>
          </a:p>
          <a:p>
            <a:pPr algn="l" eaLnBrk="1" hangingPunct="1">
              <a:lnSpc>
                <a:spcPct val="90000"/>
              </a:lnSpc>
            </a:pPr>
            <a:r>
              <a:rPr lang="ru-RU" altLang="en-US" sz="2800"/>
              <a:t>    к стратегическому планированию </a:t>
            </a:r>
            <a:r>
              <a:rPr lang="ru-RU" altLang="en-US" sz="2800" b="1" i="1" u="sng"/>
              <a:t>старейшины</a:t>
            </a:r>
            <a:r>
              <a:rPr lang="ru-RU" altLang="en-US" sz="2800"/>
              <a:t>.</a:t>
            </a:r>
            <a:r>
              <a:rPr lang="en-US" altLang="en-US" sz="2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152400"/>
            <a:ext cx="7772400" cy="1524000"/>
          </a:xfrm>
        </p:spPr>
        <p:txBody>
          <a:bodyPr/>
          <a:lstStyle/>
          <a:p>
            <a:pPr algn="ctr" eaLnBrk="1" hangingPunct="1"/>
            <a:r>
              <a:rPr lang="ru-RU" altLang="en-US" sz="4000" smtClean="0">
                <a:latin typeface="Cobalt" pitchFamily="34" charset="0"/>
              </a:rPr>
              <a:t>Стратегическое планирование - что это такое?</a:t>
            </a:r>
            <a:endParaRPr lang="en-US" altLang="en-US" sz="3600" smtClean="0"/>
          </a:p>
        </p:txBody>
      </p:sp>
      <p:sp>
        <p:nvSpPr>
          <p:cNvPr id="5123" name="Oval 6"/>
          <p:cNvSpPr>
            <a:spLocks noChangeArrowheads="1"/>
          </p:cNvSpPr>
          <p:nvPr/>
        </p:nvSpPr>
        <p:spPr bwMode="auto">
          <a:xfrm>
            <a:off x="1447800" y="2438400"/>
            <a:ext cx="2316163" cy="22098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5124" name="Oval 7"/>
          <p:cNvSpPr>
            <a:spLocks noChangeArrowheads="1"/>
          </p:cNvSpPr>
          <p:nvPr/>
        </p:nvSpPr>
        <p:spPr bwMode="auto">
          <a:xfrm>
            <a:off x="5562600" y="2362200"/>
            <a:ext cx="2316163" cy="22098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5125" name="Oval 8"/>
          <p:cNvSpPr>
            <a:spLocks noChangeArrowheads="1"/>
          </p:cNvSpPr>
          <p:nvPr/>
        </p:nvSpPr>
        <p:spPr bwMode="auto">
          <a:xfrm>
            <a:off x="3429000" y="4419600"/>
            <a:ext cx="2438400" cy="22098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5126" name="Text Box 10"/>
          <p:cNvSpPr txBox="1">
            <a:spLocks noChangeArrowheads="1"/>
          </p:cNvSpPr>
          <p:nvPr/>
        </p:nvSpPr>
        <p:spPr bwMode="auto">
          <a:xfrm>
            <a:off x="1524000" y="2667000"/>
            <a:ext cx="2133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spcBef>
                <a:spcPct val="0"/>
              </a:spcBef>
            </a:pPr>
            <a:r>
              <a:rPr lang="ru-RU" altLang="en-US" sz="1400">
                <a:latin typeface="Arial" charset="0"/>
              </a:rPr>
              <a:t>А.</a:t>
            </a:r>
            <a:endParaRPr lang="en-US" altLang="en-US" sz="1400">
              <a:latin typeface="Arial" charset="0"/>
            </a:endParaRPr>
          </a:p>
          <a:p>
            <a:pPr>
              <a:spcBef>
                <a:spcPct val="0"/>
              </a:spcBef>
            </a:pPr>
            <a:r>
              <a:rPr lang="ru-RU" altLang="en-US" sz="1400" u="sng">
                <a:latin typeface="Arial" charset="0"/>
              </a:rPr>
              <a:t>Кто мы</a:t>
            </a:r>
            <a:r>
              <a:rPr lang="en-US" altLang="en-US" sz="1400" u="sng">
                <a:latin typeface="Arial" charset="0"/>
              </a:rPr>
              <a:t>?</a:t>
            </a:r>
          </a:p>
          <a:p>
            <a:pPr>
              <a:spcBef>
                <a:spcPct val="0"/>
              </a:spcBef>
            </a:pPr>
            <a:endParaRPr lang="en-US" altLang="en-US" sz="1200">
              <a:latin typeface="Arial" charset="0"/>
            </a:endParaRPr>
          </a:p>
          <a:p>
            <a:pPr>
              <a:spcBef>
                <a:spcPct val="0"/>
              </a:spcBef>
            </a:pPr>
            <a:r>
              <a:rPr lang="ru-RU" altLang="en-US" sz="1200">
                <a:latin typeface="Arial" charset="0"/>
              </a:rPr>
              <a:t>Ключевые ценности</a:t>
            </a:r>
            <a:endParaRPr lang="en-US" altLang="en-US" sz="1200">
              <a:latin typeface="Arial" charset="0"/>
            </a:endParaRPr>
          </a:p>
          <a:p>
            <a:pPr>
              <a:spcBef>
                <a:spcPct val="0"/>
              </a:spcBef>
            </a:pPr>
            <a:r>
              <a:rPr lang="ru-RU" altLang="en-US" sz="1200">
                <a:latin typeface="Arial" charset="0"/>
              </a:rPr>
              <a:t>Лидеры команды определяют людей и способности.  </a:t>
            </a:r>
            <a:endParaRPr lang="en-US" altLang="en-US" sz="1200">
              <a:latin typeface="Arial" charset="0"/>
            </a:endParaRPr>
          </a:p>
          <a:p>
            <a:pPr>
              <a:spcBef>
                <a:spcPct val="0"/>
              </a:spcBef>
            </a:pPr>
            <a:r>
              <a:rPr lang="ru-RU" altLang="en-US" sz="1200">
                <a:latin typeface="Arial" charset="0"/>
              </a:rPr>
              <a:t>Чего мы не делаем</a:t>
            </a:r>
            <a:endParaRPr lang="en-US" altLang="en-US" sz="1200">
              <a:latin typeface="Arial" charset="0"/>
            </a:endParaRPr>
          </a:p>
        </p:txBody>
      </p:sp>
      <p:sp>
        <p:nvSpPr>
          <p:cNvPr id="5127" name="Text Box 11"/>
          <p:cNvSpPr txBox="1">
            <a:spLocks noChangeArrowheads="1"/>
          </p:cNvSpPr>
          <p:nvPr/>
        </p:nvSpPr>
        <p:spPr bwMode="auto">
          <a:xfrm>
            <a:off x="5638800" y="2667000"/>
            <a:ext cx="2209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spcBef>
                <a:spcPct val="0"/>
              </a:spcBef>
            </a:pPr>
            <a:r>
              <a:rPr lang="ru-RU" altLang="en-US" sz="1400">
                <a:latin typeface="Arial" charset="0"/>
              </a:rPr>
              <a:t>Б.</a:t>
            </a:r>
            <a:endParaRPr lang="en-US" altLang="en-US" sz="1400">
              <a:latin typeface="Arial" charset="0"/>
            </a:endParaRPr>
          </a:p>
          <a:p>
            <a:pPr>
              <a:spcBef>
                <a:spcPct val="0"/>
              </a:spcBef>
            </a:pPr>
            <a:r>
              <a:rPr lang="ru-RU" altLang="en-US" sz="1400" u="sng">
                <a:latin typeface="Arial" charset="0"/>
              </a:rPr>
              <a:t>Куда мы идем?</a:t>
            </a:r>
            <a:endParaRPr lang="en-US" altLang="en-US" sz="1400" u="sng">
              <a:latin typeface="Arial" charset="0"/>
            </a:endParaRPr>
          </a:p>
          <a:p>
            <a:pPr>
              <a:spcBef>
                <a:spcPct val="0"/>
              </a:spcBef>
            </a:pPr>
            <a:endParaRPr lang="en-US" altLang="en-US" sz="1400">
              <a:latin typeface="Arial" charset="0"/>
            </a:endParaRPr>
          </a:p>
          <a:p>
            <a:pPr>
              <a:spcBef>
                <a:spcPct val="0"/>
              </a:spcBef>
            </a:pPr>
            <a:r>
              <a:rPr lang="ru-RU" altLang="en-US" sz="1200">
                <a:latin typeface="Arial" charset="0"/>
              </a:rPr>
              <a:t>Где мы сейчас?</a:t>
            </a:r>
            <a:endParaRPr lang="en-US" altLang="en-US" sz="1200">
              <a:latin typeface="Arial" charset="0"/>
            </a:endParaRPr>
          </a:p>
          <a:p>
            <a:pPr>
              <a:spcBef>
                <a:spcPct val="0"/>
              </a:spcBef>
            </a:pPr>
            <a:r>
              <a:rPr lang="ru-RU" altLang="en-US" sz="1200">
                <a:latin typeface="Arial" charset="0"/>
              </a:rPr>
              <a:t>Какая существует нужда?</a:t>
            </a:r>
            <a:endParaRPr lang="en-US" altLang="en-US" sz="1200">
              <a:latin typeface="Arial" charset="0"/>
            </a:endParaRPr>
          </a:p>
          <a:p>
            <a:pPr>
              <a:spcBef>
                <a:spcPct val="0"/>
              </a:spcBef>
            </a:pPr>
            <a:r>
              <a:rPr lang="ru-RU" altLang="en-US" sz="1200">
                <a:latin typeface="Arial" charset="0"/>
              </a:rPr>
              <a:t>Готовы ли мы?</a:t>
            </a:r>
            <a:endParaRPr lang="en-US" altLang="en-US" sz="1200">
              <a:latin typeface="Arial" charset="0"/>
            </a:endParaRPr>
          </a:p>
          <a:p>
            <a:pPr>
              <a:spcBef>
                <a:spcPct val="0"/>
              </a:spcBef>
            </a:pPr>
            <a:r>
              <a:rPr lang="ru-RU" altLang="en-US" sz="1200">
                <a:latin typeface="Arial" charset="0"/>
              </a:rPr>
              <a:t>Имеем ли мы свой компас?</a:t>
            </a:r>
            <a:endParaRPr lang="en-US" altLang="en-US" sz="1200">
              <a:latin typeface="Arial" charset="0"/>
            </a:endParaRPr>
          </a:p>
          <a:p>
            <a:pPr>
              <a:spcBef>
                <a:spcPct val="0"/>
              </a:spcBef>
            </a:pPr>
            <a:r>
              <a:rPr lang="ru-RU" altLang="en-US" sz="1200">
                <a:latin typeface="Arial" charset="0"/>
              </a:rPr>
              <a:t>Слушайте!</a:t>
            </a:r>
            <a:endParaRPr lang="en-US" altLang="en-US" sz="1200">
              <a:latin typeface="Arial" charset="0"/>
            </a:endParaRPr>
          </a:p>
        </p:txBody>
      </p:sp>
      <p:sp>
        <p:nvSpPr>
          <p:cNvPr id="5128" name="Text Box 12"/>
          <p:cNvSpPr txBox="1">
            <a:spLocks noChangeArrowheads="1"/>
          </p:cNvSpPr>
          <p:nvPr/>
        </p:nvSpPr>
        <p:spPr bwMode="auto">
          <a:xfrm>
            <a:off x="3581400" y="4648200"/>
            <a:ext cx="2133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spcBef>
                <a:spcPct val="0"/>
              </a:spcBef>
            </a:pPr>
            <a:r>
              <a:rPr lang="ru-RU" altLang="en-US" sz="1400">
                <a:latin typeface="Arial" charset="0"/>
              </a:rPr>
              <a:t>В.</a:t>
            </a:r>
            <a:endParaRPr lang="en-US" altLang="en-US" sz="1400">
              <a:latin typeface="Arial" charset="0"/>
            </a:endParaRPr>
          </a:p>
          <a:p>
            <a:pPr>
              <a:spcBef>
                <a:spcPct val="0"/>
              </a:spcBef>
            </a:pPr>
            <a:r>
              <a:rPr lang="ru-RU" altLang="en-US" sz="1400" u="sng">
                <a:latin typeface="Arial" charset="0"/>
              </a:rPr>
              <a:t>Как мы доберемся туда?</a:t>
            </a:r>
            <a:endParaRPr lang="en-US" altLang="en-US" sz="1400" u="sng">
              <a:latin typeface="Arial" charset="0"/>
            </a:endParaRPr>
          </a:p>
          <a:p>
            <a:pPr>
              <a:spcBef>
                <a:spcPct val="0"/>
              </a:spcBef>
            </a:pPr>
            <a:endParaRPr lang="en-US" altLang="en-US" sz="1400">
              <a:latin typeface="Arial" charset="0"/>
            </a:endParaRPr>
          </a:p>
          <a:p>
            <a:pPr>
              <a:spcBef>
                <a:spcPct val="0"/>
              </a:spcBef>
            </a:pPr>
            <a:r>
              <a:rPr lang="ru-RU" altLang="en-US" sz="1100">
                <a:latin typeface="Arial" charset="0"/>
              </a:rPr>
              <a:t>Видим ли мы общую картину? Развитие новых стратегий, плана действий. Общение. Оснащение и подготовка. Сценарное планирование</a:t>
            </a:r>
            <a:endParaRPr lang="en-US" altLang="en-US" sz="1100">
              <a:latin typeface="Arial" charset="0"/>
            </a:endParaRPr>
          </a:p>
        </p:txBody>
      </p:sp>
      <p:sp>
        <p:nvSpPr>
          <p:cNvPr id="5129" name="AutoShape 14"/>
          <p:cNvSpPr>
            <a:spLocks noChangeArrowheads="1"/>
          </p:cNvSpPr>
          <p:nvPr/>
        </p:nvSpPr>
        <p:spPr bwMode="auto">
          <a:xfrm>
            <a:off x="4038600" y="2590800"/>
            <a:ext cx="1371600" cy="838200"/>
          </a:xfrm>
          <a:prstGeom prst="rightArrow">
            <a:avLst>
              <a:gd name="adj1" fmla="val 34935"/>
              <a:gd name="adj2" fmla="val 56856"/>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b="1"/>
          </a:p>
        </p:txBody>
      </p:sp>
      <p:sp>
        <p:nvSpPr>
          <p:cNvPr id="5130" name="Text Box 15"/>
          <p:cNvSpPr txBox="1">
            <a:spLocks noChangeArrowheads="1"/>
          </p:cNvSpPr>
          <p:nvPr/>
        </p:nvSpPr>
        <p:spPr bwMode="auto">
          <a:xfrm>
            <a:off x="3810000" y="2209800"/>
            <a:ext cx="129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a:spcBef>
                <a:spcPct val="0"/>
              </a:spcBef>
            </a:pPr>
            <a:r>
              <a:rPr lang="ru-RU" altLang="en-US" sz="1400" b="1">
                <a:latin typeface="Arial" charset="0"/>
              </a:rPr>
              <a:t>Миссия</a:t>
            </a:r>
            <a:r>
              <a:rPr lang="en-US" altLang="en-US" sz="1400" b="1">
                <a:latin typeface="Arial" charset="0"/>
              </a:rPr>
              <a:t> </a:t>
            </a:r>
            <a:r>
              <a:rPr lang="ru-RU" altLang="en-US" sz="1400" b="1">
                <a:latin typeface="Arial" charset="0"/>
              </a:rPr>
              <a:t>и</a:t>
            </a:r>
            <a:endParaRPr lang="en-US" altLang="en-US" sz="1400" b="1">
              <a:latin typeface="Arial" charset="0"/>
            </a:endParaRPr>
          </a:p>
          <a:p>
            <a:pPr algn="l">
              <a:spcBef>
                <a:spcPct val="0"/>
              </a:spcBef>
            </a:pPr>
            <a:r>
              <a:rPr lang="ru-RU" altLang="en-US" sz="1400" b="1">
                <a:latin typeface="Arial" charset="0"/>
              </a:rPr>
              <a:t>видение</a:t>
            </a:r>
            <a:endParaRPr lang="en-US" altLang="en-US" sz="1400" b="1">
              <a:latin typeface="Arial" charset="0"/>
            </a:endParaRPr>
          </a:p>
        </p:txBody>
      </p:sp>
      <p:sp>
        <p:nvSpPr>
          <p:cNvPr id="5131" name="AutoShape 16"/>
          <p:cNvSpPr>
            <a:spLocks noChangeArrowheads="1"/>
          </p:cNvSpPr>
          <p:nvPr/>
        </p:nvSpPr>
        <p:spPr bwMode="auto">
          <a:xfrm>
            <a:off x="5791200" y="4572000"/>
            <a:ext cx="533400" cy="914400"/>
          </a:xfrm>
          <a:prstGeom prst="downArrow">
            <a:avLst>
              <a:gd name="adj1" fmla="val 54759"/>
              <a:gd name="adj2" fmla="val 67032"/>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5132" name="Text Box 18"/>
          <p:cNvSpPr txBox="1">
            <a:spLocks noChangeArrowheads="1"/>
          </p:cNvSpPr>
          <p:nvPr/>
        </p:nvSpPr>
        <p:spPr bwMode="auto">
          <a:xfrm>
            <a:off x="6172200" y="4876800"/>
            <a:ext cx="1828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50000"/>
              </a:spcBef>
            </a:pPr>
            <a:r>
              <a:rPr lang="ru-RU" altLang="en-US" sz="1600" b="1">
                <a:latin typeface="Arial" charset="0"/>
              </a:rPr>
              <a:t>Стратегия и применение</a:t>
            </a:r>
            <a:endParaRPr lang="en-US" altLang="en-US" sz="1600" b="1">
              <a:latin typeface="Arial" charset="0"/>
            </a:endParaRPr>
          </a:p>
        </p:txBody>
      </p:sp>
      <p:sp>
        <p:nvSpPr>
          <p:cNvPr id="5133" name="Text Box 19"/>
          <p:cNvSpPr txBox="1">
            <a:spLocks noChangeArrowheads="1"/>
          </p:cNvSpPr>
          <p:nvPr/>
        </p:nvSpPr>
        <p:spPr bwMode="auto">
          <a:xfrm>
            <a:off x="1447800" y="4876800"/>
            <a:ext cx="1828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50000"/>
              </a:spcBef>
            </a:pPr>
            <a:r>
              <a:rPr lang="ru-RU" altLang="en-US" sz="1600" b="1">
                <a:latin typeface="Arial" charset="0"/>
              </a:rPr>
              <a:t>Оценка</a:t>
            </a:r>
            <a:endParaRPr lang="en-US" altLang="en-US" sz="1600" b="1">
              <a:latin typeface="Arial" charset="0"/>
            </a:endParaRPr>
          </a:p>
        </p:txBody>
      </p:sp>
      <p:sp>
        <p:nvSpPr>
          <p:cNvPr id="5134" name="AutoShape 20"/>
          <p:cNvSpPr>
            <a:spLocks noChangeArrowheads="1"/>
          </p:cNvSpPr>
          <p:nvPr/>
        </p:nvSpPr>
        <p:spPr bwMode="auto">
          <a:xfrm>
            <a:off x="2895600" y="4572000"/>
            <a:ext cx="685800" cy="914400"/>
          </a:xfrm>
          <a:prstGeom prst="upArrow">
            <a:avLst>
              <a:gd name="adj1" fmla="val 40472"/>
              <a:gd name="adj2" fmla="val 51623"/>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3600" b="1">
                <a:solidFill>
                  <a:schemeClr val="tx2"/>
                </a:solidFill>
                <a:latin typeface="Cobalt" pitchFamily="34" charset="0"/>
              </a:rPr>
              <a:t>Что необходимо для стратегического планирования?</a:t>
            </a:r>
            <a:endParaRPr lang="en-US" altLang="en-US" sz="3600" b="1">
              <a:solidFill>
                <a:schemeClr val="tx2"/>
              </a:solidFill>
            </a:endParaRPr>
          </a:p>
        </p:txBody>
      </p:sp>
      <p:sp>
        <p:nvSpPr>
          <p:cNvPr id="32771" name="Rectangle 6"/>
          <p:cNvSpPr>
            <a:spLocks noChangeArrowheads="1"/>
          </p:cNvSpPr>
          <p:nvPr/>
        </p:nvSpPr>
        <p:spPr bwMode="auto">
          <a:xfrm>
            <a:off x="685800" y="1752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Б</a:t>
            </a:r>
            <a:r>
              <a:rPr lang="en-US" altLang="en-US" sz="2800"/>
              <a:t>.	</a:t>
            </a:r>
            <a:r>
              <a:rPr lang="ru-RU" altLang="en-US" sz="2800"/>
              <a:t>Шаг</a:t>
            </a:r>
            <a:r>
              <a:rPr lang="en-US" altLang="en-US" sz="2800"/>
              <a:t> 2:</a:t>
            </a:r>
            <a:r>
              <a:rPr lang="ru-RU" altLang="en-US" sz="2800"/>
              <a:t> Наберите себе команду лидеров.</a:t>
            </a:r>
            <a:r>
              <a:rPr lang="en-US" altLang="en-US" sz="2800"/>
              <a:t> </a:t>
            </a:r>
          </a:p>
          <a:p>
            <a:pPr algn="l" eaLnBrk="1" hangingPunct="1">
              <a:lnSpc>
                <a:spcPct val="90000"/>
              </a:lnSpc>
            </a:pPr>
            <a:r>
              <a:rPr lang="en-US" altLang="en-US" sz="2800"/>
              <a:t>		</a:t>
            </a:r>
            <a:r>
              <a:rPr lang="en-US" altLang="en-US"/>
              <a:t>1</a:t>
            </a:r>
            <a:r>
              <a:rPr lang="en-US" altLang="en-US" sz="2800"/>
              <a:t>.  </a:t>
            </a:r>
            <a:r>
              <a:rPr lang="ru-RU" altLang="en-US"/>
              <a:t>Вопросы, которые следует задавать:</a:t>
            </a:r>
            <a:endParaRPr lang="en-US" altLang="en-US"/>
          </a:p>
          <a:p>
            <a:pPr algn="l" eaLnBrk="1" hangingPunct="1">
              <a:lnSpc>
                <a:spcPct val="90000"/>
              </a:lnSpc>
            </a:pPr>
            <a:r>
              <a:rPr lang="en-US" altLang="en-US"/>
              <a:t>		     </a:t>
            </a:r>
            <a:r>
              <a:rPr lang="ru-RU" altLang="en-US" sz="2000"/>
              <a:t>А</a:t>
            </a:r>
            <a:r>
              <a:rPr lang="en-US" altLang="en-US" sz="2000"/>
              <a:t>. </a:t>
            </a:r>
            <a:r>
              <a:rPr lang="ru-RU" altLang="en-US" sz="2000" b="1" i="1" u="sng"/>
              <a:t>Кто</a:t>
            </a:r>
            <a:r>
              <a:rPr lang="ru-RU" altLang="en-US" sz="2000"/>
              <a:t> будет набирать команду?</a:t>
            </a:r>
            <a:endParaRPr lang="en-US" altLang="en-US" sz="2000"/>
          </a:p>
          <a:p>
            <a:pPr algn="l" eaLnBrk="1" hangingPunct="1">
              <a:lnSpc>
                <a:spcPct val="90000"/>
              </a:lnSpc>
            </a:pPr>
            <a:r>
              <a:rPr lang="en-US" altLang="en-US" sz="2000"/>
              <a:t>		      </a:t>
            </a:r>
            <a:r>
              <a:rPr lang="ru-RU" altLang="en-US" sz="2000"/>
              <a:t>Б</a:t>
            </a:r>
            <a:r>
              <a:rPr lang="en-US" altLang="en-US" sz="2000"/>
              <a:t>. </a:t>
            </a:r>
            <a:r>
              <a:rPr lang="ru-RU" altLang="en-US" sz="2000" b="1" i="1" u="sng"/>
              <a:t>Когда</a:t>
            </a:r>
            <a:r>
              <a:rPr lang="ru-RU" altLang="en-US" sz="2000"/>
              <a:t> будет набираться команда?</a:t>
            </a:r>
            <a:endParaRPr lang="en-US" altLang="en-US" sz="2000"/>
          </a:p>
          <a:p>
            <a:pPr algn="l" eaLnBrk="1" hangingPunct="1">
              <a:lnSpc>
                <a:spcPct val="90000"/>
              </a:lnSpc>
            </a:pPr>
            <a:r>
              <a:rPr lang="en-US" altLang="en-US" sz="2000"/>
              <a:t>		      </a:t>
            </a:r>
            <a:r>
              <a:rPr lang="ru-RU" altLang="en-US" sz="2000"/>
              <a:t>В</a:t>
            </a:r>
            <a:r>
              <a:rPr lang="en-US" altLang="en-US" sz="2000"/>
              <a:t>. </a:t>
            </a:r>
            <a:r>
              <a:rPr lang="ru-RU" altLang="en-US" sz="2000" b="1" i="1" u="sng"/>
              <a:t>Почему</a:t>
            </a:r>
            <a:r>
              <a:rPr lang="ru-RU" altLang="en-US" sz="2000"/>
              <a:t> именно эти люди будут в команде?</a:t>
            </a:r>
            <a:endParaRPr lang="en-US" altLang="en-US" sz="2000"/>
          </a:p>
          <a:p>
            <a:pPr algn="l" eaLnBrk="1" hangingPunct="1">
              <a:lnSpc>
                <a:spcPct val="90000"/>
              </a:lnSpc>
            </a:pPr>
            <a:r>
              <a:rPr lang="en-US" altLang="en-US" sz="2000"/>
              <a:t>		      </a:t>
            </a:r>
            <a:r>
              <a:rPr lang="ru-RU" altLang="en-US" sz="2000"/>
              <a:t>Г</a:t>
            </a:r>
            <a:r>
              <a:rPr lang="en-US" altLang="en-US" sz="2000"/>
              <a:t>. </a:t>
            </a:r>
            <a:r>
              <a:rPr lang="ru-RU" altLang="en-US" sz="2000"/>
              <a:t>Почему эти лидеры </a:t>
            </a:r>
            <a:r>
              <a:rPr lang="ru-RU" altLang="en-US" sz="2000" b="1" i="1" u="sng"/>
              <a:t>захотели бы </a:t>
            </a:r>
            <a:r>
              <a:rPr lang="ru-RU" altLang="en-US" sz="2000"/>
              <a:t>быть именно в этой команде?</a:t>
            </a:r>
            <a:endParaRPr lang="en-US" altLang="en-US" sz="2000"/>
          </a:p>
          <a:p>
            <a:pPr algn="l" eaLnBrk="1" hangingPunct="1">
              <a:lnSpc>
                <a:spcPct val="90000"/>
              </a:lnSpc>
            </a:pPr>
            <a:r>
              <a:rPr lang="en-US" altLang="en-US" sz="2000"/>
              <a:t>		      </a:t>
            </a:r>
            <a:r>
              <a:rPr lang="ru-RU" altLang="en-US" sz="2000"/>
              <a:t>Д</a:t>
            </a:r>
            <a:r>
              <a:rPr lang="en-US" altLang="en-US" sz="2000"/>
              <a:t>. </a:t>
            </a:r>
            <a:r>
              <a:rPr lang="ru-RU" altLang="en-US" sz="2000"/>
              <a:t>Каким образом этот процесс помогает людям </a:t>
            </a:r>
            <a:r>
              <a:rPr lang="ru-RU" altLang="en-US" sz="2000" b="1" i="1" u="sng"/>
              <a:t>создавать</a:t>
            </a:r>
            <a:r>
              <a:rPr lang="ru-RU" altLang="en-US" sz="2000"/>
              <a:t> стратегию?</a:t>
            </a:r>
            <a:endParaRPr lang="en-US" altLang="en-US" sz="2000"/>
          </a:p>
          <a:p>
            <a:pPr algn="l" eaLnBrk="1" hangingPunct="1">
              <a:lnSpc>
                <a:spcPct val="90000"/>
              </a:lnSpc>
            </a:pPr>
            <a:r>
              <a:rPr lang="en-US" altLang="en-US" sz="2000"/>
              <a:t>		      </a:t>
            </a:r>
            <a:r>
              <a:rPr lang="ru-RU" altLang="en-US" sz="2000"/>
              <a:t>Е</a:t>
            </a:r>
            <a:r>
              <a:rPr lang="en-US" altLang="en-US" sz="2000"/>
              <a:t>. </a:t>
            </a:r>
            <a:r>
              <a:rPr lang="ru-RU" altLang="en-US" sz="2000" b="1" i="1" u="sng"/>
              <a:t>Сколько</a:t>
            </a:r>
            <a:r>
              <a:rPr lang="ru-RU" altLang="en-US" sz="2000"/>
              <a:t> человек будет в команде?</a:t>
            </a:r>
            <a:endParaRPr lang="en-US" altLang="en-US" sz="2000"/>
          </a:p>
          <a:p>
            <a:pPr algn="l" eaLnBrk="1" hangingPunct="1">
              <a:lnSpc>
                <a:spcPct val="90000"/>
              </a:lnSpc>
            </a:pPr>
            <a:r>
              <a:rPr lang="en-US" altLang="en-US" sz="2000"/>
              <a:t>		      </a:t>
            </a:r>
            <a:r>
              <a:rPr lang="ru-RU" altLang="en-US" sz="2000"/>
              <a:t>Ё</a:t>
            </a:r>
            <a:r>
              <a:rPr lang="en-US" altLang="en-US" sz="2000"/>
              <a:t>. </a:t>
            </a:r>
            <a:r>
              <a:rPr lang="ru-RU" altLang="en-US" sz="2000" b="1" i="1" u="sng"/>
              <a:t>Как часто </a:t>
            </a:r>
            <a:r>
              <a:rPr lang="ru-RU" altLang="en-US" sz="2000"/>
              <a:t>команда будет собираться?</a:t>
            </a:r>
            <a:endParaRPr lang="en-US" altLang="en-US" sz="2000"/>
          </a:p>
          <a:p>
            <a:pPr algn="l" eaLnBrk="1" hangingPunct="1">
              <a:lnSpc>
                <a:spcPct val="90000"/>
              </a:lnSpc>
            </a:pPr>
            <a:r>
              <a:rPr lang="en-US" altLang="en-US" sz="2000"/>
              <a:t>		      </a:t>
            </a:r>
            <a:r>
              <a:rPr lang="ru-RU" altLang="en-US" sz="2000"/>
              <a:t>Ж</a:t>
            </a:r>
            <a:r>
              <a:rPr lang="en-US" altLang="en-US" sz="2000"/>
              <a:t>. </a:t>
            </a:r>
            <a:r>
              <a:rPr lang="ru-RU" altLang="en-US" sz="2000"/>
              <a:t>Кто </a:t>
            </a:r>
            <a:r>
              <a:rPr lang="ru-RU" altLang="en-US" sz="2000" b="1" i="1" u="sng"/>
              <a:t>поведет</a:t>
            </a:r>
            <a:r>
              <a:rPr lang="ru-RU" altLang="en-US" sz="2000"/>
              <a:t> команду?</a:t>
            </a:r>
            <a:endParaRPr lang="en-US" altLang="en-US" sz="2000"/>
          </a:p>
          <a:p>
            <a:pPr algn="l" eaLnBrk="1" hangingPunct="1">
              <a:lnSpc>
                <a:spcPct val="90000"/>
              </a:lnSpc>
            </a:pPr>
            <a:r>
              <a:rPr lang="en-US" altLang="en-US" sz="2000"/>
              <a:t>		      </a:t>
            </a:r>
            <a:r>
              <a:rPr lang="ru-RU" altLang="en-US" sz="2000"/>
              <a:t>З</a:t>
            </a:r>
            <a:r>
              <a:rPr lang="en-US" altLang="en-US" sz="2000"/>
              <a:t>. </a:t>
            </a:r>
            <a:r>
              <a:rPr lang="ru-RU" altLang="en-US" sz="2000"/>
              <a:t>Каковы </a:t>
            </a:r>
            <a:r>
              <a:rPr lang="ru-RU" altLang="en-US" sz="2000" b="1" i="1" u="sng"/>
              <a:t>ожидания</a:t>
            </a:r>
            <a:r>
              <a:rPr lang="ru-RU" altLang="en-US" sz="2000"/>
              <a:t> команды?</a:t>
            </a:r>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685800" y="1752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В</a:t>
            </a:r>
            <a:r>
              <a:rPr lang="en-US" altLang="en-US" sz="2800"/>
              <a:t>.	</a:t>
            </a:r>
            <a:r>
              <a:rPr lang="ru-RU" altLang="en-US" sz="2800"/>
              <a:t>Шаг</a:t>
            </a:r>
            <a:r>
              <a:rPr lang="en-US" altLang="en-US" sz="2800"/>
              <a:t> 3: </a:t>
            </a:r>
            <a:r>
              <a:rPr lang="ru-RU" altLang="en-US" sz="2800"/>
              <a:t>Убедитесь, что ваше общение    эффективно.</a:t>
            </a:r>
            <a:r>
              <a:rPr lang="en-US" altLang="en-US" sz="2800"/>
              <a:t> </a:t>
            </a:r>
          </a:p>
          <a:p>
            <a:pPr algn="l" eaLnBrk="1" hangingPunct="1">
              <a:lnSpc>
                <a:spcPct val="90000"/>
              </a:lnSpc>
            </a:pPr>
            <a:r>
              <a:rPr lang="en-US" altLang="en-US" sz="2800"/>
              <a:t>		1.  </a:t>
            </a:r>
            <a:r>
              <a:rPr lang="ru-RU" altLang="en-US" sz="2800"/>
              <a:t>Общение строит </a:t>
            </a:r>
            <a:r>
              <a:rPr lang="ru-RU" altLang="en-US" sz="2800" b="1" i="1" u="sng"/>
              <a:t>доверие</a:t>
            </a:r>
            <a:r>
              <a:rPr lang="ru-RU" altLang="en-US" sz="2800"/>
              <a:t>.</a:t>
            </a:r>
            <a:endParaRPr lang="en-US" altLang="en-US" sz="2800"/>
          </a:p>
          <a:p>
            <a:pPr algn="l" eaLnBrk="1" hangingPunct="1">
              <a:lnSpc>
                <a:spcPct val="90000"/>
              </a:lnSpc>
            </a:pPr>
            <a:r>
              <a:rPr lang="en-US" altLang="en-US" sz="2800"/>
              <a:t>		2.  </a:t>
            </a:r>
            <a:r>
              <a:rPr lang="ru-RU" altLang="en-US" sz="2800"/>
              <a:t>Определите, </a:t>
            </a:r>
            <a:r>
              <a:rPr lang="ru-RU" altLang="en-US" sz="2800" b="1" i="1" u="sng"/>
              <a:t>кто</a:t>
            </a:r>
            <a:r>
              <a:rPr lang="ru-RU" altLang="en-US" sz="2800"/>
              <a:t> будет общаться.</a:t>
            </a:r>
            <a:endParaRPr lang="en-US" altLang="en-US" sz="2800"/>
          </a:p>
          <a:p>
            <a:pPr algn="l" eaLnBrk="1" hangingPunct="1">
              <a:lnSpc>
                <a:spcPct val="90000"/>
              </a:lnSpc>
            </a:pPr>
            <a:r>
              <a:rPr lang="en-US" altLang="en-US" sz="2800"/>
              <a:t>		3.  </a:t>
            </a:r>
            <a:r>
              <a:rPr lang="ru-RU" altLang="en-US" sz="2800"/>
              <a:t>Определите, </a:t>
            </a:r>
            <a:r>
              <a:rPr lang="ru-RU" altLang="en-US" sz="2800" b="1" i="1" u="sng"/>
              <a:t>как</a:t>
            </a:r>
            <a:r>
              <a:rPr lang="ru-RU" altLang="en-US" sz="2800"/>
              <a:t> вы будете общаться.</a:t>
            </a:r>
            <a:r>
              <a:rPr lang="en-US" altLang="en-US" sz="2800"/>
              <a:t> </a:t>
            </a:r>
          </a:p>
          <a:p>
            <a:pPr algn="l" eaLnBrk="1" hangingPunct="1">
              <a:lnSpc>
                <a:spcPct val="90000"/>
              </a:lnSpc>
            </a:pPr>
            <a:r>
              <a:rPr lang="en-US" altLang="en-US" sz="2800"/>
              <a:t>		4.  </a:t>
            </a:r>
            <a:r>
              <a:rPr lang="ru-RU" altLang="en-US" sz="2800"/>
              <a:t>Определите, </a:t>
            </a:r>
            <a:r>
              <a:rPr lang="ru-RU" altLang="en-US" sz="2800" b="1" i="1" u="sng"/>
              <a:t>что</a:t>
            </a:r>
            <a:r>
              <a:rPr lang="ru-RU" altLang="en-US" sz="2800"/>
              <a:t> станет предметом вашего общения.</a:t>
            </a:r>
            <a:r>
              <a:rPr lang="en-US" altLang="en-US" sz="2800"/>
              <a:t> </a:t>
            </a:r>
          </a:p>
          <a:p>
            <a:pPr algn="l" eaLnBrk="1" hangingPunct="1">
              <a:lnSpc>
                <a:spcPct val="90000"/>
              </a:lnSpc>
            </a:pPr>
            <a:r>
              <a:rPr lang="en-US" altLang="en-US" sz="2800"/>
              <a:t>		5.  </a:t>
            </a:r>
            <a:r>
              <a:rPr lang="ru-RU" altLang="en-US" sz="2800"/>
              <a:t>Общайтесь </a:t>
            </a:r>
            <a:r>
              <a:rPr lang="ru-RU" altLang="en-US" sz="2800" b="1" i="1" u="sng"/>
              <a:t>хорошо</a:t>
            </a:r>
            <a:r>
              <a:rPr lang="ru-RU" altLang="en-US" sz="2800"/>
              <a:t>.</a:t>
            </a:r>
            <a:endParaRPr lang="en-US" altLang="en-US" sz="2800"/>
          </a:p>
          <a:p>
            <a:pPr algn="l" eaLnBrk="1" hangingPunct="1">
              <a:lnSpc>
                <a:spcPct val="90000"/>
              </a:lnSpc>
            </a:pPr>
            <a:endParaRPr lang="en-US" altLang="en-US"/>
          </a:p>
        </p:txBody>
      </p:sp>
      <p:sp>
        <p:nvSpPr>
          <p:cNvPr id="33795" name="Rectangle 5"/>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4000">
                <a:solidFill>
                  <a:schemeClr val="tx2"/>
                </a:solidFill>
                <a:latin typeface="Cobalt" pitchFamily="34" charset="0"/>
              </a:rPr>
              <a:t>Что необходимо для процесса стратегического планирования?</a:t>
            </a:r>
            <a:endParaRPr lang="en-US" altLang="en-US" sz="400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4000">
                <a:solidFill>
                  <a:schemeClr val="tx2"/>
                </a:solidFill>
                <a:latin typeface="Cobalt" pitchFamily="34" charset="0"/>
              </a:rPr>
              <a:t>Что необходимо для процесса стратегического планирования?</a:t>
            </a:r>
            <a:endParaRPr lang="en-US" altLang="en-US" sz="4000">
              <a:solidFill>
                <a:schemeClr val="tx2"/>
              </a:solidFill>
            </a:endParaRPr>
          </a:p>
        </p:txBody>
      </p:sp>
      <p:sp>
        <p:nvSpPr>
          <p:cNvPr id="34819" name="Rectangle 6"/>
          <p:cNvSpPr>
            <a:spLocks noChangeArrowheads="1"/>
          </p:cNvSpPr>
          <p:nvPr/>
        </p:nvSpPr>
        <p:spPr bwMode="auto">
          <a:xfrm>
            <a:off x="685800" y="1752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Г</a:t>
            </a:r>
            <a:r>
              <a:rPr lang="en-US" altLang="en-US" sz="2800"/>
              <a:t>.	</a:t>
            </a:r>
            <a:r>
              <a:rPr lang="ru-RU" altLang="en-US" sz="2800"/>
              <a:t>Шаг</a:t>
            </a:r>
            <a:r>
              <a:rPr lang="en-US" altLang="en-US" sz="2800"/>
              <a:t> 4: </a:t>
            </a:r>
            <a:r>
              <a:rPr lang="ru-RU" altLang="en-US" sz="2800"/>
              <a:t>Дайте оценку того, готово ли ваше служение к переменам.</a:t>
            </a:r>
            <a:r>
              <a:rPr lang="en-US" altLang="en-US" sz="2800"/>
              <a:t> </a:t>
            </a:r>
          </a:p>
          <a:p>
            <a:pPr algn="l" eaLnBrk="1" hangingPunct="1">
              <a:lnSpc>
                <a:spcPct val="90000"/>
              </a:lnSpc>
            </a:pPr>
            <a:r>
              <a:rPr lang="en-US" altLang="en-US" sz="2800"/>
              <a:t>		</a:t>
            </a:r>
            <a:r>
              <a:rPr lang="en-US" altLang="en-US"/>
              <a:t>1.  </a:t>
            </a:r>
            <a:r>
              <a:rPr lang="ru-RU" altLang="en-US"/>
              <a:t>Постарайтесь понять, </a:t>
            </a:r>
            <a:r>
              <a:rPr lang="ru-RU" altLang="en-US" b="1" i="1" u="sng"/>
              <a:t>как</a:t>
            </a:r>
            <a:r>
              <a:rPr lang="ru-RU" altLang="en-US"/>
              <a:t> перемены повлияли на людей в вашем служении.</a:t>
            </a:r>
            <a:endParaRPr lang="en-US" altLang="en-US"/>
          </a:p>
          <a:p>
            <a:pPr algn="l" eaLnBrk="1" hangingPunct="1">
              <a:lnSpc>
                <a:spcPct val="90000"/>
              </a:lnSpc>
            </a:pPr>
            <a:r>
              <a:rPr lang="en-US" altLang="en-US"/>
              <a:t>		2.  </a:t>
            </a:r>
            <a:r>
              <a:rPr lang="ru-RU" altLang="en-US"/>
              <a:t>Проведите «инвентаризацию» </a:t>
            </a:r>
            <a:r>
              <a:rPr lang="ru-RU" altLang="en-US" b="1" i="1" u="sng"/>
              <a:t>готовности </a:t>
            </a:r>
          </a:p>
          <a:p>
            <a:pPr algn="l" eaLnBrk="1" hangingPunct="1">
              <a:lnSpc>
                <a:spcPct val="90000"/>
              </a:lnSpc>
            </a:pPr>
            <a:r>
              <a:rPr lang="ru-RU" altLang="en-US" b="1" i="1" u="sng"/>
              <a:t>к переменам.</a:t>
            </a:r>
            <a:endParaRPr lang="en-US" altLang="en-US" b="1" i="1" u="sng"/>
          </a:p>
          <a:p>
            <a:pPr algn="l" eaLnBrk="1" hangingPunct="1">
              <a:lnSpc>
                <a:spcPct val="90000"/>
              </a:lnSpc>
            </a:pPr>
            <a:r>
              <a:rPr lang="en-US" altLang="en-US"/>
              <a:t>		3.  </a:t>
            </a:r>
            <a:r>
              <a:rPr lang="ru-RU" altLang="en-US"/>
              <a:t>Задавайте </a:t>
            </a:r>
            <a:r>
              <a:rPr lang="ru-RU" altLang="en-US" b="1" i="1" u="sng"/>
              <a:t>пробные</a:t>
            </a:r>
            <a:r>
              <a:rPr lang="ru-RU" altLang="en-US"/>
              <a:t> вопросы.</a:t>
            </a:r>
            <a:r>
              <a:rPr lang="en-US" altLang="en-US"/>
              <a:t> </a:t>
            </a:r>
          </a:p>
          <a:p>
            <a:pPr algn="l" eaLnBrk="1" hangingPunct="1">
              <a:lnSpc>
                <a:spcPct val="90000"/>
              </a:lnSpc>
            </a:pPr>
            <a:r>
              <a:rPr lang="en-US" altLang="en-US"/>
              <a:t>		4.  </a:t>
            </a:r>
            <a:r>
              <a:rPr lang="ru-RU" altLang="en-US"/>
              <a:t>Затроньте </a:t>
            </a:r>
            <a:r>
              <a:rPr lang="ru-RU" altLang="en-US" b="1" i="1" u="sng"/>
              <a:t>«эмоциональную струнку» </a:t>
            </a:r>
            <a:r>
              <a:rPr lang="ru-RU" altLang="en-US"/>
              <a:t>людей.</a:t>
            </a:r>
            <a:endParaRPr lang="en-US" altLang="en-US"/>
          </a:p>
          <a:p>
            <a:pPr algn="l" eaLnBrk="1" hangingPunct="1">
              <a:lnSpc>
                <a:spcPct val="90000"/>
              </a:lnSpc>
            </a:pPr>
            <a:r>
              <a:rPr lang="en-US" altLang="en-US"/>
              <a:t>		5.  </a:t>
            </a:r>
            <a:r>
              <a:rPr lang="ru-RU" altLang="en-US"/>
              <a:t>Назначьте события, которые </a:t>
            </a:r>
            <a:r>
              <a:rPr lang="ru-RU" altLang="en-US" b="1" i="1" u="sng"/>
              <a:t>вовлекут</a:t>
            </a:r>
            <a:r>
              <a:rPr lang="ru-RU" altLang="en-US"/>
              <a:t> эмоции.</a:t>
            </a:r>
            <a:endParaRPr lang="en-US" altLang="en-US"/>
          </a:p>
          <a:p>
            <a:pPr algn="l" eaLnBrk="1" hangingPunct="1">
              <a:lnSpc>
                <a:spcPct val="90000"/>
              </a:lnSpc>
            </a:pPr>
            <a:r>
              <a:rPr lang="en-US" altLang="en-US"/>
              <a:t>		6.  </a:t>
            </a:r>
            <a:r>
              <a:rPr lang="ru-RU" altLang="en-US"/>
              <a:t>Охватите </a:t>
            </a:r>
            <a:r>
              <a:rPr lang="ru-RU" altLang="en-US" b="1" i="1" u="sng"/>
              <a:t>теологию изменений</a:t>
            </a:r>
            <a:r>
              <a:rPr lang="ru-RU" altLang="en-US"/>
              <a:t>.</a:t>
            </a:r>
            <a:endParaRPr lang="en-US" altLang="en-US"/>
          </a:p>
          <a:p>
            <a:pPr algn="l" eaLnBrk="1" hangingPunct="1">
              <a:lnSpc>
                <a:spcPct val="90000"/>
              </a:lnSpc>
            </a:pPr>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685800" y="1752600"/>
            <a:ext cx="8458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Д</a:t>
            </a:r>
            <a:r>
              <a:rPr lang="en-US" altLang="en-US" sz="2800"/>
              <a:t>.	</a:t>
            </a:r>
            <a:r>
              <a:rPr lang="ru-RU" altLang="en-US" sz="2800"/>
              <a:t>Шаг</a:t>
            </a:r>
            <a:r>
              <a:rPr lang="en-US" altLang="en-US" sz="2800"/>
              <a:t> 5: </a:t>
            </a:r>
            <a:r>
              <a:rPr lang="ru-RU" altLang="en-US" sz="2800"/>
              <a:t>Проведите анализ служения.</a:t>
            </a:r>
            <a:endParaRPr lang="en-US" altLang="en-US" sz="2800"/>
          </a:p>
          <a:p>
            <a:pPr algn="l" eaLnBrk="1" hangingPunct="1">
              <a:lnSpc>
                <a:spcPct val="90000"/>
              </a:lnSpc>
            </a:pPr>
            <a:r>
              <a:rPr lang="en-US" altLang="en-US" sz="2800"/>
              <a:t>		1.  </a:t>
            </a:r>
            <a:r>
              <a:rPr lang="ru-RU" altLang="en-US" sz="2800"/>
              <a:t>Он задает </a:t>
            </a:r>
            <a:r>
              <a:rPr lang="ru-RU" altLang="en-US" sz="2800" b="1" i="1" u="sng"/>
              <a:t>базовые</a:t>
            </a:r>
            <a:r>
              <a:rPr lang="ru-RU" altLang="en-US" sz="2800"/>
              <a:t> вопросы.</a:t>
            </a:r>
            <a:endParaRPr lang="en-US" altLang="en-US" sz="2800"/>
          </a:p>
          <a:p>
            <a:pPr algn="l" eaLnBrk="1" hangingPunct="1">
              <a:lnSpc>
                <a:spcPct val="90000"/>
              </a:lnSpc>
            </a:pPr>
            <a:r>
              <a:rPr lang="en-US" altLang="en-US" sz="2800"/>
              <a:t>		2.  </a:t>
            </a:r>
            <a:r>
              <a:rPr lang="ru-RU" altLang="en-US" sz="2800"/>
              <a:t>Он </a:t>
            </a:r>
            <a:r>
              <a:rPr lang="ru-RU" altLang="en-US" sz="2800" b="1" i="1" u="sng"/>
              <a:t>ускоряет</a:t>
            </a:r>
            <a:r>
              <a:rPr lang="ru-RU" altLang="en-US" sz="2800"/>
              <a:t> то, что может произойти.</a:t>
            </a:r>
            <a:endParaRPr lang="en-US" altLang="en-US" sz="2800"/>
          </a:p>
          <a:p>
            <a:pPr algn="l" eaLnBrk="1" hangingPunct="1">
              <a:lnSpc>
                <a:spcPct val="90000"/>
              </a:lnSpc>
            </a:pPr>
            <a:r>
              <a:rPr lang="en-US" altLang="en-US" sz="2800"/>
              <a:t>		3.  </a:t>
            </a:r>
            <a:r>
              <a:rPr lang="ru-RU" altLang="en-US" sz="2800"/>
              <a:t>Он </a:t>
            </a:r>
            <a:r>
              <a:rPr lang="ru-RU" altLang="en-US" sz="2800" b="1" i="1" u="sng"/>
              <a:t>производит</a:t>
            </a:r>
            <a:r>
              <a:rPr lang="ru-RU" altLang="en-US" sz="2800"/>
              <a:t> «эффект айсберга».</a:t>
            </a:r>
            <a:endParaRPr lang="en-US" altLang="en-US" sz="2800"/>
          </a:p>
          <a:p>
            <a:pPr algn="l" eaLnBrk="1" hangingPunct="1">
              <a:lnSpc>
                <a:spcPct val="90000"/>
              </a:lnSpc>
            </a:pPr>
            <a:r>
              <a:rPr lang="en-US" altLang="en-US" sz="2800"/>
              <a:t>		4.  </a:t>
            </a:r>
            <a:r>
              <a:rPr lang="ru-RU" altLang="en-US" sz="2800"/>
              <a:t>Это дает </a:t>
            </a:r>
            <a:r>
              <a:rPr lang="ru-RU" altLang="en-US" sz="2800" b="1" i="1" u="sng"/>
              <a:t>удовлетворение</a:t>
            </a:r>
            <a:r>
              <a:rPr lang="ru-RU" altLang="en-US" sz="2800"/>
              <a:t>.</a:t>
            </a:r>
            <a:endParaRPr lang="en-US" altLang="en-US" sz="2800"/>
          </a:p>
          <a:p>
            <a:pPr algn="l" eaLnBrk="1" hangingPunct="1">
              <a:lnSpc>
                <a:spcPct val="90000"/>
              </a:lnSpc>
            </a:pPr>
            <a:r>
              <a:rPr lang="en-US" altLang="en-US" sz="2800"/>
              <a:t>		5.  </a:t>
            </a:r>
            <a:r>
              <a:rPr lang="ru-RU" altLang="en-US" sz="2800"/>
              <a:t>Он </a:t>
            </a:r>
            <a:r>
              <a:rPr lang="ru-RU" altLang="en-US" sz="2800" b="1" i="1" u="sng"/>
              <a:t>приближает</a:t>
            </a:r>
            <a:r>
              <a:rPr lang="ru-RU" altLang="en-US" sz="2800"/>
              <a:t> перемены.</a:t>
            </a:r>
            <a:endParaRPr lang="en-US" altLang="en-US" sz="2800"/>
          </a:p>
          <a:p>
            <a:pPr algn="l" eaLnBrk="1" hangingPunct="1">
              <a:lnSpc>
                <a:spcPct val="90000"/>
              </a:lnSpc>
            </a:pPr>
            <a:endParaRPr lang="en-US" altLang="en-US"/>
          </a:p>
        </p:txBody>
      </p:sp>
      <p:sp>
        <p:nvSpPr>
          <p:cNvPr id="35843" name="Rectangle 5"/>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4000">
                <a:solidFill>
                  <a:schemeClr val="tx2"/>
                </a:solidFill>
                <a:latin typeface="Cobalt" pitchFamily="34" charset="0"/>
              </a:rPr>
              <a:t>Что необходимо для процесса стратегического планирования?</a:t>
            </a:r>
            <a:endParaRPr lang="en-US" altLang="en-US" sz="4000">
              <a:solidFill>
                <a:schemeClr val="tx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4000">
                <a:solidFill>
                  <a:schemeClr val="tx2"/>
                </a:solidFill>
                <a:latin typeface="Cobalt" pitchFamily="34" charset="0"/>
              </a:rPr>
              <a:t>Что необходимо для процесса стратегического планирования?</a:t>
            </a:r>
            <a:endParaRPr lang="en-US" altLang="en-US" sz="4000">
              <a:solidFill>
                <a:schemeClr val="tx2"/>
              </a:solidFill>
            </a:endParaRPr>
          </a:p>
        </p:txBody>
      </p:sp>
      <p:sp>
        <p:nvSpPr>
          <p:cNvPr id="36867" name="Rectangle 5"/>
          <p:cNvSpPr>
            <a:spLocks noChangeArrowheads="1"/>
          </p:cNvSpPr>
          <p:nvPr/>
        </p:nvSpPr>
        <p:spPr bwMode="auto">
          <a:xfrm>
            <a:off x="685800" y="1752600"/>
            <a:ext cx="8458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2"/>
              </a:buBlip>
            </a:pPr>
            <a:r>
              <a:rPr lang="ru-RU" altLang="en-US" sz="2800"/>
              <a:t>Е</a:t>
            </a:r>
            <a:r>
              <a:rPr lang="en-US" altLang="en-US" sz="2800"/>
              <a:t>.	</a:t>
            </a:r>
            <a:r>
              <a:rPr lang="ru-RU" altLang="en-US" sz="2800"/>
              <a:t>Шаг</a:t>
            </a:r>
            <a:r>
              <a:rPr lang="en-US" altLang="en-US" sz="2800"/>
              <a:t> 6: </a:t>
            </a:r>
            <a:r>
              <a:rPr lang="ru-RU" altLang="en-US" sz="2800"/>
              <a:t>Установите приемлемые временные границы для планирования процесса.</a:t>
            </a:r>
            <a:r>
              <a:rPr lang="en-US" altLang="en-US" sz="2800"/>
              <a:t> </a:t>
            </a:r>
          </a:p>
          <a:p>
            <a:pPr algn="just" eaLnBrk="1" hangingPunct="1">
              <a:lnSpc>
                <a:spcPct val="90000"/>
              </a:lnSpc>
            </a:pPr>
            <a:r>
              <a:rPr lang="en-US" altLang="en-US" sz="2800"/>
              <a:t>		</a:t>
            </a:r>
            <a:r>
              <a:rPr lang="en-US" altLang="en-US"/>
              <a:t>1.  </a:t>
            </a:r>
            <a:r>
              <a:rPr lang="ru-RU" altLang="en-US" b="1" i="1" u="sng"/>
              <a:t>Фактор времени </a:t>
            </a:r>
            <a:r>
              <a:rPr lang="ru-RU" altLang="en-US"/>
              <a:t>может представлять проблему для некоторых служений. Служения, терпящие упадок или имеющие движение по спирали вниз, могут пережить радикальные изменения лишь по прошествии года. В некоторых случаях лучше позволить служению умереть, как бы жестоко это ни звучало.</a:t>
            </a:r>
            <a:r>
              <a:rPr lang="en-US" altLang="en-US"/>
              <a:t> </a:t>
            </a:r>
          </a:p>
          <a:p>
            <a:pPr algn="just" eaLnBrk="1" hangingPunct="1">
              <a:lnSpc>
                <a:spcPct val="90000"/>
              </a:lnSpc>
            </a:pPr>
            <a:r>
              <a:rPr lang="en-US" altLang="en-US"/>
              <a:t>		2.  </a:t>
            </a:r>
            <a:r>
              <a:rPr lang="ru-RU" altLang="en-US"/>
              <a:t>Самый лучший ответ на вопрос времени – это </a:t>
            </a:r>
            <a:r>
              <a:rPr lang="ru-RU" altLang="en-US" b="1" i="1" u="sng"/>
              <a:t>терпение</a:t>
            </a:r>
            <a:r>
              <a:rPr lang="ru-RU" altLang="en-US"/>
              <a:t>.</a:t>
            </a:r>
            <a:r>
              <a:rPr lang="en-US" altLang="en-US"/>
              <a:t> </a:t>
            </a:r>
          </a:p>
          <a:p>
            <a:pPr algn="just" eaLnBrk="1" hangingPunct="1">
              <a:lnSpc>
                <a:spcPct val="90000"/>
              </a:lnSpc>
            </a:pPr>
            <a:r>
              <a:rPr lang="en-US" altLang="en-US"/>
              <a:t>		3.  </a:t>
            </a:r>
            <a:r>
              <a:rPr lang="ru-RU" altLang="en-US"/>
              <a:t>Лидеры должны </a:t>
            </a:r>
            <a:r>
              <a:rPr lang="ru-RU" altLang="en-US" b="1" i="1" u="sng"/>
              <a:t>посвятить</a:t>
            </a:r>
            <a:r>
              <a:rPr lang="ru-RU" altLang="en-US"/>
              <a:t> себя тому, чтобы наблюдать за процессом от </a:t>
            </a:r>
            <a:r>
              <a:rPr lang="ru-RU" altLang="en-US" b="1" i="1" u="sng"/>
              <a:t>начала и до конца</a:t>
            </a:r>
            <a:r>
              <a:rPr lang="ru-RU" altLang="en-US"/>
              <a:t>.</a:t>
            </a:r>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1066800" y="1524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spcBef>
                <a:spcPct val="0"/>
              </a:spcBef>
            </a:pPr>
            <a:r>
              <a:rPr lang="ru-RU" altLang="en-US" sz="4000">
                <a:solidFill>
                  <a:schemeClr val="tx2"/>
                </a:solidFill>
                <a:latin typeface="Cobalt" pitchFamily="34" charset="0"/>
              </a:rPr>
              <a:t>Оценивая служение: как у нас дела?</a:t>
            </a:r>
            <a:endParaRPr lang="en-US" altLang="en-US" sz="4000">
              <a:solidFill>
                <a:schemeClr val="tx2"/>
              </a:solidFill>
            </a:endParaRPr>
          </a:p>
        </p:txBody>
      </p:sp>
      <p:sp>
        <p:nvSpPr>
          <p:cNvPr id="37891" name="Rectangle 5"/>
          <p:cNvSpPr>
            <a:spLocks noChangeArrowheads="1"/>
          </p:cNvSpPr>
          <p:nvPr/>
        </p:nvSpPr>
        <p:spPr bwMode="auto">
          <a:xfrm>
            <a:off x="685800" y="1828800"/>
            <a:ext cx="8458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algn="l" eaLnBrk="1" hangingPunct="1">
              <a:lnSpc>
                <a:spcPct val="90000"/>
              </a:lnSpc>
              <a:buFontTx/>
              <a:buBlip>
                <a:blip r:embed="rId3"/>
              </a:buBlip>
            </a:pPr>
            <a:r>
              <a:rPr lang="en-US" altLang="en-US" sz="2800"/>
              <a:t>1.	</a:t>
            </a:r>
            <a:r>
              <a:rPr lang="ru-RU" altLang="en-US" sz="2800"/>
              <a:t>Цель оценки</a:t>
            </a:r>
            <a:r>
              <a:rPr lang="en-US" altLang="en-US" sz="2800"/>
              <a:t>:</a:t>
            </a:r>
          </a:p>
          <a:p>
            <a:pPr algn="l" eaLnBrk="1" hangingPunct="1">
              <a:lnSpc>
                <a:spcPct val="90000"/>
              </a:lnSpc>
            </a:pPr>
            <a:r>
              <a:rPr lang="en-US" altLang="en-US" sz="2800"/>
              <a:t>		</a:t>
            </a:r>
            <a:r>
              <a:rPr lang="ru-RU" altLang="en-US"/>
              <a:t>А</a:t>
            </a:r>
            <a:r>
              <a:rPr lang="en-US" altLang="en-US"/>
              <a:t>. </a:t>
            </a:r>
            <a:r>
              <a:rPr lang="ru-RU" altLang="en-US"/>
              <a:t>Определение качества Плана действий помогает действовать по расписанию и в случае необходимости ускоряет процесс исправления (</a:t>
            </a:r>
            <a:r>
              <a:rPr lang="ru-RU" altLang="en-US" b="1" i="1" u="sng"/>
              <a:t>выравнивания</a:t>
            </a:r>
            <a:r>
              <a:rPr lang="ru-RU" altLang="en-US"/>
              <a:t>) служения.</a:t>
            </a:r>
            <a:r>
              <a:rPr lang="en-US" altLang="en-US"/>
              <a:t> </a:t>
            </a:r>
          </a:p>
          <a:p>
            <a:pPr algn="l" eaLnBrk="1" hangingPunct="1">
              <a:lnSpc>
                <a:spcPct val="90000"/>
              </a:lnSpc>
            </a:pPr>
            <a:r>
              <a:rPr lang="en-US" altLang="en-US"/>
              <a:t>		</a:t>
            </a:r>
            <a:r>
              <a:rPr lang="ru-RU" altLang="en-US"/>
              <a:t>Б</a:t>
            </a:r>
            <a:r>
              <a:rPr lang="en-US" altLang="en-US"/>
              <a:t>. </a:t>
            </a:r>
            <a:r>
              <a:rPr lang="ru-RU" altLang="en-US"/>
              <a:t>Оценка качества </a:t>
            </a:r>
            <a:r>
              <a:rPr lang="ru-RU" altLang="en-US" b="1" i="1" u="sng"/>
              <a:t>повышает приоритет </a:t>
            </a:r>
            <a:r>
              <a:rPr lang="ru-RU" altLang="en-US"/>
              <a:t>достижений в служении.</a:t>
            </a:r>
            <a:endParaRPr lang="en-US" altLang="en-US"/>
          </a:p>
          <a:p>
            <a:pPr algn="l" eaLnBrk="1" hangingPunct="1">
              <a:lnSpc>
                <a:spcPct val="90000"/>
              </a:lnSpc>
            </a:pPr>
            <a:r>
              <a:rPr lang="en-US" altLang="en-US"/>
              <a:t>		</a:t>
            </a:r>
            <a:r>
              <a:rPr lang="ru-RU" altLang="en-US"/>
              <a:t>В</a:t>
            </a:r>
            <a:r>
              <a:rPr lang="en-US" altLang="en-US"/>
              <a:t>. </a:t>
            </a:r>
            <a:r>
              <a:rPr lang="ru-RU" altLang="en-US"/>
              <a:t>Оценка помогает понимать </a:t>
            </a:r>
            <a:r>
              <a:rPr lang="ru-RU" altLang="en-US" b="1" i="1" u="sng"/>
              <a:t>ценность</a:t>
            </a:r>
            <a:r>
              <a:rPr lang="ru-RU" altLang="en-US"/>
              <a:t> служения.</a:t>
            </a:r>
            <a:endParaRPr lang="en-US" altLang="en-US"/>
          </a:p>
          <a:p>
            <a:pPr algn="l" eaLnBrk="1" hangingPunct="1">
              <a:lnSpc>
                <a:spcPct val="90000"/>
              </a:lnSpc>
            </a:pPr>
            <a:r>
              <a:rPr lang="en-US" altLang="en-US"/>
              <a:t>		</a:t>
            </a:r>
            <a:r>
              <a:rPr lang="ru-RU" altLang="en-US"/>
              <a:t>Г</a:t>
            </a:r>
            <a:r>
              <a:rPr lang="en-US" altLang="en-US"/>
              <a:t>. </a:t>
            </a:r>
            <a:r>
              <a:rPr lang="ru-RU" altLang="en-US"/>
              <a:t>Оценка приводит к </a:t>
            </a:r>
            <a:r>
              <a:rPr lang="ru-RU" altLang="en-US" b="1" i="1" u="sng"/>
              <a:t>утверждению</a:t>
            </a:r>
            <a:r>
              <a:rPr lang="ru-RU" altLang="en-US"/>
              <a:t> служения.</a:t>
            </a:r>
            <a:endParaRPr lang="en-US" altLang="en-US"/>
          </a:p>
          <a:p>
            <a:pPr algn="l" eaLnBrk="1" hangingPunct="1">
              <a:lnSpc>
                <a:spcPct val="90000"/>
              </a:lnSpc>
            </a:pPr>
            <a:r>
              <a:rPr lang="en-US" altLang="en-US"/>
              <a:t>		</a:t>
            </a:r>
            <a:r>
              <a:rPr lang="ru-RU" altLang="en-US"/>
              <a:t>Д</a:t>
            </a:r>
            <a:r>
              <a:rPr lang="en-US" altLang="en-US"/>
              <a:t>. </a:t>
            </a:r>
            <a:r>
              <a:rPr lang="ru-RU" altLang="en-US"/>
              <a:t>Оценка качества </a:t>
            </a:r>
            <a:r>
              <a:rPr lang="ru-RU" altLang="en-US" b="1" i="1" u="sng"/>
              <a:t>поощряет</a:t>
            </a:r>
            <a:r>
              <a:rPr lang="ru-RU" altLang="en-US"/>
              <a:t> поправки в служении.</a:t>
            </a:r>
            <a:endParaRPr lang="en-US" altLang="en-US"/>
          </a:p>
          <a:p>
            <a:pPr algn="l" eaLnBrk="1" hangingPunct="1">
              <a:lnSpc>
                <a:spcPct val="90000"/>
              </a:lnSpc>
            </a:pPr>
            <a:r>
              <a:rPr lang="en-US" altLang="en-US"/>
              <a:t>		</a:t>
            </a:r>
            <a:r>
              <a:rPr lang="ru-RU" altLang="en-US"/>
              <a:t>Е</a:t>
            </a:r>
            <a:r>
              <a:rPr lang="en-US" altLang="en-US"/>
              <a:t>. </a:t>
            </a:r>
            <a:r>
              <a:rPr lang="ru-RU" altLang="en-US"/>
              <a:t>оценка качества вызывает </a:t>
            </a:r>
            <a:r>
              <a:rPr lang="ru-RU" altLang="en-US" b="1" i="1" u="sng"/>
              <a:t>улучшение</a:t>
            </a:r>
            <a:r>
              <a:rPr lang="ru-RU" altLang="en-US"/>
              <a:t> служения.</a:t>
            </a:r>
            <a:endParaRPr lang="en-US" altLang="en-US"/>
          </a:p>
          <a:p>
            <a:pPr algn="l" eaLnBrk="1" hangingPunct="1">
              <a:lnSpc>
                <a:spcPct val="90000"/>
              </a:lnSpc>
            </a:pPr>
            <a:r>
              <a:rPr lang="en-US" altLang="en-US"/>
              <a:t>		</a:t>
            </a:r>
            <a:r>
              <a:rPr lang="ru-RU" altLang="en-US"/>
              <a:t>Ё</a:t>
            </a:r>
            <a:r>
              <a:rPr lang="en-US" altLang="en-US"/>
              <a:t>. </a:t>
            </a:r>
            <a:r>
              <a:rPr lang="ru-RU" altLang="en-US"/>
              <a:t>Оценка качества </a:t>
            </a:r>
            <a:r>
              <a:rPr lang="ru-RU" altLang="en-US" b="1" i="1" u="sng"/>
              <a:t>продвигает</a:t>
            </a:r>
            <a:r>
              <a:rPr lang="ru-RU" altLang="en-US"/>
              <a:t> перемены.</a:t>
            </a:r>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a:xfrm>
            <a:off x="838200" y="533400"/>
            <a:ext cx="8153400" cy="914400"/>
          </a:xfrm>
          <a:noFill/>
        </p:spPr>
        <p:txBody>
          <a:bodyPr/>
          <a:lstStyle/>
          <a:p>
            <a:pPr algn="ctr" eaLnBrk="1" hangingPunct="1"/>
            <a:r>
              <a:rPr lang="ru-RU" altLang="en-US" sz="4800" smtClean="0">
                <a:latin typeface="Cobalt" pitchFamily="34" charset="0"/>
              </a:rPr>
              <a:t>Подводим итоги</a:t>
            </a:r>
            <a:endParaRPr lang="en-US" altLang="en-US" sz="4800" smtClean="0">
              <a:latin typeface="Cobalt" pitchFamily="34" charset="0"/>
            </a:endParaRPr>
          </a:p>
        </p:txBody>
      </p:sp>
      <p:sp>
        <p:nvSpPr>
          <p:cNvPr id="38915" name="Rectangle 7"/>
          <p:cNvSpPr>
            <a:spLocks noGrp="1" noChangeArrowheads="1"/>
          </p:cNvSpPr>
          <p:nvPr>
            <p:ph type="body" idx="1"/>
          </p:nvPr>
        </p:nvSpPr>
        <p:spPr>
          <a:xfrm>
            <a:off x="685800" y="1752600"/>
            <a:ext cx="8305800" cy="3200400"/>
          </a:xfrm>
          <a:noFill/>
        </p:spPr>
        <p:txBody>
          <a:bodyPr/>
          <a:lstStyle/>
          <a:p>
            <a:pPr eaLnBrk="1" hangingPunct="1"/>
            <a:r>
              <a:rPr lang="en-US" altLang="en-US" sz="2800" smtClean="0"/>
              <a:t>A.	</a:t>
            </a:r>
            <a:r>
              <a:rPr lang="ru-RU" altLang="en-US" sz="2800" smtClean="0"/>
              <a:t>Причины, чтобы </a:t>
            </a:r>
            <a:r>
              <a:rPr lang="ru-RU" altLang="en-US" sz="2800" u="sng" smtClean="0"/>
              <a:t>не</a:t>
            </a:r>
            <a:r>
              <a:rPr lang="ru-RU" altLang="en-US" sz="2800" smtClean="0"/>
              <a:t> планировать:</a:t>
            </a:r>
            <a:endParaRPr lang="en-US" altLang="en-US" sz="2800" smtClean="0"/>
          </a:p>
          <a:p>
            <a:pPr lvl="1" eaLnBrk="1" hangingPunct="1">
              <a:buFont typeface="Wingdings" pitchFamily="2" charset="2"/>
              <a:buNone/>
            </a:pPr>
            <a:r>
              <a:rPr lang="en-US" altLang="en-US" smtClean="0"/>
              <a:t>		1.  </a:t>
            </a:r>
            <a:r>
              <a:rPr lang="ru-RU" altLang="en-US" b="1" i="1" u="sng" smtClean="0"/>
              <a:t>Недостаток</a:t>
            </a:r>
            <a:r>
              <a:rPr lang="ru-RU" altLang="en-US" smtClean="0"/>
              <a:t> времени или </a:t>
            </a:r>
            <a:r>
              <a:rPr lang="ru-RU" altLang="en-US" b="1" i="1" u="sng" smtClean="0"/>
              <a:t>страх</a:t>
            </a:r>
            <a:r>
              <a:rPr lang="ru-RU" altLang="en-US" smtClean="0"/>
              <a:t> того, что это займет слишком много времени.</a:t>
            </a:r>
            <a:endParaRPr lang="en-US" altLang="en-US" smtClean="0"/>
          </a:p>
          <a:p>
            <a:pPr lvl="1" eaLnBrk="1" hangingPunct="1">
              <a:buFont typeface="Wingdings" pitchFamily="2" charset="2"/>
              <a:buNone/>
            </a:pPr>
            <a:r>
              <a:rPr lang="en-US" altLang="en-US" smtClean="0"/>
              <a:t>		2.  </a:t>
            </a:r>
            <a:r>
              <a:rPr lang="ru-RU" altLang="en-US" smtClean="0"/>
              <a:t>Недостаток </a:t>
            </a:r>
            <a:r>
              <a:rPr lang="ru-RU" altLang="en-US" b="1" i="1" u="sng" smtClean="0"/>
              <a:t>знаний</a:t>
            </a:r>
            <a:r>
              <a:rPr lang="ru-RU" altLang="en-US" smtClean="0"/>
              <a:t> или </a:t>
            </a:r>
            <a:r>
              <a:rPr lang="ru-RU" altLang="en-US" b="1" i="1" u="sng" smtClean="0"/>
              <a:t>умений</a:t>
            </a:r>
            <a:r>
              <a:rPr lang="ru-RU" altLang="en-US" smtClean="0"/>
              <a:t>.</a:t>
            </a:r>
            <a:endParaRPr lang="en-US" altLang="en-US" smtClean="0"/>
          </a:p>
          <a:p>
            <a:pPr lvl="1" eaLnBrk="1" hangingPunct="1">
              <a:buFont typeface="Wingdings" pitchFamily="2" charset="2"/>
              <a:buNone/>
            </a:pPr>
            <a:r>
              <a:rPr lang="en-US" altLang="en-US" smtClean="0"/>
              <a:t>		3. </a:t>
            </a:r>
            <a:r>
              <a:rPr lang="en-US" altLang="en-US" b="1" i="1" u="sng" smtClean="0"/>
              <a:t> </a:t>
            </a:r>
            <a:r>
              <a:rPr lang="ru-RU" altLang="en-US" b="1" i="1" u="sng" smtClean="0"/>
              <a:t>Гордость.</a:t>
            </a:r>
            <a:endParaRPr lang="en-US" altLang="en-US" b="1" i="1" u="sng" smtClean="0"/>
          </a:p>
          <a:p>
            <a:pPr lvl="1" eaLnBrk="1" hangingPunct="1">
              <a:buFont typeface="Wingdings" pitchFamily="2" charset="2"/>
              <a:buNone/>
            </a:pPr>
            <a:r>
              <a:rPr lang="en-US" altLang="en-US" smtClean="0"/>
              <a:t>		4.  </a:t>
            </a:r>
            <a:r>
              <a:rPr lang="ru-RU" altLang="en-US" b="1" i="1" u="sng" smtClean="0"/>
              <a:t>Затраты.</a:t>
            </a:r>
            <a:endParaRPr lang="en-US" altLang="en-US" b="1" i="1" u="sng"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066800" y="152400"/>
            <a:ext cx="7772400" cy="1524000"/>
          </a:xfrm>
          <a:noFill/>
        </p:spPr>
        <p:txBody>
          <a:bodyPr/>
          <a:lstStyle/>
          <a:p>
            <a:pPr algn="ctr" eaLnBrk="1" hangingPunct="1"/>
            <a:r>
              <a:rPr lang="ru-RU" altLang="en-US" smtClean="0">
                <a:latin typeface="Cobalt" pitchFamily="34" charset="0"/>
              </a:rPr>
              <a:t>Какова цель стратегического планирования?</a:t>
            </a:r>
            <a:endParaRPr lang="en-US" altLang="en-US" smtClean="0">
              <a:latin typeface="Cobalt" pitchFamily="34" charset="0"/>
            </a:endParaRPr>
          </a:p>
        </p:txBody>
      </p:sp>
      <p:sp>
        <p:nvSpPr>
          <p:cNvPr id="6147" name="Rectangle 5"/>
          <p:cNvSpPr>
            <a:spLocks noGrp="1" noChangeArrowheads="1"/>
          </p:cNvSpPr>
          <p:nvPr>
            <p:ph type="body" idx="1"/>
          </p:nvPr>
        </p:nvSpPr>
        <p:spPr>
          <a:xfrm>
            <a:off x="685800" y="1752600"/>
            <a:ext cx="8382000" cy="4953000"/>
          </a:xfrm>
          <a:noFill/>
        </p:spPr>
        <p:txBody>
          <a:bodyPr/>
          <a:lstStyle/>
          <a:p>
            <a:pPr eaLnBrk="1" hangingPunct="1">
              <a:lnSpc>
                <a:spcPct val="90000"/>
              </a:lnSpc>
            </a:pPr>
            <a:r>
              <a:rPr lang="en-US" altLang="en-US" sz="2800" smtClean="0"/>
              <a:t>A.</a:t>
            </a:r>
            <a:r>
              <a:rPr lang="ru-RU" altLang="en-US" sz="2800" smtClean="0"/>
              <a:t> </a:t>
            </a:r>
            <a:r>
              <a:rPr lang="ru-RU" altLang="en-US" sz="2400" smtClean="0"/>
              <a:t>Обсудить </a:t>
            </a:r>
            <a:r>
              <a:rPr lang="ru-RU" altLang="en-US" sz="2400" b="1" i="1" u="sng" smtClean="0"/>
              <a:t>сильные/слабые стороны служения,    его ограничения</a:t>
            </a:r>
            <a:r>
              <a:rPr lang="ru-RU" altLang="en-US" sz="2400" smtClean="0"/>
              <a:t>.</a:t>
            </a:r>
          </a:p>
          <a:p>
            <a:pPr eaLnBrk="1" hangingPunct="1">
              <a:lnSpc>
                <a:spcPct val="90000"/>
              </a:lnSpc>
            </a:pPr>
            <a:r>
              <a:rPr lang="ru-RU" altLang="en-US" sz="2400" smtClean="0"/>
              <a:t>Б.</a:t>
            </a:r>
            <a:r>
              <a:rPr lang="en-US" altLang="en-US" sz="2400" smtClean="0"/>
              <a:t>	</a:t>
            </a:r>
            <a:r>
              <a:rPr lang="ru-RU" altLang="en-US" sz="2400" smtClean="0"/>
              <a:t>Выстроить </a:t>
            </a:r>
            <a:r>
              <a:rPr lang="ru-RU" altLang="en-US" sz="2400" b="1" i="1" u="sng" smtClean="0"/>
              <a:t>сильные стороны </a:t>
            </a:r>
            <a:r>
              <a:rPr lang="ru-RU" altLang="en-US" sz="2400" smtClean="0"/>
              <a:t>служения, свести до </a:t>
            </a:r>
            <a:r>
              <a:rPr lang="ru-RU" altLang="en-US" sz="2400" b="1" i="1" u="sng" smtClean="0"/>
              <a:t>минимума</a:t>
            </a:r>
            <a:r>
              <a:rPr lang="ru-RU" altLang="en-US" sz="2400" smtClean="0"/>
              <a:t> его слабости.</a:t>
            </a:r>
          </a:p>
          <a:p>
            <a:pPr eaLnBrk="1" hangingPunct="1">
              <a:lnSpc>
                <a:spcPct val="90000"/>
              </a:lnSpc>
            </a:pPr>
            <a:r>
              <a:rPr lang="ru-RU" altLang="en-US" sz="2400" smtClean="0"/>
              <a:t>В.</a:t>
            </a:r>
            <a:r>
              <a:rPr lang="en-US" altLang="en-US" sz="2400" smtClean="0"/>
              <a:t>	</a:t>
            </a:r>
            <a:r>
              <a:rPr lang="ru-RU" altLang="en-US" sz="2400" smtClean="0"/>
              <a:t>Способствовать </a:t>
            </a:r>
            <a:r>
              <a:rPr lang="ru-RU" altLang="en-US" sz="2400" b="1" i="1" u="sng" smtClean="0"/>
              <a:t>общению</a:t>
            </a:r>
            <a:r>
              <a:rPr lang="ru-RU" altLang="en-US" sz="2400" smtClean="0"/>
              <a:t> и построить </a:t>
            </a:r>
            <a:r>
              <a:rPr lang="ru-RU" altLang="en-US" sz="2400" b="1" i="1" u="sng" smtClean="0"/>
              <a:t>доверие</a:t>
            </a:r>
            <a:r>
              <a:rPr lang="ru-RU" altLang="en-US" sz="2400" smtClean="0"/>
              <a:t>.</a:t>
            </a:r>
          </a:p>
          <a:p>
            <a:pPr eaLnBrk="1" hangingPunct="1">
              <a:lnSpc>
                <a:spcPct val="90000"/>
              </a:lnSpc>
            </a:pPr>
            <a:r>
              <a:rPr lang="ru-RU" altLang="en-US" sz="2400" smtClean="0"/>
              <a:t>Г.</a:t>
            </a:r>
            <a:r>
              <a:rPr lang="en-US" altLang="en-US" sz="2400" smtClean="0"/>
              <a:t>	</a:t>
            </a:r>
            <a:r>
              <a:rPr lang="ru-RU" altLang="en-US" sz="2400" smtClean="0"/>
              <a:t>Понимать  </a:t>
            </a:r>
            <a:r>
              <a:rPr lang="ru-RU" altLang="en-US" sz="2400" b="1" i="1" u="sng" smtClean="0"/>
              <a:t>духовно здоровые </a:t>
            </a:r>
            <a:r>
              <a:rPr lang="ru-RU" altLang="en-US" sz="2400" smtClean="0"/>
              <a:t>изменения, применять их.</a:t>
            </a:r>
            <a:endParaRPr lang="en-US" altLang="en-US" sz="2400" smtClean="0"/>
          </a:p>
          <a:p>
            <a:pPr eaLnBrk="1" hangingPunct="1">
              <a:lnSpc>
                <a:spcPct val="90000"/>
              </a:lnSpc>
            </a:pPr>
            <a:r>
              <a:rPr lang="ru-RU" altLang="en-US" sz="2400" smtClean="0"/>
              <a:t>Д.</a:t>
            </a:r>
            <a:r>
              <a:rPr lang="en-US" altLang="en-US" sz="2400" smtClean="0"/>
              <a:t>	</a:t>
            </a:r>
            <a:r>
              <a:rPr lang="ru-RU" altLang="en-US" sz="2400" smtClean="0"/>
              <a:t>Сделать так, чтобы </a:t>
            </a:r>
            <a:r>
              <a:rPr lang="ru-RU" altLang="en-US" sz="2400" b="1" i="1" u="sng" smtClean="0"/>
              <a:t>лидеры</a:t>
            </a:r>
            <a:r>
              <a:rPr lang="ru-RU" altLang="en-US" sz="2400" smtClean="0"/>
              <a:t> и их </a:t>
            </a:r>
            <a:r>
              <a:rPr lang="ru-RU" altLang="en-US" sz="2400" b="1" i="1" u="sng" smtClean="0"/>
              <a:t>последователи </a:t>
            </a:r>
            <a:r>
              <a:rPr lang="ru-RU" altLang="en-US" sz="2400" smtClean="0"/>
              <a:t>находились на «одной странице».</a:t>
            </a:r>
            <a:endParaRPr lang="en-US" altLang="en-US" sz="2400" smtClean="0"/>
          </a:p>
          <a:p>
            <a:pPr eaLnBrk="1" hangingPunct="1">
              <a:lnSpc>
                <a:spcPct val="90000"/>
              </a:lnSpc>
            </a:pPr>
            <a:r>
              <a:rPr lang="ru-RU" altLang="en-US" sz="2400" smtClean="0"/>
              <a:t>Е.</a:t>
            </a:r>
            <a:r>
              <a:rPr lang="en-US" altLang="en-US" sz="2400" smtClean="0"/>
              <a:t>	</a:t>
            </a:r>
            <a:r>
              <a:rPr lang="ru-RU" altLang="en-US" sz="2400" smtClean="0"/>
              <a:t>Раскрыть и ясно выразить </a:t>
            </a:r>
            <a:r>
              <a:rPr lang="ru-RU" altLang="en-US" sz="2400" b="1" i="1" u="sng" smtClean="0"/>
              <a:t>ключевые ценности</a:t>
            </a:r>
            <a:r>
              <a:rPr lang="ru-RU" altLang="en-US" sz="2400" smtClean="0"/>
              <a:t>.</a:t>
            </a:r>
            <a:endParaRPr lang="en-US" altLang="en-US" sz="2400" smtClean="0"/>
          </a:p>
          <a:p>
            <a:pPr eaLnBrk="1" hangingPunct="1">
              <a:lnSpc>
                <a:spcPct val="90000"/>
              </a:lnSpc>
            </a:pPr>
            <a:r>
              <a:rPr lang="ru-RU" altLang="en-US" sz="2400" smtClean="0"/>
              <a:t>Ж.</a:t>
            </a:r>
            <a:r>
              <a:rPr lang="en-US" altLang="en-US" sz="2400" smtClean="0"/>
              <a:t>	</a:t>
            </a:r>
            <a:r>
              <a:rPr lang="ru-RU" altLang="en-US" sz="2400" smtClean="0"/>
              <a:t>Развить и </a:t>
            </a:r>
            <a:r>
              <a:rPr lang="ru-RU" altLang="en-US" sz="2400" b="1" i="1" u="sng" smtClean="0"/>
              <a:t>объяснить (передать) </a:t>
            </a:r>
            <a:r>
              <a:rPr lang="ru-RU" altLang="en-US" sz="2400" smtClean="0"/>
              <a:t>вашу миссию.</a:t>
            </a:r>
            <a:endParaRPr lang="en-US" alt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7"/>
          <p:cNvSpPr>
            <a:spLocks noGrp="1" noChangeArrowheads="1"/>
          </p:cNvSpPr>
          <p:nvPr>
            <p:ph type="body" idx="1"/>
          </p:nvPr>
        </p:nvSpPr>
        <p:spPr>
          <a:xfrm>
            <a:off x="685800" y="1752600"/>
            <a:ext cx="8305800" cy="4633913"/>
          </a:xfrm>
          <a:noFill/>
        </p:spPr>
        <p:txBody>
          <a:bodyPr/>
          <a:lstStyle/>
          <a:p>
            <a:pPr eaLnBrk="1" hangingPunct="1"/>
            <a:r>
              <a:rPr lang="ru-RU" altLang="en-US" sz="2400" smtClean="0"/>
              <a:t>З</a:t>
            </a:r>
            <a:r>
              <a:rPr lang="en-US" altLang="en-US" sz="2400" smtClean="0"/>
              <a:t>.	</a:t>
            </a:r>
            <a:r>
              <a:rPr lang="ru-RU" altLang="en-US" sz="2400" smtClean="0"/>
              <a:t>Развить и </a:t>
            </a:r>
            <a:r>
              <a:rPr lang="ru-RU" altLang="en-US" sz="2400" b="1" i="1" u="sng" smtClean="0"/>
              <a:t>ясно выразить </a:t>
            </a:r>
            <a:r>
              <a:rPr lang="ru-RU" altLang="en-US" sz="2400" smtClean="0"/>
              <a:t>вдохновляющее, непобедимое видение.</a:t>
            </a:r>
            <a:endParaRPr lang="en-US" altLang="en-US" sz="2400" smtClean="0"/>
          </a:p>
          <a:p>
            <a:pPr eaLnBrk="1" hangingPunct="1"/>
            <a:r>
              <a:rPr lang="ru-RU" altLang="en-US" sz="2400" smtClean="0"/>
              <a:t>И</a:t>
            </a:r>
            <a:r>
              <a:rPr lang="en-US" altLang="en-US" sz="2400" smtClean="0"/>
              <a:t>.	</a:t>
            </a:r>
            <a:r>
              <a:rPr lang="ru-RU" altLang="en-US" sz="2400" b="1" i="1" u="sng" smtClean="0"/>
              <a:t>Определить</a:t>
            </a:r>
            <a:r>
              <a:rPr lang="ru-RU" altLang="en-US" sz="2400" smtClean="0"/>
              <a:t> самые насущные нужды вашего служения.</a:t>
            </a:r>
            <a:endParaRPr lang="en-US" altLang="en-US" sz="2400" smtClean="0"/>
          </a:p>
          <a:p>
            <a:pPr eaLnBrk="1" hangingPunct="1"/>
            <a:r>
              <a:rPr lang="ru-RU" altLang="en-US" sz="2400" smtClean="0"/>
              <a:t>К</a:t>
            </a:r>
            <a:r>
              <a:rPr lang="en-US" altLang="en-US" sz="2400" smtClean="0"/>
              <a:t>.	</a:t>
            </a:r>
            <a:r>
              <a:rPr lang="ru-RU" altLang="en-US" sz="2400" smtClean="0"/>
              <a:t>Разработать </a:t>
            </a:r>
            <a:r>
              <a:rPr lang="ru-RU" altLang="en-US" sz="2400" b="1" i="1" u="sng" smtClean="0"/>
              <a:t>стратегии</a:t>
            </a:r>
            <a:r>
              <a:rPr lang="ru-RU" altLang="en-US" sz="2400" smtClean="0"/>
              <a:t> для восполнения этих нужд.</a:t>
            </a:r>
            <a:endParaRPr lang="en-US" altLang="en-US" sz="2400" smtClean="0"/>
          </a:p>
          <a:p>
            <a:pPr eaLnBrk="1" hangingPunct="1"/>
            <a:r>
              <a:rPr lang="ru-RU" altLang="en-US" sz="2400" smtClean="0"/>
              <a:t>Л</a:t>
            </a:r>
            <a:r>
              <a:rPr lang="en-US" altLang="en-US" sz="2400" smtClean="0"/>
              <a:t>.	</a:t>
            </a:r>
            <a:r>
              <a:rPr lang="ru-RU" altLang="en-US" sz="2400" b="1" i="1" u="sng" smtClean="0"/>
              <a:t>Применить</a:t>
            </a:r>
            <a:r>
              <a:rPr lang="ru-RU" altLang="en-US" sz="2400" smtClean="0"/>
              <a:t> план действий.</a:t>
            </a:r>
            <a:endParaRPr lang="en-US" altLang="en-US" sz="2400" smtClean="0"/>
          </a:p>
          <a:p>
            <a:pPr eaLnBrk="1" hangingPunct="1"/>
            <a:r>
              <a:rPr lang="ru-RU" altLang="en-US" sz="2400" smtClean="0"/>
              <a:t>М</a:t>
            </a:r>
            <a:r>
              <a:rPr lang="en-US" altLang="en-US" sz="2400" smtClean="0"/>
              <a:t>.	</a:t>
            </a:r>
            <a:r>
              <a:rPr lang="ru-RU" altLang="en-US" sz="2400" b="1" i="1" u="sng" smtClean="0"/>
              <a:t>Оценить</a:t>
            </a:r>
            <a:r>
              <a:rPr lang="ru-RU" altLang="en-US" sz="2400" smtClean="0"/>
              <a:t> эффективность всех аспектов служения и внести коррективы для достижения постоянного результата, если это необходимо.</a:t>
            </a:r>
            <a:endParaRPr lang="en-US" altLang="en-US" sz="2400" smtClean="0"/>
          </a:p>
        </p:txBody>
      </p:sp>
      <p:sp>
        <p:nvSpPr>
          <p:cNvPr id="7171" name="Rectangle 20"/>
          <p:cNvSpPr>
            <a:spLocks noGrp="1" noChangeArrowheads="1"/>
          </p:cNvSpPr>
          <p:nvPr>
            <p:ph type="title"/>
          </p:nvPr>
        </p:nvSpPr>
        <p:spPr>
          <a:xfrm>
            <a:off x="1066800" y="152400"/>
            <a:ext cx="7772400" cy="1524000"/>
          </a:xfrm>
          <a:noFill/>
        </p:spPr>
        <p:txBody>
          <a:bodyPr/>
          <a:lstStyle/>
          <a:p>
            <a:pPr algn="ctr" eaLnBrk="1" hangingPunct="1"/>
            <a:r>
              <a:rPr lang="ru-RU" altLang="en-US" sz="4000" smtClean="0">
                <a:latin typeface="Cobalt" pitchFamily="34" charset="0"/>
              </a:rPr>
              <a:t>Какова цель стратегического планирования?</a:t>
            </a:r>
            <a:endParaRPr lang="en-US" altLang="en-US" sz="4000" smtClean="0">
              <a:latin typeface="Cobal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
          <p:cNvSpPr>
            <a:spLocks noChangeArrowheads="1"/>
          </p:cNvSpPr>
          <p:nvPr/>
        </p:nvSpPr>
        <p:spPr bwMode="auto">
          <a:xfrm>
            <a:off x="2414588" y="1624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algn="ctr" eaLnBrk="0" fontAlgn="base" hangingPunct="0">
              <a:spcBef>
                <a:spcPct val="20000"/>
              </a:spcBef>
              <a:spcAft>
                <a:spcPct val="0"/>
              </a:spcAft>
              <a:defRPr sz="2400">
                <a:solidFill>
                  <a:schemeClr val="tx1"/>
                </a:solidFill>
                <a:latin typeface="Times New Roman" charset="0"/>
              </a:defRPr>
            </a:lvl6pPr>
            <a:lvl7pPr marL="2971800" indent="-228600" algn="ctr" eaLnBrk="0" fontAlgn="base" hangingPunct="0">
              <a:spcBef>
                <a:spcPct val="20000"/>
              </a:spcBef>
              <a:spcAft>
                <a:spcPct val="0"/>
              </a:spcAft>
              <a:defRPr sz="2400">
                <a:solidFill>
                  <a:schemeClr val="tx1"/>
                </a:solidFill>
                <a:latin typeface="Times New Roman" charset="0"/>
              </a:defRPr>
            </a:lvl7pPr>
            <a:lvl8pPr marL="3429000" indent="-228600" algn="ctr" eaLnBrk="0" fontAlgn="base" hangingPunct="0">
              <a:spcBef>
                <a:spcPct val="20000"/>
              </a:spcBef>
              <a:spcAft>
                <a:spcPct val="0"/>
              </a:spcAft>
              <a:defRPr sz="2400">
                <a:solidFill>
                  <a:schemeClr val="tx1"/>
                </a:solidFill>
                <a:latin typeface="Times New Roman" charset="0"/>
              </a:defRPr>
            </a:lvl8pPr>
            <a:lvl9pPr marL="3886200" indent="-228600" algn="ctr" eaLnBrk="0" fontAlgn="base" hangingPunct="0">
              <a:spcBef>
                <a:spcPct val="20000"/>
              </a:spcBef>
              <a:spcAft>
                <a:spcPct val="0"/>
              </a:spcAft>
              <a:defRPr sz="2400">
                <a:solidFill>
                  <a:schemeClr val="tx1"/>
                </a:solidFill>
                <a:latin typeface="Times New Roman" charset="0"/>
              </a:defRPr>
            </a:lvl9pPr>
          </a:lstStyle>
          <a:p>
            <a:pPr eaLnBrk="1" hangingPunct="1"/>
            <a:endParaRPr lang="ru-RU" altLang="en-US"/>
          </a:p>
        </p:txBody>
      </p:sp>
      <p:sp>
        <p:nvSpPr>
          <p:cNvPr id="8195" name="Rectangle 13"/>
          <p:cNvSpPr>
            <a:spLocks noGrp="1" noChangeArrowheads="1"/>
          </p:cNvSpPr>
          <p:nvPr>
            <p:ph type="title"/>
          </p:nvPr>
        </p:nvSpPr>
        <p:spPr>
          <a:xfrm>
            <a:off x="1066800" y="152400"/>
            <a:ext cx="7772400" cy="1524000"/>
          </a:xfrm>
          <a:noFill/>
        </p:spPr>
        <p:txBody>
          <a:bodyPr/>
          <a:lstStyle/>
          <a:p>
            <a:pPr algn="ctr" eaLnBrk="1" hangingPunct="1"/>
            <a:r>
              <a:rPr lang="ru-RU" altLang="en-US" sz="3600" smtClean="0">
                <a:latin typeface="Cobalt" pitchFamily="34" charset="0"/>
              </a:rPr>
              <a:t>Почему мы нуждаемся </a:t>
            </a:r>
            <a:br>
              <a:rPr lang="ru-RU" altLang="en-US" sz="3600" smtClean="0">
                <a:latin typeface="Cobalt" pitchFamily="34" charset="0"/>
              </a:rPr>
            </a:br>
            <a:r>
              <a:rPr lang="ru-RU" altLang="en-US" sz="3600" smtClean="0">
                <a:latin typeface="Cobalt" pitchFamily="34" charset="0"/>
              </a:rPr>
              <a:t>в стратегическом планировании?</a:t>
            </a:r>
            <a:endParaRPr lang="en-US" altLang="en-US" smtClean="0">
              <a:latin typeface="Cobalt" pitchFamily="34" charset="0"/>
            </a:endParaRPr>
          </a:p>
        </p:txBody>
      </p:sp>
      <p:sp>
        <p:nvSpPr>
          <p:cNvPr id="8196" name="Rectangle 15"/>
          <p:cNvSpPr>
            <a:spLocks noGrp="1" noChangeArrowheads="1"/>
          </p:cNvSpPr>
          <p:nvPr>
            <p:ph type="body" idx="1"/>
          </p:nvPr>
        </p:nvSpPr>
        <p:spPr>
          <a:xfrm>
            <a:off x="685800" y="1752600"/>
            <a:ext cx="8305800" cy="1905000"/>
          </a:xfrm>
          <a:noFill/>
        </p:spPr>
        <p:txBody>
          <a:bodyPr/>
          <a:lstStyle/>
          <a:p>
            <a:pPr eaLnBrk="1" hangingPunct="1"/>
            <a:r>
              <a:rPr lang="en-US" altLang="en-US" sz="2800" smtClean="0"/>
              <a:t>A.	</a:t>
            </a:r>
            <a:r>
              <a:rPr lang="ru-RU" altLang="en-US" sz="2800" smtClean="0"/>
              <a:t>Больше, чем когда – либо в истории, Северная Америка, наряду с остальным миром, переживает время </a:t>
            </a:r>
            <a:r>
              <a:rPr lang="ru-RU" altLang="en-US" sz="2800" b="1" i="1" u="sng" smtClean="0"/>
              <a:t>мега-перемен</a:t>
            </a:r>
            <a:r>
              <a:rPr lang="ru-RU" altLang="en-US" sz="2800" smtClean="0"/>
              <a:t>.</a:t>
            </a:r>
            <a:endParaRPr lang="en-US" alt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5"/>
          <p:cNvSpPr>
            <a:spLocks noGrp="1" noChangeArrowheads="1"/>
          </p:cNvSpPr>
          <p:nvPr>
            <p:ph type="body" idx="1"/>
          </p:nvPr>
        </p:nvSpPr>
        <p:spPr>
          <a:xfrm>
            <a:off x="685800" y="1752600"/>
            <a:ext cx="8458200" cy="4876800"/>
          </a:xfrm>
          <a:noFill/>
        </p:spPr>
        <p:txBody>
          <a:bodyPr/>
          <a:lstStyle/>
          <a:p>
            <a:pPr eaLnBrk="1" hangingPunct="1">
              <a:lnSpc>
                <a:spcPct val="90000"/>
              </a:lnSpc>
            </a:pPr>
            <a:r>
              <a:rPr lang="ru-RU" altLang="en-US" sz="2400" smtClean="0"/>
              <a:t>Б</a:t>
            </a:r>
            <a:r>
              <a:rPr lang="en-US" altLang="en-US" sz="2400" smtClean="0"/>
              <a:t>.	</a:t>
            </a:r>
            <a:r>
              <a:rPr lang="ru-RU" altLang="en-US" sz="2400" smtClean="0"/>
              <a:t>Какое место занимает во всем этом церковь и сопутствующие служения? Как мы живем?</a:t>
            </a:r>
            <a:r>
              <a:rPr lang="en-US" altLang="en-US" sz="2000" smtClean="0"/>
              <a:t> </a:t>
            </a:r>
          </a:p>
          <a:p>
            <a:pPr eaLnBrk="1" hangingPunct="1">
              <a:lnSpc>
                <a:spcPct val="90000"/>
              </a:lnSpc>
              <a:buFontTx/>
              <a:buNone/>
            </a:pPr>
            <a:r>
              <a:rPr lang="en-US" altLang="en-US" sz="2000" smtClean="0"/>
              <a:t>		1.  </a:t>
            </a:r>
            <a:r>
              <a:rPr lang="ru-RU" altLang="en-US" sz="2000" smtClean="0"/>
              <a:t>Большинство служений и церквей </a:t>
            </a:r>
            <a:r>
              <a:rPr lang="ru-RU" altLang="en-US" sz="2000" b="1" i="1" u="sng" smtClean="0"/>
              <a:t>не понимают </a:t>
            </a:r>
            <a:r>
              <a:rPr lang="ru-RU" altLang="en-US" sz="2000" smtClean="0"/>
              <a:t>полного значения мега – перемен.</a:t>
            </a:r>
            <a:endParaRPr lang="en-US" altLang="en-US" sz="2000" smtClean="0"/>
          </a:p>
          <a:p>
            <a:pPr eaLnBrk="1" hangingPunct="1">
              <a:lnSpc>
                <a:spcPct val="90000"/>
              </a:lnSpc>
              <a:buFontTx/>
              <a:buNone/>
            </a:pPr>
            <a:r>
              <a:rPr lang="en-US" altLang="en-US" sz="2000" smtClean="0"/>
              <a:t>		2.  </a:t>
            </a:r>
            <a:r>
              <a:rPr lang="ru-RU" altLang="en-US" sz="2000" smtClean="0"/>
              <a:t>Многие не знают, </a:t>
            </a:r>
            <a:r>
              <a:rPr lang="ru-RU" altLang="en-US" sz="2000" b="1" i="1" u="sng" smtClean="0"/>
              <a:t>как себя вести</a:t>
            </a:r>
            <a:r>
              <a:rPr lang="ru-RU" altLang="en-US" sz="2000" smtClean="0"/>
              <a:t>, и зачастую просто реагируют, нежели принимают к сведению.</a:t>
            </a:r>
            <a:endParaRPr lang="en-US" altLang="en-US" sz="2000" smtClean="0"/>
          </a:p>
          <a:p>
            <a:pPr eaLnBrk="1" hangingPunct="1">
              <a:lnSpc>
                <a:spcPct val="90000"/>
              </a:lnSpc>
              <a:buFontTx/>
              <a:buNone/>
            </a:pPr>
            <a:r>
              <a:rPr lang="en-US" altLang="en-US" sz="2000" smtClean="0"/>
              <a:t>		3.  </a:t>
            </a:r>
            <a:r>
              <a:rPr lang="ru-RU" altLang="en-US" sz="2000" smtClean="0"/>
              <a:t>Многие лидеры в христианском мире все еще на стадии подготовки к современному, а не </a:t>
            </a:r>
            <a:r>
              <a:rPr lang="ru-RU" altLang="en-US" sz="2000" b="1" i="1" u="sng" smtClean="0"/>
              <a:t>пост– современному миру.</a:t>
            </a:r>
            <a:endParaRPr lang="en-US" altLang="en-US" sz="2000" b="1" i="1" u="sng" smtClean="0"/>
          </a:p>
          <a:p>
            <a:pPr eaLnBrk="1" hangingPunct="1">
              <a:lnSpc>
                <a:spcPct val="90000"/>
              </a:lnSpc>
              <a:buFontTx/>
              <a:buNone/>
            </a:pPr>
            <a:r>
              <a:rPr lang="en-US" altLang="en-US" sz="2000" smtClean="0"/>
              <a:t>		4. </a:t>
            </a:r>
            <a:r>
              <a:rPr lang="ru-RU" altLang="en-US" sz="2000" smtClean="0"/>
              <a:t>Большая часть подготовки, которую получают пастора и лидеры, направлена на усвоение теологических знаний, но при этом игнорируются навыки, необходимые для эффективных лидерских даров и способностей; лидеры не получают необходимых знаний в сфере управления финансами, человеческих способностей, </a:t>
            </a:r>
            <a:r>
              <a:rPr lang="ru-RU" altLang="en-US" sz="2000" b="1" i="1" u="sng" smtClean="0"/>
              <a:t>стратегического планирования </a:t>
            </a:r>
            <a:r>
              <a:rPr lang="ru-RU" altLang="en-US" sz="2000" smtClean="0"/>
              <a:t>и применения всего этого в реальной жизни.</a:t>
            </a:r>
            <a:r>
              <a:rPr lang="en-US" altLang="en-US" sz="2000" smtClean="0"/>
              <a:t>  </a:t>
            </a:r>
          </a:p>
          <a:p>
            <a:pPr eaLnBrk="1" hangingPunct="1">
              <a:lnSpc>
                <a:spcPct val="90000"/>
              </a:lnSpc>
              <a:buFontTx/>
              <a:buNone/>
            </a:pPr>
            <a:r>
              <a:rPr lang="en-US" altLang="en-US" sz="2400" smtClean="0"/>
              <a:t>	</a:t>
            </a:r>
          </a:p>
        </p:txBody>
      </p:sp>
      <p:sp>
        <p:nvSpPr>
          <p:cNvPr id="9219" name="Rectangle 17"/>
          <p:cNvSpPr>
            <a:spLocks noGrp="1" noChangeArrowheads="1"/>
          </p:cNvSpPr>
          <p:nvPr>
            <p:ph type="title"/>
          </p:nvPr>
        </p:nvSpPr>
        <p:spPr>
          <a:xfrm>
            <a:off x="1066800" y="152400"/>
            <a:ext cx="7772400" cy="1524000"/>
          </a:xfrm>
          <a:noFill/>
        </p:spPr>
        <p:txBody>
          <a:bodyPr/>
          <a:lstStyle/>
          <a:p>
            <a:pPr algn="ctr" eaLnBrk="1" hangingPunct="1"/>
            <a:r>
              <a:rPr lang="ru-RU" altLang="en-US" sz="3600" smtClean="0">
                <a:latin typeface="Cobalt" pitchFamily="34" charset="0"/>
              </a:rPr>
              <a:t>Почему мы нуждаемся </a:t>
            </a:r>
            <a:br>
              <a:rPr lang="ru-RU" altLang="en-US" sz="3600" smtClean="0">
                <a:latin typeface="Cobalt" pitchFamily="34" charset="0"/>
              </a:rPr>
            </a:br>
            <a:r>
              <a:rPr lang="ru-RU" altLang="en-US" sz="3600" smtClean="0">
                <a:latin typeface="Cobalt" pitchFamily="34" charset="0"/>
              </a:rPr>
              <a:t>в стратегическом планировании?</a:t>
            </a:r>
            <a:endParaRPr lang="en-US" altLang="en-US" sz="3600" smtClean="0">
              <a:latin typeface="Cobal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3"/>
          <p:cNvSpPr>
            <a:spLocks noGrp="1" noChangeArrowheads="1"/>
          </p:cNvSpPr>
          <p:nvPr>
            <p:ph type="title"/>
          </p:nvPr>
        </p:nvSpPr>
        <p:spPr>
          <a:xfrm>
            <a:off x="1066800" y="304800"/>
            <a:ext cx="7772400" cy="1371600"/>
          </a:xfrm>
          <a:noFill/>
        </p:spPr>
        <p:txBody>
          <a:bodyPr/>
          <a:lstStyle/>
          <a:p>
            <a:pPr algn="ctr" eaLnBrk="1" hangingPunct="1"/>
            <a:r>
              <a:rPr lang="ru-RU" altLang="en-US" smtClean="0">
                <a:latin typeface="Cobalt" pitchFamily="34" charset="0"/>
              </a:rPr>
              <a:t>Жизненный цикл служения</a:t>
            </a:r>
            <a:endParaRPr lang="en-US" altLang="en-US" smtClean="0">
              <a:latin typeface="Cobalt" pitchFamily="34" charset="0"/>
            </a:endParaRPr>
          </a:p>
        </p:txBody>
      </p:sp>
      <p:pic>
        <p:nvPicPr>
          <p:cNvPr id="10243"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275" y="1909763"/>
            <a:ext cx="77819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title"/>
          </p:nvPr>
        </p:nvSpPr>
        <p:spPr>
          <a:xfrm>
            <a:off x="1066800" y="533400"/>
            <a:ext cx="7772400" cy="990600"/>
          </a:xfrm>
          <a:noFill/>
        </p:spPr>
        <p:txBody>
          <a:bodyPr/>
          <a:lstStyle/>
          <a:p>
            <a:pPr algn="ctr" eaLnBrk="1" hangingPunct="1"/>
            <a:r>
              <a:rPr lang="ru-RU" altLang="en-US" sz="4800" smtClean="0">
                <a:latin typeface="Cobalt" pitchFamily="34" charset="0"/>
              </a:rPr>
              <a:t>Стандартная кривая-</a:t>
            </a:r>
            <a:r>
              <a:rPr lang="en-US" altLang="en-US" sz="4800" smtClean="0">
                <a:latin typeface="Cobalt" pitchFamily="34" charset="0"/>
              </a:rPr>
              <a:t>S</a:t>
            </a:r>
          </a:p>
        </p:txBody>
      </p:sp>
      <p:pic>
        <p:nvPicPr>
          <p:cNvPr id="1126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828800"/>
            <a:ext cx="5029200"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1437</TotalTime>
  <Words>348</Words>
  <Application>Microsoft Office PowerPoint</Application>
  <PresentationFormat>On-screen Show (4:3)</PresentationFormat>
  <Paragraphs>244</Paragraphs>
  <Slides>36</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Times New Roman</vt:lpstr>
      <vt:lpstr>Arial</vt:lpstr>
      <vt:lpstr>Wingdings</vt:lpstr>
      <vt:lpstr>Calibri</vt:lpstr>
      <vt:lpstr>Cobalt</vt:lpstr>
      <vt:lpstr>Expedition</vt:lpstr>
      <vt:lpstr>Стратегическое планирование Семинар</vt:lpstr>
      <vt:lpstr>Что такое стратегическое планирование?</vt:lpstr>
      <vt:lpstr>Стратегическое планирование - что это такое?</vt:lpstr>
      <vt:lpstr>Какова цель стратегического планирования?</vt:lpstr>
      <vt:lpstr>Какова цель стратегического планирования?</vt:lpstr>
      <vt:lpstr>Почему мы нуждаемся  в стратегическом планировании?</vt:lpstr>
      <vt:lpstr>Почему мы нуждаемся  в стратегическом планировании?</vt:lpstr>
      <vt:lpstr>Жизненный цикл служения</vt:lpstr>
      <vt:lpstr>Стандартная кривая-S</vt:lpstr>
      <vt:lpstr>Кривая роста служения</vt:lpstr>
      <vt:lpstr>Платовидная кривая служения</vt:lpstr>
      <vt:lpstr>Снижающаяся кривая служения</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Три критических вопроса</vt:lpstr>
      <vt:lpstr>Стратегическое планирование – это процесс</vt:lpstr>
      <vt:lpstr> </vt:lpstr>
      <vt:lpstr>PowerPoint Presentation</vt:lpstr>
      <vt:lpstr>PowerPoint Presentation</vt:lpstr>
      <vt:lpstr>PowerPoint Presentation</vt:lpstr>
      <vt:lpstr>PowerPoint Presentation</vt:lpstr>
      <vt:lpstr>PowerPoint Presentation</vt:lpstr>
      <vt:lpstr>PowerPoint Presentation</vt:lpstr>
      <vt:lpstr>Подводим итоги</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Planning Workshop</dc:title>
  <dc:creator>Mindy Souza</dc:creator>
  <cp:lastModifiedBy>Gregg Fischer</cp:lastModifiedBy>
  <cp:revision>301</cp:revision>
  <dcterms:created xsi:type="dcterms:W3CDTF">2008-03-12T00:07:26Z</dcterms:created>
  <dcterms:modified xsi:type="dcterms:W3CDTF">2016-04-08T15:39:36Z</dcterms:modified>
</cp:coreProperties>
</file>