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 id="2147483660" r:id="rId4"/>
    <p:sldMasterId id="2147483708" r:id="rId5"/>
  </p:sldMasterIdLst>
  <p:notesMasterIdLst>
    <p:notesMasterId r:id="rId32"/>
  </p:notesMasterIdLst>
  <p:handoutMasterIdLst>
    <p:handoutMasterId r:id="rId33"/>
  </p:handoutMasterIdLst>
  <p:sldIdLst>
    <p:sldId id="305" r:id="rId6"/>
    <p:sldId id="306" r:id="rId7"/>
    <p:sldId id="341" r:id="rId8"/>
    <p:sldId id="346" r:id="rId9"/>
    <p:sldId id="344" r:id="rId10"/>
    <p:sldId id="347" r:id="rId11"/>
    <p:sldId id="345" r:id="rId12"/>
    <p:sldId id="343" r:id="rId13"/>
    <p:sldId id="342" r:id="rId14"/>
    <p:sldId id="348" r:id="rId15"/>
    <p:sldId id="349" r:id="rId16"/>
    <p:sldId id="350" r:id="rId17"/>
    <p:sldId id="351" r:id="rId18"/>
    <p:sldId id="333" r:id="rId19"/>
    <p:sldId id="352" r:id="rId20"/>
    <p:sldId id="360" r:id="rId21"/>
    <p:sldId id="353" r:id="rId22"/>
    <p:sldId id="362" r:id="rId23"/>
    <p:sldId id="361" r:id="rId24"/>
    <p:sldId id="363" r:id="rId25"/>
    <p:sldId id="354" r:id="rId26"/>
    <p:sldId id="359" r:id="rId27"/>
    <p:sldId id="355" r:id="rId28"/>
    <p:sldId id="357" r:id="rId29"/>
    <p:sldId id="356" r:id="rId30"/>
    <p:sldId id="35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hiddenSlides="1" scaleToFitPaper="1" frameSlides="1"/>
  <p:clrMru>
    <a:srgbClr val="CF4C17"/>
    <a:srgbClr val="DD7147"/>
    <a:srgbClr val="E6571E"/>
    <a:srgbClr val="EA6F3C"/>
    <a:srgbClr val="EE9716"/>
    <a:srgbClr val="FFFFFF"/>
    <a:srgbClr val="EAEAEA"/>
    <a:srgbClr val="949FB3"/>
    <a:srgbClr val="000000"/>
    <a:srgbClr val="1111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28" autoAdjust="0"/>
  </p:normalViewPr>
  <p:slideViewPr>
    <p:cSldViewPr snapToGrid="0" snapToObjects="1">
      <p:cViewPr varScale="1">
        <p:scale>
          <a:sx n="63" d="100"/>
          <a:sy n="63" d="100"/>
        </p:scale>
        <p:origin x="1512" y="48"/>
      </p:cViewPr>
      <p:guideLst>
        <p:guide orient="horz" pos="2160"/>
        <p:guide pos="2880"/>
      </p:guideLst>
    </p:cSldViewPr>
  </p:slideViewPr>
  <p:notesTextViewPr>
    <p:cViewPr>
      <p:scale>
        <a:sx n="100" d="100"/>
        <a:sy n="100" d="100"/>
      </p:scale>
      <p:origin x="0" y="0"/>
    </p:cViewPr>
  </p:notesTextViewPr>
  <p:notesViewPr>
    <p:cSldViewPr snapToGrid="0" snapToObjects="1">
      <p:cViewPr>
        <p:scale>
          <a:sx n="100" d="100"/>
          <a:sy n="100" d="100"/>
        </p:scale>
        <p:origin x="-3336"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CA8D6F-B16D-224B-A130-4359650C5FBE}" type="datetimeFigureOut">
              <a:rPr lang="en-US" smtClean="0"/>
              <a:t>4/15/2016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B41E26-AC3C-3848-AC6B-6F6B3B619269}" type="slidenum">
              <a:rPr lang="en-US" smtClean="0"/>
              <a:t>‹#›</a:t>
            </a:fld>
            <a:endParaRPr lang="en-US"/>
          </a:p>
        </p:txBody>
      </p:sp>
    </p:spTree>
    <p:extLst>
      <p:ext uri="{BB962C8B-B14F-4D97-AF65-F5344CB8AC3E}">
        <p14:creationId xmlns:p14="http://schemas.microsoft.com/office/powerpoint/2010/main" val="3584572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5E9B12-6749-7C49-870D-1D45B1F57D1E}" type="datetimeFigureOut">
              <a:rPr lang="en-US" smtClean="0"/>
              <a:t>4/15/2016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A1E128-C270-994B-82C1-9C191534A6AE}" type="slidenum">
              <a:rPr lang="en-US" smtClean="0"/>
              <a:t>‹#›</a:t>
            </a:fld>
            <a:endParaRPr lang="en-US"/>
          </a:p>
        </p:txBody>
      </p:sp>
    </p:spTree>
    <p:extLst>
      <p:ext uri="{BB962C8B-B14F-4D97-AF65-F5344CB8AC3E}">
        <p14:creationId xmlns:p14="http://schemas.microsoft.com/office/powerpoint/2010/main" val="6999377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3FEC5A-F7B1-784E-B74B-968D4BE95692}" type="slidenum">
              <a:rPr lang="en-US" sz="1200">
                <a:solidFill>
                  <a:prstClr val="black"/>
                </a:solidFill>
              </a:rPr>
              <a:pPr eaLnBrk="1" hangingPunct="1"/>
              <a:t>1</a:t>
            </a:fld>
            <a:endParaRPr lang="en-US" sz="1200" dirty="0">
              <a:solidFill>
                <a:prstClr val="black"/>
              </a:solidFill>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372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10</a:t>
            </a:fld>
            <a:endParaRPr lang="en-US" sz="1200" dirty="0"/>
          </a:p>
        </p:txBody>
      </p:sp>
    </p:spTree>
    <p:extLst>
      <p:ext uri="{BB962C8B-B14F-4D97-AF65-F5344CB8AC3E}">
        <p14:creationId xmlns:p14="http://schemas.microsoft.com/office/powerpoint/2010/main" val="241341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11</a:t>
            </a:fld>
            <a:endParaRPr lang="en-US" sz="1200" dirty="0"/>
          </a:p>
        </p:txBody>
      </p:sp>
    </p:spTree>
    <p:extLst>
      <p:ext uri="{BB962C8B-B14F-4D97-AF65-F5344CB8AC3E}">
        <p14:creationId xmlns:p14="http://schemas.microsoft.com/office/powerpoint/2010/main" val="383256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12</a:t>
            </a:fld>
            <a:endParaRPr lang="en-US" sz="1200" dirty="0"/>
          </a:p>
        </p:txBody>
      </p:sp>
    </p:spTree>
    <p:extLst>
      <p:ext uri="{BB962C8B-B14F-4D97-AF65-F5344CB8AC3E}">
        <p14:creationId xmlns:p14="http://schemas.microsoft.com/office/powerpoint/2010/main" val="148604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13</a:t>
            </a:fld>
            <a:endParaRPr lang="en-US" sz="1200" dirty="0"/>
          </a:p>
        </p:txBody>
      </p:sp>
    </p:spTree>
    <p:extLst>
      <p:ext uri="{BB962C8B-B14F-4D97-AF65-F5344CB8AC3E}">
        <p14:creationId xmlns:p14="http://schemas.microsoft.com/office/powerpoint/2010/main" val="38330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14</a:t>
            </a:fld>
            <a:endParaRPr lang="en-US" sz="1200" dirty="0"/>
          </a:p>
        </p:txBody>
      </p:sp>
    </p:spTree>
    <p:extLst>
      <p:ext uri="{BB962C8B-B14F-4D97-AF65-F5344CB8AC3E}">
        <p14:creationId xmlns:p14="http://schemas.microsoft.com/office/powerpoint/2010/main" val="429394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t>In</a:t>
            </a:r>
            <a:r>
              <a:rPr lang="en-US" baseline="0" dirty="0" smtClean="0"/>
              <a:t> Psalm 96, the Psalmist admonished Israel to declare God’s glory and marvelous deeds to all the nations. His intention was to encourage the nations to forsake their idols and worship the Lord. In essence, the Psalmist’s message of hope was, “what God has done for Israel—He will do for you.”</a:t>
            </a:r>
          </a:p>
          <a:p>
            <a:endParaRPr lang="en-US" baseline="0" dirty="0" smtClean="0"/>
          </a:p>
          <a:p>
            <a:r>
              <a:rPr lang="en-US" baseline="0" dirty="0" smtClean="0"/>
              <a:t>For almost 60 years Teen Challenge has been proclaiming the glory of God and his salvation to those trapped by addiction. Teen Challenge students and graduates share their personal stories of transformed lives countless times in varied venues in the hope that others will turn from their addictions to God. Like the Psalmist, their simple message of hope is, “if God did it for me—He will do it for you.”</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15</a:t>
            </a:fld>
            <a:endParaRPr lang="en-US" sz="1200" dirty="0"/>
          </a:p>
        </p:txBody>
      </p:sp>
    </p:spTree>
    <p:extLst>
      <p:ext uri="{BB962C8B-B14F-4D97-AF65-F5344CB8AC3E}">
        <p14:creationId xmlns:p14="http://schemas.microsoft.com/office/powerpoint/2010/main" val="392107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16</a:t>
            </a:fld>
            <a:endParaRPr lang="en-US" sz="1200" dirty="0"/>
          </a:p>
        </p:txBody>
      </p:sp>
    </p:spTree>
    <p:extLst>
      <p:ext uri="{BB962C8B-B14F-4D97-AF65-F5344CB8AC3E}">
        <p14:creationId xmlns:p14="http://schemas.microsoft.com/office/powerpoint/2010/main" val="89777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17</a:t>
            </a:fld>
            <a:endParaRPr lang="en-US" sz="1200" dirty="0"/>
          </a:p>
        </p:txBody>
      </p:sp>
    </p:spTree>
    <p:extLst>
      <p:ext uri="{BB962C8B-B14F-4D97-AF65-F5344CB8AC3E}">
        <p14:creationId xmlns:p14="http://schemas.microsoft.com/office/powerpoint/2010/main" val="1464158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t>In</a:t>
            </a:r>
            <a:r>
              <a:rPr lang="en-US" baseline="0" dirty="0" smtClean="0"/>
              <a:t> Psalm 96, the Psalmist admonished Israel to declare God’s glory and marvelous deeds to all the nations. His intention was to encourage the nations to forsake their idols and worship the Lord. In essence, the Psalmist’s message of hope was, “what God has done for Israel—He will do for you.”</a:t>
            </a:r>
          </a:p>
          <a:p>
            <a:endParaRPr lang="en-US" baseline="0" dirty="0" smtClean="0"/>
          </a:p>
          <a:p>
            <a:r>
              <a:rPr lang="en-US" baseline="0" dirty="0" smtClean="0"/>
              <a:t>For almost 60 years Teen Challenge has been proclaiming the glory of God and his salvation to those trapped by addiction. Teen Challenge students and graduates share their personal stories of transformed lives countless times in varied venues in the hope that others will turn from their addictions to God. Like the Psalmist, their simple message of hope is, “if God did it for me—He will do it for you.”</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18</a:t>
            </a:fld>
            <a:endParaRPr lang="en-US" sz="1200" dirty="0"/>
          </a:p>
        </p:txBody>
      </p:sp>
    </p:spTree>
    <p:extLst>
      <p:ext uri="{BB962C8B-B14F-4D97-AF65-F5344CB8AC3E}">
        <p14:creationId xmlns:p14="http://schemas.microsoft.com/office/powerpoint/2010/main" val="24429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19</a:t>
            </a:fld>
            <a:endParaRPr lang="en-US" sz="1200" dirty="0"/>
          </a:p>
        </p:txBody>
      </p:sp>
    </p:spTree>
    <p:extLst>
      <p:ext uri="{BB962C8B-B14F-4D97-AF65-F5344CB8AC3E}">
        <p14:creationId xmlns:p14="http://schemas.microsoft.com/office/powerpoint/2010/main" val="421054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1254125" indent="-1254125"/>
            <a:r>
              <a:rPr lang="en-US" sz="1200" b="1" dirty="0" smtClean="0"/>
              <a:t>Evangelistic emphasis</a:t>
            </a:r>
            <a:r>
              <a:rPr lang="en-US" sz="1200" dirty="0" smtClean="0"/>
              <a:t>—</a:t>
            </a:r>
          </a:p>
          <a:p>
            <a:r>
              <a:rPr lang="en-US" sz="1200" dirty="0" smtClean="0"/>
              <a:t>David</a:t>
            </a:r>
            <a:r>
              <a:rPr lang="en-US" sz="1200" baseline="0" dirty="0" smtClean="0"/>
              <a:t> Wilkerson’s initial call took him to the streets of New York City. It was only later that the need for long-term discipleship led workers to adopt a residential approach.</a:t>
            </a:r>
            <a:r>
              <a:rPr lang="en-US" sz="1200" dirty="0" smtClean="0"/>
              <a:t> The residential rehabilitation model has been so successful that it has at stymied our ability to consider alternative methods.</a:t>
            </a:r>
            <a:r>
              <a:rPr lang="en-US" sz="1200" baseline="0" dirty="0" smtClean="0"/>
              <a:t> The Unleash the Hope Initiative once again emphasizes the need to take hope where its needed.</a:t>
            </a:r>
          </a:p>
          <a:p>
            <a:endParaRPr lang="en-US" sz="1200" baseline="0" dirty="0" smtClean="0"/>
          </a:p>
          <a:p>
            <a:pPr marL="1254125" indent="-1254125"/>
            <a:r>
              <a:rPr lang="en-US" sz="1200" b="1" baseline="0" dirty="0" smtClean="0"/>
              <a:t>Worldwide growth</a:t>
            </a:r>
            <a:r>
              <a:rPr lang="en-US" sz="1200" baseline="0" dirty="0" smtClean="0"/>
              <a:t>—	</a:t>
            </a:r>
          </a:p>
          <a:p>
            <a:r>
              <a:rPr lang="en-US" sz="1200" baseline="0" dirty="0" smtClean="0"/>
              <a:t>The growth of TC in the years immediately following its start in 1958 came as individuals gripped by the needs of addicted youth and encouraged by the example of David Wilkerson</a:t>
            </a:r>
            <a:r>
              <a:rPr lang="en-US" sz="1200" dirty="0" smtClean="0"/>
              <a:t> launched</a:t>
            </a:r>
            <a:r>
              <a:rPr lang="en-US" sz="1200" baseline="0" dirty="0" smtClean="0"/>
              <a:t> ministries to offer hope to addicts, first in the U.S. and later abroad. </a:t>
            </a:r>
            <a:r>
              <a:rPr lang="en-US" sz="1200" dirty="0" smtClean="0"/>
              <a:t>This “organic growth” has proved to be both a blessing and a hindrance. </a:t>
            </a:r>
          </a:p>
          <a:p>
            <a:pPr marL="1254125" indent="-1254125"/>
            <a:endParaRPr lang="en-US" sz="1200" dirty="0" smtClean="0"/>
          </a:p>
          <a:p>
            <a:pPr marL="1254125" indent="-1254125"/>
            <a:r>
              <a:rPr lang="en-US" sz="1200" b="1" dirty="0" smtClean="0"/>
              <a:t>GTC development</a:t>
            </a:r>
            <a:r>
              <a:rPr lang="en-US" sz="1200" dirty="0" smtClean="0"/>
              <a:t>—	</a:t>
            </a:r>
          </a:p>
          <a:p>
            <a:r>
              <a:rPr lang="en-US" sz="1200" dirty="0" smtClean="0"/>
              <a:t>GTC was established in 1995 to provide fellowship for existing TC ministries as well as to help with the requests from individuals and churches that wanted to start TC ministries in their own country. </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a:t>
            </a:fld>
            <a:endParaRPr lang="en-US" sz="1200" dirty="0"/>
          </a:p>
        </p:txBody>
      </p:sp>
    </p:spTree>
    <p:extLst>
      <p:ext uri="{BB962C8B-B14F-4D97-AF65-F5344CB8AC3E}">
        <p14:creationId xmlns:p14="http://schemas.microsoft.com/office/powerpoint/2010/main" val="2329451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20</a:t>
            </a:fld>
            <a:endParaRPr lang="en-US" sz="1200" dirty="0"/>
          </a:p>
        </p:txBody>
      </p:sp>
    </p:spTree>
    <p:extLst>
      <p:ext uri="{BB962C8B-B14F-4D97-AF65-F5344CB8AC3E}">
        <p14:creationId xmlns:p14="http://schemas.microsoft.com/office/powerpoint/2010/main" val="1734846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21</a:t>
            </a:fld>
            <a:endParaRPr lang="en-US" sz="1200" dirty="0"/>
          </a:p>
        </p:txBody>
      </p:sp>
    </p:spTree>
    <p:extLst>
      <p:ext uri="{BB962C8B-B14F-4D97-AF65-F5344CB8AC3E}">
        <p14:creationId xmlns:p14="http://schemas.microsoft.com/office/powerpoint/2010/main" val="1333256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22</a:t>
            </a:fld>
            <a:endParaRPr lang="en-US" sz="1200" dirty="0"/>
          </a:p>
        </p:txBody>
      </p:sp>
    </p:spTree>
    <p:extLst>
      <p:ext uri="{BB962C8B-B14F-4D97-AF65-F5344CB8AC3E}">
        <p14:creationId xmlns:p14="http://schemas.microsoft.com/office/powerpoint/2010/main" val="2523424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23</a:t>
            </a:fld>
            <a:endParaRPr lang="en-US" sz="1200" dirty="0"/>
          </a:p>
        </p:txBody>
      </p:sp>
    </p:spTree>
    <p:extLst>
      <p:ext uri="{BB962C8B-B14F-4D97-AF65-F5344CB8AC3E}">
        <p14:creationId xmlns:p14="http://schemas.microsoft.com/office/powerpoint/2010/main" val="572486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24</a:t>
            </a:fld>
            <a:endParaRPr lang="en-US" sz="1200" dirty="0"/>
          </a:p>
        </p:txBody>
      </p:sp>
    </p:spTree>
    <p:extLst>
      <p:ext uri="{BB962C8B-B14F-4D97-AF65-F5344CB8AC3E}">
        <p14:creationId xmlns:p14="http://schemas.microsoft.com/office/powerpoint/2010/main" val="910585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25</a:t>
            </a:fld>
            <a:endParaRPr lang="en-US" sz="1200" dirty="0"/>
          </a:p>
        </p:txBody>
      </p:sp>
    </p:spTree>
    <p:extLst>
      <p:ext uri="{BB962C8B-B14F-4D97-AF65-F5344CB8AC3E}">
        <p14:creationId xmlns:p14="http://schemas.microsoft.com/office/powerpoint/2010/main" val="1331206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26</a:t>
            </a:fld>
            <a:endParaRPr lang="en-US" sz="1200" dirty="0"/>
          </a:p>
        </p:txBody>
      </p:sp>
    </p:spTree>
    <p:extLst>
      <p:ext uri="{BB962C8B-B14F-4D97-AF65-F5344CB8AC3E}">
        <p14:creationId xmlns:p14="http://schemas.microsoft.com/office/powerpoint/2010/main" val="59991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3</a:t>
            </a:fld>
            <a:endParaRPr lang="en-US" sz="1200" dirty="0"/>
          </a:p>
        </p:txBody>
      </p:sp>
    </p:spTree>
    <p:extLst>
      <p:ext uri="{BB962C8B-B14F-4D97-AF65-F5344CB8AC3E}">
        <p14:creationId xmlns:p14="http://schemas.microsoft.com/office/powerpoint/2010/main" val="152282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4</a:t>
            </a:fld>
            <a:endParaRPr lang="en-US" sz="1200" dirty="0"/>
          </a:p>
        </p:txBody>
      </p:sp>
    </p:spTree>
    <p:extLst>
      <p:ext uri="{BB962C8B-B14F-4D97-AF65-F5344CB8AC3E}">
        <p14:creationId xmlns:p14="http://schemas.microsoft.com/office/powerpoint/2010/main" val="261011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5</a:t>
            </a:fld>
            <a:endParaRPr lang="en-US" sz="1200" dirty="0"/>
          </a:p>
        </p:txBody>
      </p:sp>
    </p:spTree>
    <p:extLst>
      <p:ext uri="{BB962C8B-B14F-4D97-AF65-F5344CB8AC3E}">
        <p14:creationId xmlns:p14="http://schemas.microsoft.com/office/powerpoint/2010/main" val="123965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6</a:t>
            </a:fld>
            <a:endParaRPr lang="en-US" sz="1200" dirty="0"/>
          </a:p>
        </p:txBody>
      </p:sp>
    </p:spTree>
    <p:extLst>
      <p:ext uri="{BB962C8B-B14F-4D97-AF65-F5344CB8AC3E}">
        <p14:creationId xmlns:p14="http://schemas.microsoft.com/office/powerpoint/2010/main" val="1268227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7</a:t>
            </a:fld>
            <a:endParaRPr lang="en-US" sz="1200" dirty="0"/>
          </a:p>
        </p:txBody>
      </p:sp>
    </p:spTree>
    <p:extLst>
      <p:ext uri="{BB962C8B-B14F-4D97-AF65-F5344CB8AC3E}">
        <p14:creationId xmlns:p14="http://schemas.microsoft.com/office/powerpoint/2010/main" val="1620600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8</a:t>
            </a:fld>
            <a:endParaRPr lang="en-US" sz="1200" dirty="0"/>
          </a:p>
        </p:txBody>
      </p:sp>
    </p:spTree>
    <p:extLst>
      <p:ext uri="{BB962C8B-B14F-4D97-AF65-F5344CB8AC3E}">
        <p14:creationId xmlns:p14="http://schemas.microsoft.com/office/powerpoint/2010/main" val="3638665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B22160-590D-0941-8708-67E29B0B599D}" type="slidenum">
              <a:rPr lang="en-US" sz="1200"/>
              <a:pPr eaLnBrk="1" hangingPunct="1"/>
              <a:t>9</a:t>
            </a:fld>
            <a:endParaRPr lang="en-US" sz="1200" dirty="0"/>
          </a:p>
        </p:txBody>
      </p:sp>
    </p:spTree>
    <p:extLst>
      <p:ext uri="{BB962C8B-B14F-4D97-AF65-F5344CB8AC3E}">
        <p14:creationId xmlns:p14="http://schemas.microsoft.com/office/powerpoint/2010/main" val="2305878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B9F5AC-D286-C946-8D4F-800B6ECEDC91}"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845D2-9F64-2046-98D8-9FB23863AF1B}" type="slidenum">
              <a:rPr lang="en-US" smtClean="0"/>
              <a:t>‹#›</a:t>
            </a:fld>
            <a:endParaRPr lang="en-US"/>
          </a:p>
        </p:txBody>
      </p:sp>
      <p:pic>
        <p:nvPicPr>
          <p:cNvPr id="7" name="Picture 6" descr="C:\Users\patf\Desktop\Dropbox\Publications\Image Catalogue\GRAPHICS_Used for Materials\Logos\GTC.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24700" y="5715433"/>
            <a:ext cx="22002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4657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B9F5AC-D286-C946-8D4F-800B6ECEDC91}"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40720189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B9F5AC-D286-C946-8D4F-800B6ECEDC91}"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23172277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15554837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20798338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9624149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1EA6F7-BE17-0C48-8201-B702F1571AE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40544022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1EA6F7-BE17-0C48-8201-B702F1571AE2}"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9325879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1EA6F7-BE17-0C48-8201-B702F1571AE2}"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23436903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EA6F7-BE17-0C48-8201-B702F1571AE2}"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4076372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EA6F7-BE17-0C48-8201-B702F1571AE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93429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B9F5AC-D286-C946-8D4F-800B6ECEDC91}"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24103149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EA6F7-BE17-0C48-8201-B702F1571AE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753119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810270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170424597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15554837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20798338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96241498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1EA6F7-BE17-0C48-8201-B702F1571AE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40544022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1EA6F7-BE17-0C48-8201-B702F1571AE2}"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93258796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1EA6F7-BE17-0C48-8201-B702F1571AE2}"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23436903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EA6F7-BE17-0C48-8201-B702F1571AE2}"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4076372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B9F5AC-D286-C946-8D4F-800B6ECEDC91}"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1191038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EA6F7-BE17-0C48-8201-B702F1571AE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934298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EA6F7-BE17-0C48-8201-B702F1571AE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7531194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381027089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EA6F7-BE17-0C48-8201-B702F1571AE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64FB8-4552-0B43-A535-5A629D266A47}" type="slidenum">
              <a:rPr lang="en-US" smtClean="0"/>
              <a:t>‹#›</a:t>
            </a:fld>
            <a:endParaRPr lang="en-US"/>
          </a:p>
        </p:txBody>
      </p:sp>
    </p:spTree>
    <p:extLst>
      <p:ext uri="{BB962C8B-B14F-4D97-AF65-F5344CB8AC3E}">
        <p14:creationId xmlns:p14="http://schemas.microsoft.com/office/powerpoint/2010/main" val="17042459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00F6CA-7EEC-F84A-9A16-F79C0CF17C29}"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33835284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0F6CA-7EEC-F84A-9A16-F79C0CF17C29}"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792572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00F6CA-7EEC-F84A-9A16-F79C0CF17C29}"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362800380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00F6CA-7EEC-F84A-9A16-F79C0CF17C29}"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362928820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00F6CA-7EEC-F84A-9A16-F79C0CF17C29}"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49430272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00F6CA-7EEC-F84A-9A16-F79C0CF17C29}"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24031460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B9F5AC-D286-C946-8D4F-800B6ECEDC91}"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75886621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0F6CA-7EEC-F84A-9A16-F79C0CF17C29}"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16661864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00F6CA-7EEC-F84A-9A16-F79C0CF17C29}"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423894272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00F6CA-7EEC-F84A-9A16-F79C0CF17C29}"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116453895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0F6CA-7EEC-F84A-9A16-F79C0CF17C29}"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304365099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0F6CA-7EEC-F84A-9A16-F79C0CF17C29}"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E8906-A2D0-E84A-8FDD-18000F0D3B92}" type="slidenum">
              <a:rPr lang="en-US" smtClean="0"/>
              <a:t>‹#›</a:t>
            </a:fld>
            <a:endParaRPr lang="en-US"/>
          </a:p>
        </p:txBody>
      </p:sp>
    </p:spTree>
    <p:extLst>
      <p:ext uri="{BB962C8B-B14F-4D97-AF65-F5344CB8AC3E}">
        <p14:creationId xmlns:p14="http://schemas.microsoft.com/office/powerpoint/2010/main" val="394017805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972CC7A-6FC7-E44D-9963-D15D2AEFA4B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6659655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D8FDE19-4C8B-A840-BBA7-ED175FA5600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3538061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C9B008-CC98-9740-BB8A-5CBB47B1C0D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32792163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6"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B6E75BA-CAD3-DD44-BC39-7D0C26D5EEA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3264926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B0F272A-FA53-BA4C-AB23-55BF2112FADA}" type="slidenum">
              <a:rPr lang="es-ES">
                <a:solidFill>
                  <a:srgbClr val="000000"/>
                </a:solidFill>
              </a:rPr>
              <a:pPr>
                <a:defRPr/>
              </a:pPr>
              <a:t>‹#›</a:t>
            </a:fld>
            <a:endParaRPr lang="es-ES">
              <a:solidFill>
                <a:srgbClr val="000000"/>
              </a:solidFill>
            </a:endParaRPr>
          </a:p>
        </p:txBody>
      </p:sp>
      <p:sp>
        <p:nvSpPr>
          <p:cNvPr id="10" name="Rectangle 9"/>
          <p:cNvSpPr/>
          <p:nvPr userDrawn="1"/>
        </p:nvSpPr>
        <p:spPr>
          <a:xfrm>
            <a:off x="0" y="6536602"/>
            <a:ext cx="9144000" cy="321398"/>
          </a:xfrm>
          <a:prstGeom prst="rect">
            <a:avLst/>
          </a:prstGeom>
          <a:solidFill>
            <a:srgbClr val="152944"/>
          </a:solidFill>
          <a:ln>
            <a:solidFill>
              <a:srgbClr val="1529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609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B9F5AC-D286-C946-8D4F-800B6ECEDC91}"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10186173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BB2D472-646C-7F48-B0CA-0675F58B0143}" type="slidenum">
              <a:rPr lang="es-ES">
                <a:solidFill>
                  <a:srgbClr val="000000"/>
                </a:solidFill>
              </a:rPr>
              <a:pPr>
                <a:defRPr/>
              </a:pPr>
              <a:t>‹#›</a:t>
            </a:fld>
            <a:endParaRPr lang="es-ES">
              <a:solidFill>
                <a:srgbClr val="000000"/>
              </a:solidFill>
            </a:endParaRPr>
          </a:p>
        </p:txBody>
      </p:sp>
      <p:sp>
        <p:nvSpPr>
          <p:cNvPr id="6" name="Rectangle 5"/>
          <p:cNvSpPr/>
          <p:nvPr userDrawn="1"/>
        </p:nvSpPr>
        <p:spPr>
          <a:xfrm>
            <a:off x="0" y="6536602"/>
            <a:ext cx="9144000" cy="321398"/>
          </a:xfrm>
          <a:prstGeom prst="rect">
            <a:avLst/>
          </a:prstGeom>
          <a:solidFill>
            <a:srgbClr val="152944"/>
          </a:solidFill>
          <a:ln>
            <a:solidFill>
              <a:srgbClr val="1529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84045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F2BA5746-8D8B-5740-9D5C-21564A4B7F5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1465199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6"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4617B41-68F6-6448-98A1-941507B3F77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58184952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6"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43AC8D6-37F7-CC42-87A2-C7994FA1FA5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07287549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C18058-DB45-8540-A059-B011FB7A146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43683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defRPr/>
            </a:pPr>
            <a:endParaRPr lang="es-E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9F128CF-D1E5-1A45-93E8-D260F252C97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151020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B9F5AC-D286-C946-8D4F-800B6ECEDC91}"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35554936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9F5AC-D286-C946-8D4F-800B6ECEDC91}"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13310128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B9F5AC-D286-C946-8D4F-800B6ECEDC91}"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11277621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B9F5AC-D286-C946-8D4F-800B6ECEDC91}"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845D2-9F64-2046-98D8-9FB23863AF1B}" type="slidenum">
              <a:rPr lang="en-US" smtClean="0"/>
              <a:t>‹#›</a:t>
            </a:fld>
            <a:endParaRPr lang="en-US"/>
          </a:p>
        </p:txBody>
      </p:sp>
    </p:spTree>
    <p:extLst>
      <p:ext uri="{BB962C8B-B14F-4D97-AF65-F5344CB8AC3E}">
        <p14:creationId xmlns:p14="http://schemas.microsoft.com/office/powerpoint/2010/main" val="40296658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9F5AC-D286-C946-8D4F-800B6ECEDC91}" type="datetimeFigureOut">
              <a:rPr lang="en-US" smtClean="0"/>
              <a:t>4/15/2016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845D2-9F64-2046-98D8-9FB23863AF1B}" type="slidenum">
              <a:rPr lang="en-US" smtClean="0"/>
              <a:t>‹#›</a:t>
            </a:fld>
            <a:endParaRPr lang="en-US"/>
          </a:p>
        </p:txBody>
      </p:sp>
      <p:pic>
        <p:nvPicPr>
          <p:cNvPr id="7" name="Picture 6" descr="C:\Users\patf\Desktop\Dropbox\Publications\Image Catalogue\GRAPHICS_Used for Materials\Logos\GTC.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24700" y="5715433"/>
            <a:ext cx="22002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495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EA6F7-BE17-0C48-8201-B702F1571AE2}" type="datetimeFigureOut">
              <a:rPr lang="en-US" smtClean="0"/>
              <a:t>4/15/2016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64FB8-4552-0B43-A535-5A629D266A47}" type="slidenum">
              <a:rPr lang="en-US" smtClean="0"/>
              <a:t>‹#›</a:t>
            </a:fld>
            <a:endParaRPr lang="en-US"/>
          </a:p>
        </p:txBody>
      </p:sp>
      <p:pic>
        <p:nvPicPr>
          <p:cNvPr id="7" name="Picture 6" descr="C:\Users\patf\Desktop\Dropbox\Publications\Image Catalogue\GRAPHICS_Used for Materials\Logos\GTC.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24700" y="5715433"/>
            <a:ext cx="22002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0462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EA6F7-BE17-0C48-8201-B702F1571AE2}" type="datetimeFigureOut">
              <a:rPr lang="en-US" smtClean="0"/>
              <a:t>4/15/2016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64FB8-4552-0B43-A535-5A629D266A47}" type="slidenum">
              <a:rPr lang="en-US" smtClean="0"/>
              <a:t>‹#›</a:t>
            </a:fld>
            <a:endParaRPr lang="en-US"/>
          </a:p>
        </p:txBody>
      </p:sp>
      <p:pic>
        <p:nvPicPr>
          <p:cNvPr id="7" name="Picture 6" descr="C:\Users\patf\Desktop\Dropbox\Publications\Image Catalogue\GRAPHICS_Used for Materials\Logos\GTC.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24700" y="5715433"/>
            <a:ext cx="22002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0462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0F6CA-7EEC-F84A-9A16-F79C0CF17C29}" type="datetimeFigureOut">
              <a:rPr lang="en-US" smtClean="0"/>
              <a:t>4/15/2016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E8906-A2D0-E84A-8FDD-18000F0D3B92}" type="slidenum">
              <a:rPr lang="en-US" smtClean="0"/>
              <a:t>‹#›</a:t>
            </a:fld>
            <a:endParaRPr lang="en-US"/>
          </a:p>
        </p:txBody>
      </p:sp>
      <p:pic>
        <p:nvPicPr>
          <p:cNvPr id="7" name="Picture 6" descr="C:\Users\patf\Desktop\Dropbox\Publications\Image Catalogue\GRAPHICS_Used for Materials\Logos\GTC.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24700" y="5715433"/>
            <a:ext cx="22002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097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defTabSz="914400" fontAlgn="base">
              <a:spcBef>
                <a:spcPct val="0"/>
              </a:spcBef>
              <a:spcAft>
                <a:spcPct val="0"/>
              </a:spcAft>
              <a:defRPr/>
            </a:pPr>
            <a:endParaRPr lang="es-E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468313"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0D1715C1-D992-2A46-9D68-A8B32225133F}" type="slidenum">
              <a:rPr lang="es-ES">
                <a:solidFill>
                  <a:srgbClr val="000000"/>
                </a:solidFill>
                <a:latin typeface="Arial" charset="0"/>
                <a:ea typeface="ＭＳ Ｐゴシック" charset="0"/>
              </a:rPr>
              <a:pPr defTabSz="914400" fontAlgn="base">
                <a:spcBef>
                  <a:spcPct val="0"/>
                </a:spcBef>
                <a:spcAft>
                  <a:spcPct val="0"/>
                </a:spcAft>
                <a:defRPr/>
              </a:pPr>
              <a:t>‹#›</a:t>
            </a:fld>
            <a:endParaRPr lang="es-ES">
              <a:solidFill>
                <a:srgbClr val="000000"/>
              </a:solidFill>
              <a:latin typeface="Arial" charset="0"/>
              <a:ea typeface="ＭＳ Ｐゴシック" charset="0"/>
            </a:endParaRPr>
          </a:p>
        </p:txBody>
      </p:sp>
    </p:spTree>
    <p:extLst>
      <p:ext uri="{BB962C8B-B14F-4D97-AF65-F5344CB8AC3E}">
        <p14:creationId xmlns:p14="http://schemas.microsoft.com/office/powerpoint/2010/main" val="7295460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1.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8" name="Rectangle 110"/>
          <p:cNvSpPr>
            <a:spLocks noGrp="1" noChangeArrowheads="1"/>
          </p:cNvSpPr>
          <p:nvPr>
            <p:ph type="ctrTitle"/>
          </p:nvPr>
        </p:nvSpPr>
        <p:spPr>
          <a:xfrm>
            <a:off x="4854808" y="269927"/>
            <a:ext cx="3887788" cy="1081322"/>
          </a:xfrm>
        </p:spPr>
        <p:txBody>
          <a:bodyPr/>
          <a:lstStyle/>
          <a:p>
            <a:pPr algn="l" eaLnBrk="1" hangingPunct="1">
              <a:defRPr/>
            </a:pPr>
            <a:r>
              <a:rPr lang="es-UY" sz="6000" b="1" dirty="0" smtClean="0">
                <a:solidFill>
                  <a:schemeClr val="bg1"/>
                </a:solidFill>
                <a:effectLst>
                  <a:glow rad="101600">
                    <a:schemeClr val="accent6">
                      <a:satMod val="175000"/>
                      <a:alpha val="40000"/>
                    </a:schemeClr>
                  </a:glow>
                </a:effectLst>
              </a:rPr>
              <a:t>Hope</a:t>
            </a:r>
            <a:endParaRPr lang="es-ES" sz="6000" b="1" dirty="0" smtClean="0">
              <a:solidFill>
                <a:schemeClr val="bg1"/>
              </a:solidFill>
              <a:effectLst>
                <a:glow rad="101600">
                  <a:schemeClr val="accent6">
                    <a:satMod val="175000"/>
                    <a:alpha val="40000"/>
                  </a:schemeClr>
                </a:glow>
              </a:effectLst>
            </a:endParaRPr>
          </a:p>
        </p:txBody>
      </p:sp>
      <p:sp>
        <p:nvSpPr>
          <p:cNvPr id="3" name="Rectangle 110"/>
          <p:cNvSpPr txBox="1">
            <a:spLocks noChangeArrowheads="1"/>
          </p:cNvSpPr>
          <p:nvPr/>
        </p:nvSpPr>
        <p:spPr bwMode="auto">
          <a:xfrm>
            <a:off x="5587955" y="1621525"/>
            <a:ext cx="3887788" cy="11013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defTabSz="914400" eaLnBrk="1" hangingPunct="1">
              <a:defRPr/>
            </a:pPr>
            <a:r>
              <a:rPr lang="es-UY" sz="3000" b="1" kern="0" dirty="0" smtClean="0">
                <a:solidFill>
                  <a:schemeClr val="bg1"/>
                </a:solidFill>
                <a:effectLst>
                  <a:glow rad="101600">
                    <a:schemeClr val="accent6">
                      <a:satMod val="175000"/>
                      <a:alpha val="40000"/>
                    </a:schemeClr>
                  </a:glow>
                </a:effectLst>
              </a:rPr>
              <a:t>Of </a:t>
            </a:r>
            <a:r>
              <a:rPr lang="en-US" sz="3000" b="1" kern="0" dirty="0" smtClean="0">
                <a:solidFill>
                  <a:schemeClr val="bg1"/>
                </a:solidFill>
                <a:effectLst>
                  <a:glow rad="101600">
                    <a:schemeClr val="accent6">
                      <a:satMod val="175000"/>
                      <a:alpha val="40000"/>
                    </a:schemeClr>
                  </a:glow>
                </a:effectLst>
              </a:rPr>
              <a:t>Every</a:t>
            </a:r>
            <a:r>
              <a:rPr lang="es-UY" sz="3000" b="1" kern="0" dirty="0" smtClean="0">
                <a:solidFill>
                  <a:schemeClr val="bg1"/>
                </a:solidFill>
                <a:effectLst>
                  <a:glow rad="101600">
                    <a:schemeClr val="accent6">
                      <a:satMod val="175000"/>
                      <a:alpha val="40000"/>
                    </a:schemeClr>
                  </a:glow>
                </a:effectLst>
              </a:rPr>
              <a:t> </a:t>
            </a:r>
            <a:r>
              <a:rPr lang="en-US" sz="3000" b="1" kern="0" dirty="0" smtClean="0">
                <a:solidFill>
                  <a:schemeClr val="bg1"/>
                </a:solidFill>
                <a:effectLst>
                  <a:glow rad="101600">
                    <a:schemeClr val="accent6">
                      <a:satMod val="175000"/>
                      <a:alpha val="40000"/>
                    </a:schemeClr>
                  </a:glow>
                </a:effectLst>
              </a:rPr>
              <a:t>Addict</a:t>
            </a:r>
          </a:p>
        </p:txBody>
      </p:sp>
      <p:sp>
        <p:nvSpPr>
          <p:cNvPr id="4" name="Rectangle 110"/>
          <p:cNvSpPr txBox="1">
            <a:spLocks noChangeArrowheads="1"/>
          </p:cNvSpPr>
          <p:nvPr/>
        </p:nvSpPr>
        <p:spPr bwMode="auto">
          <a:xfrm>
            <a:off x="5498747" y="837805"/>
            <a:ext cx="2898120" cy="1433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defTabSz="914400" eaLnBrk="1" hangingPunct="1">
              <a:defRPr/>
            </a:pPr>
            <a:r>
              <a:rPr lang="en-US" sz="6000" b="1" kern="0" dirty="0" smtClean="0">
                <a:solidFill>
                  <a:schemeClr val="bg1"/>
                </a:solidFill>
                <a:effectLst>
                  <a:glow rad="101600">
                    <a:schemeClr val="accent6">
                      <a:satMod val="175000"/>
                      <a:alpha val="40000"/>
                    </a:schemeClr>
                  </a:glow>
                </a:effectLst>
              </a:rPr>
              <a:t>Reach</a:t>
            </a:r>
          </a:p>
        </p:txBody>
      </p:sp>
      <p:sp>
        <p:nvSpPr>
          <p:cNvPr id="5" name="Rectangle 110"/>
          <p:cNvSpPr txBox="1">
            <a:spLocks noChangeArrowheads="1"/>
          </p:cNvSpPr>
          <p:nvPr/>
        </p:nvSpPr>
        <p:spPr bwMode="auto">
          <a:xfrm rot="16200000">
            <a:off x="4676730" y="1143402"/>
            <a:ext cx="1283376" cy="1261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defTabSz="914400" eaLnBrk="1" hangingPunct="1">
              <a:defRPr/>
            </a:pPr>
            <a:r>
              <a:rPr lang="en-US" sz="2500" b="1" kern="0" dirty="0" smtClean="0">
                <a:solidFill>
                  <a:schemeClr val="bg1"/>
                </a:solidFill>
                <a:effectLst>
                  <a:glow rad="101600">
                    <a:schemeClr val="accent6">
                      <a:satMod val="175000"/>
                      <a:alpha val="40000"/>
                    </a:schemeClr>
                  </a:glow>
                </a:effectLst>
              </a:rPr>
              <a:t>Within</a:t>
            </a:r>
          </a:p>
        </p:txBody>
      </p:sp>
      <p:sp>
        <p:nvSpPr>
          <p:cNvPr id="2" name="Rectangle 1"/>
          <p:cNvSpPr/>
          <p:nvPr/>
        </p:nvSpPr>
        <p:spPr>
          <a:xfrm>
            <a:off x="2865863" y="6637344"/>
            <a:ext cx="6278137" cy="220655"/>
          </a:xfrm>
          <a:prstGeom prst="rect">
            <a:avLst/>
          </a:prstGeom>
          <a:solidFill>
            <a:srgbClr val="1328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Triangle 5"/>
          <p:cNvSpPr/>
          <p:nvPr/>
        </p:nvSpPr>
        <p:spPr>
          <a:xfrm rot="16200000">
            <a:off x="2624856" y="6612256"/>
            <a:ext cx="218287" cy="268464"/>
          </a:xfrm>
          <a:prstGeom prst="rtTriangle">
            <a:avLst/>
          </a:prstGeom>
          <a:solidFill>
            <a:srgbClr val="1328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66825" y="914400"/>
            <a:ext cx="819150" cy="4368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C:\Users\patf\Desktop\Dropbox\Publications\Image Catalogue\GRAPHICS_Used for Materials\Logos\G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60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pPr>
              <a:defRPr/>
            </a:pPr>
            <a:r>
              <a:rPr lang="en-US" sz="3000" u="sng" dirty="0" smtClean="0">
                <a:solidFill>
                  <a:schemeClr val="bg1"/>
                </a:solidFill>
              </a:rPr>
              <a:t>Strategy 3</a:t>
            </a:r>
            <a:r>
              <a:rPr lang="en-US" dirty="0" smtClean="0">
                <a:solidFill>
                  <a:schemeClr val="bg1"/>
                </a:solidFill>
              </a:rPr>
              <a:t>  </a:t>
            </a:r>
            <a:br>
              <a:rPr lang="en-US" dirty="0" smtClean="0">
                <a:solidFill>
                  <a:schemeClr val="bg1"/>
                </a:solidFill>
              </a:rPr>
            </a:br>
            <a:r>
              <a:rPr lang="en-US" dirty="0" smtClean="0">
                <a:solidFill>
                  <a:schemeClr val="bg1"/>
                </a:solidFill>
              </a:rPr>
              <a:t>Communication Tools</a:t>
            </a:r>
            <a:endParaRPr lang="en-US" dirty="0"/>
          </a:p>
        </p:txBody>
      </p:sp>
      <p:sp>
        <p:nvSpPr>
          <p:cNvPr id="10" name="TextBox 9"/>
          <p:cNvSpPr txBox="1"/>
          <p:nvPr/>
        </p:nvSpPr>
        <p:spPr>
          <a:xfrm>
            <a:off x="663228" y="3100157"/>
            <a:ext cx="420101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Curriculum (GSNC &amp; PSNC)</a:t>
            </a:r>
            <a:endParaRPr lang="en-US" sz="2000" b="1" dirty="0"/>
          </a:p>
        </p:txBody>
      </p:sp>
      <p:pic>
        <p:nvPicPr>
          <p:cNvPr id="11" name="Picture 6" descr="http://teenchallengeusa.com/wp-content/uploads/2014/05/gsnc1-267x2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6412">
            <a:off x="7639186" y="2853548"/>
            <a:ext cx="1255880" cy="125588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2" name="Picture 4" descr="https://store.teenchallengeusa.com/media/catalog/product/cache/1/image/265x265/9df78eab33525d08d6e5fb8d27136e95/p/s/psnc_set_up_procedures_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208" r="12366"/>
          <a:stretch/>
        </p:blipFill>
        <p:spPr bwMode="auto">
          <a:xfrm rot="20955977">
            <a:off x="5339026" y="2842911"/>
            <a:ext cx="1483881" cy="199375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3" name="Picture 2" descr="https://upload.wikimedia.org/wikipedia/en/4/49/The_Cross_and_the_Switchblade_(film).jpg"/>
          <p:cNvPicPr>
            <a:picLocks noChangeAspect="1" noChangeArrowheads="1"/>
          </p:cNvPicPr>
          <p:nvPr/>
        </p:nvPicPr>
        <p:blipFill rotWithShape="1">
          <a:blip r:embed="rId5">
            <a:extLst>
              <a:ext uri="{28A0092B-C50C-407E-A947-70E740481C1C}">
                <a14:useLocalDpi xmlns:a14="http://schemas.microsoft.com/office/drawing/2010/main" val="0"/>
              </a:ext>
            </a:extLst>
          </a:blip>
          <a:srcRect l="25142" t="11075" r="22213" b="3518"/>
          <a:stretch/>
        </p:blipFill>
        <p:spPr bwMode="auto">
          <a:xfrm>
            <a:off x="6461744" y="2714778"/>
            <a:ext cx="1209675" cy="196249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2544" y="3915270"/>
            <a:ext cx="3588729" cy="2022148"/>
          </a:xfrm>
          <a:prstGeom prst="rect">
            <a:avLst/>
          </a:prstGeom>
          <a:solidFill>
            <a:srgbClr val="132845"/>
          </a:solidFill>
          <a:ln>
            <a:solidFill>
              <a:srgbClr val="13284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rot="20315543">
            <a:off x="7469918" y="4891616"/>
            <a:ext cx="655949" cy="369332"/>
          </a:xfrm>
          <a:prstGeom prst="rect">
            <a:avLst/>
          </a:prstGeom>
          <a:noFill/>
        </p:spPr>
        <p:txBody>
          <a:bodyPr wrap="none" rtlCol="0">
            <a:spAutoFit/>
          </a:bodyPr>
          <a:lstStyle/>
          <a:p>
            <a:r>
              <a:rPr lang="x-none" dirty="0">
                <a:solidFill>
                  <a:schemeClr val="bg1"/>
                </a:solidFill>
              </a:rPr>
              <a:t>आशा</a:t>
            </a:r>
            <a:endParaRPr lang="en-US" dirty="0">
              <a:solidFill>
                <a:schemeClr val="bg1"/>
              </a:solidFill>
            </a:endParaRPr>
          </a:p>
        </p:txBody>
      </p:sp>
      <p:sp>
        <p:nvSpPr>
          <p:cNvPr id="17" name="TextBox 16"/>
          <p:cNvSpPr txBox="1"/>
          <p:nvPr/>
        </p:nvSpPr>
        <p:spPr>
          <a:xfrm rot="1065055">
            <a:off x="8350738" y="4699830"/>
            <a:ext cx="473206" cy="477054"/>
          </a:xfrm>
          <a:prstGeom prst="rect">
            <a:avLst/>
          </a:prstGeom>
          <a:noFill/>
        </p:spPr>
        <p:txBody>
          <a:bodyPr wrap="none" rtlCol="0">
            <a:spAutoFit/>
          </a:bodyPr>
          <a:lstStyle/>
          <a:p>
            <a:r>
              <a:rPr lang="ar-AE" dirty="0">
                <a:solidFill>
                  <a:schemeClr val="bg1"/>
                </a:solidFill>
              </a:rPr>
              <a:t>أم</a:t>
            </a:r>
            <a:r>
              <a:rPr lang="ar-AE" sz="2500" dirty="0">
                <a:solidFill>
                  <a:schemeClr val="bg1"/>
                </a:solidFill>
              </a:rPr>
              <a:t>ل</a:t>
            </a:r>
            <a:endParaRPr lang="en-US" sz="2500" dirty="0">
              <a:solidFill>
                <a:schemeClr val="bg1"/>
              </a:solidFill>
            </a:endParaRPr>
          </a:p>
        </p:txBody>
      </p:sp>
      <p:sp>
        <p:nvSpPr>
          <p:cNvPr id="18" name="TextBox 17"/>
          <p:cNvSpPr txBox="1"/>
          <p:nvPr/>
        </p:nvSpPr>
        <p:spPr>
          <a:xfrm>
            <a:off x="6626362" y="5210670"/>
            <a:ext cx="684803" cy="369332"/>
          </a:xfrm>
          <a:prstGeom prst="rect">
            <a:avLst/>
          </a:prstGeom>
          <a:noFill/>
        </p:spPr>
        <p:txBody>
          <a:bodyPr wrap="none" rtlCol="0">
            <a:spAutoFit/>
          </a:bodyPr>
          <a:lstStyle/>
          <a:p>
            <a:r>
              <a:rPr lang="en-US" dirty="0">
                <a:solidFill>
                  <a:schemeClr val="bg1"/>
                </a:solidFill>
              </a:rPr>
              <a:t>ümid</a:t>
            </a:r>
          </a:p>
        </p:txBody>
      </p:sp>
      <p:sp>
        <p:nvSpPr>
          <p:cNvPr id="19" name="TextBox 18"/>
          <p:cNvSpPr txBox="1"/>
          <p:nvPr/>
        </p:nvSpPr>
        <p:spPr>
          <a:xfrm rot="20969886">
            <a:off x="5418806" y="5133613"/>
            <a:ext cx="891013" cy="461665"/>
          </a:xfrm>
          <a:prstGeom prst="rect">
            <a:avLst/>
          </a:prstGeom>
          <a:noFill/>
        </p:spPr>
        <p:txBody>
          <a:bodyPr wrap="none" rtlCol="0">
            <a:spAutoFit/>
          </a:bodyPr>
          <a:lstStyle/>
          <a:p>
            <a:r>
              <a:rPr lang="tg-Cyrl-TJ" sz="2400" dirty="0">
                <a:solidFill>
                  <a:schemeClr val="bg1"/>
                </a:solidFill>
              </a:rPr>
              <a:t>умед</a:t>
            </a:r>
            <a:endParaRPr lang="en-US" sz="2400" dirty="0">
              <a:solidFill>
                <a:schemeClr val="bg1"/>
              </a:solidFill>
            </a:endParaRPr>
          </a:p>
        </p:txBody>
      </p:sp>
      <p:sp>
        <p:nvSpPr>
          <p:cNvPr id="20" name="TextBox 19"/>
          <p:cNvSpPr txBox="1"/>
          <p:nvPr/>
        </p:nvSpPr>
        <p:spPr>
          <a:xfrm rot="923462">
            <a:off x="7888367" y="5287131"/>
            <a:ext cx="870751" cy="369332"/>
          </a:xfrm>
          <a:prstGeom prst="rect">
            <a:avLst/>
          </a:prstGeom>
          <a:noFill/>
        </p:spPr>
        <p:txBody>
          <a:bodyPr wrap="none" rtlCol="0">
            <a:spAutoFit/>
          </a:bodyPr>
          <a:lstStyle/>
          <a:p>
            <a:r>
              <a:rPr lang="el-GR" dirty="0">
                <a:solidFill>
                  <a:schemeClr val="bg1"/>
                </a:solidFill>
              </a:rPr>
              <a:t>ελπίδα</a:t>
            </a:r>
            <a:endParaRPr lang="en-US" dirty="0">
              <a:solidFill>
                <a:schemeClr val="bg1"/>
              </a:solidFill>
            </a:endParaRPr>
          </a:p>
        </p:txBody>
      </p:sp>
      <p:sp>
        <p:nvSpPr>
          <p:cNvPr id="21" name="TextBox 20"/>
          <p:cNvSpPr txBox="1"/>
          <p:nvPr/>
        </p:nvSpPr>
        <p:spPr>
          <a:xfrm rot="20898311">
            <a:off x="5423077" y="4687359"/>
            <a:ext cx="505267" cy="477054"/>
          </a:xfrm>
          <a:prstGeom prst="rect">
            <a:avLst/>
          </a:prstGeom>
          <a:noFill/>
        </p:spPr>
        <p:txBody>
          <a:bodyPr wrap="none" rtlCol="0">
            <a:spAutoFit/>
          </a:bodyPr>
          <a:lstStyle/>
          <a:p>
            <a:r>
              <a:rPr lang="zh-TW" altLang="en-US" sz="2500" dirty="0">
                <a:solidFill>
                  <a:schemeClr val="bg1"/>
                </a:solidFill>
              </a:rPr>
              <a:t>希</a:t>
            </a:r>
            <a:endParaRPr lang="en-US" sz="2500" dirty="0">
              <a:solidFill>
                <a:schemeClr val="bg1"/>
              </a:solidFill>
            </a:endParaRPr>
          </a:p>
        </p:txBody>
      </p:sp>
      <p:sp>
        <p:nvSpPr>
          <p:cNvPr id="22" name="TextBox 21"/>
          <p:cNvSpPr txBox="1"/>
          <p:nvPr/>
        </p:nvSpPr>
        <p:spPr>
          <a:xfrm rot="294128">
            <a:off x="6233144" y="4848973"/>
            <a:ext cx="1130438" cy="338554"/>
          </a:xfrm>
          <a:prstGeom prst="rect">
            <a:avLst/>
          </a:prstGeom>
          <a:noFill/>
        </p:spPr>
        <p:txBody>
          <a:bodyPr wrap="none" rtlCol="0">
            <a:spAutoFit/>
          </a:bodyPr>
          <a:lstStyle/>
          <a:p>
            <a:r>
              <a:rPr lang="sw-KE" sz="1600" dirty="0">
                <a:solidFill>
                  <a:schemeClr val="bg1"/>
                </a:solidFill>
              </a:rPr>
              <a:t>matumaini</a:t>
            </a:r>
            <a:endParaRPr lang="en-US" sz="1600" dirty="0">
              <a:solidFill>
                <a:schemeClr val="bg1"/>
              </a:solidFill>
            </a:endParaRPr>
          </a:p>
        </p:txBody>
      </p:sp>
      <p:sp>
        <p:nvSpPr>
          <p:cNvPr id="23" name="TextBox 22"/>
          <p:cNvSpPr txBox="1"/>
          <p:nvPr/>
        </p:nvSpPr>
        <p:spPr>
          <a:xfrm>
            <a:off x="5928344" y="5515470"/>
            <a:ext cx="2395399" cy="369332"/>
          </a:xfrm>
          <a:prstGeom prst="rect">
            <a:avLst/>
          </a:prstGeom>
          <a:noFill/>
        </p:spPr>
        <p:txBody>
          <a:bodyPr wrap="none" rtlCol="0">
            <a:spAutoFit/>
          </a:bodyPr>
          <a:lstStyle/>
          <a:p>
            <a:r>
              <a:rPr lang="mn-MN" dirty="0">
                <a:solidFill>
                  <a:schemeClr val="bg1"/>
                </a:solidFill>
              </a:rPr>
              <a:t>гэдэгт найдаж байна</a:t>
            </a:r>
            <a:endParaRPr lang="en-US" dirty="0">
              <a:solidFill>
                <a:schemeClr val="bg1"/>
              </a:solidFill>
            </a:endParaRPr>
          </a:p>
        </p:txBody>
      </p:sp>
      <p:sp>
        <p:nvSpPr>
          <p:cNvPr id="24" name="TextBox 23"/>
          <p:cNvSpPr txBox="1"/>
          <p:nvPr/>
        </p:nvSpPr>
        <p:spPr>
          <a:xfrm>
            <a:off x="5975577" y="3862626"/>
            <a:ext cx="2182008" cy="938719"/>
          </a:xfrm>
          <a:prstGeom prst="rect">
            <a:avLst/>
          </a:prstGeom>
          <a:noFill/>
        </p:spPr>
        <p:txBody>
          <a:bodyPr wrap="none" rtlCol="0">
            <a:spAutoFit/>
          </a:bodyPr>
          <a:lstStyle/>
          <a:p>
            <a:r>
              <a:rPr lang="en-US" sz="5500" b="1" u="sng" dirty="0" smtClean="0">
                <a:solidFill>
                  <a:schemeClr val="bg1"/>
                </a:solidFill>
              </a:rPr>
              <a:t>HOPE</a:t>
            </a:r>
            <a:endParaRPr lang="en-US" sz="5500" b="1" u="sng" dirty="0">
              <a:solidFill>
                <a:schemeClr val="bg1"/>
              </a:solidFill>
            </a:endParaRPr>
          </a:p>
        </p:txBody>
      </p:sp>
      <p:cxnSp>
        <p:nvCxnSpPr>
          <p:cNvPr id="25" name="Straight Connector 24"/>
          <p:cNvCxnSpPr/>
          <p:nvPr/>
        </p:nvCxnSpPr>
        <p:spPr>
          <a:xfrm>
            <a:off x="6233144" y="4870618"/>
            <a:ext cx="1699574"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3229" y="3830814"/>
            <a:ext cx="429466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The Cross and the Switchblade</a:t>
            </a:r>
            <a:endParaRPr lang="en-US" sz="2000" b="1" dirty="0"/>
          </a:p>
        </p:txBody>
      </p:sp>
      <p:sp>
        <p:nvSpPr>
          <p:cNvPr id="27" name="TextBox 26"/>
          <p:cNvSpPr txBox="1"/>
          <p:nvPr/>
        </p:nvSpPr>
        <p:spPr>
          <a:xfrm>
            <a:off x="663229" y="4202493"/>
            <a:ext cx="420101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Equip / John Maxwell</a:t>
            </a:r>
            <a:endParaRPr lang="en-US" sz="2000" b="1" dirty="0"/>
          </a:p>
        </p:txBody>
      </p:sp>
      <p:sp>
        <p:nvSpPr>
          <p:cNvPr id="28" name="TextBox 27"/>
          <p:cNvSpPr txBox="1"/>
          <p:nvPr/>
        </p:nvSpPr>
        <p:spPr>
          <a:xfrm>
            <a:off x="663229" y="4569165"/>
            <a:ext cx="420101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Lead Like Jesus</a:t>
            </a:r>
            <a:endParaRPr lang="en-US" sz="2000" b="1" dirty="0"/>
          </a:p>
        </p:txBody>
      </p:sp>
      <p:sp>
        <p:nvSpPr>
          <p:cNvPr id="29" name="TextBox 28"/>
          <p:cNvSpPr txBox="1"/>
          <p:nvPr/>
        </p:nvSpPr>
        <p:spPr>
          <a:xfrm>
            <a:off x="663229" y="4944431"/>
            <a:ext cx="420101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Joyce Meyer Ministries</a:t>
            </a:r>
            <a:endParaRPr lang="en-US" sz="2000" b="1" dirty="0"/>
          </a:p>
        </p:txBody>
      </p:sp>
      <p:sp>
        <p:nvSpPr>
          <p:cNvPr id="30" name="TextBox 29"/>
          <p:cNvSpPr txBox="1"/>
          <p:nvPr/>
        </p:nvSpPr>
        <p:spPr>
          <a:xfrm>
            <a:off x="663227" y="3460951"/>
            <a:ext cx="420101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Teaching manuals</a:t>
            </a:r>
            <a:endParaRPr lang="en-US" sz="2000" b="1" dirty="0"/>
          </a:p>
        </p:txBody>
      </p:sp>
      <p:pic>
        <p:nvPicPr>
          <p:cNvPr id="31" name="Picture 2" descr="C:\Users\patf\Desktop\Dropbox\Publications\Image Catalogue\GRAPHICS_Used for Materials\Logos\GT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3671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pPr>
              <a:defRPr/>
            </a:pPr>
            <a:r>
              <a:rPr lang="en-US" sz="3000" u="sng" dirty="0" smtClean="0">
                <a:solidFill>
                  <a:schemeClr val="bg1"/>
                </a:solidFill>
              </a:rPr>
              <a:t>Strategy 4</a:t>
            </a:r>
            <a:r>
              <a:rPr lang="en-US" dirty="0" smtClean="0">
                <a:solidFill>
                  <a:schemeClr val="bg1"/>
                </a:solidFill>
              </a:rPr>
              <a:t/>
            </a:r>
            <a:br>
              <a:rPr lang="en-US" dirty="0" smtClean="0">
                <a:solidFill>
                  <a:schemeClr val="bg1"/>
                </a:solidFill>
              </a:rPr>
            </a:br>
            <a:r>
              <a:rPr lang="en-US" dirty="0" smtClean="0">
                <a:solidFill>
                  <a:schemeClr val="bg1"/>
                </a:solidFill>
              </a:rPr>
              <a:t>Sustainability</a:t>
            </a:r>
            <a:endParaRPr lang="en-US" dirty="0"/>
          </a:p>
        </p:txBody>
      </p:sp>
      <p:sp>
        <p:nvSpPr>
          <p:cNvPr id="10" name="TextBox 9"/>
          <p:cNvSpPr txBox="1"/>
          <p:nvPr/>
        </p:nvSpPr>
        <p:spPr>
          <a:xfrm>
            <a:off x="956237" y="3121020"/>
            <a:ext cx="4201013"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Launched sustainability department, consulting, and invest forward program</a:t>
            </a:r>
          </a:p>
        </p:txBody>
      </p:sp>
      <p:sp>
        <p:nvSpPr>
          <p:cNvPr id="26" name="TextBox 25"/>
          <p:cNvSpPr txBox="1"/>
          <p:nvPr/>
        </p:nvSpPr>
        <p:spPr>
          <a:xfrm>
            <a:off x="6162586" y="3583429"/>
            <a:ext cx="1090363" cy="430887"/>
          </a:xfrm>
          <a:prstGeom prst="rect">
            <a:avLst/>
          </a:prstGeom>
          <a:noFill/>
        </p:spPr>
        <p:txBody>
          <a:bodyPr wrap="none" rtlCol="0">
            <a:spAutoFit/>
          </a:bodyPr>
          <a:lstStyle/>
          <a:p>
            <a:r>
              <a:rPr lang="en-US" sz="1100" dirty="0" smtClean="0">
                <a:solidFill>
                  <a:schemeClr val="bg1"/>
                </a:solidFill>
              </a:rPr>
              <a:t>Pallet Business</a:t>
            </a:r>
          </a:p>
          <a:p>
            <a:r>
              <a:rPr lang="en-US" sz="1100" dirty="0" smtClean="0">
                <a:solidFill>
                  <a:schemeClr val="bg1"/>
                </a:solidFill>
              </a:rPr>
              <a:t>Czech Republic</a:t>
            </a:r>
          </a:p>
        </p:txBody>
      </p:sp>
      <p:sp>
        <p:nvSpPr>
          <p:cNvPr id="27" name="TextBox 26"/>
          <p:cNvSpPr txBox="1"/>
          <p:nvPr/>
        </p:nvSpPr>
        <p:spPr>
          <a:xfrm>
            <a:off x="5998403" y="4112414"/>
            <a:ext cx="1308371" cy="430887"/>
          </a:xfrm>
          <a:prstGeom prst="rect">
            <a:avLst/>
          </a:prstGeom>
          <a:noFill/>
        </p:spPr>
        <p:txBody>
          <a:bodyPr wrap="none" rtlCol="0">
            <a:spAutoFit/>
          </a:bodyPr>
          <a:lstStyle/>
          <a:p>
            <a:r>
              <a:rPr lang="en-US" sz="1100" dirty="0">
                <a:solidFill>
                  <a:schemeClr val="bg1"/>
                </a:solidFill>
              </a:rPr>
              <a:t>Egg / Chicken Farm</a:t>
            </a:r>
          </a:p>
          <a:p>
            <a:r>
              <a:rPr lang="en-US" sz="1100" dirty="0">
                <a:solidFill>
                  <a:schemeClr val="bg1"/>
                </a:solidFill>
              </a:rPr>
              <a:t>Kyrgyzstan</a:t>
            </a:r>
          </a:p>
        </p:txBody>
      </p:sp>
      <p:pic>
        <p:nvPicPr>
          <p:cNvPr id="29" name="Picture 2" descr="C:\Users\tim.kincaid\Desktop\New folder\jam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23" t="9565" r="7406" b="55225"/>
          <a:stretch/>
        </p:blipFill>
        <p:spPr bwMode="auto">
          <a:xfrm>
            <a:off x="6172111" y="2219324"/>
            <a:ext cx="2971889" cy="1752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162586" y="2305705"/>
            <a:ext cx="1059906" cy="261610"/>
          </a:xfrm>
          <a:prstGeom prst="rect">
            <a:avLst/>
          </a:prstGeom>
          <a:solidFill>
            <a:srgbClr val="262626">
              <a:alpha val="69804"/>
            </a:srgbClr>
          </a:solidFill>
        </p:spPr>
        <p:txBody>
          <a:bodyPr wrap="none" rtlCol="0">
            <a:spAutoFit/>
          </a:bodyPr>
          <a:lstStyle/>
          <a:p>
            <a:r>
              <a:rPr lang="en-US" sz="1100" dirty="0" smtClean="0">
                <a:solidFill>
                  <a:schemeClr val="bg1"/>
                </a:solidFill>
              </a:rPr>
              <a:t>Farm,  Jamaica</a:t>
            </a:r>
          </a:p>
        </p:txBody>
      </p:sp>
      <p:sp>
        <p:nvSpPr>
          <p:cNvPr id="11" name="TextBox 10"/>
          <p:cNvSpPr txBox="1"/>
          <p:nvPr/>
        </p:nvSpPr>
        <p:spPr>
          <a:xfrm>
            <a:off x="956237" y="4235445"/>
            <a:ext cx="4201013"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Invested over $272,000 to help start 13 businesses that are helping fund local TC programs</a:t>
            </a:r>
            <a:endParaRPr lang="en-US" sz="2000" b="1" dirty="0"/>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2360" t="13013" r="1409" b="8569"/>
          <a:stretch/>
        </p:blipFill>
        <p:spPr>
          <a:xfrm>
            <a:off x="6172111" y="3971925"/>
            <a:ext cx="2959590" cy="1847851"/>
          </a:xfrm>
          <a:prstGeom prst="rect">
            <a:avLst/>
          </a:prstGeom>
          <a:noFill/>
          <a:ln>
            <a:solidFill>
              <a:schemeClr val="tx1"/>
            </a:solidFill>
          </a:ln>
        </p:spPr>
      </p:pic>
      <p:sp>
        <p:nvSpPr>
          <p:cNvPr id="30" name="TextBox 29"/>
          <p:cNvSpPr txBox="1"/>
          <p:nvPr/>
        </p:nvSpPr>
        <p:spPr>
          <a:xfrm>
            <a:off x="6159812" y="5502103"/>
            <a:ext cx="1298753" cy="261610"/>
          </a:xfrm>
          <a:prstGeom prst="rect">
            <a:avLst/>
          </a:prstGeom>
          <a:solidFill>
            <a:srgbClr val="262626">
              <a:alpha val="69804"/>
            </a:srgbClr>
          </a:solidFill>
        </p:spPr>
        <p:txBody>
          <a:bodyPr wrap="none" rtlCol="0">
            <a:spAutoFit/>
          </a:bodyPr>
          <a:lstStyle>
            <a:defPPr>
              <a:defRPr lang="en-US"/>
            </a:defPPr>
            <a:lvl1pPr>
              <a:defRPr sz="1100">
                <a:solidFill>
                  <a:schemeClr val="bg1"/>
                </a:solidFill>
              </a:defRPr>
            </a:lvl1pPr>
          </a:lstStyle>
          <a:p>
            <a:r>
              <a:rPr lang="en-US" dirty="0" smtClean="0"/>
              <a:t>Food Truck, Chile</a:t>
            </a:r>
            <a:endParaRPr lang="en-US" dirty="0"/>
          </a:p>
        </p:txBody>
      </p:sp>
      <p:pic>
        <p:nvPicPr>
          <p:cNvPr id="13" name="Picture 2" descr="C:\Users\patf\Desktop\Dropbox\Publications\Image Catalogue\GRAPHICS_Used for Materials\Logos\GT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4504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pPr>
              <a:defRPr/>
            </a:pPr>
            <a:r>
              <a:rPr lang="en-US" dirty="0" smtClean="0">
                <a:solidFill>
                  <a:schemeClr val="bg1"/>
                </a:solidFill>
              </a:rPr>
              <a:t>Strategy 4:  Sustainability</a:t>
            </a:r>
            <a:endParaRPr lang="en-US" dirty="0"/>
          </a:p>
        </p:txBody>
      </p:sp>
      <p:sp>
        <p:nvSpPr>
          <p:cNvPr id="11" name="TextBox 10"/>
          <p:cNvSpPr txBox="1"/>
          <p:nvPr/>
        </p:nvSpPr>
        <p:spPr>
          <a:xfrm>
            <a:off x="6470929" y="5501640"/>
            <a:ext cx="1463040" cy="640080"/>
          </a:xfrm>
          <a:prstGeom prst="rect">
            <a:avLst/>
          </a:prstGeom>
          <a:solidFill>
            <a:srgbClr val="F8F8F8">
              <a:alpha val="69804"/>
            </a:srgbClr>
          </a:solidFill>
          <a:effectLst>
            <a:softEdge rad="63500"/>
          </a:effectLst>
        </p:spPr>
        <p:txBody>
          <a:bodyPr wrap="square" rtlCol="0">
            <a:spAutoFit/>
          </a:bodyPr>
          <a:lstStyle/>
          <a:p>
            <a:endParaRPr lang="en-US" dirty="0"/>
          </a:p>
        </p:txBody>
      </p:sp>
      <p:sp>
        <p:nvSpPr>
          <p:cNvPr id="12" name="TextBox 11"/>
          <p:cNvSpPr txBox="1"/>
          <p:nvPr/>
        </p:nvSpPr>
        <p:spPr>
          <a:xfrm>
            <a:off x="6013729" y="5501640"/>
            <a:ext cx="1463040" cy="640080"/>
          </a:xfrm>
          <a:prstGeom prst="rect">
            <a:avLst/>
          </a:prstGeom>
          <a:solidFill>
            <a:srgbClr val="F8F8F8">
              <a:alpha val="69804"/>
            </a:srgbClr>
          </a:solidFill>
          <a:effectLst>
            <a:softEdge rad="63500"/>
          </a:effectLst>
        </p:spPr>
        <p:txBody>
          <a:bodyPr wrap="square" rtlCol="0">
            <a:spAutoFit/>
          </a:bodyPr>
          <a:lstStyle/>
          <a:p>
            <a:endParaRPr lang="en-US" dirty="0"/>
          </a:p>
        </p:txBody>
      </p:sp>
      <p:sp>
        <p:nvSpPr>
          <p:cNvPr id="13" name="TextBox 12"/>
          <p:cNvSpPr txBox="1"/>
          <p:nvPr/>
        </p:nvSpPr>
        <p:spPr>
          <a:xfrm>
            <a:off x="3639611" y="1956742"/>
            <a:ext cx="5504390" cy="400110"/>
          </a:xfrm>
          <a:prstGeom prst="rect">
            <a:avLst/>
          </a:prstGeom>
          <a:noFill/>
        </p:spPr>
        <p:txBody>
          <a:bodyPr wrap="square" rtlCol="0">
            <a:spAutoFit/>
          </a:bodyPr>
          <a:lstStyle/>
          <a:p>
            <a:pPr algn="ctr"/>
            <a:r>
              <a:rPr lang="en-US" sz="2000" b="1" dirty="0" smtClean="0"/>
              <a:t>Invest Forward </a:t>
            </a:r>
          </a:p>
        </p:txBody>
      </p:sp>
      <p:pic>
        <p:nvPicPr>
          <p:cNvPr id="14" name="Picture 2" descr="C:\Users\tim.kincaid\Desktop\New folder\siberia11.jpg"/>
          <p:cNvPicPr>
            <a:picLocks noChangeAspect="1" noChangeArrowheads="1"/>
          </p:cNvPicPr>
          <p:nvPr/>
        </p:nvPicPr>
        <p:blipFill rotWithShape="1">
          <a:blip r:embed="rId3">
            <a:extLst>
              <a:ext uri="{28A0092B-C50C-407E-A947-70E740481C1C}">
                <a14:useLocalDpi xmlns:a14="http://schemas.microsoft.com/office/drawing/2010/main" val="0"/>
              </a:ext>
            </a:extLst>
          </a:blip>
          <a:srcRect l="25891" t="2409" r="4660"/>
          <a:stretch/>
        </p:blipFill>
        <p:spPr bwMode="auto">
          <a:xfrm rot="16200000">
            <a:off x="848910" y="3585931"/>
            <a:ext cx="1941790" cy="36396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tim.kincaid\Desktop\New folder\india1.jpg"/>
          <p:cNvPicPr>
            <a:picLocks noChangeAspect="1" noChangeArrowheads="1"/>
          </p:cNvPicPr>
          <p:nvPr/>
        </p:nvPicPr>
        <p:blipFill rotWithShape="1">
          <a:blip r:embed="rId4">
            <a:extLst>
              <a:ext uri="{28A0092B-C50C-407E-A947-70E740481C1C}">
                <a14:useLocalDpi xmlns:a14="http://schemas.microsoft.com/office/drawing/2010/main" val="0"/>
              </a:ext>
            </a:extLst>
          </a:blip>
          <a:srcRect l="2874" t="1926" r="2062" b="52817"/>
          <a:stretch/>
        </p:blipFill>
        <p:spPr bwMode="auto">
          <a:xfrm>
            <a:off x="1" y="2225040"/>
            <a:ext cx="3639609" cy="2247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8805" y="3926964"/>
            <a:ext cx="1020805" cy="430887"/>
          </a:xfrm>
          <a:prstGeom prst="rect">
            <a:avLst/>
          </a:prstGeom>
          <a:solidFill>
            <a:srgbClr val="000000">
              <a:alpha val="69020"/>
            </a:srgbClr>
          </a:solidFill>
        </p:spPr>
        <p:txBody>
          <a:bodyPr wrap="square" rtlCol="0">
            <a:spAutoFit/>
          </a:bodyPr>
          <a:lstStyle/>
          <a:p>
            <a:r>
              <a:rPr lang="en-US" sz="1100" dirty="0" smtClean="0">
                <a:solidFill>
                  <a:schemeClr val="bg1"/>
                </a:solidFill>
              </a:rPr>
              <a:t>Shuttle</a:t>
            </a:r>
          </a:p>
          <a:p>
            <a:r>
              <a:rPr lang="en-US" sz="1100" dirty="0" smtClean="0">
                <a:solidFill>
                  <a:schemeClr val="bg1"/>
                </a:solidFill>
              </a:rPr>
              <a:t>New Delhi</a:t>
            </a:r>
          </a:p>
        </p:txBody>
      </p:sp>
      <p:sp>
        <p:nvSpPr>
          <p:cNvPr id="17" name="TextBox 16"/>
          <p:cNvSpPr txBox="1"/>
          <p:nvPr/>
        </p:nvSpPr>
        <p:spPr>
          <a:xfrm>
            <a:off x="2572810" y="5793105"/>
            <a:ext cx="1066800" cy="400110"/>
          </a:xfrm>
          <a:prstGeom prst="rect">
            <a:avLst/>
          </a:prstGeom>
          <a:solidFill>
            <a:srgbClr val="000000">
              <a:alpha val="69020"/>
            </a:srgbClr>
          </a:solidFill>
        </p:spPr>
        <p:txBody>
          <a:bodyPr wrap="square" rtlCol="0">
            <a:spAutoFit/>
          </a:bodyPr>
          <a:lstStyle/>
          <a:p>
            <a:r>
              <a:rPr lang="en-US" sz="1000" dirty="0" smtClean="0">
                <a:solidFill>
                  <a:schemeClr val="bg1"/>
                </a:solidFill>
              </a:rPr>
              <a:t>Refrigerator </a:t>
            </a:r>
          </a:p>
          <a:p>
            <a:r>
              <a:rPr lang="en-US" sz="1000" dirty="0" smtClean="0">
                <a:solidFill>
                  <a:schemeClr val="bg1"/>
                </a:solidFill>
              </a:rPr>
              <a:t> Truck, Siberia</a:t>
            </a:r>
          </a:p>
        </p:txBody>
      </p:sp>
      <p:sp>
        <p:nvSpPr>
          <p:cNvPr id="18" name="Rectangle 17"/>
          <p:cNvSpPr/>
          <p:nvPr/>
        </p:nvSpPr>
        <p:spPr>
          <a:xfrm>
            <a:off x="0" y="2225040"/>
            <a:ext cx="3639610" cy="4114800"/>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528032" y="3068171"/>
            <a:ext cx="2057400" cy="3539430"/>
          </a:xfrm>
          <a:prstGeom prst="rect">
            <a:avLst/>
          </a:prstGeom>
          <a:noFill/>
        </p:spPr>
        <p:txBody>
          <a:bodyPr wrap="square" rtlCol="0">
            <a:spAutoFit/>
          </a:bodyPr>
          <a:lstStyle/>
          <a:p>
            <a:r>
              <a:rPr lang="en-US" sz="1600" dirty="0"/>
              <a:t>Food Truck</a:t>
            </a:r>
          </a:p>
          <a:p>
            <a:r>
              <a:rPr lang="en-US" sz="1600" dirty="0"/>
              <a:t>Tree Planting	   </a:t>
            </a:r>
          </a:p>
          <a:p>
            <a:r>
              <a:rPr lang="en-US" sz="1600" dirty="0"/>
              <a:t>Chicken Coop	</a:t>
            </a:r>
          </a:p>
          <a:p>
            <a:r>
              <a:rPr lang="en-US" sz="1600" dirty="0"/>
              <a:t>Car Wash</a:t>
            </a:r>
          </a:p>
          <a:p>
            <a:r>
              <a:rPr lang="en-US" sz="1600" dirty="0" smtClean="0"/>
              <a:t>Hair </a:t>
            </a:r>
            <a:r>
              <a:rPr lang="en-US" sz="1600" dirty="0"/>
              <a:t>Salon</a:t>
            </a:r>
          </a:p>
          <a:p>
            <a:r>
              <a:rPr lang="en-US" sz="1600" dirty="0" smtClean="0"/>
              <a:t>Chicken (eggs)</a:t>
            </a:r>
          </a:p>
          <a:p>
            <a:r>
              <a:rPr lang="en-US" sz="1600" dirty="0"/>
              <a:t>Green House </a:t>
            </a:r>
            <a:endParaRPr lang="en-US" sz="1600" dirty="0" smtClean="0"/>
          </a:p>
          <a:p>
            <a:r>
              <a:rPr lang="en-US" sz="1600" dirty="0"/>
              <a:t>Bakery</a:t>
            </a:r>
          </a:p>
          <a:p>
            <a:r>
              <a:rPr lang="en-US" sz="1600" dirty="0" smtClean="0"/>
              <a:t>Shuttle Business</a:t>
            </a:r>
          </a:p>
          <a:p>
            <a:r>
              <a:rPr lang="en-US" sz="1600" dirty="0"/>
              <a:t>Refrigerated Truck</a:t>
            </a:r>
          </a:p>
          <a:p>
            <a:r>
              <a:rPr lang="en-US" sz="1600" dirty="0" smtClean="0"/>
              <a:t>Water </a:t>
            </a:r>
            <a:r>
              <a:rPr lang="en-US" sz="1600" dirty="0"/>
              <a:t>(Well</a:t>
            </a:r>
            <a:r>
              <a:rPr lang="en-US" sz="1600" dirty="0" smtClean="0"/>
              <a:t>)</a:t>
            </a:r>
          </a:p>
          <a:p>
            <a:r>
              <a:rPr lang="en-US" sz="1600" dirty="0"/>
              <a:t>Wall </a:t>
            </a:r>
            <a:r>
              <a:rPr lang="en-US" sz="1600" dirty="0" smtClean="0"/>
              <a:t>Panel</a:t>
            </a:r>
          </a:p>
          <a:p>
            <a:r>
              <a:rPr lang="en-US" sz="1600" dirty="0"/>
              <a:t>Guest House </a:t>
            </a:r>
          </a:p>
          <a:p>
            <a:endParaRPr lang="en-US" sz="1600" dirty="0"/>
          </a:p>
        </p:txBody>
      </p:sp>
      <p:sp>
        <p:nvSpPr>
          <p:cNvPr id="21" name="TextBox 20"/>
          <p:cNvSpPr txBox="1"/>
          <p:nvPr/>
        </p:nvSpPr>
        <p:spPr>
          <a:xfrm>
            <a:off x="6677249" y="3068171"/>
            <a:ext cx="2214393" cy="3293209"/>
          </a:xfrm>
          <a:prstGeom prst="rect">
            <a:avLst/>
          </a:prstGeom>
          <a:noFill/>
        </p:spPr>
        <p:txBody>
          <a:bodyPr wrap="square" rtlCol="0">
            <a:spAutoFit/>
          </a:bodyPr>
          <a:lstStyle/>
          <a:p>
            <a:r>
              <a:rPr lang="en-US" sz="1600" dirty="0"/>
              <a:t>Chile </a:t>
            </a:r>
          </a:p>
          <a:p>
            <a:r>
              <a:rPr lang="en-US" sz="1600" dirty="0"/>
              <a:t>Czech Republic</a:t>
            </a:r>
          </a:p>
          <a:p>
            <a:r>
              <a:rPr lang="en-US" sz="1600" dirty="0"/>
              <a:t>Jamaica</a:t>
            </a:r>
          </a:p>
          <a:p>
            <a:r>
              <a:rPr lang="en-US" sz="1600" dirty="0" err="1"/>
              <a:t>Kansk</a:t>
            </a:r>
            <a:endParaRPr lang="en-US" sz="1600" dirty="0"/>
          </a:p>
          <a:p>
            <a:r>
              <a:rPr lang="en-US" sz="1600" dirty="0" smtClean="0"/>
              <a:t>Kenya</a:t>
            </a:r>
            <a:endParaRPr lang="en-US" sz="1600" dirty="0"/>
          </a:p>
          <a:p>
            <a:r>
              <a:rPr lang="en-US" sz="1600" dirty="0" smtClean="0"/>
              <a:t>Kyrgyzstan</a:t>
            </a:r>
            <a:endParaRPr lang="en-US" sz="1600" dirty="0"/>
          </a:p>
          <a:p>
            <a:r>
              <a:rPr lang="en-US" sz="1600" dirty="0"/>
              <a:t>Kyrgyzstan </a:t>
            </a:r>
            <a:endParaRPr lang="en-US" sz="1600" dirty="0" smtClean="0"/>
          </a:p>
          <a:p>
            <a:r>
              <a:rPr lang="en-US" sz="1600" dirty="0"/>
              <a:t>Peru</a:t>
            </a:r>
          </a:p>
          <a:p>
            <a:r>
              <a:rPr lang="en-US" sz="1600" dirty="0" smtClean="0"/>
              <a:t>New Delhi</a:t>
            </a:r>
          </a:p>
          <a:p>
            <a:r>
              <a:rPr lang="en-US" sz="1600" dirty="0"/>
              <a:t>Novokuznetsk</a:t>
            </a:r>
          </a:p>
          <a:p>
            <a:r>
              <a:rPr lang="en-US" sz="1600" dirty="0"/>
              <a:t>Tajikistan</a:t>
            </a:r>
          </a:p>
          <a:p>
            <a:r>
              <a:rPr lang="en-US" sz="1600" dirty="0" err="1" smtClean="0"/>
              <a:t>Tartarstan</a:t>
            </a:r>
            <a:endParaRPr lang="en-US" sz="1600" dirty="0" smtClean="0"/>
          </a:p>
          <a:p>
            <a:r>
              <a:rPr lang="en-US" sz="1600" dirty="0" smtClean="0"/>
              <a:t>Siberia </a:t>
            </a:r>
            <a:r>
              <a:rPr lang="en-US" sz="1600" dirty="0" err="1" smtClean="0"/>
              <a:t>Maima</a:t>
            </a:r>
            <a:endParaRPr lang="en-US" sz="1600" dirty="0"/>
          </a:p>
        </p:txBody>
      </p:sp>
      <p:sp>
        <p:nvSpPr>
          <p:cNvPr id="24" name="TextBox 23"/>
          <p:cNvSpPr txBox="1"/>
          <p:nvPr/>
        </p:nvSpPr>
        <p:spPr>
          <a:xfrm>
            <a:off x="4376549" y="2667791"/>
            <a:ext cx="1465790" cy="338554"/>
          </a:xfrm>
          <a:prstGeom prst="rect">
            <a:avLst/>
          </a:prstGeom>
          <a:noFill/>
        </p:spPr>
        <p:txBody>
          <a:bodyPr wrap="square" rtlCol="0">
            <a:spAutoFit/>
          </a:bodyPr>
          <a:lstStyle/>
          <a:p>
            <a:pPr algn="ctr"/>
            <a:r>
              <a:rPr lang="en-US" sz="1600" b="1" u="sng" dirty="0" smtClean="0"/>
              <a:t>Project</a:t>
            </a:r>
          </a:p>
        </p:txBody>
      </p:sp>
      <p:sp>
        <p:nvSpPr>
          <p:cNvPr id="25" name="TextBox 24"/>
          <p:cNvSpPr txBox="1"/>
          <p:nvPr/>
        </p:nvSpPr>
        <p:spPr>
          <a:xfrm>
            <a:off x="6423304" y="2667791"/>
            <a:ext cx="1465790" cy="338554"/>
          </a:xfrm>
          <a:prstGeom prst="rect">
            <a:avLst/>
          </a:prstGeom>
          <a:noFill/>
        </p:spPr>
        <p:txBody>
          <a:bodyPr wrap="square" rtlCol="0">
            <a:spAutoFit/>
          </a:bodyPr>
          <a:lstStyle/>
          <a:p>
            <a:pPr algn="ctr"/>
            <a:r>
              <a:rPr lang="en-US" sz="1600" b="1" u="sng" dirty="0" smtClean="0"/>
              <a:t>Country</a:t>
            </a:r>
          </a:p>
        </p:txBody>
      </p:sp>
    </p:spTree>
    <p:extLst>
      <p:ext uri="{BB962C8B-B14F-4D97-AF65-F5344CB8AC3E}">
        <p14:creationId xmlns:p14="http://schemas.microsoft.com/office/powerpoint/2010/main" val="13917862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pPr>
              <a:defRPr/>
            </a:pPr>
            <a:r>
              <a:rPr lang="en-US" sz="3000" u="sng" dirty="0" smtClean="0">
                <a:solidFill>
                  <a:schemeClr val="bg1"/>
                </a:solidFill>
              </a:rPr>
              <a:t>Strategy 5</a:t>
            </a:r>
            <a:r>
              <a:rPr lang="en-US" dirty="0" smtClean="0">
                <a:solidFill>
                  <a:schemeClr val="bg1"/>
                </a:solidFill>
              </a:rPr>
              <a:t/>
            </a:r>
            <a:br>
              <a:rPr lang="en-US" dirty="0" smtClean="0">
                <a:solidFill>
                  <a:schemeClr val="bg1"/>
                </a:solidFill>
              </a:rPr>
            </a:br>
            <a:r>
              <a:rPr lang="en-US" dirty="0" smtClean="0">
                <a:solidFill>
                  <a:schemeClr val="bg1"/>
                </a:solidFill>
              </a:rPr>
              <a:t>Standards</a:t>
            </a:r>
            <a:endParaRPr lang="en-US" dirty="0"/>
          </a:p>
        </p:txBody>
      </p:sp>
      <p:sp>
        <p:nvSpPr>
          <p:cNvPr id="11" name="TextBox 10"/>
          <p:cNvSpPr txBox="1"/>
          <p:nvPr/>
        </p:nvSpPr>
        <p:spPr>
          <a:xfrm>
            <a:off x="2140937" y="2793600"/>
            <a:ext cx="5209590"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Guidelines and standards are now in use in every region of the world</a:t>
            </a:r>
          </a:p>
          <a:p>
            <a:endParaRPr lang="en-US" sz="2000" b="1"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56" r="8432"/>
          <a:stretch/>
        </p:blipFill>
        <p:spPr>
          <a:xfrm>
            <a:off x="5933611" y="4933806"/>
            <a:ext cx="2213811" cy="173418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642" r="8575"/>
          <a:stretch/>
        </p:blipFill>
        <p:spPr>
          <a:xfrm>
            <a:off x="1294650" y="4921774"/>
            <a:ext cx="2281473" cy="1734183"/>
          </a:xfrm>
          <a:prstGeom prst="rect">
            <a:avLst/>
          </a:prstGeom>
        </p:spPr>
      </p:pic>
      <p:pic>
        <p:nvPicPr>
          <p:cNvPr id="1028" name="Picture 4" descr="http://www.global-renewal.org/images/TC%20Swaziland.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57628"/>
          <a:stretch/>
        </p:blipFill>
        <p:spPr bwMode="auto">
          <a:xfrm>
            <a:off x="8158967" y="4929692"/>
            <a:ext cx="994085" cy="1759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content-atl3-1.xx.fbcdn.net/hphotos-xat1/v/t1.0-9/1918976_358204975178_6646281_n.jpg?oh=7e431c3c5a2debff9f60e3b3ecb997bb&amp;oe=578473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657" y="4921774"/>
            <a:ext cx="2346150" cy="17596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content-atl3-1.xx.fbcdn.net/hphotos-xaf1/v/t1.0-9/419934_2774194960303_1764644003_n.jpg?oh=6595a6936712355cdb681bac6a7086ab&amp;oe=5791E856"/>
          <p:cNvPicPr>
            <a:picLocks noChangeAspect="1" noChangeArrowheads="1"/>
          </p:cNvPicPr>
          <p:nvPr/>
        </p:nvPicPr>
        <p:blipFill rotWithShape="1">
          <a:blip r:embed="rId7">
            <a:extLst>
              <a:ext uri="{28A0092B-C50C-407E-A947-70E740481C1C}">
                <a14:useLocalDpi xmlns:a14="http://schemas.microsoft.com/office/drawing/2010/main" val="0"/>
              </a:ext>
            </a:extLst>
          </a:blip>
          <a:srcRect l="45230" r="1"/>
          <a:stretch/>
        </p:blipFill>
        <p:spPr bwMode="auto">
          <a:xfrm>
            <a:off x="-17253" y="4924756"/>
            <a:ext cx="1285001" cy="17522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277283" y="4924756"/>
            <a:ext cx="0" cy="17522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572657" y="4915708"/>
            <a:ext cx="0" cy="17522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936918" y="4926052"/>
            <a:ext cx="0" cy="17522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158967" y="4924992"/>
            <a:ext cx="0" cy="1752281"/>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4915708"/>
            <a:ext cx="9144000" cy="0"/>
          </a:xfrm>
          <a:prstGeom prst="line">
            <a:avLst/>
          </a:prstGeom>
          <a:ln>
            <a:solidFill>
              <a:srgbClr val="132845"/>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7253" y="6663711"/>
            <a:ext cx="9144043" cy="203337"/>
          </a:xfrm>
          <a:prstGeom prst="rect">
            <a:avLst/>
          </a:prstGeom>
          <a:solidFill>
            <a:srgbClr val="152944"/>
          </a:solidFill>
          <a:ln>
            <a:solidFill>
              <a:srgbClr val="1529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408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500" dirty="0" smtClean="0">
                <a:solidFill>
                  <a:schemeClr val="bg1"/>
                </a:solidFill>
              </a:rPr>
              <a:t>A World In Need</a:t>
            </a:r>
            <a:endParaRPr lang="en-US" sz="3500" dirty="0"/>
          </a:p>
        </p:txBody>
      </p:sp>
      <p:sp>
        <p:nvSpPr>
          <p:cNvPr id="6" name="TextBox 5"/>
          <p:cNvSpPr txBox="1"/>
          <p:nvPr/>
        </p:nvSpPr>
        <p:spPr>
          <a:xfrm>
            <a:off x="5102732" y="3326478"/>
            <a:ext cx="1134862" cy="584775"/>
          </a:xfrm>
          <a:prstGeom prst="rect">
            <a:avLst/>
          </a:prstGeom>
          <a:noFill/>
        </p:spPr>
        <p:txBody>
          <a:bodyPr wrap="none" rtlCol="0">
            <a:spAutoFit/>
          </a:bodyPr>
          <a:lstStyle/>
          <a:p>
            <a:r>
              <a:rPr lang="en-US" sz="3200" b="1" dirty="0" smtClean="0">
                <a:solidFill>
                  <a:srgbClr val="D75600"/>
                </a:solidFill>
                <a:latin typeface="Calibri" panose="020F0502020204030204" pitchFamily="34" charset="0"/>
              </a:rPr>
              <a:t>Great</a:t>
            </a:r>
            <a:endParaRPr lang="en-US" sz="3200" b="1" dirty="0">
              <a:solidFill>
                <a:srgbClr val="D75600"/>
              </a:solidFill>
              <a:latin typeface="Calibri" panose="020F0502020204030204" pitchFamily="34" charset="0"/>
            </a:endParaRPr>
          </a:p>
        </p:txBody>
      </p:sp>
      <p:sp>
        <p:nvSpPr>
          <p:cNvPr id="7" name="TextBox 6"/>
          <p:cNvSpPr txBox="1"/>
          <p:nvPr/>
        </p:nvSpPr>
        <p:spPr>
          <a:xfrm>
            <a:off x="6156258" y="4677000"/>
            <a:ext cx="2260555" cy="584775"/>
          </a:xfrm>
          <a:prstGeom prst="rect">
            <a:avLst/>
          </a:prstGeom>
          <a:noFill/>
        </p:spPr>
        <p:txBody>
          <a:bodyPr wrap="none" rtlCol="0">
            <a:spAutoFit/>
          </a:bodyPr>
          <a:lstStyle/>
          <a:p>
            <a:r>
              <a:rPr lang="en-US" sz="3200" b="1" dirty="0" smtClean="0">
                <a:solidFill>
                  <a:srgbClr val="D75600"/>
                </a:solidFill>
                <a:latin typeface="Calibri" panose="020F0502020204030204" pitchFamily="34" charset="0"/>
              </a:rPr>
              <a:t>Commission</a:t>
            </a:r>
            <a:endParaRPr lang="en-US" sz="3200" b="1" dirty="0">
              <a:solidFill>
                <a:srgbClr val="D75600"/>
              </a:solidFill>
              <a:latin typeface="Calibri" panose="020F0502020204030204" pitchFamily="34" charset="0"/>
            </a:endParaRPr>
          </a:p>
        </p:txBody>
      </p:sp>
      <p:sp>
        <p:nvSpPr>
          <p:cNvPr id="8" name="TextBox 7"/>
          <p:cNvSpPr txBox="1"/>
          <p:nvPr/>
        </p:nvSpPr>
        <p:spPr>
          <a:xfrm>
            <a:off x="6156258" y="4223343"/>
            <a:ext cx="2287806" cy="584775"/>
          </a:xfrm>
          <a:prstGeom prst="rect">
            <a:avLst/>
          </a:prstGeom>
          <a:noFill/>
        </p:spPr>
        <p:txBody>
          <a:bodyPr wrap="none" rtlCol="0">
            <a:spAutoFit/>
          </a:bodyPr>
          <a:lstStyle/>
          <a:p>
            <a:r>
              <a:rPr lang="en-US" sz="3200" b="1" dirty="0" smtClean="0">
                <a:solidFill>
                  <a:srgbClr val="D75600"/>
                </a:solidFill>
                <a:latin typeface="Calibri" panose="020F0502020204030204" pitchFamily="34" charset="0"/>
              </a:rPr>
              <a:t>Opportunity</a:t>
            </a:r>
            <a:endParaRPr lang="en-US" sz="3200" b="1" dirty="0">
              <a:solidFill>
                <a:srgbClr val="D75600"/>
              </a:solidFill>
              <a:latin typeface="Calibri" panose="020F0502020204030204" pitchFamily="34" charset="0"/>
            </a:endParaRPr>
          </a:p>
        </p:txBody>
      </p:sp>
      <p:sp>
        <p:nvSpPr>
          <p:cNvPr id="9" name="TextBox 8"/>
          <p:cNvSpPr txBox="1"/>
          <p:nvPr/>
        </p:nvSpPr>
        <p:spPr>
          <a:xfrm>
            <a:off x="6156258" y="3771952"/>
            <a:ext cx="1574855" cy="584775"/>
          </a:xfrm>
          <a:prstGeom prst="rect">
            <a:avLst/>
          </a:prstGeom>
          <a:noFill/>
        </p:spPr>
        <p:txBody>
          <a:bodyPr wrap="none" rtlCol="0">
            <a:spAutoFit/>
          </a:bodyPr>
          <a:lstStyle/>
          <a:p>
            <a:r>
              <a:rPr lang="en-US" sz="3200" b="1" dirty="0" smtClean="0">
                <a:solidFill>
                  <a:srgbClr val="D75600"/>
                </a:solidFill>
                <a:latin typeface="Calibri" panose="020F0502020204030204" pitchFamily="34" charset="0"/>
              </a:rPr>
              <a:t>Urgency</a:t>
            </a:r>
            <a:endParaRPr lang="en-US" sz="3200" b="1" dirty="0">
              <a:solidFill>
                <a:srgbClr val="D75600"/>
              </a:solidFill>
              <a:latin typeface="Calibri" panose="020F0502020204030204" pitchFamily="34" charset="0"/>
            </a:endParaRPr>
          </a:p>
        </p:txBody>
      </p:sp>
      <p:sp>
        <p:nvSpPr>
          <p:cNvPr id="10" name="TextBox 9"/>
          <p:cNvSpPr txBox="1"/>
          <p:nvPr/>
        </p:nvSpPr>
        <p:spPr>
          <a:xfrm>
            <a:off x="6156258" y="3329363"/>
            <a:ext cx="1088760" cy="584775"/>
          </a:xfrm>
          <a:prstGeom prst="rect">
            <a:avLst/>
          </a:prstGeom>
          <a:noFill/>
        </p:spPr>
        <p:txBody>
          <a:bodyPr wrap="none" rtlCol="0">
            <a:spAutoFit/>
          </a:bodyPr>
          <a:lstStyle/>
          <a:p>
            <a:r>
              <a:rPr lang="en-US" sz="3200" b="1" dirty="0" smtClean="0">
                <a:solidFill>
                  <a:srgbClr val="D75600"/>
                </a:solidFill>
                <a:latin typeface="Calibri" panose="020F0502020204030204" pitchFamily="34" charset="0"/>
              </a:rPr>
              <a:t>Need</a:t>
            </a:r>
            <a:endParaRPr lang="en-US" sz="3200" b="1" dirty="0">
              <a:solidFill>
                <a:srgbClr val="D75600"/>
              </a:solidFill>
              <a:latin typeface="Calibri" panose="020F050202020403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0732" r="12518"/>
          <a:stretch/>
        </p:blipFill>
        <p:spPr>
          <a:xfrm>
            <a:off x="556271" y="2292467"/>
            <a:ext cx="3861752" cy="3861752"/>
          </a:xfrm>
          <a:prstGeom prst="flowChartConnector">
            <a:avLst/>
          </a:prstGeom>
          <a:effectLst>
            <a:outerShdw blurRad="50800" dist="38100" dir="2700000" algn="tl" rotWithShape="0">
              <a:prstClr val="black">
                <a:alpha val="40000"/>
              </a:prstClr>
            </a:outerShdw>
          </a:effectLst>
        </p:spPr>
      </p:pic>
      <p:pic>
        <p:nvPicPr>
          <p:cNvPr id="12" name="Picture 2" descr="http://i586.photobucket.com/albums/ss302/shroomman779/woman_weeps_london_michael_jackson_.jpg"/>
          <p:cNvPicPr>
            <a:picLocks noChangeAspect="1" noChangeArrowheads="1"/>
          </p:cNvPicPr>
          <p:nvPr/>
        </p:nvPicPr>
        <p:blipFill rotWithShape="1">
          <a:blip r:embed="rId4">
            <a:extLst>
              <a:ext uri="{28A0092B-C50C-407E-A947-70E740481C1C}">
                <a14:useLocalDpi xmlns:a14="http://schemas.microsoft.com/office/drawing/2010/main" val="0"/>
              </a:ext>
            </a:extLst>
          </a:blip>
          <a:srcRect l="12386" t="234" r="18708" b="-234"/>
          <a:stretch/>
        </p:blipFill>
        <p:spPr bwMode="auto">
          <a:xfrm>
            <a:off x="573294" y="2290303"/>
            <a:ext cx="3852660" cy="3852660"/>
          </a:xfrm>
          <a:prstGeom prst="flowChartConnector">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506" t="-263" r="8004" b="263"/>
          <a:stretch/>
        </p:blipFill>
        <p:spPr>
          <a:xfrm>
            <a:off x="586711" y="2303721"/>
            <a:ext cx="3839243" cy="3839243"/>
          </a:xfrm>
          <a:prstGeom prst="flowChartConnector">
            <a:avLst/>
          </a:prstGeom>
          <a:effectLst>
            <a:outerShdw blurRad="50800" dist="38100" dir="2700000" algn="tl" rotWithShape="0">
              <a:prstClr val="black">
                <a:alpha val="40000"/>
              </a:prstClr>
            </a:outerShdw>
          </a:effectLst>
        </p:spPr>
      </p:pic>
      <p:pic>
        <p:nvPicPr>
          <p:cNvPr id="14" name="Picture 4" descr="http://www.kibera.org.uk/wp-content/uploads/2015/08/Girl-Map-Africa-1200x800.jpg"/>
          <p:cNvPicPr>
            <a:picLocks noChangeAspect="1" noChangeArrowheads="1"/>
          </p:cNvPicPr>
          <p:nvPr/>
        </p:nvPicPr>
        <p:blipFill rotWithShape="1">
          <a:blip r:embed="rId6">
            <a:extLst>
              <a:ext uri="{28A0092B-C50C-407E-A947-70E740481C1C}">
                <a14:useLocalDpi xmlns:a14="http://schemas.microsoft.com/office/drawing/2010/main" val="0"/>
              </a:ext>
            </a:extLst>
          </a:blip>
          <a:srcRect l="28935" r="4398"/>
          <a:stretch/>
        </p:blipFill>
        <p:spPr bwMode="auto">
          <a:xfrm>
            <a:off x="556271" y="2292466"/>
            <a:ext cx="3861753" cy="3861753"/>
          </a:xfrm>
          <a:prstGeom prst="flowChartConnector">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C:\Users\patf\Desktop\Dropbox\Publications\Image Catalogue\GRAPHICS_Used for Materials\Logos\GT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8758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10"/>
                                        </p:tgtEl>
                                        <p:attrNameLst>
                                          <p:attrName>style.color</p:attrName>
                                        </p:attrNameLst>
                                      </p:cBhvr>
                                      <p:to>
                                        <a:schemeClr val="bg2"/>
                                      </p:to>
                                    </p:animClr>
                                  </p:childTnLst>
                                </p:cTn>
                              </p:par>
                              <p:par>
                                <p:cTn id="15" presetID="10" presetClass="exit" presetSubtype="0" fill="hold" nodeType="withEffect">
                                  <p:stCondLst>
                                    <p:cond delay="0"/>
                                  </p:stCondLst>
                                  <p:childTnLst>
                                    <p:animEffect transition="out" filter="fade">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42" presetClass="path" presetSubtype="0" accel="50000" decel="50000" fill="hold" grpId="0" nodeType="withEffect">
                                  <p:stCondLst>
                                    <p:cond delay="0"/>
                                  </p:stCondLst>
                                  <p:childTnLst>
                                    <p:animMotion origin="layout" path="M 4.72222E-6 3.7037E-6 L 0.00017 0.06389 " pathEditMode="relative" rAng="0" ptsTypes="AA">
                                      <p:cBhvr>
                                        <p:cTn id="22" dur="1000" fill="hold"/>
                                        <p:tgtEl>
                                          <p:spTgt spid="6"/>
                                        </p:tgtEl>
                                        <p:attrNameLst>
                                          <p:attrName>ppt_x</p:attrName>
                                          <p:attrName>ppt_y</p:attrName>
                                        </p:attrNameLst>
                                      </p:cBhvr>
                                      <p:rCtr x="0" y="3194"/>
                                    </p:animMotion>
                                  </p:childTnLst>
                                </p:cTn>
                              </p:par>
                              <p:par>
                                <p:cTn id="23" presetID="10" presetClass="entr"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1000" fill="hold"/>
                                        <p:tgtEl>
                                          <p:spTgt spid="9"/>
                                        </p:tgtEl>
                                        <p:attrNameLst>
                                          <p:attrName>style.color</p:attrName>
                                        </p:attrNameLst>
                                      </p:cBhvr>
                                      <p:to>
                                        <a:schemeClr val="bg2"/>
                                      </p:to>
                                    </p:animClr>
                                  </p:childTnLst>
                                </p:cTn>
                              </p:par>
                              <p:par>
                                <p:cTn id="30" presetID="10" presetClass="exit" presetSubtype="0" fill="hold" nodeType="withEffect">
                                  <p:stCondLst>
                                    <p:cond delay="0"/>
                                  </p:stCondLst>
                                  <p:childTnLst>
                                    <p:animEffect transition="out" filter="fade">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par>
                                <p:cTn id="36" presetID="42" presetClass="path" presetSubtype="0" accel="50000" decel="50000" fill="hold" grpId="1" nodeType="withEffect">
                                  <p:stCondLst>
                                    <p:cond delay="0"/>
                                  </p:stCondLst>
                                  <p:childTnLst>
                                    <p:animMotion origin="layout" path="M 0.00017 0.06389 L 0.00086 0.12986 " pathEditMode="relative" rAng="0" ptsTypes="AA">
                                      <p:cBhvr>
                                        <p:cTn id="37" dur="1000" fill="hold"/>
                                        <p:tgtEl>
                                          <p:spTgt spid="6"/>
                                        </p:tgtEl>
                                        <p:attrNameLst>
                                          <p:attrName>ppt_x</p:attrName>
                                          <p:attrName>ppt_y</p:attrName>
                                        </p:attrNameLst>
                                      </p:cBhvr>
                                      <p:rCtr x="35" y="3287"/>
                                    </p:animMotion>
                                  </p:childTnLst>
                                </p:cTn>
                              </p:par>
                              <p:par>
                                <p:cTn id="38" presetID="10" presetClass="entr"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2" nodeType="clickEffect">
                                  <p:stCondLst>
                                    <p:cond delay="0"/>
                                  </p:stCondLst>
                                  <p:childTnLst>
                                    <p:animMotion origin="layout" path="M 0.00086 0.12986 L 0.00017 0.19861 " pathEditMode="relative" rAng="0" ptsTypes="AA">
                                      <p:cBhvr>
                                        <p:cTn id="44" dur="2000" fill="hold"/>
                                        <p:tgtEl>
                                          <p:spTgt spid="6"/>
                                        </p:tgtEl>
                                        <p:attrNameLst>
                                          <p:attrName>ppt_x</p:attrName>
                                          <p:attrName>ppt_y</p:attrName>
                                        </p:attrNameLst>
                                      </p:cBhvr>
                                      <p:rCtr x="-35" y="3426"/>
                                    </p:animMotion>
                                  </p:childTnLst>
                                </p:cTn>
                              </p:par>
                              <p:par>
                                <p:cTn id="45" presetID="10" presetClass="exit" presetSubtype="0" fill="hold" nodeType="withEffect">
                                  <p:stCondLst>
                                    <p:cond delay="0"/>
                                  </p:stCondLst>
                                  <p:childTnLst>
                                    <p:animEffect transition="out" filter="fade">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par>
                                <p:cTn id="48" presetID="3" presetClass="emph" presetSubtype="2" fill="hold" grpId="0" nodeType="withEffect">
                                  <p:stCondLst>
                                    <p:cond delay="0"/>
                                  </p:stCondLst>
                                  <p:childTnLst>
                                    <p:animClr clrSpc="rgb" dir="cw">
                                      <p:cBhvr override="childStyle">
                                        <p:cTn id="49" dur="1000" fill="hold"/>
                                        <p:tgtEl>
                                          <p:spTgt spid="8"/>
                                        </p:tgtEl>
                                        <p:attrNameLst>
                                          <p:attrName>style.color</p:attrName>
                                        </p:attrNameLst>
                                      </p:cBhvr>
                                      <p:to>
                                        <a:schemeClr val="bg2"/>
                                      </p:to>
                                    </p:animClr>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7" grpId="0"/>
      <p:bldP spid="8" grpId="0"/>
      <p:bldP spid="8" grpId="1"/>
      <p:bldP spid="9" grpId="0"/>
      <p:bldP spid="9"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God’s Heart for the People</a:t>
            </a:r>
            <a:endParaRPr lang="en-US" sz="2500" dirty="0"/>
          </a:p>
        </p:txBody>
      </p:sp>
      <p:sp>
        <p:nvSpPr>
          <p:cNvPr id="5" name="TextBox 4"/>
          <p:cNvSpPr txBox="1"/>
          <p:nvPr/>
        </p:nvSpPr>
        <p:spPr>
          <a:xfrm>
            <a:off x="1121874" y="2951719"/>
            <a:ext cx="6900251" cy="2831544"/>
          </a:xfrm>
          <a:prstGeom prst="rect">
            <a:avLst/>
          </a:prstGeom>
          <a:noFill/>
        </p:spPr>
        <p:txBody>
          <a:bodyPr wrap="square" rtlCol="0">
            <a:spAutoFit/>
          </a:bodyPr>
          <a:lstStyle/>
          <a:p>
            <a:pPr algn="ctr"/>
            <a:r>
              <a:rPr lang="en-US" sz="3200" b="1" dirty="0" smtClean="0">
                <a:solidFill>
                  <a:srgbClr val="000000"/>
                </a:solidFill>
              </a:rPr>
              <a:t>“Declare his glory among the nations, his marvelous deeds among all the peoples”</a:t>
            </a:r>
          </a:p>
          <a:p>
            <a:pPr algn="ctr"/>
            <a:endParaRPr lang="en-US" sz="2500" b="1" dirty="0" smtClean="0">
              <a:solidFill>
                <a:srgbClr val="000000"/>
              </a:solidFill>
            </a:endParaRPr>
          </a:p>
          <a:p>
            <a:pPr algn="ctr"/>
            <a:r>
              <a:rPr lang="en-US" sz="2500" b="1" dirty="0" smtClean="0">
                <a:solidFill>
                  <a:srgbClr val="000000"/>
                </a:solidFill>
              </a:rPr>
              <a:t>Psalm 96:3 </a:t>
            </a:r>
            <a:r>
              <a:rPr lang="en-US" sz="1500" b="1" dirty="0" smtClean="0">
                <a:solidFill>
                  <a:srgbClr val="000000"/>
                </a:solidFill>
              </a:rPr>
              <a:t>(NIV)</a:t>
            </a:r>
            <a:endParaRPr lang="en-US" sz="1500" b="1" dirty="0">
              <a:solidFill>
                <a:srgbClr val="000000"/>
              </a:solidFill>
            </a:endParaRPr>
          </a:p>
          <a:p>
            <a:pPr algn="ctr"/>
            <a:endParaRPr lang="en-US" sz="3200" b="1" dirty="0" smtClean="0">
              <a:solidFill>
                <a:srgbClr val="000000"/>
              </a:solidFill>
            </a:endParaRPr>
          </a:p>
        </p:txBody>
      </p:sp>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6615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God’s Heart for the People</a:t>
            </a:r>
            <a:endParaRPr lang="en-US" sz="2500" dirty="0"/>
          </a:p>
        </p:txBody>
      </p:sp>
      <p:sp>
        <p:nvSpPr>
          <p:cNvPr id="5" name="TextBox 4"/>
          <p:cNvSpPr txBox="1"/>
          <p:nvPr/>
        </p:nvSpPr>
        <p:spPr>
          <a:xfrm>
            <a:off x="788498" y="4873718"/>
            <a:ext cx="2145201" cy="477054"/>
          </a:xfrm>
          <a:prstGeom prst="rect">
            <a:avLst/>
          </a:prstGeom>
          <a:noFill/>
        </p:spPr>
        <p:txBody>
          <a:bodyPr wrap="square" rtlCol="0">
            <a:spAutoFit/>
          </a:bodyPr>
          <a:lstStyle/>
          <a:p>
            <a:r>
              <a:rPr lang="en-US" sz="2500" b="1" dirty="0" smtClean="0">
                <a:solidFill>
                  <a:srgbClr val="000000"/>
                </a:solidFill>
              </a:rPr>
              <a:t>Acts 1:8</a:t>
            </a:r>
          </a:p>
        </p:txBody>
      </p:sp>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647950" y="4617727"/>
            <a:ext cx="6153149" cy="923330"/>
          </a:xfrm>
          <a:prstGeom prst="rect">
            <a:avLst/>
          </a:prstGeom>
          <a:noFill/>
        </p:spPr>
        <p:txBody>
          <a:bodyPr wrap="square" rtlCol="0">
            <a:spAutoFit/>
          </a:bodyPr>
          <a:lstStyle/>
          <a:p>
            <a:r>
              <a:rPr lang="en-US" dirty="0" smtClean="0"/>
              <a:t>“But </a:t>
            </a:r>
            <a:r>
              <a:rPr lang="en-US" dirty="0"/>
              <a:t>you will receive power when the Holy Spirit comes on you; and </a:t>
            </a:r>
            <a:r>
              <a:rPr lang="en-US" b="1" u="sng" dirty="0"/>
              <a:t>you will be my witnesses</a:t>
            </a:r>
            <a:r>
              <a:rPr lang="en-US" dirty="0"/>
              <a:t> in Jerusalem, and in all Judea and Samaria</a:t>
            </a:r>
            <a:r>
              <a:rPr lang="en-US" dirty="0" smtClean="0"/>
              <a:t>, and </a:t>
            </a:r>
            <a:r>
              <a:rPr lang="en-US" dirty="0"/>
              <a:t>to the ends of the earth.”</a:t>
            </a:r>
          </a:p>
        </p:txBody>
      </p:sp>
      <p:sp>
        <p:nvSpPr>
          <p:cNvPr id="6" name="TextBox 5"/>
          <p:cNvSpPr txBox="1"/>
          <p:nvPr/>
        </p:nvSpPr>
        <p:spPr>
          <a:xfrm>
            <a:off x="788498" y="3633312"/>
            <a:ext cx="2145201" cy="477054"/>
          </a:xfrm>
          <a:prstGeom prst="rect">
            <a:avLst/>
          </a:prstGeom>
          <a:noFill/>
        </p:spPr>
        <p:txBody>
          <a:bodyPr wrap="square" rtlCol="0">
            <a:spAutoFit/>
          </a:bodyPr>
          <a:lstStyle/>
          <a:p>
            <a:r>
              <a:rPr lang="en-US" sz="2500" b="1" dirty="0" smtClean="0">
                <a:solidFill>
                  <a:srgbClr val="000000"/>
                </a:solidFill>
              </a:rPr>
              <a:t>Matt 28:19</a:t>
            </a:r>
          </a:p>
        </p:txBody>
      </p:sp>
      <p:sp>
        <p:nvSpPr>
          <p:cNvPr id="7" name="TextBox 6"/>
          <p:cNvSpPr txBox="1"/>
          <p:nvPr/>
        </p:nvSpPr>
        <p:spPr>
          <a:xfrm>
            <a:off x="2762252" y="3415939"/>
            <a:ext cx="5924550" cy="923330"/>
          </a:xfrm>
          <a:prstGeom prst="rect">
            <a:avLst/>
          </a:prstGeom>
          <a:noFill/>
        </p:spPr>
        <p:txBody>
          <a:bodyPr wrap="square" rtlCol="0">
            <a:spAutoFit/>
          </a:bodyPr>
          <a:lstStyle/>
          <a:p>
            <a:r>
              <a:rPr lang="en-US" dirty="0"/>
              <a:t>Therefore </a:t>
            </a:r>
            <a:r>
              <a:rPr lang="en-US" b="1" u="sng" dirty="0"/>
              <a:t>go and make disciples</a:t>
            </a:r>
            <a:r>
              <a:rPr lang="en-US" dirty="0"/>
              <a:t> of all nations, baptizing them in the name of the Father and of the Son and of the Holy Spirit</a:t>
            </a:r>
          </a:p>
        </p:txBody>
      </p:sp>
      <p:sp>
        <p:nvSpPr>
          <p:cNvPr id="8" name="TextBox 7"/>
          <p:cNvSpPr txBox="1"/>
          <p:nvPr/>
        </p:nvSpPr>
        <p:spPr>
          <a:xfrm>
            <a:off x="788498" y="2575788"/>
            <a:ext cx="2145201" cy="477054"/>
          </a:xfrm>
          <a:prstGeom prst="rect">
            <a:avLst/>
          </a:prstGeom>
          <a:noFill/>
        </p:spPr>
        <p:txBody>
          <a:bodyPr wrap="square" rtlCol="0">
            <a:spAutoFit/>
          </a:bodyPr>
          <a:lstStyle/>
          <a:p>
            <a:r>
              <a:rPr lang="en-US" sz="2500" b="1" dirty="0" smtClean="0">
                <a:solidFill>
                  <a:srgbClr val="000000"/>
                </a:solidFill>
              </a:rPr>
              <a:t>Mark 16:15</a:t>
            </a:r>
          </a:p>
        </p:txBody>
      </p:sp>
      <p:sp>
        <p:nvSpPr>
          <p:cNvPr id="9" name="TextBox 8"/>
          <p:cNvSpPr txBox="1"/>
          <p:nvPr/>
        </p:nvSpPr>
        <p:spPr>
          <a:xfrm>
            <a:off x="2762253" y="2491150"/>
            <a:ext cx="5924550" cy="646331"/>
          </a:xfrm>
          <a:prstGeom prst="rect">
            <a:avLst/>
          </a:prstGeom>
          <a:noFill/>
        </p:spPr>
        <p:txBody>
          <a:bodyPr wrap="square" rtlCol="0">
            <a:spAutoFit/>
          </a:bodyPr>
          <a:lstStyle/>
          <a:p>
            <a:r>
              <a:rPr lang="en-US" b="1" baseline="30000" dirty="0"/>
              <a:t> </a:t>
            </a:r>
            <a:r>
              <a:rPr lang="en-US" dirty="0"/>
              <a:t>He said to them, “</a:t>
            </a:r>
            <a:r>
              <a:rPr lang="en-US" b="1" u="sng" dirty="0"/>
              <a:t>Go into all the world and preach</a:t>
            </a:r>
            <a:r>
              <a:rPr lang="en-US" dirty="0"/>
              <a:t> the gospel to all creation.</a:t>
            </a:r>
          </a:p>
        </p:txBody>
      </p:sp>
    </p:spTree>
    <p:extLst>
      <p:ext uri="{BB962C8B-B14F-4D97-AF65-F5344CB8AC3E}">
        <p14:creationId xmlns:p14="http://schemas.microsoft.com/office/powerpoint/2010/main" val="2501160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God’s Heart for the People</a:t>
            </a:r>
            <a:endParaRPr lang="en-US" sz="2500" dirty="0"/>
          </a:p>
        </p:txBody>
      </p:sp>
      <p:sp>
        <p:nvSpPr>
          <p:cNvPr id="5" name="Rectangle 4"/>
          <p:cNvSpPr/>
          <p:nvPr/>
        </p:nvSpPr>
        <p:spPr>
          <a:xfrm>
            <a:off x="1362074" y="2888982"/>
            <a:ext cx="6705601" cy="2400657"/>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Put </a:t>
            </a:r>
            <a:r>
              <a:rPr lang="en-US" sz="5000" b="1" dirty="0" smtClean="0">
                <a:solidFill>
                  <a:srgbClr val="D75600"/>
                </a:solidFill>
                <a:effectLst>
                  <a:outerShdw blurRad="50800" dist="38100" dir="2700000" algn="tl" rotWithShape="0">
                    <a:prstClr val="black">
                      <a:alpha val="40000"/>
                    </a:prstClr>
                  </a:outerShdw>
                </a:effectLst>
              </a:rPr>
              <a:t>HOPE</a:t>
            </a:r>
            <a:r>
              <a:rPr lang="en-US" sz="5000" b="1" dirty="0" smtClean="0">
                <a:effectLst>
                  <a:outerShdw blurRad="50800" dist="38100" dir="2700000" algn="tl" rotWithShape="0">
                    <a:prstClr val="black">
                      <a:alpha val="40000"/>
                    </a:prstClr>
                  </a:outerShdw>
                </a:effectLst>
              </a:rPr>
              <a:t> </a:t>
            </a:r>
            <a:r>
              <a:rPr lang="en-US" sz="5000" b="1" dirty="0">
                <a:effectLst>
                  <a:outerShdw blurRad="50800" dist="38100" dir="2700000" algn="tl" rotWithShape="0">
                    <a:prstClr val="black">
                      <a:alpha val="40000"/>
                    </a:prstClr>
                  </a:outerShdw>
                </a:effectLst>
              </a:rPr>
              <a:t>within Reach of </a:t>
            </a:r>
            <a:r>
              <a:rPr lang="en-US" sz="5000" b="1" dirty="0">
                <a:solidFill>
                  <a:srgbClr val="D75600"/>
                </a:solidFill>
                <a:effectLst>
                  <a:outerShdw blurRad="50800" dist="38100" dir="2700000" algn="tl" rotWithShape="0">
                    <a:prstClr val="black">
                      <a:alpha val="40000"/>
                    </a:prstClr>
                  </a:outerShdw>
                </a:effectLst>
              </a:rPr>
              <a:t>EVERY </a:t>
            </a:r>
            <a:r>
              <a:rPr lang="en-US" sz="5000" b="1" dirty="0" smtClean="0">
                <a:effectLst>
                  <a:outerShdw blurRad="50800" dist="38100" dir="2700000" algn="tl" rotWithShape="0">
                    <a:prstClr val="black">
                      <a:alpha val="40000"/>
                    </a:prstClr>
                  </a:outerShdw>
                </a:effectLst>
              </a:rPr>
              <a:t>Addict</a:t>
            </a:r>
            <a:endParaRPr lang="en-US" sz="50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90400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God’s Heart for This Ministry</a:t>
            </a:r>
            <a:endParaRPr lang="en-US" sz="2500" dirty="0"/>
          </a:p>
        </p:txBody>
      </p:sp>
      <p:sp>
        <p:nvSpPr>
          <p:cNvPr id="5" name="TextBox 4"/>
          <p:cNvSpPr txBox="1"/>
          <p:nvPr/>
        </p:nvSpPr>
        <p:spPr>
          <a:xfrm>
            <a:off x="371042" y="2298577"/>
            <a:ext cx="3879668" cy="4047262"/>
          </a:xfrm>
          <a:prstGeom prst="rect">
            <a:avLst/>
          </a:prstGeom>
          <a:noFill/>
        </p:spPr>
        <p:txBody>
          <a:bodyPr wrap="square" rtlCol="0">
            <a:spAutoFit/>
          </a:bodyPr>
          <a:lstStyle/>
          <a:p>
            <a:r>
              <a:rPr lang="en-US" sz="2500" b="1" dirty="0"/>
              <a:t> "Throw your net on the right side of the boat and you will find some." When they did, they were unable to haul the net in because of the large number of fish</a:t>
            </a:r>
            <a:r>
              <a:rPr lang="en-US" sz="2500" b="1" dirty="0" smtClean="0"/>
              <a:t>.</a:t>
            </a:r>
          </a:p>
          <a:p>
            <a:pPr algn="ctr"/>
            <a:endParaRPr lang="en-US" sz="1500" b="1" dirty="0" smtClean="0">
              <a:solidFill>
                <a:srgbClr val="000000"/>
              </a:solidFill>
            </a:endParaRPr>
          </a:p>
          <a:p>
            <a:pPr algn="ctr"/>
            <a:r>
              <a:rPr lang="en-US" sz="2000" b="1" dirty="0" smtClean="0">
                <a:solidFill>
                  <a:srgbClr val="000000"/>
                </a:solidFill>
              </a:rPr>
              <a:t>John 21:6</a:t>
            </a:r>
            <a:r>
              <a:rPr lang="en-US" sz="2500" b="1" dirty="0" smtClean="0">
                <a:solidFill>
                  <a:srgbClr val="000000"/>
                </a:solidFill>
              </a:rPr>
              <a:t> </a:t>
            </a:r>
            <a:r>
              <a:rPr lang="en-US" sz="1300" b="1" dirty="0" smtClean="0">
                <a:solidFill>
                  <a:srgbClr val="000000"/>
                </a:solidFill>
              </a:rPr>
              <a:t>(NIV)</a:t>
            </a:r>
            <a:endParaRPr lang="en-US" sz="1300" b="1" dirty="0">
              <a:solidFill>
                <a:srgbClr val="000000"/>
              </a:solidFill>
            </a:endParaRPr>
          </a:p>
          <a:p>
            <a:pPr algn="ctr"/>
            <a:endParaRPr lang="en-US" sz="3200" b="1" dirty="0" smtClean="0">
              <a:solidFill>
                <a:srgbClr val="000000"/>
              </a:solidFill>
            </a:endParaRPr>
          </a:p>
        </p:txBody>
      </p:sp>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http://www.jonimages.com/img/s5/v126/p14541538-5.jpg"/>
          <p:cNvPicPr>
            <a:picLocks noChangeAspect="1" noChangeArrowheads="1"/>
          </p:cNvPicPr>
          <p:nvPr/>
        </p:nvPicPr>
        <p:blipFill rotWithShape="1">
          <a:blip r:embed="rId4">
            <a:extLst>
              <a:ext uri="{28A0092B-C50C-407E-A947-70E740481C1C}">
                <a14:useLocalDpi xmlns:a14="http://schemas.microsoft.com/office/drawing/2010/main" val="0"/>
              </a:ext>
            </a:extLst>
          </a:blip>
          <a:srcRect r="7093"/>
          <a:stretch/>
        </p:blipFill>
        <p:spPr bwMode="auto">
          <a:xfrm>
            <a:off x="4572001" y="2298577"/>
            <a:ext cx="4572000" cy="327470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2" y="2298577"/>
            <a:ext cx="2208178" cy="3274709"/>
          </a:xfrm>
          <a:prstGeom prst="rect">
            <a:avLst/>
          </a:prstGeom>
          <a:gradFill flip="none" rotWithShape="1">
            <a:gsLst>
              <a:gs pos="58000">
                <a:srgbClr val="FFFFFF">
                  <a:alpha val="14000"/>
                </a:srgbClr>
              </a:gs>
              <a:gs pos="0">
                <a:schemeClr val="bg1">
                  <a:alpha val="0"/>
                </a:schemeClr>
              </a:gs>
              <a:gs pos="100000">
                <a:schemeClr val="bg1">
                  <a:alpha val="94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070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68256"/>
            <a:ext cx="9144000"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Catch </a:t>
            </a:r>
            <a:r>
              <a:rPr lang="en-US" sz="5000" b="1" dirty="0" smtClean="0">
                <a:solidFill>
                  <a:srgbClr val="CF4C17"/>
                </a:solidFill>
                <a:effectLst>
                  <a:outerShdw blurRad="50800" dist="38100" dir="2700000" algn="tl" rotWithShape="0">
                    <a:prstClr val="black">
                      <a:alpha val="40000"/>
                    </a:prstClr>
                  </a:outerShdw>
                </a:effectLst>
              </a:rPr>
              <a:t>More</a:t>
            </a:r>
            <a:r>
              <a:rPr lang="en-US" sz="5000" b="1" dirty="0" smtClean="0">
                <a:effectLst>
                  <a:outerShdw blurRad="50800" dist="38100" dir="2700000" algn="tl" rotWithShape="0">
                    <a:prstClr val="black">
                      <a:alpha val="40000"/>
                    </a:prstClr>
                  </a:outerShdw>
                </a:effectLst>
              </a:rPr>
              <a:t> Fish</a:t>
            </a:r>
            <a:endParaRPr lang="en-US" sz="5000" b="1" dirty="0">
              <a:effectLst>
                <a:outerShdw blurRad="50800" dist="38100" dir="2700000" algn="tl" rotWithShape="0">
                  <a:prstClr val="black">
                    <a:alpha val="40000"/>
                  </a:prstClr>
                </a:outerShdw>
              </a:effectLst>
            </a:endParaRPr>
          </a:p>
        </p:txBody>
      </p:sp>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3189364"/>
            <a:ext cx="9144000"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New Methods</a:t>
            </a:r>
          </a:p>
        </p:txBody>
      </p:sp>
      <p:sp>
        <p:nvSpPr>
          <p:cNvPr id="11"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God’s Heart for This Ministry</a:t>
            </a:r>
            <a:endParaRPr lang="en-US" sz="2500" dirty="0"/>
          </a:p>
        </p:txBody>
      </p:sp>
    </p:spTree>
    <p:extLst>
      <p:ext uri="{BB962C8B-B14F-4D97-AF65-F5344CB8AC3E}">
        <p14:creationId xmlns:p14="http://schemas.microsoft.com/office/powerpoint/2010/main" val="21790742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http://www.beholdministries.org/IMAGES/STAFF/don-220px.jpg"/>
          <p:cNvPicPr>
            <a:picLocks noChangeAspect="1" noChangeArrowheads="1"/>
          </p:cNvPicPr>
          <p:nvPr/>
        </p:nvPicPr>
        <p:blipFill rotWithShape="1">
          <a:blip r:embed="rId3">
            <a:extLst>
              <a:ext uri="{28A0092B-C50C-407E-A947-70E740481C1C}">
                <a14:useLocalDpi xmlns:a14="http://schemas.microsoft.com/office/drawing/2010/main" val="0"/>
              </a:ext>
            </a:extLst>
          </a:blip>
          <a:srcRect l="3677" t="4290" r="2977" b="5596"/>
          <a:stretch/>
        </p:blipFill>
        <p:spPr bwMode="auto">
          <a:xfrm>
            <a:off x="3807106" y="4280579"/>
            <a:ext cx="1601091" cy="1545669"/>
          </a:xfrm>
          <a:prstGeom prst="flowChartConnector">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14351" t="456" r="12951" b="42586"/>
          <a:stretch/>
        </p:blipFill>
        <p:spPr>
          <a:xfrm>
            <a:off x="-22346" y="3753062"/>
            <a:ext cx="2566369" cy="2566369"/>
          </a:xfrm>
          <a:prstGeom prst="flowChartConnector">
            <a:avLst/>
          </a:prstGeom>
          <a:effectLst>
            <a:outerShdw blurRad="50800" dist="38100" dir="2700000" algn="tl" rotWithShape="0">
              <a:prstClr val="black">
                <a:alpha val="40000"/>
              </a:prstClr>
            </a:outerShdw>
          </a:effectLst>
        </p:spPr>
      </p:pic>
      <p:sp>
        <p:nvSpPr>
          <p:cNvPr id="3" name="Rectangle 2"/>
          <p:cNvSpPr/>
          <p:nvPr/>
        </p:nvSpPr>
        <p:spPr>
          <a:xfrm>
            <a:off x="-1" y="1533237"/>
            <a:ext cx="9144000" cy="1385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defRPr/>
            </a:pPr>
            <a:r>
              <a:rPr lang="en-US" dirty="0" smtClean="0">
                <a:solidFill>
                  <a:schemeClr val="bg1"/>
                </a:solidFill>
              </a:rPr>
              <a:t>Our History</a:t>
            </a:r>
            <a:endParaRPr lang="en-US" dirty="0"/>
          </a:p>
        </p:txBody>
      </p:sp>
      <p:cxnSp>
        <p:nvCxnSpPr>
          <p:cNvPr id="7" name="Straight Connector 6"/>
          <p:cNvCxnSpPr/>
          <p:nvPr/>
        </p:nvCxnSpPr>
        <p:spPr>
          <a:xfrm flipV="1">
            <a:off x="756250" y="2763831"/>
            <a:ext cx="5750" cy="266700"/>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610600" y="2769738"/>
            <a:ext cx="0" cy="260794"/>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72000" y="2749566"/>
            <a:ext cx="0" cy="262985"/>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898995">
            <a:off x="8314271" y="2256917"/>
            <a:ext cx="697627" cy="369332"/>
          </a:xfrm>
          <a:prstGeom prst="rect">
            <a:avLst/>
          </a:prstGeom>
          <a:noFill/>
        </p:spPr>
        <p:txBody>
          <a:bodyPr wrap="none" rtlCol="0">
            <a:spAutoFit/>
          </a:bodyPr>
          <a:lstStyle/>
          <a:p>
            <a:r>
              <a:rPr lang="en-US" b="1" dirty="0" smtClean="0">
                <a:solidFill>
                  <a:srgbClr val="132845"/>
                </a:solidFill>
              </a:rPr>
              <a:t>2016</a:t>
            </a:r>
            <a:endParaRPr lang="en-US" b="1" dirty="0">
              <a:solidFill>
                <a:srgbClr val="132845"/>
              </a:solidFill>
            </a:endParaRPr>
          </a:p>
        </p:txBody>
      </p:sp>
      <p:sp>
        <p:nvSpPr>
          <p:cNvPr id="11" name="TextBox 10"/>
          <p:cNvSpPr txBox="1"/>
          <p:nvPr/>
        </p:nvSpPr>
        <p:spPr>
          <a:xfrm rot="19898995">
            <a:off x="4337487" y="2318758"/>
            <a:ext cx="697627" cy="369332"/>
          </a:xfrm>
          <a:prstGeom prst="rect">
            <a:avLst/>
          </a:prstGeom>
          <a:noFill/>
        </p:spPr>
        <p:txBody>
          <a:bodyPr wrap="none" rtlCol="0">
            <a:spAutoFit/>
          </a:bodyPr>
          <a:lstStyle/>
          <a:p>
            <a:r>
              <a:rPr lang="en-US" dirty="0" smtClean="0">
                <a:solidFill>
                  <a:srgbClr val="132845"/>
                </a:solidFill>
              </a:rPr>
              <a:t>1995</a:t>
            </a:r>
            <a:endParaRPr lang="en-US" dirty="0">
              <a:solidFill>
                <a:srgbClr val="132845"/>
              </a:solidFill>
            </a:endParaRPr>
          </a:p>
        </p:txBody>
      </p:sp>
      <p:cxnSp>
        <p:nvCxnSpPr>
          <p:cNvPr id="12" name="Straight Connector 11"/>
          <p:cNvCxnSpPr/>
          <p:nvPr/>
        </p:nvCxnSpPr>
        <p:spPr>
          <a:xfrm flipV="1">
            <a:off x="7401101" y="2749568"/>
            <a:ext cx="0" cy="1648293"/>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9898995">
            <a:off x="955490" y="2318758"/>
            <a:ext cx="697627" cy="369332"/>
          </a:xfrm>
          <a:prstGeom prst="rect">
            <a:avLst/>
          </a:prstGeom>
          <a:noFill/>
        </p:spPr>
        <p:txBody>
          <a:bodyPr wrap="none" rtlCol="0">
            <a:spAutoFit/>
          </a:bodyPr>
          <a:lstStyle/>
          <a:p>
            <a:r>
              <a:rPr lang="en-US" dirty="0" smtClean="0">
                <a:solidFill>
                  <a:srgbClr val="132845"/>
                </a:solidFill>
              </a:rPr>
              <a:t>1969</a:t>
            </a:r>
            <a:endParaRPr lang="en-US" dirty="0">
              <a:solidFill>
                <a:srgbClr val="132845"/>
              </a:solidFill>
            </a:endParaRPr>
          </a:p>
        </p:txBody>
      </p:sp>
      <p:cxnSp>
        <p:nvCxnSpPr>
          <p:cNvPr id="16" name="Straight Connector 15"/>
          <p:cNvCxnSpPr/>
          <p:nvPr/>
        </p:nvCxnSpPr>
        <p:spPr>
          <a:xfrm flipV="1">
            <a:off x="1905000" y="2752725"/>
            <a:ext cx="0" cy="945699"/>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898995">
            <a:off x="1565090" y="2318758"/>
            <a:ext cx="697627" cy="369332"/>
          </a:xfrm>
          <a:prstGeom prst="rect">
            <a:avLst/>
          </a:prstGeom>
          <a:noFill/>
        </p:spPr>
        <p:txBody>
          <a:bodyPr wrap="none" rtlCol="0">
            <a:spAutoFit/>
          </a:bodyPr>
          <a:lstStyle/>
          <a:p>
            <a:r>
              <a:rPr lang="en-US" dirty="0" smtClean="0">
                <a:solidFill>
                  <a:srgbClr val="132845"/>
                </a:solidFill>
              </a:rPr>
              <a:t>1971</a:t>
            </a:r>
            <a:endParaRPr lang="en-US" dirty="0">
              <a:solidFill>
                <a:srgbClr val="132845"/>
              </a:solidFill>
            </a:endParaRPr>
          </a:p>
        </p:txBody>
      </p:sp>
      <p:sp>
        <p:nvSpPr>
          <p:cNvPr id="18" name="TextBox 17"/>
          <p:cNvSpPr txBox="1"/>
          <p:nvPr/>
        </p:nvSpPr>
        <p:spPr>
          <a:xfrm>
            <a:off x="1301609" y="3786278"/>
            <a:ext cx="1249060" cy="646331"/>
          </a:xfrm>
          <a:prstGeom prst="rect">
            <a:avLst/>
          </a:prstGeom>
          <a:solidFill>
            <a:srgbClr val="F8F8F8">
              <a:alpha val="60000"/>
            </a:srgbClr>
          </a:solidFill>
          <a:effectLst>
            <a:softEdge rad="63500"/>
          </a:effectLst>
        </p:spPr>
        <p:txBody>
          <a:bodyPr wrap="none" rtlCol="0">
            <a:spAutoFit/>
          </a:bodyPr>
          <a:lstStyle>
            <a:defPPr>
              <a:defRPr lang="en-US"/>
            </a:defPPr>
            <a:lvl1pPr algn="ctr"/>
          </a:lstStyle>
          <a:p>
            <a:r>
              <a:rPr lang="en-US" dirty="0">
                <a:solidFill>
                  <a:srgbClr val="132845"/>
                </a:solidFill>
              </a:rPr>
              <a:t>TC in </a:t>
            </a:r>
          </a:p>
          <a:p>
            <a:r>
              <a:rPr lang="en-US" dirty="0">
                <a:solidFill>
                  <a:srgbClr val="132845"/>
                </a:solidFill>
              </a:rPr>
              <a:t>25 nations</a:t>
            </a:r>
          </a:p>
        </p:txBody>
      </p:sp>
      <p:cxnSp>
        <p:nvCxnSpPr>
          <p:cNvPr id="19" name="Straight Connector 18"/>
          <p:cNvCxnSpPr/>
          <p:nvPr/>
        </p:nvCxnSpPr>
        <p:spPr>
          <a:xfrm flipH="1" flipV="1">
            <a:off x="6656172" y="2749566"/>
            <a:ext cx="2824" cy="680331"/>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9898995">
            <a:off x="6450855" y="2318758"/>
            <a:ext cx="697627" cy="369332"/>
          </a:xfrm>
          <a:prstGeom prst="rect">
            <a:avLst/>
          </a:prstGeom>
          <a:noFill/>
        </p:spPr>
        <p:txBody>
          <a:bodyPr wrap="none" rtlCol="0">
            <a:spAutoFit/>
          </a:bodyPr>
          <a:lstStyle/>
          <a:p>
            <a:r>
              <a:rPr lang="en-US" dirty="0" smtClean="0">
                <a:solidFill>
                  <a:srgbClr val="132845"/>
                </a:solidFill>
              </a:rPr>
              <a:t>2006</a:t>
            </a:r>
            <a:endParaRPr lang="en-US" dirty="0">
              <a:solidFill>
                <a:srgbClr val="132845"/>
              </a:solidFill>
            </a:endParaRPr>
          </a:p>
        </p:txBody>
      </p:sp>
      <p:sp>
        <p:nvSpPr>
          <p:cNvPr id="22" name="TextBox 21"/>
          <p:cNvSpPr txBox="1"/>
          <p:nvPr/>
        </p:nvSpPr>
        <p:spPr>
          <a:xfrm>
            <a:off x="7427536" y="3204151"/>
            <a:ext cx="1616661" cy="969496"/>
          </a:xfrm>
          <a:prstGeom prst="rect">
            <a:avLst/>
          </a:prstGeom>
          <a:solidFill>
            <a:srgbClr val="FFFFFF">
              <a:alpha val="69804"/>
            </a:srgbClr>
          </a:solidFill>
          <a:effectLst>
            <a:softEdge rad="63500"/>
          </a:effectLst>
        </p:spPr>
        <p:txBody>
          <a:bodyPr wrap="none" rtlCol="0">
            <a:spAutoFit/>
          </a:bodyPr>
          <a:lstStyle>
            <a:defPPr>
              <a:defRPr lang="en-US"/>
            </a:defPPr>
            <a:lvl1pPr algn="ctr"/>
          </a:lstStyle>
          <a:p>
            <a:r>
              <a:rPr lang="en-US" dirty="0">
                <a:solidFill>
                  <a:srgbClr val="132845"/>
                </a:solidFill>
              </a:rPr>
              <a:t>Over</a:t>
            </a:r>
            <a:r>
              <a:rPr lang="en-US" dirty="0"/>
              <a:t> </a:t>
            </a:r>
            <a:r>
              <a:rPr lang="en-US" b="1" dirty="0" smtClean="0">
                <a:solidFill>
                  <a:srgbClr val="DD7147"/>
                </a:solidFill>
              </a:rPr>
              <a:t>1,400</a:t>
            </a:r>
            <a:endParaRPr lang="en-US" b="1" dirty="0">
              <a:solidFill>
                <a:srgbClr val="DD7147"/>
              </a:solidFill>
            </a:endParaRPr>
          </a:p>
          <a:p>
            <a:r>
              <a:rPr lang="en-US" dirty="0" smtClean="0">
                <a:solidFill>
                  <a:srgbClr val="132845"/>
                </a:solidFill>
              </a:rPr>
              <a:t>programs</a:t>
            </a:r>
            <a:endParaRPr lang="en-US" dirty="0">
              <a:solidFill>
                <a:srgbClr val="132845"/>
              </a:solidFill>
            </a:endParaRPr>
          </a:p>
          <a:p>
            <a:r>
              <a:rPr lang="en-US" dirty="0" smtClean="0">
                <a:solidFill>
                  <a:srgbClr val="132845"/>
                </a:solidFill>
              </a:rPr>
              <a:t>in</a:t>
            </a:r>
            <a:r>
              <a:rPr lang="en-US" dirty="0" smtClean="0"/>
              <a:t> </a:t>
            </a:r>
            <a:r>
              <a:rPr lang="en-US" b="1" dirty="0" smtClean="0">
                <a:solidFill>
                  <a:srgbClr val="DD7147"/>
                </a:solidFill>
              </a:rPr>
              <a:t>115</a:t>
            </a:r>
            <a:r>
              <a:rPr lang="en-US" b="1" dirty="0" smtClean="0">
                <a:solidFill>
                  <a:srgbClr val="FF0000"/>
                </a:solidFill>
              </a:rPr>
              <a:t> </a:t>
            </a:r>
            <a:r>
              <a:rPr lang="en-US" dirty="0" smtClean="0">
                <a:solidFill>
                  <a:srgbClr val="132845"/>
                </a:solidFill>
              </a:rPr>
              <a:t>nations</a:t>
            </a:r>
          </a:p>
          <a:p>
            <a:endParaRPr lang="en-US" sz="300" dirty="0"/>
          </a:p>
        </p:txBody>
      </p:sp>
      <p:sp>
        <p:nvSpPr>
          <p:cNvPr id="23" name="TextBox 22"/>
          <p:cNvSpPr txBox="1"/>
          <p:nvPr/>
        </p:nvSpPr>
        <p:spPr>
          <a:xfrm>
            <a:off x="6210186" y="5120849"/>
            <a:ext cx="2382608" cy="384721"/>
          </a:xfrm>
          <a:prstGeom prst="rect">
            <a:avLst/>
          </a:prstGeom>
          <a:solidFill>
            <a:srgbClr val="FFFFFF">
              <a:alpha val="69804"/>
            </a:srgbClr>
          </a:solidFill>
          <a:effectLst>
            <a:softEdge rad="63500"/>
          </a:effectLst>
        </p:spPr>
        <p:txBody>
          <a:bodyPr wrap="square" rtlCol="0">
            <a:spAutoFit/>
          </a:bodyPr>
          <a:lstStyle>
            <a:defPPr>
              <a:defRPr lang="en-US"/>
            </a:defPPr>
            <a:lvl1pPr algn="ctr"/>
          </a:lstStyle>
          <a:p>
            <a:r>
              <a:rPr lang="en-US" sz="1600" dirty="0" smtClean="0">
                <a:solidFill>
                  <a:srgbClr val="132845"/>
                </a:solidFill>
              </a:rPr>
              <a:t>Launched  </a:t>
            </a:r>
          </a:p>
          <a:p>
            <a:endParaRPr lang="en-US" sz="300" dirty="0"/>
          </a:p>
        </p:txBody>
      </p:sp>
      <p:sp>
        <p:nvSpPr>
          <p:cNvPr id="24" name="TextBox 23"/>
          <p:cNvSpPr txBox="1"/>
          <p:nvPr/>
        </p:nvSpPr>
        <p:spPr>
          <a:xfrm rot="19898995">
            <a:off x="7186083" y="2318758"/>
            <a:ext cx="697627" cy="369332"/>
          </a:xfrm>
          <a:prstGeom prst="rect">
            <a:avLst/>
          </a:prstGeom>
          <a:noFill/>
        </p:spPr>
        <p:txBody>
          <a:bodyPr wrap="none" rtlCol="0">
            <a:spAutoFit/>
          </a:bodyPr>
          <a:lstStyle/>
          <a:p>
            <a:r>
              <a:rPr lang="en-US" dirty="0" smtClean="0">
                <a:solidFill>
                  <a:srgbClr val="132845"/>
                </a:solidFill>
              </a:rPr>
              <a:t>2009</a:t>
            </a:r>
            <a:endParaRPr lang="en-US" dirty="0">
              <a:solidFill>
                <a:srgbClr val="132845"/>
              </a:solidFill>
            </a:endParaRPr>
          </a:p>
        </p:txBody>
      </p:sp>
      <p:sp>
        <p:nvSpPr>
          <p:cNvPr id="25" name="TextBox 24"/>
          <p:cNvSpPr txBox="1"/>
          <p:nvPr/>
        </p:nvSpPr>
        <p:spPr>
          <a:xfrm rot="19898995">
            <a:off x="352239" y="2337684"/>
            <a:ext cx="697627" cy="369332"/>
          </a:xfrm>
          <a:prstGeom prst="rect">
            <a:avLst/>
          </a:prstGeom>
          <a:noFill/>
        </p:spPr>
        <p:txBody>
          <a:bodyPr wrap="none" rtlCol="0">
            <a:spAutoFit/>
          </a:bodyPr>
          <a:lstStyle/>
          <a:p>
            <a:r>
              <a:rPr lang="en-US" b="1" dirty="0" smtClean="0">
                <a:solidFill>
                  <a:srgbClr val="132845"/>
                </a:solidFill>
              </a:rPr>
              <a:t>1958</a:t>
            </a:r>
            <a:endParaRPr lang="en-US" b="1" dirty="0">
              <a:solidFill>
                <a:srgbClr val="132845"/>
              </a:solidFill>
            </a:endParaRPr>
          </a:p>
        </p:txBody>
      </p:sp>
      <p:sp>
        <p:nvSpPr>
          <p:cNvPr id="27" name="TextBox 26"/>
          <p:cNvSpPr txBox="1"/>
          <p:nvPr/>
        </p:nvSpPr>
        <p:spPr>
          <a:xfrm>
            <a:off x="137898" y="3018472"/>
            <a:ext cx="1326004" cy="646331"/>
          </a:xfrm>
          <a:prstGeom prst="rect">
            <a:avLst/>
          </a:prstGeom>
          <a:solidFill>
            <a:srgbClr val="FFFFFF">
              <a:alpha val="69804"/>
            </a:srgbClr>
          </a:solidFill>
          <a:effectLst>
            <a:softEdge rad="63500"/>
          </a:effectLst>
        </p:spPr>
        <p:txBody>
          <a:bodyPr wrap="none" rtlCol="0">
            <a:spAutoFit/>
          </a:bodyPr>
          <a:lstStyle>
            <a:defPPr>
              <a:defRPr lang="en-US"/>
            </a:defPPr>
            <a:lvl1pPr algn="ctr"/>
          </a:lstStyle>
          <a:p>
            <a:r>
              <a:rPr lang="en-US" dirty="0" smtClean="0">
                <a:solidFill>
                  <a:srgbClr val="132845"/>
                </a:solidFill>
              </a:rPr>
              <a:t>TC started </a:t>
            </a:r>
          </a:p>
          <a:p>
            <a:r>
              <a:rPr lang="en-US" dirty="0" smtClean="0">
                <a:solidFill>
                  <a:srgbClr val="132845"/>
                </a:solidFill>
              </a:rPr>
              <a:t>New York</a:t>
            </a:r>
          </a:p>
        </p:txBody>
      </p:sp>
      <p:cxnSp>
        <p:nvCxnSpPr>
          <p:cNvPr id="28" name="Straight Connector 27"/>
          <p:cNvCxnSpPr/>
          <p:nvPr/>
        </p:nvCxnSpPr>
        <p:spPr>
          <a:xfrm>
            <a:off x="225911" y="3024278"/>
            <a:ext cx="8689489" cy="0"/>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pic>
        <p:nvPicPr>
          <p:cNvPr id="2050" name="Picture 2" descr="http://ens.ewi.tudelft.nl/~ramezani/photoAlbum/Netherlands/02.jpg"/>
          <p:cNvPicPr>
            <a:picLocks noChangeAspect="1" noChangeArrowheads="1"/>
          </p:cNvPicPr>
          <p:nvPr/>
        </p:nvPicPr>
        <p:blipFill rotWithShape="1">
          <a:blip r:embed="rId5">
            <a:extLst>
              <a:ext uri="{28A0092B-C50C-407E-A947-70E740481C1C}">
                <a14:useLocalDpi xmlns:a14="http://schemas.microsoft.com/office/drawing/2010/main" val="0"/>
              </a:ext>
            </a:extLst>
          </a:blip>
          <a:srcRect l="16667" r="16667"/>
          <a:stretch/>
        </p:blipFill>
        <p:spPr bwMode="auto">
          <a:xfrm>
            <a:off x="1758416" y="4589859"/>
            <a:ext cx="1901022" cy="1901022"/>
          </a:xfrm>
          <a:prstGeom prst="flowChartConnector">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flipV="1">
            <a:off x="1371600" y="2760213"/>
            <a:ext cx="0" cy="1770920"/>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81160" y="2918691"/>
            <a:ext cx="0" cy="656182"/>
          </a:xfrm>
          <a:prstGeom prst="line">
            <a:avLst/>
          </a:prstGeom>
          <a:ln>
            <a:solidFill>
              <a:srgbClr val="132845"/>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9898995">
            <a:off x="6652684" y="2442107"/>
            <a:ext cx="697627" cy="369332"/>
          </a:xfrm>
          <a:prstGeom prst="rect">
            <a:avLst/>
          </a:prstGeom>
          <a:noFill/>
        </p:spPr>
        <p:txBody>
          <a:bodyPr wrap="none" rtlCol="0">
            <a:spAutoFit/>
          </a:bodyPr>
          <a:lstStyle/>
          <a:p>
            <a:r>
              <a:rPr lang="en-US" dirty="0" smtClean="0">
                <a:solidFill>
                  <a:srgbClr val="132845"/>
                </a:solidFill>
              </a:rPr>
              <a:t>2007</a:t>
            </a:r>
            <a:endParaRPr lang="en-US" dirty="0">
              <a:solidFill>
                <a:srgbClr val="132845"/>
              </a:solidFill>
            </a:endParaRPr>
          </a:p>
        </p:txBody>
      </p:sp>
      <p:sp>
        <p:nvSpPr>
          <p:cNvPr id="43" name="TextBox 42"/>
          <p:cNvSpPr txBox="1"/>
          <p:nvPr/>
        </p:nvSpPr>
        <p:spPr>
          <a:xfrm>
            <a:off x="5965235" y="4397861"/>
            <a:ext cx="1710726" cy="646331"/>
          </a:xfrm>
          <a:prstGeom prst="rect">
            <a:avLst/>
          </a:prstGeom>
          <a:solidFill>
            <a:srgbClr val="FFFFFF">
              <a:alpha val="69804"/>
            </a:srgbClr>
          </a:solidFill>
          <a:effectLst>
            <a:softEdge rad="63500"/>
          </a:effectLst>
        </p:spPr>
        <p:txBody>
          <a:bodyPr wrap="none" rtlCol="0">
            <a:spAutoFit/>
          </a:bodyPr>
          <a:lstStyle>
            <a:defPPr>
              <a:defRPr lang="en-US"/>
            </a:defPPr>
            <a:lvl1pPr algn="ctr">
              <a:defRPr>
                <a:solidFill>
                  <a:srgbClr val="132845"/>
                </a:solidFill>
              </a:defRPr>
            </a:lvl1pPr>
          </a:lstStyle>
          <a:p>
            <a:r>
              <a:rPr lang="en-US" dirty="0"/>
              <a:t>Jerry </a:t>
            </a:r>
            <a:r>
              <a:rPr lang="en-US" dirty="0" smtClean="0"/>
              <a:t>Nance</a:t>
            </a:r>
          </a:p>
          <a:p>
            <a:r>
              <a:rPr lang="en-US" dirty="0" smtClean="0"/>
              <a:t>Becomes CEO</a:t>
            </a:r>
            <a:endParaRPr lang="en-US" dirty="0"/>
          </a:p>
        </p:txBody>
      </p:sp>
      <p:pic>
        <p:nvPicPr>
          <p:cNvPr id="50" name="Picture 49"/>
          <p:cNvPicPr>
            <a:picLocks noChangeAspect="1"/>
          </p:cNvPicPr>
          <p:nvPr/>
        </p:nvPicPr>
        <p:blipFill rotWithShape="1">
          <a:blip r:embed="rId6"/>
          <a:srcRect l="62829" t="9710" r="23078" b="82723"/>
          <a:stretch/>
        </p:blipFill>
        <p:spPr>
          <a:xfrm>
            <a:off x="5952188" y="5421467"/>
            <a:ext cx="3008449" cy="530866"/>
          </a:xfrm>
          <a:prstGeom prst="rect">
            <a:avLst/>
          </a:prstGeom>
          <a:effectLst>
            <a:outerShdw blurRad="50800" dist="38100" dir="2700000" algn="tl" rotWithShape="0">
              <a:prstClr val="black">
                <a:alpha val="40000"/>
              </a:prstClr>
            </a:outerShdw>
          </a:effectLst>
        </p:spPr>
      </p:pic>
      <p:sp>
        <p:nvSpPr>
          <p:cNvPr id="21" name="TextBox 20"/>
          <p:cNvSpPr txBox="1"/>
          <p:nvPr/>
        </p:nvSpPr>
        <p:spPr>
          <a:xfrm>
            <a:off x="5895950" y="3593923"/>
            <a:ext cx="1505540" cy="646331"/>
          </a:xfrm>
          <a:prstGeom prst="rect">
            <a:avLst/>
          </a:prstGeom>
          <a:solidFill>
            <a:srgbClr val="F8F8F8">
              <a:alpha val="60000"/>
            </a:srgbClr>
          </a:solidFill>
          <a:effectLst>
            <a:softEdge rad="63500"/>
          </a:effectLst>
        </p:spPr>
        <p:txBody>
          <a:bodyPr wrap="none" rtlCol="0">
            <a:spAutoFit/>
          </a:bodyPr>
          <a:lstStyle>
            <a:defPPr>
              <a:defRPr lang="en-US"/>
            </a:defPPr>
            <a:lvl1pPr algn="ctr">
              <a:defRPr>
                <a:solidFill>
                  <a:srgbClr val="132845"/>
                </a:solidFill>
              </a:defRPr>
            </a:lvl1pPr>
          </a:lstStyle>
          <a:p>
            <a:r>
              <a:rPr lang="en-US" dirty="0"/>
              <a:t>TC in </a:t>
            </a:r>
          </a:p>
          <a:p>
            <a:r>
              <a:rPr lang="en-US" dirty="0"/>
              <a:t>82 countries </a:t>
            </a:r>
          </a:p>
        </p:txBody>
      </p:sp>
      <p:sp>
        <p:nvSpPr>
          <p:cNvPr id="14" name="TextBox 13"/>
          <p:cNvSpPr txBox="1"/>
          <p:nvPr/>
        </p:nvSpPr>
        <p:spPr>
          <a:xfrm>
            <a:off x="431430" y="4624478"/>
            <a:ext cx="1886094" cy="923330"/>
          </a:xfrm>
          <a:prstGeom prst="rect">
            <a:avLst/>
          </a:prstGeom>
          <a:solidFill>
            <a:srgbClr val="FFFFFF">
              <a:alpha val="69804"/>
            </a:srgbClr>
          </a:solidFill>
          <a:effectLst>
            <a:softEdge rad="63500"/>
          </a:effectLst>
        </p:spPr>
        <p:txBody>
          <a:bodyPr wrap="none" rtlCol="0">
            <a:spAutoFit/>
          </a:bodyPr>
          <a:lstStyle>
            <a:defPPr>
              <a:defRPr lang="en-US"/>
            </a:defPPr>
            <a:lvl1pPr algn="ctr">
              <a:defRPr b="1"/>
            </a:lvl1pPr>
          </a:lstStyle>
          <a:p>
            <a:r>
              <a:rPr lang="en-US" b="0" dirty="0">
                <a:solidFill>
                  <a:srgbClr val="132845"/>
                </a:solidFill>
              </a:rPr>
              <a:t>First</a:t>
            </a:r>
          </a:p>
          <a:p>
            <a:r>
              <a:rPr lang="en-US" b="0" dirty="0">
                <a:solidFill>
                  <a:srgbClr val="132845"/>
                </a:solidFill>
              </a:rPr>
              <a:t>International TC </a:t>
            </a:r>
          </a:p>
          <a:p>
            <a:r>
              <a:rPr lang="en-US" b="0" dirty="0">
                <a:solidFill>
                  <a:srgbClr val="132845"/>
                </a:solidFill>
              </a:rPr>
              <a:t>established</a:t>
            </a:r>
          </a:p>
        </p:txBody>
      </p:sp>
      <p:sp>
        <p:nvSpPr>
          <p:cNvPr id="60" name="TextBox 59"/>
          <p:cNvSpPr txBox="1"/>
          <p:nvPr/>
        </p:nvSpPr>
        <p:spPr>
          <a:xfrm>
            <a:off x="3762015" y="3296772"/>
            <a:ext cx="1787733" cy="923330"/>
          </a:xfrm>
          <a:prstGeom prst="rect">
            <a:avLst/>
          </a:prstGeom>
          <a:solidFill>
            <a:srgbClr val="FFFFFF">
              <a:alpha val="69804"/>
            </a:srgbClr>
          </a:solidFill>
          <a:effectLst>
            <a:softEdge rad="63500"/>
          </a:effectLst>
        </p:spPr>
        <p:txBody>
          <a:bodyPr wrap="none" rtlCol="0">
            <a:spAutoFit/>
          </a:bodyPr>
          <a:lstStyle>
            <a:defPPr>
              <a:defRPr lang="en-US"/>
            </a:defPPr>
            <a:lvl1pPr algn="ctr">
              <a:defRPr>
                <a:solidFill>
                  <a:srgbClr val="132845"/>
                </a:solidFill>
              </a:defRPr>
            </a:lvl1pPr>
          </a:lstStyle>
          <a:p>
            <a:r>
              <a:rPr lang="en-US" dirty="0" smtClean="0"/>
              <a:t>Teen Challenge</a:t>
            </a:r>
          </a:p>
          <a:p>
            <a:r>
              <a:rPr lang="en-US" dirty="0" smtClean="0"/>
              <a:t>International</a:t>
            </a:r>
          </a:p>
          <a:p>
            <a:r>
              <a:rPr lang="en-US" dirty="0" smtClean="0"/>
              <a:t>Fellowship</a:t>
            </a:r>
            <a:endParaRPr lang="en-US" dirty="0"/>
          </a:p>
        </p:txBody>
      </p:sp>
      <p:sp>
        <p:nvSpPr>
          <p:cNvPr id="4" name="TextBox 3"/>
          <p:cNvSpPr txBox="1"/>
          <p:nvPr/>
        </p:nvSpPr>
        <p:spPr>
          <a:xfrm>
            <a:off x="2134090" y="6035345"/>
            <a:ext cx="1151277" cy="292388"/>
          </a:xfrm>
          <a:prstGeom prst="rect">
            <a:avLst/>
          </a:prstGeom>
          <a:noFill/>
        </p:spPr>
        <p:txBody>
          <a:bodyPr wrap="none" rtlCol="0">
            <a:spAutoFit/>
          </a:bodyPr>
          <a:lstStyle/>
          <a:p>
            <a:r>
              <a:rPr lang="en-US" sz="1300" b="1" dirty="0" smtClean="0">
                <a:solidFill>
                  <a:schemeClr val="bg1"/>
                </a:solidFill>
              </a:rPr>
              <a:t>Netherlands</a:t>
            </a:r>
            <a:endParaRPr lang="en-US" sz="1300" b="1" dirty="0">
              <a:solidFill>
                <a:schemeClr val="bg1"/>
              </a:solidFill>
            </a:endParaRPr>
          </a:p>
        </p:txBody>
      </p:sp>
      <p:pic>
        <p:nvPicPr>
          <p:cNvPr id="36" name="Picture 2" descr="C:\Users\patf\Desktop\Dropbox\Publications\Image Catalogue\GRAPHICS_Used for Materials\Logos\GT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2" descr="C:\Users\patf\Desktop\Dropbox\Publications\Image Catalogue\GRAPHICS_Used for Materials\Logos\GT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0447" y="3139099"/>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5101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60"/>
                                        </p:tgtEl>
                                      </p:cBhvr>
                                    </p:animEffect>
                                    <p:set>
                                      <p:cBhvr>
                                        <p:cTn id="72" dur="1" fill="hold">
                                          <p:stCondLst>
                                            <p:cond delay="499"/>
                                          </p:stCondLst>
                                        </p:cTn>
                                        <p:tgtEl>
                                          <p:spTgt spid="6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57"/>
                                        </p:tgtEl>
                                      </p:cBhvr>
                                    </p:animEffect>
                                    <p:set>
                                      <p:cBhvr>
                                        <p:cTn id="83" dur="1" fill="hold">
                                          <p:stCondLst>
                                            <p:cond delay="499"/>
                                          </p:stCondLst>
                                        </p:cTn>
                                        <p:tgtEl>
                                          <p:spTgt spid="57"/>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par>
                                <p:cTn id="98" presetID="10" presetClass="entr" presetSubtype="0" fill="hold"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500"/>
                                        <p:tgtEl>
                                          <p:spTgt spid="4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500"/>
                                        <p:tgtEl>
                                          <p:spTgt spid="24"/>
                                        </p:tgtEl>
                                      </p:cBhvr>
                                    </p:animEffec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500"/>
                                        <p:tgtEl>
                                          <p:spTgt spid="1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500"/>
                                        <p:tgtEl>
                                          <p:spTgt spid="23"/>
                                        </p:tgtEl>
                                      </p:cBhvr>
                                    </p:animEffect>
                                  </p:childTnLst>
                                </p:cTn>
                              </p:par>
                              <p:par>
                                <p:cTn id="115" presetID="10" presetClass="entr" presetSubtype="0" fill="hold"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500"/>
                                        <p:tgtEl>
                                          <p:spTgt spid="10"/>
                                        </p:tgtEl>
                                      </p:cBhvr>
                                    </p:animEffect>
                                  </p:childTnLst>
                                </p:cTn>
                              </p:par>
                              <p:par>
                                <p:cTn id="123" presetID="10" presetClass="entr" presetSubtype="0" fill="hold" nodeType="with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fade">
                                      <p:cBhvr>
                                        <p:cTn id="125" dur="500"/>
                                        <p:tgtEl>
                                          <p:spTgt spid="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fade">
                                      <p:cBhvr>
                                        <p:cTn id="1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7" grpId="0"/>
      <p:bldP spid="18" grpId="0" animBg="1"/>
      <p:bldP spid="20" grpId="0"/>
      <p:bldP spid="22" grpId="0" animBg="1"/>
      <p:bldP spid="23" grpId="0" animBg="1"/>
      <p:bldP spid="24" grpId="0"/>
      <p:bldP spid="25" grpId="0"/>
      <p:bldP spid="27" grpId="0" animBg="1"/>
      <p:bldP spid="42" grpId="0"/>
      <p:bldP spid="43" grpId="0" animBg="1"/>
      <p:bldP spid="21" grpId="0" animBg="1"/>
      <p:bldP spid="14" grpId="0" animBg="1"/>
      <p:bldP spid="60" grpId="0" animBg="1"/>
      <p:bldP spid="60" grpId="1" animBg="1"/>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9656" y="4051138"/>
            <a:ext cx="3744688"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Africa</a:t>
            </a:r>
            <a:endParaRPr lang="en-US" sz="5000" b="1" dirty="0">
              <a:effectLst>
                <a:outerShdw blurRad="50800" dist="38100" dir="2700000" algn="tl" rotWithShape="0">
                  <a:prstClr val="black">
                    <a:alpha val="40000"/>
                  </a:prstClr>
                </a:outerShdw>
              </a:effectLst>
            </a:endParaRPr>
          </a:p>
        </p:txBody>
      </p:sp>
      <p:sp>
        <p:nvSpPr>
          <p:cNvPr id="5"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Igniting Ministry</a:t>
            </a:r>
            <a:endParaRPr lang="en-US" sz="2500" dirty="0"/>
          </a:p>
        </p:txBody>
      </p:sp>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699656" y="3189364"/>
            <a:ext cx="3744688"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Cuba</a:t>
            </a:r>
          </a:p>
        </p:txBody>
      </p:sp>
    </p:spTree>
    <p:extLst>
      <p:ext uri="{BB962C8B-B14F-4D97-AF65-F5344CB8AC3E}">
        <p14:creationId xmlns:p14="http://schemas.microsoft.com/office/powerpoint/2010/main" val="755544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2074" y="3470007"/>
            <a:ext cx="6705601"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Phil Hills</a:t>
            </a:r>
            <a:endParaRPr lang="en-US" sz="5000" b="1" dirty="0">
              <a:effectLst>
                <a:outerShdw blurRad="50800" dist="38100" dir="2700000" algn="tl" rotWithShape="0">
                  <a:prstClr val="black">
                    <a:alpha val="40000"/>
                  </a:prstClr>
                </a:outerShdw>
              </a:effectLst>
            </a:endParaRPr>
          </a:p>
        </p:txBody>
      </p:sp>
      <p:pic>
        <p:nvPicPr>
          <p:cNvPr id="6"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Vision</a:t>
            </a:r>
            <a:br>
              <a:rPr lang="en-US" dirty="0" smtClean="0">
                <a:solidFill>
                  <a:schemeClr val="bg1"/>
                </a:solidFill>
              </a:rPr>
            </a:br>
            <a:r>
              <a:rPr lang="en-US" sz="2500" dirty="0" smtClean="0">
                <a:solidFill>
                  <a:schemeClr val="bg1"/>
                </a:solidFill>
              </a:rPr>
              <a:t>Inspiring Leaders</a:t>
            </a:r>
            <a:endParaRPr lang="en-US" sz="2500" dirty="0"/>
          </a:p>
        </p:txBody>
      </p:sp>
      <p:sp>
        <p:nvSpPr>
          <p:cNvPr id="2" name="TextBox 1"/>
          <p:cNvSpPr txBox="1"/>
          <p:nvPr/>
        </p:nvSpPr>
        <p:spPr>
          <a:xfrm>
            <a:off x="2656105" y="4269768"/>
            <a:ext cx="4117537" cy="369332"/>
          </a:xfrm>
          <a:prstGeom prst="rect">
            <a:avLst/>
          </a:prstGeom>
          <a:noFill/>
        </p:spPr>
        <p:txBody>
          <a:bodyPr wrap="none" rtlCol="0">
            <a:spAutoFit/>
          </a:bodyPr>
          <a:lstStyle/>
          <a:p>
            <a:r>
              <a:rPr lang="en-US" dirty="0" smtClean="0"/>
              <a:t>CEO, Teen Challenge United Kingdom</a:t>
            </a:r>
            <a:endParaRPr lang="en-US" dirty="0"/>
          </a:p>
        </p:txBody>
      </p:sp>
    </p:spTree>
    <p:extLst>
      <p:ext uri="{BB962C8B-B14F-4D97-AF65-F5344CB8AC3E}">
        <p14:creationId xmlns:p14="http://schemas.microsoft.com/office/powerpoint/2010/main" val="2430868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362074" y="3470007"/>
            <a:ext cx="6705601"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Break Out Session</a:t>
            </a:r>
            <a:endParaRPr lang="en-US" sz="5000" b="1" dirty="0">
              <a:effectLst>
                <a:outerShdw blurRad="50800" dist="38100" dir="2700000" algn="tl" rotWithShape="0">
                  <a:prstClr val="black">
                    <a:alpha val="40000"/>
                  </a:prstClr>
                </a:outerShdw>
              </a:effectLst>
            </a:endParaRPr>
          </a:p>
        </p:txBody>
      </p:sp>
      <p:pic>
        <p:nvPicPr>
          <p:cNvPr id="6"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04005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076325" y="2641332"/>
            <a:ext cx="7610475" cy="3170099"/>
          </a:xfrm>
          <a:prstGeom prst="rect">
            <a:avLst/>
          </a:prstGeom>
        </p:spPr>
        <p:txBody>
          <a:bodyPr wrap="square">
            <a:spAutoFit/>
          </a:bodyPr>
          <a:lstStyle/>
          <a:p>
            <a:pPr marL="514350" indent="-514350">
              <a:buAutoNum type="arabicPeriod"/>
              <a:defRPr/>
            </a:pPr>
            <a:r>
              <a:rPr lang="en-US" sz="2800" b="1" dirty="0" smtClean="0">
                <a:effectLst>
                  <a:outerShdw blurRad="50800" dist="38100" dir="2700000" algn="tl" rotWithShape="0">
                    <a:prstClr val="black">
                      <a:alpha val="40000"/>
                    </a:prstClr>
                  </a:outerShdw>
                </a:effectLst>
              </a:rPr>
              <a:t>No one at the table is the “leader”</a:t>
            </a:r>
          </a:p>
          <a:p>
            <a:pPr marL="514350" indent="-514350">
              <a:buAutoNum type="arabicPeriod"/>
              <a:defRPr/>
            </a:pPr>
            <a:endParaRPr lang="en-US" sz="1500" b="1" dirty="0" smtClean="0">
              <a:effectLst>
                <a:outerShdw blurRad="50800" dist="38100" dir="2700000" algn="tl" rotWithShape="0">
                  <a:prstClr val="black">
                    <a:alpha val="40000"/>
                  </a:prstClr>
                </a:outerShdw>
              </a:effectLst>
            </a:endParaRPr>
          </a:p>
          <a:p>
            <a:pPr marL="514350" indent="-514350">
              <a:buAutoNum type="arabicPeriod"/>
              <a:defRPr/>
            </a:pPr>
            <a:r>
              <a:rPr lang="en-US" sz="2800" b="1" dirty="0" smtClean="0">
                <a:effectLst>
                  <a:outerShdw blurRad="50800" dist="38100" dir="2700000" algn="tl" rotWithShape="0">
                    <a:prstClr val="black">
                      <a:alpha val="40000"/>
                    </a:prstClr>
                  </a:outerShdw>
                </a:effectLst>
              </a:rPr>
              <a:t>Select a person to take notes</a:t>
            </a:r>
          </a:p>
          <a:p>
            <a:pPr marL="514350" indent="-514350">
              <a:buAutoNum type="arabicPeriod"/>
              <a:defRPr/>
            </a:pPr>
            <a:endParaRPr lang="en-US" sz="1500" b="1" dirty="0" smtClean="0">
              <a:effectLst>
                <a:outerShdw blurRad="50800" dist="38100" dir="2700000" algn="tl" rotWithShape="0">
                  <a:prstClr val="black">
                    <a:alpha val="40000"/>
                  </a:prstClr>
                </a:outerShdw>
              </a:effectLst>
            </a:endParaRPr>
          </a:p>
          <a:p>
            <a:pPr marL="514350" indent="-514350">
              <a:buAutoNum type="arabicPeriod"/>
              <a:defRPr/>
            </a:pPr>
            <a:r>
              <a:rPr lang="en-US" sz="2800" b="1" dirty="0" smtClean="0">
                <a:effectLst>
                  <a:outerShdw blurRad="50800" dist="38100" dir="2700000" algn="tl" rotWithShape="0">
                    <a:prstClr val="black">
                      <a:alpha val="40000"/>
                    </a:prstClr>
                  </a:outerShdw>
                </a:effectLst>
              </a:rPr>
              <a:t>Select someone who will share/ report your group’s insights and answers when the groups reunite.</a:t>
            </a:r>
          </a:p>
          <a:p>
            <a:pPr marL="514350" indent="-514350">
              <a:buAutoNum type="arabicPeriod"/>
              <a:defRPr/>
            </a:pPr>
            <a:endParaRPr lang="en-US" sz="3000" b="1" dirty="0" smtClean="0">
              <a:effectLst>
                <a:outerShdw blurRad="50800" dist="38100" dir="2700000" algn="tl" rotWithShape="0">
                  <a:prstClr val="black">
                    <a:alpha val="40000"/>
                  </a:prstClr>
                </a:outerShdw>
              </a:effectLst>
            </a:endParaRPr>
          </a:p>
        </p:txBody>
      </p:sp>
      <p:sp>
        <p:nvSpPr>
          <p:cNvPr id="5"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Break Out Session</a:t>
            </a:r>
            <a:endParaRPr lang="en-US" sz="2500" dirty="0"/>
          </a:p>
        </p:txBody>
      </p:sp>
      <p:sp>
        <p:nvSpPr>
          <p:cNvPr id="4" name="Rectangle 3"/>
          <p:cNvSpPr/>
          <p:nvPr/>
        </p:nvSpPr>
        <p:spPr>
          <a:xfrm>
            <a:off x="1076325" y="1926957"/>
            <a:ext cx="7610475" cy="553998"/>
          </a:xfrm>
          <a:prstGeom prst="rect">
            <a:avLst/>
          </a:prstGeom>
        </p:spPr>
        <p:txBody>
          <a:bodyPr wrap="square">
            <a:spAutoFit/>
          </a:bodyPr>
          <a:lstStyle/>
          <a:p>
            <a:pPr>
              <a:defRPr/>
            </a:pPr>
            <a:r>
              <a:rPr lang="en-US" sz="3000" b="1" u="sng" dirty="0" smtClean="0">
                <a:effectLst>
                  <a:outerShdw blurRad="50800" dist="38100" dir="2700000" algn="tl" rotWithShape="0">
                    <a:prstClr val="black">
                      <a:alpha val="40000"/>
                    </a:prstClr>
                  </a:outerShdw>
                </a:effectLst>
              </a:rPr>
              <a:t>Instructions</a:t>
            </a:r>
            <a:endParaRPr lang="en-US" sz="3000" b="1" u="sng" dirty="0">
              <a:effectLst>
                <a:outerShdw blurRad="50800" dist="38100" dir="2700000" algn="tl" rotWithShape="0">
                  <a:prstClr val="black">
                    <a:alpha val="40000"/>
                  </a:prstClr>
                </a:outerShdw>
              </a:effectLst>
            </a:endParaRPr>
          </a:p>
        </p:txBody>
      </p:sp>
      <p:pic>
        <p:nvPicPr>
          <p:cNvPr id="6"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99903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Break Out Session</a:t>
            </a:r>
            <a:endParaRPr lang="en-US" sz="2500" dirty="0"/>
          </a:p>
        </p:txBody>
      </p:sp>
      <p:sp>
        <p:nvSpPr>
          <p:cNvPr id="4" name="Rectangle 3"/>
          <p:cNvSpPr/>
          <p:nvPr/>
        </p:nvSpPr>
        <p:spPr>
          <a:xfrm>
            <a:off x="1076325" y="1926957"/>
            <a:ext cx="7610475" cy="553998"/>
          </a:xfrm>
          <a:prstGeom prst="rect">
            <a:avLst/>
          </a:prstGeom>
        </p:spPr>
        <p:txBody>
          <a:bodyPr wrap="square">
            <a:spAutoFit/>
          </a:bodyPr>
          <a:lstStyle/>
          <a:p>
            <a:pPr>
              <a:defRPr/>
            </a:pPr>
            <a:r>
              <a:rPr lang="en-US" sz="3000" b="1" u="sng" dirty="0" smtClean="0">
                <a:effectLst>
                  <a:outerShdw blurRad="50800" dist="38100" dir="2700000" algn="tl" rotWithShape="0">
                    <a:prstClr val="black">
                      <a:alpha val="40000"/>
                    </a:prstClr>
                  </a:outerShdw>
                </a:effectLst>
              </a:rPr>
              <a:t>Questions</a:t>
            </a:r>
            <a:endParaRPr lang="en-US" sz="3000" b="1" u="sng" dirty="0">
              <a:effectLst>
                <a:outerShdw blurRad="50800" dist="38100" dir="2700000" algn="tl" rotWithShape="0">
                  <a:prstClr val="black">
                    <a:alpha val="40000"/>
                  </a:prstClr>
                </a:outerShdw>
              </a:effectLst>
            </a:endParaRPr>
          </a:p>
        </p:txBody>
      </p:sp>
      <p:pic>
        <p:nvPicPr>
          <p:cNvPr id="6"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076326" y="2650857"/>
            <a:ext cx="7029450" cy="4585871"/>
          </a:xfrm>
          <a:prstGeom prst="rect">
            <a:avLst/>
          </a:prstGeom>
        </p:spPr>
        <p:txBody>
          <a:bodyPr wrap="square">
            <a:spAutoFit/>
          </a:bodyPr>
          <a:lstStyle/>
          <a:p>
            <a:pPr marL="514350" indent="-514350">
              <a:buAutoNum type="arabicPeriod"/>
              <a:defRPr/>
            </a:pPr>
            <a:r>
              <a:rPr lang="en-US" sz="2500" b="1" dirty="0" smtClean="0">
                <a:effectLst>
                  <a:outerShdw blurRad="50800" dist="38100" dir="2700000" algn="tl" rotWithShape="0">
                    <a:prstClr val="black">
                      <a:alpha val="40000"/>
                    </a:prstClr>
                  </a:outerShdw>
                </a:effectLst>
              </a:rPr>
              <a:t>Hearing about Cuba, Africa and the UK, what could </a:t>
            </a:r>
            <a:r>
              <a:rPr lang="en-US" sz="2500" b="1" dirty="0">
                <a:effectLst>
                  <a:outerShdw blurRad="50800" dist="38100" dir="2700000" algn="tl" rotWithShape="0">
                    <a:prstClr val="black">
                      <a:alpha val="40000"/>
                    </a:prstClr>
                  </a:outerShdw>
                </a:effectLst>
              </a:rPr>
              <a:t>putting </a:t>
            </a:r>
            <a:r>
              <a:rPr lang="en-US" sz="2500" b="1" dirty="0" smtClean="0">
                <a:solidFill>
                  <a:srgbClr val="CF4C17"/>
                </a:solidFill>
                <a:effectLst>
                  <a:outerShdw blurRad="50800" dist="38100" dir="2700000" algn="tl" rotWithShape="0">
                    <a:prstClr val="black">
                      <a:alpha val="40000"/>
                    </a:prstClr>
                  </a:outerShdw>
                </a:effectLst>
              </a:rPr>
              <a:t>HOPE </a:t>
            </a:r>
            <a:r>
              <a:rPr lang="en-US" sz="2500" b="1" dirty="0">
                <a:effectLst>
                  <a:outerShdw blurRad="50800" dist="38100" dir="2700000" algn="tl" rotWithShape="0">
                    <a:prstClr val="black">
                      <a:alpha val="40000"/>
                    </a:prstClr>
                  </a:outerShdw>
                </a:effectLst>
              </a:rPr>
              <a:t>within reach of </a:t>
            </a:r>
            <a:r>
              <a:rPr lang="en-US" sz="2500" b="1" dirty="0">
                <a:solidFill>
                  <a:srgbClr val="CF4C17"/>
                </a:solidFill>
                <a:effectLst>
                  <a:outerShdw blurRad="50800" dist="38100" dir="2700000" algn="tl" rotWithShape="0">
                    <a:prstClr val="black">
                      <a:alpha val="40000"/>
                    </a:prstClr>
                  </a:outerShdw>
                </a:effectLst>
              </a:rPr>
              <a:t>EVERY</a:t>
            </a:r>
            <a:r>
              <a:rPr lang="en-US" sz="2500" b="1" dirty="0" smtClean="0">
                <a:effectLst>
                  <a:outerShdw blurRad="50800" dist="38100" dir="2700000" algn="tl" rotWithShape="0">
                    <a:prstClr val="black">
                      <a:alpha val="40000"/>
                    </a:prstClr>
                  </a:outerShdw>
                </a:effectLst>
              </a:rPr>
              <a:t> addict look in your country?</a:t>
            </a:r>
          </a:p>
          <a:p>
            <a:pPr marL="514350" indent="-514350">
              <a:buAutoNum type="arabicPeriod"/>
              <a:defRPr/>
            </a:pPr>
            <a:endParaRPr lang="en-US" sz="1500" b="1" dirty="0" smtClean="0">
              <a:effectLst>
                <a:outerShdw blurRad="50800" dist="38100" dir="2700000" algn="tl" rotWithShape="0">
                  <a:prstClr val="black">
                    <a:alpha val="40000"/>
                  </a:prstClr>
                </a:outerShdw>
              </a:effectLst>
            </a:endParaRPr>
          </a:p>
          <a:p>
            <a:pPr marL="514350" indent="-514350">
              <a:buAutoNum type="arabicPeriod"/>
              <a:defRPr/>
            </a:pPr>
            <a:r>
              <a:rPr lang="en-US" sz="2500" b="1" dirty="0" smtClean="0">
                <a:effectLst>
                  <a:outerShdw blurRad="50800" dist="38100" dir="2700000" algn="tl" rotWithShape="0">
                    <a:prstClr val="black">
                      <a:alpha val="40000"/>
                    </a:prstClr>
                  </a:outerShdw>
                </a:effectLst>
              </a:rPr>
              <a:t>What would you need in order to put </a:t>
            </a:r>
            <a:r>
              <a:rPr lang="en-US" sz="2500" b="1" dirty="0">
                <a:solidFill>
                  <a:srgbClr val="CF4C17"/>
                </a:solidFill>
                <a:effectLst>
                  <a:outerShdw blurRad="50800" dist="38100" dir="2700000" algn="tl" rotWithShape="0">
                    <a:prstClr val="black">
                      <a:alpha val="40000"/>
                    </a:prstClr>
                  </a:outerShdw>
                </a:effectLst>
              </a:rPr>
              <a:t>HOPE</a:t>
            </a:r>
            <a:r>
              <a:rPr lang="en-US" sz="2500" b="1" dirty="0" smtClean="0">
                <a:effectLst>
                  <a:outerShdw blurRad="50800" dist="38100" dir="2700000" algn="tl" rotWithShape="0">
                    <a:prstClr val="black">
                      <a:alpha val="40000"/>
                    </a:prstClr>
                  </a:outerShdw>
                </a:effectLst>
              </a:rPr>
              <a:t> within reach of </a:t>
            </a:r>
            <a:r>
              <a:rPr lang="en-US" sz="2500" b="1" dirty="0">
                <a:solidFill>
                  <a:srgbClr val="CF4C17"/>
                </a:solidFill>
                <a:effectLst>
                  <a:outerShdw blurRad="50800" dist="38100" dir="2700000" algn="tl" rotWithShape="0">
                    <a:prstClr val="black">
                      <a:alpha val="40000"/>
                    </a:prstClr>
                  </a:outerShdw>
                </a:effectLst>
              </a:rPr>
              <a:t>EVERY</a:t>
            </a:r>
            <a:r>
              <a:rPr lang="en-US" sz="2500" b="1" dirty="0" smtClean="0">
                <a:effectLst>
                  <a:outerShdw blurRad="50800" dist="38100" dir="2700000" algn="tl" rotWithShape="0">
                    <a:prstClr val="black">
                      <a:alpha val="40000"/>
                    </a:prstClr>
                  </a:outerShdw>
                </a:effectLst>
              </a:rPr>
              <a:t> addict in your nation?</a:t>
            </a:r>
          </a:p>
          <a:p>
            <a:pPr marL="514350" indent="-514350">
              <a:buAutoNum type="arabicPeriod"/>
              <a:defRPr/>
            </a:pPr>
            <a:endParaRPr lang="en-US" sz="1500" b="1" dirty="0" smtClean="0">
              <a:effectLst>
                <a:outerShdw blurRad="50800" dist="38100" dir="2700000" algn="tl" rotWithShape="0">
                  <a:prstClr val="black">
                    <a:alpha val="40000"/>
                  </a:prstClr>
                </a:outerShdw>
              </a:effectLst>
            </a:endParaRPr>
          </a:p>
          <a:p>
            <a:pPr marL="514350" indent="-514350">
              <a:buAutoNum type="arabicPeriod"/>
              <a:defRPr/>
            </a:pPr>
            <a:r>
              <a:rPr lang="en-US" sz="2500" b="1" dirty="0">
                <a:effectLst>
                  <a:outerShdw blurRad="50800" dist="38100" dir="2700000" algn="tl" rotWithShape="0">
                    <a:prstClr val="black">
                      <a:alpha val="40000"/>
                    </a:prstClr>
                  </a:outerShdw>
                </a:effectLst>
              </a:rPr>
              <a:t>Do you think this vision is achievable?  Why?  Why not?</a:t>
            </a:r>
          </a:p>
          <a:p>
            <a:pPr marL="514350" indent="-514350">
              <a:buAutoNum type="arabicPeriod"/>
              <a:defRPr/>
            </a:pPr>
            <a:endParaRPr lang="en-US" sz="3200" b="1" dirty="0">
              <a:effectLst>
                <a:outerShdw blurRad="50800" dist="38100" dir="2700000" algn="tl" rotWithShape="0">
                  <a:prstClr val="black">
                    <a:alpha val="40000"/>
                  </a:prstClr>
                </a:outerShdw>
              </a:effectLst>
            </a:endParaRPr>
          </a:p>
          <a:p>
            <a:pPr marL="514350" indent="-514350">
              <a:buAutoNum type="arabicPeriod"/>
              <a:defRPr/>
            </a:pPr>
            <a:endParaRPr lang="en-US" sz="30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64907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362074" y="3470007"/>
            <a:ext cx="6705601"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Your Thoughts?</a:t>
            </a:r>
            <a:endParaRPr lang="en-US" sz="5000" b="1" dirty="0">
              <a:effectLst>
                <a:outerShdw blurRad="50800" dist="38100" dir="2700000" algn="tl" rotWithShape="0">
                  <a:prstClr val="black">
                    <a:alpha val="40000"/>
                  </a:prstClr>
                </a:outerShdw>
              </a:effectLst>
            </a:endParaRPr>
          </a:p>
        </p:txBody>
      </p:sp>
      <p:sp>
        <p:nvSpPr>
          <p:cNvPr id="5" name="Title 1"/>
          <p:cNvSpPr>
            <a:spLocks noGrp="1"/>
          </p:cNvSpPr>
          <p:nvPr>
            <p:ph type="title"/>
          </p:nvPr>
        </p:nvSpPr>
        <p:spPr>
          <a:xfrm>
            <a:off x="457200" y="274638"/>
            <a:ext cx="8229600" cy="1143000"/>
          </a:xfrm>
        </p:spPr>
        <p:txBody>
          <a:bodyPr/>
          <a:lstStyle/>
          <a:p>
            <a:pPr>
              <a:defRPr/>
            </a:pPr>
            <a:r>
              <a:rPr lang="en-US" sz="3000" dirty="0" smtClean="0">
                <a:solidFill>
                  <a:schemeClr val="bg1"/>
                </a:solidFill>
              </a:rPr>
              <a:t> </a:t>
            </a:r>
            <a:r>
              <a:rPr lang="en-US" dirty="0" smtClean="0">
                <a:solidFill>
                  <a:schemeClr val="bg1"/>
                </a:solidFill>
              </a:rPr>
              <a:t>Break Out Session</a:t>
            </a:r>
            <a:endParaRPr lang="en-US" sz="2500" dirty="0"/>
          </a:p>
        </p:txBody>
      </p:sp>
      <p:pic>
        <p:nvPicPr>
          <p:cNvPr id="4"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8909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2074" y="3470007"/>
            <a:ext cx="6705601" cy="861774"/>
          </a:xfrm>
          <a:prstGeom prst="rect">
            <a:avLst/>
          </a:prstGeom>
        </p:spPr>
        <p:txBody>
          <a:bodyPr wrap="square">
            <a:spAutoFit/>
          </a:bodyPr>
          <a:lstStyle/>
          <a:p>
            <a:pPr algn="ctr">
              <a:defRPr/>
            </a:pPr>
            <a:r>
              <a:rPr lang="en-US" sz="5000" b="1" dirty="0" smtClean="0">
                <a:effectLst>
                  <a:outerShdw blurRad="50800" dist="38100" dir="2700000" algn="tl" rotWithShape="0">
                    <a:prstClr val="black">
                      <a:alpha val="40000"/>
                    </a:prstClr>
                  </a:outerShdw>
                </a:effectLst>
              </a:rPr>
              <a:t>Thank You!</a:t>
            </a:r>
            <a:endParaRPr lang="en-US" sz="5000" b="1" dirty="0">
              <a:effectLst>
                <a:outerShdw blurRad="50800" dist="38100" dir="2700000" algn="tl" rotWithShape="0">
                  <a:prstClr val="black">
                    <a:alpha val="40000"/>
                  </a:prstClr>
                </a:outerShdw>
              </a:effectLst>
            </a:endParaRPr>
          </a:p>
        </p:txBody>
      </p:sp>
      <p:pic>
        <p:nvPicPr>
          <p:cNvPr id="6"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5441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A New Mission</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458" t="62" b="62"/>
          <a:stretch/>
        </p:blipFill>
        <p:spPr>
          <a:xfrm>
            <a:off x="-1" y="2051217"/>
            <a:ext cx="3047630" cy="4068870"/>
          </a:xfrm>
          <a:prstGeom prst="flowChartDelay">
            <a:avLst/>
          </a:prstGeom>
        </p:spPr>
      </p:pic>
      <p:sp>
        <p:nvSpPr>
          <p:cNvPr id="4" name="TextBox 3"/>
          <p:cNvSpPr txBox="1"/>
          <p:nvPr/>
        </p:nvSpPr>
        <p:spPr>
          <a:xfrm>
            <a:off x="3917091" y="2730089"/>
            <a:ext cx="4577570" cy="2277547"/>
          </a:xfrm>
          <a:prstGeom prst="rect">
            <a:avLst/>
          </a:prstGeom>
          <a:noFill/>
        </p:spPr>
        <p:txBody>
          <a:bodyPr wrap="square" rtlCol="0">
            <a:spAutoFit/>
          </a:bodyPr>
          <a:lstStyle/>
          <a:p>
            <a:pPr algn="ctr"/>
            <a:endParaRPr lang="en-US" sz="1000" b="1" dirty="0" smtClean="0"/>
          </a:p>
          <a:p>
            <a:r>
              <a:rPr lang="en-US" sz="3300" dirty="0" smtClean="0"/>
              <a:t>Assist in the </a:t>
            </a:r>
            <a:r>
              <a:rPr lang="en-US" sz="3300" b="1" dirty="0" smtClean="0">
                <a:solidFill>
                  <a:srgbClr val="D75600"/>
                </a:solidFill>
              </a:rPr>
              <a:t>development and implementation</a:t>
            </a:r>
            <a:r>
              <a:rPr lang="en-US" sz="3300" b="1" dirty="0" smtClean="0"/>
              <a:t> </a:t>
            </a:r>
            <a:r>
              <a:rPr lang="en-US" sz="3300" dirty="0" smtClean="0"/>
              <a:t>of TC programs worldwide.</a:t>
            </a:r>
            <a:endParaRPr lang="en-US" sz="3300" dirty="0"/>
          </a:p>
        </p:txBody>
      </p:sp>
      <p:sp>
        <p:nvSpPr>
          <p:cNvPr id="7" name="Flowchart: Delay 6"/>
          <p:cNvSpPr/>
          <p:nvPr/>
        </p:nvSpPr>
        <p:spPr>
          <a:xfrm>
            <a:off x="1112107" y="1927650"/>
            <a:ext cx="1935521" cy="4192437"/>
          </a:xfrm>
          <a:prstGeom prst="flowChartDelay">
            <a:avLst/>
          </a:prstGeom>
          <a:gradFill flip="none" rotWithShape="1">
            <a:gsLst>
              <a:gs pos="0">
                <a:srgbClr val="FFFFFF">
                  <a:alpha val="0"/>
                </a:srgbClr>
              </a:gs>
              <a:gs pos="31000">
                <a:schemeClr val="bg1">
                  <a:alpha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2" descr="C:\Users\patf\Desktop\Dropbox\Publications\Image Catalogue\GRAPHICS_Used for Materials\Logos\G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494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Approach</a:t>
            </a:r>
            <a:endParaRPr lang="en-US" dirty="0"/>
          </a:p>
        </p:txBody>
      </p:sp>
      <p:sp>
        <p:nvSpPr>
          <p:cNvPr id="6" name="TextBox 5"/>
          <p:cNvSpPr txBox="1"/>
          <p:nvPr/>
        </p:nvSpPr>
        <p:spPr>
          <a:xfrm>
            <a:off x="-46797" y="1856849"/>
            <a:ext cx="9237594" cy="400110"/>
          </a:xfrm>
          <a:prstGeom prst="rect">
            <a:avLst/>
          </a:prstGeom>
          <a:solidFill>
            <a:srgbClr val="BFBFBF">
              <a:alpha val="63922"/>
            </a:srgbClr>
          </a:solidFill>
          <a:ln>
            <a:solidFill>
              <a:srgbClr val="132845"/>
            </a:solidFill>
          </a:ln>
        </p:spPr>
        <p:txBody>
          <a:bodyPr wrap="square" rtlCol="0">
            <a:spAutoFit/>
          </a:bodyPr>
          <a:lstStyle>
            <a:defPPr>
              <a:defRPr lang="en-US"/>
            </a:defPPr>
            <a:lvl1pPr algn="ctr">
              <a:defRPr sz="1000" b="1"/>
            </a:lvl1pPr>
          </a:lstStyle>
          <a:p>
            <a:r>
              <a:rPr lang="en-US" sz="2000" dirty="0"/>
              <a:t>1.  Organize our team into </a:t>
            </a:r>
            <a:r>
              <a:rPr lang="en-US" sz="2000" dirty="0" smtClean="0"/>
              <a:t>seven </a:t>
            </a:r>
            <a:r>
              <a:rPr lang="en-US" sz="2000" dirty="0"/>
              <a:t>regions</a:t>
            </a:r>
          </a:p>
        </p:txBody>
      </p:sp>
      <p:sp>
        <p:nvSpPr>
          <p:cNvPr id="8" name="TextBox 7"/>
          <p:cNvSpPr txBox="1"/>
          <p:nvPr/>
        </p:nvSpPr>
        <p:spPr>
          <a:xfrm>
            <a:off x="1353451" y="3276739"/>
            <a:ext cx="1585866" cy="323165"/>
          </a:xfrm>
          <a:prstGeom prst="rect">
            <a:avLst/>
          </a:prstGeom>
          <a:noFill/>
        </p:spPr>
        <p:txBody>
          <a:bodyPr wrap="square" rtlCol="0">
            <a:spAutoFit/>
          </a:bodyPr>
          <a:lstStyle/>
          <a:p>
            <a:pPr algn="ctr"/>
            <a:r>
              <a:rPr lang="en-US" sz="1500" b="1" dirty="0" smtClean="0">
                <a:solidFill>
                  <a:srgbClr val="132845"/>
                </a:solidFill>
              </a:rPr>
              <a:t>N. America</a:t>
            </a:r>
          </a:p>
        </p:txBody>
      </p:sp>
      <p:sp>
        <p:nvSpPr>
          <p:cNvPr id="9" name="TextBox 8"/>
          <p:cNvSpPr txBox="1"/>
          <p:nvPr/>
        </p:nvSpPr>
        <p:spPr>
          <a:xfrm>
            <a:off x="2298785" y="4377670"/>
            <a:ext cx="1585866" cy="553998"/>
          </a:xfrm>
          <a:prstGeom prst="rect">
            <a:avLst/>
          </a:prstGeom>
          <a:noFill/>
        </p:spPr>
        <p:txBody>
          <a:bodyPr wrap="square" rtlCol="0">
            <a:spAutoFit/>
          </a:bodyPr>
          <a:lstStyle/>
          <a:p>
            <a:pPr algn="ctr"/>
            <a:r>
              <a:rPr lang="en-US" sz="1500" b="1" dirty="0" smtClean="0">
                <a:solidFill>
                  <a:srgbClr val="132845"/>
                </a:solidFill>
              </a:rPr>
              <a:t>Latin America and Caribbean</a:t>
            </a:r>
          </a:p>
        </p:txBody>
      </p:sp>
      <p:sp>
        <p:nvSpPr>
          <p:cNvPr id="10" name="TextBox 9"/>
          <p:cNvSpPr txBox="1"/>
          <p:nvPr/>
        </p:nvSpPr>
        <p:spPr>
          <a:xfrm>
            <a:off x="4004563" y="2986454"/>
            <a:ext cx="1585866" cy="323165"/>
          </a:xfrm>
          <a:prstGeom prst="rect">
            <a:avLst/>
          </a:prstGeom>
          <a:noFill/>
        </p:spPr>
        <p:txBody>
          <a:bodyPr wrap="square" rtlCol="0">
            <a:spAutoFit/>
          </a:bodyPr>
          <a:lstStyle/>
          <a:p>
            <a:pPr algn="ctr"/>
            <a:r>
              <a:rPr lang="en-US" sz="1500" b="1" dirty="0" smtClean="0">
                <a:solidFill>
                  <a:srgbClr val="132845"/>
                </a:solidFill>
              </a:rPr>
              <a:t>Europe</a:t>
            </a:r>
          </a:p>
        </p:txBody>
      </p:sp>
      <p:sp>
        <p:nvSpPr>
          <p:cNvPr id="11" name="TextBox 10"/>
          <p:cNvSpPr txBox="1"/>
          <p:nvPr/>
        </p:nvSpPr>
        <p:spPr>
          <a:xfrm>
            <a:off x="5107737" y="3326969"/>
            <a:ext cx="1585866" cy="323165"/>
          </a:xfrm>
          <a:prstGeom prst="rect">
            <a:avLst/>
          </a:prstGeom>
          <a:noFill/>
        </p:spPr>
        <p:txBody>
          <a:bodyPr wrap="square" rtlCol="0">
            <a:spAutoFit/>
          </a:bodyPr>
          <a:lstStyle/>
          <a:p>
            <a:pPr algn="ctr"/>
            <a:r>
              <a:rPr lang="en-US" sz="1500" b="1" dirty="0">
                <a:solidFill>
                  <a:srgbClr val="132845"/>
                </a:solidFill>
              </a:rPr>
              <a:t>Eurasia</a:t>
            </a:r>
          </a:p>
        </p:txBody>
      </p:sp>
      <p:sp>
        <p:nvSpPr>
          <p:cNvPr id="12" name="TextBox 11"/>
          <p:cNvSpPr txBox="1"/>
          <p:nvPr/>
        </p:nvSpPr>
        <p:spPr>
          <a:xfrm>
            <a:off x="4004563" y="3933780"/>
            <a:ext cx="1585866" cy="323165"/>
          </a:xfrm>
          <a:prstGeom prst="rect">
            <a:avLst/>
          </a:prstGeom>
          <a:noFill/>
        </p:spPr>
        <p:txBody>
          <a:bodyPr wrap="square" rtlCol="0">
            <a:spAutoFit/>
          </a:bodyPr>
          <a:lstStyle/>
          <a:p>
            <a:pPr algn="ctr"/>
            <a:r>
              <a:rPr lang="en-US" sz="1500" b="1" dirty="0">
                <a:solidFill>
                  <a:srgbClr val="132845"/>
                </a:solidFill>
              </a:rPr>
              <a:t>Africa</a:t>
            </a:r>
          </a:p>
        </p:txBody>
      </p:sp>
      <p:sp>
        <p:nvSpPr>
          <p:cNvPr id="13" name="TextBox 12"/>
          <p:cNvSpPr txBox="1"/>
          <p:nvPr/>
        </p:nvSpPr>
        <p:spPr>
          <a:xfrm>
            <a:off x="6693603" y="3357413"/>
            <a:ext cx="1585866" cy="323165"/>
          </a:xfrm>
          <a:prstGeom prst="rect">
            <a:avLst/>
          </a:prstGeom>
          <a:noFill/>
        </p:spPr>
        <p:txBody>
          <a:bodyPr wrap="square" rtlCol="0">
            <a:spAutoFit/>
          </a:bodyPr>
          <a:lstStyle/>
          <a:p>
            <a:pPr algn="ctr"/>
            <a:r>
              <a:rPr lang="en-US" sz="1500" b="1" dirty="0" smtClean="0">
                <a:solidFill>
                  <a:srgbClr val="132845"/>
                </a:solidFill>
              </a:rPr>
              <a:t>N. Asia</a:t>
            </a:r>
          </a:p>
        </p:txBody>
      </p:sp>
      <p:sp>
        <p:nvSpPr>
          <p:cNvPr id="14" name="TextBox 13"/>
          <p:cNvSpPr txBox="1"/>
          <p:nvPr/>
        </p:nvSpPr>
        <p:spPr>
          <a:xfrm>
            <a:off x="6526513" y="4425029"/>
            <a:ext cx="1585866" cy="323165"/>
          </a:xfrm>
          <a:prstGeom prst="rect">
            <a:avLst/>
          </a:prstGeom>
          <a:noFill/>
        </p:spPr>
        <p:txBody>
          <a:bodyPr wrap="square" rtlCol="0">
            <a:spAutoFit/>
          </a:bodyPr>
          <a:lstStyle/>
          <a:p>
            <a:pPr algn="ctr"/>
            <a:r>
              <a:rPr lang="en-US" sz="1500" b="1" dirty="0" smtClean="0">
                <a:solidFill>
                  <a:srgbClr val="132845"/>
                </a:solidFill>
              </a:rPr>
              <a:t>Asia Pacific</a:t>
            </a:r>
          </a:p>
        </p:txBody>
      </p:sp>
      <p:sp>
        <p:nvSpPr>
          <p:cNvPr id="15" name="TextBox 14"/>
          <p:cNvSpPr txBox="1"/>
          <p:nvPr/>
        </p:nvSpPr>
        <p:spPr>
          <a:xfrm>
            <a:off x="-46798" y="5776056"/>
            <a:ext cx="9237595" cy="400110"/>
          </a:xfrm>
          <a:prstGeom prst="rect">
            <a:avLst/>
          </a:prstGeom>
          <a:solidFill>
            <a:srgbClr val="BFBFBF">
              <a:alpha val="63922"/>
            </a:srgbClr>
          </a:solidFill>
          <a:ln>
            <a:solidFill>
              <a:srgbClr val="132845"/>
            </a:solidFill>
          </a:ln>
        </p:spPr>
        <p:txBody>
          <a:bodyPr wrap="square" rtlCol="0">
            <a:spAutoFit/>
          </a:bodyPr>
          <a:lstStyle>
            <a:defPPr>
              <a:defRPr lang="en-US"/>
            </a:defPPr>
            <a:lvl1pPr algn="ctr">
              <a:defRPr sz="2500" b="1"/>
            </a:lvl1pPr>
          </a:lstStyle>
          <a:p>
            <a:pPr marL="457200" indent="-457200">
              <a:buAutoNum type="arabicPeriod" startAt="2"/>
            </a:pPr>
            <a:r>
              <a:rPr lang="en-US" sz="2000" dirty="0" smtClean="0"/>
              <a:t>Created strategic ministries teams</a:t>
            </a:r>
            <a:endParaRPr lang="en-US" sz="2000" dirty="0"/>
          </a:p>
        </p:txBody>
      </p:sp>
      <p:pic>
        <p:nvPicPr>
          <p:cNvPr id="16" name="Picture 2" descr="C:\Users\patf\Desktop\Dropbox\Publications\Image Catalogue\GRAPHICS_Used for Materials\Logos\G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93824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P spid="14"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Strategies</a:t>
            </a:r>
            <a:endParaRPr lang="en-US" dirty="0"/>
          </a:p>
        </p:txBody>
      </p:sp>
      <p:sp>
        <p:nvSpPr>
          <p:cNvPr id="4" name="TextBox 3"/>
          <p:cNvSpPr txBox="1"/>
          <p:nvPr/>
        </p:nvSpPr>
        <p:spPr>
          <a:xfrm>
            <a:off x="4016243" y="2657026"/>
            <a:ext cx="4953640" cy="3016210"/>
          </a:xfrm>
          <a:prstGeom prst="rect">
            <a:avLst/>
          </a:prstGeom>
          <a:noFill/>
        </p:spPr>
        <p:txBody>
          <a:bodyPr wrap="square" rtlCol="0">
            <a:spAutoFit/>
          </a:bodyPr>
          <a:lstStyle/>
          <a:p>
            <a:pPr algn="ctr"/>
            <a:endParaRPr lang="en-US" sz="1000" b="1" dirty="0" smtClean="0"/>
          </a:p>
          <a:p>
            <a:pPr marL="514350" indent="-514350">
              <a:buAutoNum type="arabicPeriod"/>
            </a:pPr>
            <a:r>
              <a:rPr lang="en-US" sz="3000" b="1" dirty="0"/>
              <a:t>New programs </a:t>
            </a:r>
            <a:endParaRPr lang="en-US" sz="3000" b="1" dirty="0" smtClean="0"/>
          </a:p>
          <a:p>
            <a:pPr marL="514350" indent="-514350">
              <a:buAutoNum type="arabicPeriod"/>
            </a:pPr>
            <a:r>
              <a:rPr lang="en-US" sz="3000" b="1" dirty="0" smtClean="0"/>
              <a:t>Training</a:t>
            </a:r>
          </a:p>
          <a:p>
            <a:pPr marL="514350" indent="-514350">
              <a:buAutoNum type="arabicPeriod"/>
            </a:pPr>
            <a:r>
              <a:rPr lang="en-US" sz="3000" b="1" dirty="0" smtClean="0"/>
              <a:t>Communication tools</a:t>
            </a:r>
          </a:p>
          <a:p>
            <a:pPr marL="514350" indent="-514350">
              <a:buAutoNum type="arabicPeriod"/>
            </a:pPr>
            <a:r>
              <a:rPr lang="en-US" sz="3000" b="1" dirty="0" smtClean="0"/>
              <a:t>Sustainability</a:t>
            </a:r>
          </a:p>
          <a:p>
            <a:pPr marL="514350" indent="-514350">
              <a:buAutoNum type="arabicPeriod"/>
            </a:pPr>
            <a:r>
              <a:rPr lang="en-US" sz="3000" b="1" dirty="0" smtClean="0"/>
              <a:t>Promote standards</a:t>
            </a:r>
          </a:p>
          <a:p>
            <a:pPr marL="514350" indent="-514350">
              <a:buAutoNum type="arabicPeriod"/>
            </a:pPr>
            <a:endParaRPr lang="en-US" sz="3000" b="1" dirty="0"/>
          </a:p>
        </p:txBody>
      </p:sp>
      <p:pic>
        <p:nvPicPr>
          <p:cNvPr id="5126" name="Picture 6" descr="http://www.neobux-info.com/wp-content/uploads/2015/06/marketing_strategies_for_small_tow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8314" r="2831"/>
          <a:stretch/>
        </p:blipFill>
        <p:spPr bwMode="auto">
          <a:xfrm>
            <a:off x="0" y="2750784"/>
            <a:ext cx="3227942" cy="2621563"/>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7497" y="1882137"/>
            <a:ext cx="4202935" cy="707886"/>
          </a:xfrm>
          <a:prstGeom prst="rect">
            <a:avLst/>
          </a:prstGeom>
          <a:noFill/>
          <a:ln>
            <a:noFill/>
          </a:ln>
        </p:spPr>
        <p:txBody>
          <a:bodyPr wrap="square" rtlCol="0">
            <a:spAutoFit/>
          </a:bodyPr>
          <a:lstStyle>
            <a:defPPr>
              <a:defRPr lang="en-US"/>
            </a:defPPr>
            <a:lvl1pPr algn="ctr">
              <a:defRPr sz="1000" b="1"/>
            </a:lvl1pPr>
          </a:lstStyle>
          <a:p>
            <a:r>
              <a:rPr lang="en-US" sz="2000" dirty="0" smtClean="0"/>
              <a:t>How do we help TC </a:t>
            </a:r>
          </a:p>
          <a:p>
            <a:r>
              <a:rPr lang="en-US" sz="2000" dirty="0" smtClean="0"/>
              <a:t>achieve greater success?</a:t>
            </a:r>
            <a:endParaRPr lang="en-US" sz="2000" dirty="0"/>
          </a:p>
        </p:txBody>
      </p:sp>
      <p:pic>
        <p:nvPicPr>
          <p:cNvPr id="6" name="Picture 2" descr="C:\Users\patf\Desktop\Dropbox\Publications\Image Catalogue\GRAPHICS_Used for Materials\Logos\G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7074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fade">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What has been accomplished?</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458" t="62" b="62"/>
          <a:stretch/>
        </p:blipFill>
        <p:spPr>
          <a:xfrm>
            <a:off x="-1" y="2051217"/>
            <a:ext cx="3047630" cy="4068870"/>
          </a:xfrm>
          <a:prstGeom prst="flowChartDelay">
            <a:avLst/>
          </a:prstGeom>
        </p:spPr>
      </p:pic>
      <p:sp>
        <p:nvSpPr>
          <p:cNvPr id="4" name="TextBox 3"/>
          <p:cNvSpPr txBox="1"/>
          <p:nvPr/>
        </p:nvSpPr>
        <p:spPr>
          <a:xfrm>
            <a:off x="3917091" y="2730089"/>
            <a:ext cx="4577570" cy="2277547"/>
          </a:xfrm>
          <a:prstGeom prst="rect">
            <a:avLst/>
          </a:prstGeom>
          <a:noFill/>
        </p:spPr>
        <p:txBody>
          <a:bodyPr wrap="square" rtlCol="0">
            <a:spAutoFit/>
          </a:bodyPr>
          <a:lstStyle/>
          <a:p>
            <a:pPr algn="ctr"/>
            <a:endParaRPr lang="en-US" sz="1000" b="1" dirty="0" smtClean="0"/>
          </a:p>
          <a:p>
            <a:r>
              <a:rPr lang="en-US" sz="3300" b="1" dirty="0" smtClean="0"/>
              <a:t>God has been faithful, and he has blessed our efforts over the past 9 years!</a:t>
            </a:r>
            <a:endParaRPr lang="en-US" sz="3300" b="1" dirty="0"/>
          </a:p>
        </p:txBody>
      </p:sp>
      <p:sp>
        <p:nvSpPr>
          <p:cNvPr id="7" name="Flowchart: Delay 6"/>
          <p:cNvSpPr/>
          <p:nvPr/>
        </p:nvSpPr>
        <p:spPr>
          <a:xfrm>
            <a:off x="1112107" y="1927650"/>
            <a:ext cx="1935521" cy="4192437"/>
          </a:xfrm>
          <a:prstGeom prst="flowChartDelay">
            <a:avLst/>
          </a:prstGeom>
          <a:gradFill flip="none" rotWithShape="1">
            <a:gsLst>
              <a:gs pos="0">
                <a:srgbClr val="FFFFFF">
                  <a:alpha val="0"/>
                </a:srgbClr>
              </a:gs>
              <a:gs pos="31000">
                <a:schemeClr val="bg1">
                  <a:alpha val="2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2" descr="C:\Users\patf\Desktop\Dropbox\Publications\Image Catalogue\GRAPHICS_Used for Materials\Logos\G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85501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000" u="sng" dirty="0" smtClean="0">
                <a:solidFill>
                  <a:schemeClr val="bg1"/>
                </a:solidFill>
              </a:rPr>
              <a:t>Strategy 1</a:t>
            </a:r>
            <a:r>
              <a:rPr lang="en-US" dirty="0" smtClean="0">
                <a:solidFill>
                  <a:schemeClr val="bg1"/>
                </a:solidFill>
              </a:rPr>
              <a:t>  </a:t>
            </a:r>
            <a:br>
              <a:rPr lang="en-US" dirty="0" smtClean="0">
                <a:solidFill>
                  <a:schemeClr val="bg1"/>
                </a:solidFill>
              </a:rPr>
            </a:br>
            <a:r>
              <a:rPr lang="en-US" dirty="0" smtClean="0">
                <a:solidFill>
                  <a:schemeClr val="bg1"/>
                </a:solidFill>
              </a:rPr>
              <a:t>New Programs</a:t>
            </a:r>
            <a:endParaRPr lang="en-US" dirty="0"/>
          </a:p>
        </p:txBody>
      </p:sp>
      <p:sp>
        <p:nvSpPr>
          <p:cNvPr id="6" name="TextBox 5"/>
          <p:cNvSpPr txBox="1"/>
          <p:nvPr/>
        </p:nvSpPr>
        <p:spPr>
          <a:xfrm>
            <a:off x="1754176" y="1953509"/>
            <a:ext cx="5696607" cy="1323439"/>
          </a:xfrm>
          <a:prstGeom prst="rect">
            <a:avLst/>
          </a:prstGeom>
          <a:noFill/>
        </p:spPr>
        <p:txBody>
          <a:bodyPr wrap="square" rtlCol="0">
            <a:spAutoFit/>
          </a:bodyPr>
          <a:lstStyle/>
          <a:p>
            <a:pPr algn="ctr"/>
            <a:r>
              <a:rPr lang="en-US" sz="2500" b="1" dirty="0" smtClean="0"/>
              <a:t>31 new countries</a:t>
            </a:r>
          </a:p>
          <a:p>
            <a:pPr marL="514350" indent="-514350">
              <a:buFont typeface="Arial" panose="020B0604020202020204" pitchFamily="34" charset="0"/>
              <a:buChar char="•"/>
            </a:pPr>
            <a:endParaRPr lang="en-US" sz="2500" b="1" dirty="0" smtClean="0"/>
          </a:p>
          <a:p>
            <a:pPr marL="514350" indent="-514350">
              <a:buAutoNum type="arabicPeriod"/>
            </a:pPr>
            <a:endParaRPr lang="en-US" sz="3000" b="1" dirty="0"/>
          </a:p>
        </p:txBody>
      </p:sp>
      <p:pic>
        <p:nvPicPr>
          <p:cNvPr id="38" name="Picture 3" descr="C:\Users\tim.kincaid\Dropbox\62 Graphics Studio\MW - Lobby Art\Global Top Pics - Testimonies\IMG_7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 y="5679026"/>
            <a:ext cx="1574261" cy="10496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tim.kincaid\Dropbox\62 Graphics Studio\MW - Lobby Art\Global Top Pics - Testimonies\India Photos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88" b="9274"/>
          <a:stretch/>
        </p:blipFill>
        <p:spPr bwMode="auto">
          <a:xfrm>
            <a:off x="4506829" y="5697698"/>
            <a:ext cx="1809870" cy="10309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tim.kincaid\Dropbox\62 Graphics Studio\MW - Lobby Art\Global Back Up Pics\Prague young gir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01" r="3418" b="9783"/>
          <a:stretch/>
        </p:blipFill>
        <p:spPr bwMode="auto">
          <a:xfrm>
            <a:off x="7421333" y="5691409"/>
            <a:ext cx="1722667" cy="1037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C:\Users\tim.kincaid\Dropbox\62 Graphics Studio\MW - Lobby Art\Global Back Up Pics\TCKAPR09.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909"/>
          <a:stretch/>
        </p:blipFill>
        <p:spPr bwMode="auto">
          <a:xfrm>
            <a:off x="1432560" y="5697698"/>
            <a:ext cx="1697494" cy="10309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C:\Users\tim.kincaid\Dropbox\62 Graphics Studio\MW - Lobby Art\Global Back Up Pics\Sam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78" b="6979"/>
          <a:stretch/>
        </p:blipFill>
        <p:spPr bwMode="auto">
          <a:xfrm>
            <a:off x="6322632" y="5679026"/>
            <a:ext cx="1100281" cy="10372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crosscatholicblog.com/wp-content/uploads/2010/04/cross-blog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0957" y="5691807"/>
            <a:ext cx="1541669" cy="102778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91440" y="5679026"/>
            <a:ext cx="9235440" cy="0"/>
          </a:xfrm>
          <a:prstGeom prst="line">
            <a:avLst/>
          </a:prstGeom>
          <a:ln w="28575">
            <a:solidFill>
              <a:srgbClr val="13284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5784" y="6716258"/>
            <a:ext cx="9235440" cy="0"/>
          </a:xfrm>
          <a:prstGeom prst="line">
            <a:avLst/>
          </a:prstGeom>
          <a:ln w="28575">
            <a:solidFill>
              <a:srgbClr val="132845"/>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7733" y="2668779"/>
            <a:ext cx="2457434" cy="2893100"/>
          </a:xfrm>
          <a:prstGeom prst="rect">
            <a:avLst/>
          </a:prstGeom>
          <a:noFill/>
        </p:spPr>
        <p:txBody>
          <a:bodyPr wrap="square" rtlCol="0">
            <a:spAutoFit/>
          </a:bodyPr>
          <a:lstStyle/>
          <a:p>
            <a:r>
              <a:rPr lang="en-US" b="1" dirty="0" smtClean="0"/>
              <a:t>Botswana</a:t>
            </a:r>
          </a:p>
          <a:p>
            <a:r>
              <a:rPr lang="en-US" b="1" dirty="0" smtClean="0"/>
              <a:t>Burkina Faso</a:t>
            </a:r>
          </a:p>
          <a:p>
            <a:r>
              <a:rPr lang="en-US" b="1" dirty="0" smtClean="0"/>
              <a:t>Burundi</a:t>
            </a:r>
          </a:p>
          <a:p>
            <a:r>
              <a:rPr lang="en-US" b="1" dirty="0" smtClean="0"/>
              <a:t>Cameroon</a:t>
            </a:r>
          </a:p>
          <a:p>
            <a:r>
              <a:rPr lang="en-US" b="1" dirty="0" smtClean="0"/>
              <a:t>Ghana</a:t>
            </a:r>
          </a:p>
          <a:p>
            <a:r>
              <a:rPr lang="en-US" b="1" dirty="0" smtClean="0"/>
              <a:t>Madagascar</a:t>
            </a:r>
          </a:p>
          <a:p>
            <a:r>
              <a:rPr lang="en-US" b="1" dirty="0" smtClean="0"/>
              <a:t>Tanzania</a:t>
            </a:r>
          </a:p>
          <a:p>
            <a:r>
              <a:rPr lang="en-US" b="1" dirty="0" smtClean="0"/>
              <a:t>Togo</a:t>
            </a:r>
          </a:p>
          <a:p>
            <a:endParaRPr lang="en-US" b="1" dirty="0"/>
          </a:p>
          <a:p>
            <a:endParaRPr lang="en-US" sz="2000" b="1" dirty="0" smtClean="0"/>
          </a:p>
        </p:txBody>
      </p:sp>
      <p:sp>
        <p:nvSpPr>
          <p:cNvPr id="17" name="TextBox 16"/>
          <p:cNvSpPr txBox="1"/>
          <p:nvPr/>
        </p:nvSpPr>
        <p:spPr>
          <a:xfrm>
            <a:off x="7154276" y="2751370"/>
            <a:ext cx="2065924" cy="4016484"/>
          </a:xfrm>
          <a:prstGeom prst="rect">
            <a:avLst/>
          </a:prstGeom>
          <a:noFill/>
        </p:spPr>
        <p:txBody>
          <a:bodyPr wrap="square" rtlCol="0">
            <a:spAutoFit/>
          </a:bodyPr>
          <a:lstStyle/>
          <a:p>
            <a:r>
              <a:rPr lang="en-US" b="1" dirty="0" smtClean="0"/>
              <a:t>Belize</a:t>
            </a:r>
          </a:p>
          <a:p>
            <a:r>
              <a:rPr lang="en-US" b="1" dirty="0" smtClean="0"/>
              <a:t>Colombia</a:t>
            </a:r>
          </a:p>
          <a:p>
            <a:r>
              <a:rPr lang="en-US" b="1" dirty="0" smtClean="0"/>
              <a:t>Grenada</a:t>
            </a:r>
          </a:p>
          <a:p>
            <a:r>
              <a:rPr lang="en-US" b="1" dirty="0" smtClean="0"/>
              <a:t>Guyana</a:t>
            </a:r>
          </a:p>
          <a:p>
            <a:r>
              <a:rPr lang="en-US" b="1" dirty="0" smtClean="0"/>
              <a:t>Nicaragua</a:t>
            </a:r>
          </a:p>
          <a:p>
            <a:r>
              <a:rPr lang="en-US" b="1" dirty="0" smtClean="0"/>
              <a:t>Panama</a:t>
            </a:r>
          </a:p>
          <a:p>
            <a:r>
              <a:rPr lang="en-US" b="1" dirty="0" smtClean="0"/>
              <a:t>Peru</a:t>
            </a:r>
          </a:p>
          <a:p>
            <a:r>
              <a:rPr lang="en-US" b="1" dirty="0" smtClean="0"/>
              <a:t>Name Withheld</a:t>
            </a:r>
          </a:p>
          <a:p>
            <a:endParaRPr lang="en-US" b="1" dirty="0" smtClean="0"/>
          </a:p>
          <a:p>
            <a:endParaRPr lang="en-US" b="1" dirty="0" smtClean="0"/>
          </a:p>
          <a:p>
            <a:endParaRPr lang="en-US" sz="2000" b="1" dirty="0" smtClean="0"/>
          </a:p>
          <a:p>
            <a:pPr marL="514350" indent="-514350">
              <a:buFont typeface="Arial" panose="020B0604020202020204" pitchFamily="34" charset="0"/>
              <a:buChar char="•"/>
            </a:pPr>
            <a:endParaRPr lang="en-US" sz="2500" b="1" dirty="0" smtClean="0"/>
          </a:p>
          <a:p>
            <a:pPr marL="514350" indent="-514350">
              <a:buAutoNum type="arabicPeriod"/>
            </a:pPr>
            <a:endParaRPr lang="en-US" sz="3000" b="1" dirty="0"/>
          </a:p>
        </p:txBody>
      </p:sp>
      <p:sp>
        <p:nvSpPr>
          <p:cNvPr id="18" name="TextBox 17"/>
          <p:cNvSpPr txBox="1"/>
          <p:nvPr/>
        </p:nvSpPr>
        <p:spPr>
          <a:xfrm>
            <a:off x="5442459" y="2751371"/>
            <a:ext cx="1711817" cy="4047262"/>
          </a:xfrm>
          <a:prstGeom prst="rect">
            <a:avLst/>
          </a:prstGeom>
          <a:noFill/>
        </p:spPr>
        <p:txBody>
          <a:bodyPr wrap="square" rtlCol="0">
            <a:spAutoFit/>
          </a:bodyPr>
          <a:lstStyle/>
          <a:p>
            <a:r>
              <a:rPr lang="en-US" b="1" dirty="0" smtClean="0"/>
              <a:t>Albania</a:t>
            </a:r>
          </a:p>
          <a:p>
            <a:r>
              <a:rPr lang="en-US" b="1" dirty="0" smtClean="0"/>
              <a:t>Bulgaria</a:t>
            </a:r>
          </a:p>
          <a:p>
            <a:r>
              <a:rPr lang="en-US" b="1" dirty="0" smtClean="0"/>
              <a:t>Greece</a:t>
            </a:r>
          </a:p>
          <a:p>
            <a:r>
              <a:rPr lang="en-US" b="1" dirty="0" smtClean="0"/>
              <a:t>Iceland</a:t>
            </a:r>
          </a:p>
          <a:p>
            <a:r>
              <a:rPr lang="en-US" b="1" dirty="0" smtClean="0"/>
              <a:t>Malta</a:t>
            </a:r>
          </a:p>
          <a:p>
            <a:r>
              <a:rPr lang="en-US" b="1" dirty="0" smtClean="0"/>
              <a:t>Spain</a:t>
            </a:r>
          </a:p>
          <a:p>
            <a:endParaRPr lang="en-US" b="1" dirty="0"/>
          </a:p>
          <a:p>
            <a:r>
              <a:rPr lang="en-US" b="1" dirty="0"/>
              <a:t>N. Asia</a:t>
            </a:r>
          </a:p>
          <a:p>
            <a:endParaRPr lang="en-US" b="1" dirty="0" smtClean="0"/>
          </a:p>
          <a:p>
            <a:endParaRPr lang="en-US" sz="2000" b="1" dirty="0" smtClean="0"/>
          </a:p>
          <a:p>
            <a:endParaRPr lang="en-US" sz="2000" b="1" dirty="0" smtClean="0"/>
          </a:p>
          <a:p>
            <a:pPr marL="514350" indent="-514350">
              <a:buFont typeface="Arial" panose="020B0604020202020204" pitchFamily="34" charset="0"/>
              <a:buChar char="•"/>
            </a:pPr>
            <a:endParaRPr lang="en-US" sz="2500" b="1" dirty="0" smtClean="0"/>
          </a:p>
          <a:p>
            <a:pPr marL="514350" indent="-514350">
              <a:buAutoNum type="arabicPeriod"/>
            </a:pPr>
            <a:endParaRPr lang="en-US" sz="3000" b="1" dirty="0"/>
          </a:p>
        </p:txBody>
      </p:sp>
      <p:sp>
        <p:nvSpPr>
          <p:cNvPr id="19" name="TextBox 18"/>
          <p:cNvSpPr txBox="1"/>
          <p:nvPr/>
        </p:nvSpPr>
        <p:spPr>
          <a:xfrm>
            <a:off x="3001312" y="2660609"/>
            <a:ext cx="1838801" cy="2585323"/>
          </a:xfrm>
          <a:prstGeom prst="rect">
            <a:avLst/>
          </a:prstGeom>
          <a:noFill/>
        </p:spPr>
        <p:txBody>
          <a:bodyPr wrap="square" rtlCol="0">
            <a:spAutoFit/>
          </a:bodyPr>
          <a:lstStyle/>
          <a:p>
            <a:r>
              <a:rPr lang="en-US" b="1" dirty="0" smtClean="0"/>
              <a:t>Fiji</a:t>
            </a:r>
          </a:p>
          <a:p>
            <a:r>
              <a:rPr lang="en-US" b="1" dirty="0" smtClean="0"/>
              <a:t>Myanmar</a:t>
            </a:r>
          </a:p>
          <a:p>
            <a:r>
              <a:rPr lang="en-US" b="1" dirty="0" smtClean="0"/>
              <a:t>N. Mariana Is</a:t>
            </a:r>
          </a:p>
          <a:p>
            <a:r>
              <a:rPr lang="en-US" b="1" dirty="0" smtClean="0"/>
              <a:t>S. Korea</a:t>
            </a:r>
          </a:p>
          <a:p>
            <a:r>
              <a:rPr lang="en-US" b="1" dirty="0" smtClean="0"/>
              <a:t>Thailand</a:t>
            </a:r>
          </a:p>
          <a:p>
            <a:endParaRPr lang="en-US" b="1" dirty="0" smtClean="0"/>
          </a:p>
          <a:p>
            <a:r>
              <a:rPr lang="en-US" b="1" dirty="0" smtClean="0"/>
              <a:t>Armenia</a:t>
            </a:r>
            <a:endParaRPr lang="en-US" b="1" dirty="0"/>
          </a:p>
          <a:p>
            <a:r>
              <a:rPr lang="en-US" b="1" dirty="0"/>
              <a:t>Lebanon</a:t>
            </a:r>
          </a:p>
          <a:p>
            <a:r>
              <a:rPr lang="en-US" b="1" dirty="0" smtClean="0"/>
              <a:t>Turkey</a:t>
            </a:r>
            <a:endParaRPr lang="en-US" b="1" dirty="0"/>
          </a:p>
        </p:txBody>
      </p:sp>
    </p:spTree>
    <p:extLst>
      <p:ext uri="{BB962C8B-B14F-4D97-AF65-F5344CB8AC3E}">
        <p14:creationId xmlns:p14="http://schemas.microsoft.com/office/powerpoint/2010/main" val="3773458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75958" y="2400919"/>
            <a:ext cx="4984264" cy="4016484"/>
          </a:xfrm>
          <a:prstGeom prst="rect">
            <a:avLst/>
          </a:prstGeom>
          <a:noFill/>
        </p:spPr>
        <p:txBody>
          <a:bodyPr wrap="square" rtlCol="0">
            <a:spAutoFit/>
          </a:bodyPr>
          <a:lstStyle/>
          <a:p>
            <a:pPr marL="342900" indent="-342900">
              <a:buFont typeface="Arial" panose="020B0604020202020204" pitchFamily="34" charset="0"/>
              <a:buChar char="•"/>
            </a:pPr>
            <a:r>
              <a:rPr lang="en-US" sz="2500" b="1" dirty="0" smtClean="0"/>
              <a:t>Awareness Meeting</a:t>
            </a:r>
          </a:p>
          <a:p>
            <a:r>
              <a:rPr lang="en-US" sz="2000" b="1" dirty="0" smtClean="0">
                <a:solidFill>
                  <a:schemeClr val="bg2">
                    <a:lumMod val="75000"/>
                  </a:schemeClr>
                </a:solidFill>
              </a:rPr>
              <a:t>     </a:t>
            </a:r>
            <a:r>
              <a:rPr lang="en-US" b="1" dirty="0" smtClean="0">
                <a:solidFill>
                  <a:schemeClr val="bg2">
                    <a:lumMod val="75000"/>
                  </a:schemeClr>
                </a:solidFill>
              </a:rPr>
              <a:t>(recruiting leaders &amp; partners)</a:t>
            </a:r>
          </a:p>
          <a:p>
            <a:pPr marL="342900" indent="-342900">
              <a:buFont typeface="Arial" panose="020B0604020202020204" pitchFamily="34" charset="0"/>
              <a:buChar char="•"/>
            </a:pPr>
            <a:r>
              <a:rPr lang="en-US" sz="2500" b="1" dirty="0" smtClean="0"/>
              <a:t>Evangelism</a:t>
            </a:r>
            <a:endParaRPr lang="en-US" sz="2500" b="1" dirty="0"/>
          </a:p>
          <a:p>
            <a:r>
              <a:rPr lang="en-US" sz="2000" b="1" dirty="0" smtClean="0">
                <a:solidFill>
                  <a:schemeClr val="bg2">
                    <a:lumMod val="75000"/>
                  </a:schemeClr>
                </a:solidFill>
              </a:rPr>
              <a:t>     </a:t>
            </a:r>
            <a:r>
              <a:rPr lang="en-US" b="1" dirty="0" smtClean="0">
                <a:solidFill>
                  <a:schemeClr val="bg2">
                    <a:lumMod val="75000"/>
                  </a:schemeClr>
                </a:solidFill>
              </a:rPr>
              <a:t>(partnering in outreach efforts)</a:t>
            </a:r>
            <a:endParaRPr lang="en-US" b="1" dirty="0">
              <a:solidFill>
                <a:schemeClr val="bg2">
                  <a:lumMod val="75000"/>
                </a:schemeClr>
              </a:solidFill>
            </a:endParaRPr>
          </a:p>
          <a:p>
            <a:pPr marL="342900" indent="-342900">
              <a:buFont typeface="Arial" panose="020B0604020202020204" pitchFamily="34" charset="0"/>
              <a:buChar char="•"/>
            </a:pPr>
            <a:r>
              <a:rPr lang="en-US" sz="2500" b="1" dirty="0" smtClean="0"/>
              <a:t>Internships</a:t>
            </a:r>
            <a:endParaRPr lang="en-US" sz="2500" b="1" dirty="0"/>
          </a:p>
          <a:p>
            <a:r>
              <a:rPr lang="en-US" sz="2000" b="1" dirty="0" smtClean="0">
                <a:solidFill>
                  <a:schemeClr val="bg2">
                    <a:lumMod val="75000"/>
                  </a:schemeClr>
                </a:solidFill>
              </a:rPr>
              <a:t>     </a:t>
            </a:r>
            <a:r>
              <a:rPr lang="en-US" b="1" dirty="0" smtClean="0">
                <a:solidFill>
                  <a:schemeClr val="bg2">
                    <a:lumMod val="75000"/>
                  </a:schemeClr>
                </a:solidFill>
              </a:rPr>
              <a:t>(sending interns to TC programs)</a:t>
            </a:r>
            <a:endParaRPr lang="en-US" b="1" dirty="0">
              <a:solidFill>
                <a:schemeClr val="bg2">
                  <a:lumMod val="75000"/>
                </a:schemeClr>
              </a:solidFill>
            </a:endParaRPr>
          </a:p>
          <a:p>
            <a:pPr marL="342900" indent="-342900">
              <a:buFont typeface="Arial" panose="020B0604020202020204" pitchFamily="34" charset="0"/>
              <a:buChar char="•"/>
            </a:pPr>
            <a:r>
              <a:rPr lang="en-US" sz="2500" b="1" dirty="0" smtClean="0"/>
              <a:t>Living Free </a:t>
            </a:r>
          </a:p>
          <a:p>
            <a:r>
              <a:rPr lang="en-US" sz="2000" b="1" dirty="0" smtClean="0">
                <a:solidFill>
                  <a:schemeClr val="bg2">
                    <a:lumMod val="75000"/>
                  </a:schemeClr>
                </a:solidFill>
              </a:rPr>
              <a:t>     </a:t>
            </a:r>
            <a:r>
              <a:rPr lang="en-US" b="1" dirty="0" smtClean="0">
                <a:solidFill>
                  <a:schemeClr val="bg2">
                    <a:lumMod val="75000"/>
                  </a:schemeClr>
                </a:solidFill>
              </a:rPr>
              <a:t>(non-residential groups)</a:t>
            </a:r>
          </a:p>
          <a:p>
            <a:pPr marL="342900" indent="-342900">
              <a:buFont typeface="Arial" panose="020B0604020202020204" pitchFamily="34" charset="0"/>
              <a:buChar char="•"/>
            </a:pPr>
            <a:r>
              <a:rPr lang="en-US" sz="2500" b="1" dirty="0" smtClean="0"/>
              <a:t>Women and Children</a:t>
            </a:r>
            <a:endParaRPr lang="en-US" sz="2500" b="1" dirty="0"/>
          </a:p>
          <a:p>
            <a:r>
              <a:rPr lang="en-US" sz="2000" b="1" dirty="0" smtClean="0">
                <a:solidFill>
                  <a:schemeClr val="bg2">
                    <a:lumMod val="75000"/>
                  </a:schemeClr>
                </a:solidFill>
              </a:rPr>
              <a:t>     </a:t>
            </a:r>
            <a:r>
              <a:rPr lang="en-US" b="1" dirty="0" smtClean="0">
                <a:solidFill>
                  <a:schemeClr val="bg2">
                    <a:lumMod val="75000"/>
                  </a:schemeClr>
                </a:solidFill>
              </a:rPr>
              <a:t>(consulting to start new programs)</a:t>
            </a:r>
            <a:endParaRPr lang="en-US" b="1" dirty="0">
              <a:solidFill>
                <a:schemeClr val="bg2">
                  <a:lumMod val="75000"/>
                </a:schemeClr>
              </a:solidFill>
            </a:endParaRPr>
          </a:p>
          <a:p>
            <a:endParaRPr lang="en-US" sz="3000" b="1" dirty="0"/>
          </a:p>
        </p:txBody>
      </p:sp>
      <p:pic>
        <p:nvPicPr>
          <p:cNvPr id="10" name="Picture 2" descr="unleash-the-hope-photo"/>
          <p:cNvPicPr>
            <a:picLocks noChangeAspect="1" noChangeArrowheads="1"/>
          </p:cNvPicPr>
          <p:nvPr/>
        </p:nvPicPr>
        <p:blipFill rotWithShape="1">
          <a:blip r:embed="rId3">
            <a:extLst>
              <a:ext uri="{28A0092B-C50C-407E-A947-70E740481C1C}">
                <a14:useLocalDpi xmlns:a14="http://schemas.microsoft.com/office/drawing/2010/main" val="0"/>
              </a:ext>
            </a:extLst>
          </a:blip>
          <a:srcRect l="29200" t="5470" r="17194" b="15"/>
          <a:stretch/>
        </p:blipFill>
        <p:spPr bwMode="auto">
          <a:xfrm>
            <a:off x="0" y="2387464"/>
            <a:ext cx="3047628" cy="3396375"/>
          </a:xfrm>
          <a:prstGeom prst="flowChartDelay">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274638"/>
            <a:ext cx="8229600" cy="1143000"/>
          </a:xfrm>
        </p:spPr>
        <p:txBody>
          <a:bodyPr/>
          <a:lstStyle/>
          <a:p>
            <a:pPr>
              <a:defRPr/>
            </a:pPr>
            <a:r>
              <a:rPr lang="en-US" sz="3000" u="sng" dirty="0" smtClean="0">
                <a:solidFill>
                  <a:schemeClr val="bg1"/>
                </a:solidFill>
              </a:rPr>
              <a:t>Strategy 1</a:t>
            </a:r>
            <a:r>
              <a:rPr lang="en-US" dirty="0" smtClean="0">
                <a:solidFill>
                  <a:schemeClr val="bg1"/>
                </a:solidFill>
              </a:rPr>
              <a:t>  </a:t>
            </a:r>
            <a:br>
              <a:rPr lang="en-US" dirty="0" smtClean="0">
                <a:solidFill>
                  <a:schemeClr val="bg1"/>
                </a:solidFill>
              </a:rPr>
            </a:br>
            <a:r>
              <a:rPr lang="en-US" dirty="0" smtClean="0">
                <a:solidFill>
                  <a:schemeClr val="bg1"/>
                </a:solidFill>
              </a:rPr>
              <a:t>New Programs</a:t>
            </a:r>
            <a:endParaRPr lang="en-US" dirty="0"/>
          </a:p>
        </p:txBody>
      </p:sp>
      <p:pic>
        <p:nvPicPr>
          <p:cNvPr id="5" name="Picture 2" descr="C:\Users\patf\Desktop\Dropbox\Publications\Image Catalogue\GRAPHICS_Used for Materials\Logos\G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2548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471" y="3004038"/>
            <a:ext cx="4534804" cy="236988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200 conferences and training events (2014 &amp; 2015)</a:t>
            </a:r>
          </a:p>
          <a:p>
            <a:endParaRPr lang="en-US" sz="700" b="1" dirty="0" smtClean="0"/>
          </a:p>
          <a:p>
            <a:pPr marL="342900" indent="-342900">
              <a:buFont typeface="Arial" panose="020B0604020202020204" pitchFamily="34" charset="0"/>
              <a:buChar char="•"/>
            </a:pPr>
            <a:r>
              <a:rPr lang="en-US" sz="2000" b="1" dirty="0" smtClean="0"/>
              <a:t>8,800</a:t>
            </a:r>
            <a:r>
              <a:rPr lang="en-US" sz="2000" b="1" dirty="0"/>
              <a:t>+ individuals </a:t>
            </a:r>
            <a:r>
              <a:rPr lang="en-US" sz="2000" b="1" dirty="0" smtClean="0"/>
              <a:t>participated</a:t>
            </a:r>
          </a:p>
          <a:p>
            <a:endParaRPr lang="en-US" sz="700" b="1" dirty="0" smtClean="0"/>
          </a:p>
          <a:p>
            <a:pPr marL="342900" indent="-342900">
              <a:buFont typeface="Arial" panose="020B0604020202020204" pitchFamily="34" charset="0"/>
              <a:buChar char="•"/>
            </a:pPr>
            <a:r>
              <a:rPr lang="en-US" sz="2000" b="1" dirty="0"/>
              <a:t>Scholarships </a:t>
            </a:r>
            <a:r>
              <a:rPr lang="en-US" sz="2000" b="1" dirty="0" smtClean="0"/>
              <a:t>were provided </a:t>
            </a:r>
            <a:r>
              <a:rPr lang="en-US" sz="2000" b="1" dirty="0"/>
              <a:t>to help </a:t>
            </a:r>
            <a:r>
              <a:rPr lang="en-US" sz="2000" b="1" dirty="0" smtClean="0"/>
              <a:t>hundreds of leaders attend</a:t>
            </a:r>
          </a:p>
          <a:p>
            <a:endParaRPr lang="en-US" sz="700" b="1" dirty="0"/>
          </a:p>
          <a:p>
            <a:pPr marL="342900" indent="-342900">
              <a:buFont typeface="Arial" panose="020B0604020202020204" pitchFamily="34" charset="0"/>
              <a:buChar char="•"/>
            </a:pPr>
            <a:r>
              <a:rPr lang="en-US" sz="2000" b="1" dirty="0"/>
              <a:t>iTeenChallenge.org </a:t>
            </a:r>
            <a:r>
              <a:rPr lang="en-US" sz="2000" b="1" dirty="0" smtClean="0"/>
              <a:t>launched</a:t>
            </a:r>
          </a:p>
          <a:p>
            <a:endParaRPr lang="en-US" sz="700" b="1" dirty="0" smtClean="0"/>
          </a:p>
        </p:txBody>
      </p:sp>
      <p:sp>
        <p:nvSpPr>
          <p:cNvPr id="6" name="Title 1"/>
          <p:cNvSpPr>
            <a:spLocks noGrp="1"/>
          </p:cNvSpPr>
          <p:nvPr>
            <p:ph type="title"/>
          </p:nvPr>
        </p:nvSpPr>
        <p:spPr>
          <a:xfrm>
            <a:off x="457200" y="274638"/>
            <a:ext cx="8229600" cy="1143000"/>
          </a:xfrm>
        </p:spPr>
        <p:txBody>
          <a:bodyPr/>
          <a:lstStyle/>
          <a:p>
            <a:pPr>
              <a:defRPr/>
            </a:pPr>
            <a:r>
              <a:rPr lang="en-US" sz="3000" u="sng" dirty="0" smtClean="0">
                <a:solidFill>
                  <a:schemeClr val="bg1"/>
                </a:solidFill>
              </a:rPr>
              <a:t>Strategy 2  </a:t>
            </a:r>
            <a:r>
              <a:rPr lang="en-US" dirty="0" smtClean="0">
                <a:solidFill>
                  <a:schemeClr val="bg1"/>
                </a:solidFill>
              </a:rPr>
              <a:t/>
            </a:r>
            <a:br>
              <a:rPr lang="en-US" dirty="0" smtClean="0">
                <a:solidFill>
                  <a:schemeClr val="bg1"/>
                </a:solidFill>
              </a:rPr>
            </a:br>
            <a:r>
              <a:rPr lang="en-US" dirty="0" smtClean="0">
                <a:solidFill>
                  <a:schemeClr val="bg1"/>
                </a:solidFill>
              </a:rPr>
              <a:t>Training</a:t>
            </a:r>
            <a:endParaRPr lang="en-US" dirty="0"/>
          </a:p>
        </p:txBody>
      </p:sp>
      <p:pic>
        <p:nvPicPr>
          <p:cNvPr id="7" name="Picture 2" descr="E:\Training photos\Cuba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96" r="14007" b="21551"/>
          <a:stretch/>
        </p:blipFill>
        <p:spPr bwMode="auto">
          <a:xfrm>
            <a:off x="5241275" y="2865003"/>
            <a:ext cx="3869769" cy="26479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08075" y="5512953"/>
            <a:ext cx="2819400" cy="430887"/>
          </a:xfrm>
          <a:prstGeom prst="rect">
            <a:avLst/>
          </a:prstGeom>
          <a:noFill/>
        </p:spPr>
        <p:txBody>
          <a:bodyPr wrap="square" rtlCol="0">
            <a:spAutoFit/>
          </a:bodyPr>
          <a:lstStyle/>
          <a:p>
            <a:pPr algn="r"/>
            <a:r>
              <a:rPr lang="en-US" sz="1100" dirty="0" smtClean="0"/>
              <a:t>Leadership Training</a:t>
            </a:r>
          </a:p>
          <a:p>
            <a:pPr algn="r"/>
            <a:r>
              <a:rPr lang="en-US" sz="1100" dirty="0" smtClean="0"/>
              <a:t>Latin America &amp; Caribbean Region</a:t>
            </a:r>
          </a:p>
        </p:txBody>
      </p:sp>
      <p:pic>
        <p:nvPicPr>
          <p:cNvPr id="9" name="Picture 2" descr="C:\Users\patf\Desktop\Dropbox\Publications\Image Catalogue\GRAPHICS_Used for Materials\Logos\G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446" y="5783263"/>
            <a:ext cx="22002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0523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9557</TotalTime>
  <Words>960</Words>
  <Application>Microsoft Office PowerPoint</Application>
  <PresentationFormat>On-screen Show (4:3)</PresentationFormat>
  <Paragraphs>270</Paragraphs>
  <Slides>26</Slides>
  <Notes>26</Notes>
  <HiddenSlides>4</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26</vt:i4>
      </vt:variant>
    </vt:vector>
  </HeadingPairs>
  <TitlesOfParts>
    <vt:vector size="34" baseType="lpstr">
      <vt:lpstr>ＭＳ Ｐゴシック</vt:lpstr>
      <vt:lpstr>Arial</vt:lpstr>
      <vt:lpstr>Calibri</vt:lpstr>
      <vt:lpstr>1_Custom Design</vt:lpstr>
      <vt:lpstr>1_Office Theme</vt:lpstr>
      <vt:lpstr>2_Office Theme</vt:lpstr>
      <vt:lpstr>Custom Design</vt:lpstr>
      <vt:lpstr>Diseño predeterminado</vt:lpstr>
      <vt:lpstr>Hope</vt:lpstr>
      <vt:lpstr>Our History</vt:lpstr>
      <vt:lpstr>A New Mission</vt:lpstr>
      <vt:lpstr>Approach</vt:lpstr>
      <vt:lpstr>Strategies</vt:lpstr>
      <vt:lpstr>What has been accomplished?</vt:lpstr>
      <vt:lpstr>Strategy 1   New Programs</vt:lpstr>
      <vt:lpstr>Strategy 1   New Programs</vt:lpstr>
      <vt:lpstr>Strategy 2   Training</vt:lpstr>
      <vt:lpstr>Strategy 3   Communication Tools</vt:lpstr>
      <vt:lpstr>Strategy 4 Sustainability</vt:lpstr>
      <vt:lpstr>Strategy 4:  Sustainability</vt:lpstr>
      <vt:lpstr>Strategy 5 Standards</vt:lpstr>
      <vt:lpstr>A World In Need</vt:lpstr>
      <vt:lpstr> Vision God’s Heart for the People</vt:lpstr>
      <vt:lpstr> Vision God’s Heart for the People</vt:lpstr>
      <vt:lpstr> Vision God’s Heart for the People</vt:lpstr>
      <vt:lpstr> Vision God’s Heart for This Ministry</vt:lpstr>
      <vt:lpstr> Vision God’s Heart for This Ministry</vt:lpstr>
      <vt:lpstr> Vision Igniting Ministry</vt:lpstr>
      <vt:lpstr> Vision Inspiring Leaders</vt:lpstr>
      <vt:lpstr>PowerPoint Presentation</vt:lpstr>
      <vt:lpstr> Break Out Session</vt:lpstr>
      <vt:lpstr> Break Out Session</vt:lpstr>
      <vt:lpstr> Break Out Session</vt:lpstr>
      <vt:lpstr>PowerPoint Presentation</vt:lpstr>
    </vt:vector>
  </TitlesOfParts>
  <Manager/>
  <Company>Global Teen Challenge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Kevin Tyler</dc:creator>
  <cp:keywords/>
  <dc:description/>
  <cp:lastModifiedBy>Tim Kincaid</cp:lastModifiedBy>
  <cp:revision>346</cp:revision>
  <cp:lastPrinted>2016-02-26T15:12:41Z</cp:lastPrinted>
  <dcterms:created xsi:type="dcterms:W3CDTF">2016-01-15T20:00:55Z</dcterms:created>
  <dcterms:modified xsi:type="dcterms:W3CDTF">2016-04-15T07:20:33Z</dcterms:modified>
  <cp:category/>
</cp:coreProperties>
</file>