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</p:sldIdLst>
  <p:sldSz cx="13444538" cy="7562850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318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477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8636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0795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18">
          <p15:clr>
            <a:srgbClr val="A4A3A4"/>
          </p15:clr>
        </p15:guide>
        <p15:guide id="2" pos="190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64" y="53"/>
      </p:cViewPr>
      <p:guideLst>
        <p:guide orient="horz" pos="2160"/>
        <p:guide pos="384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18"/>
        <p:guide pos="19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2A34DFA7-7CEC-4986-8E9A-1915207356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382588" y="693738"/>
            <a:ext cx="6091237" cy="342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6400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9575">
              <a:lnSpc>
                <a:spcPct val="95000"/>
              </a:lnSpc>
              <a:tabLst>
                <a:tab pos="649288" algn="l"/>
                <a:tab pos="1298575" algn="l"/>
                <a:tab pos="1949450" algn="l"/>
                <a:tab pos="2598738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9575">
              <a:lnSpc>
                <a:spcPct val="95000"/>
              </a:lnSpc>
              <a:tabLst>
                <a:tab pos="649288" algn="l"/>
                <a:tab pos="1298575" algn="l"/>
                <a:tab pos="1949450" algn="l"/>
                <a:tab pos="2598738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09575">
              <a:lnSpc>
                <a:spcPct val="95000"/>
              </a:lnSpc>
              <a:tabLst>
                <a:tab pos="649288" algn="l"/>
                <a:tab pos="1298575" algn="l"/>
                <a:tab pos="1949450" algn="l"/>
                <a:tab pos="2598738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09575">
              <a:lnSpc>
                <a:spcPct val="95000"/>
              </a:lnSpc>
              <a:tabLst>
                <a:tab pos="649288" algn="l"/>
                <a:tab pos="1298575" algn="l"/>
                <a:tab pos="1949450" algn="l"/>
                <a:tab pos="25987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14910BD8-F4AA-4A01-AF01-FF9FE0F528F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1E9B8C10-7427-49C8-9A94-3F6352FF2E1C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2588" y="693738"/>
            <a:ext cx="60928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73070DFA-A271-4CC4-A297-53EE1B3941E8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11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382588" y="693738"/>
            <a:ext cx="6091237" cy="3427412"/>
          </a:xfrm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EBBCA741-D31E-4550-8439-427C5CBEF06C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2588" y="693738"/>
            <a:ext cx="60928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5B88A696-50CA-42AD-8C4D-9A16E526C16B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2588" y="693738"/>
            <a:ext cx="60928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058" tIns="41029" rIns="82058" bIns="41029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4DEA8695-2AEC-4A0D-9701-A9793559B22B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4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2588" y="693738"/>
            <a:ext cx="60928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058" tIns="41029" rIns="82058" bIns="41029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D1861908-4FDB-4230-96A5-D8493F55D88F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2588" y="693738"/>
            <a:ext cx="60928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058" tIns="41029" rIns="82058" bIns="41029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FABD8B22-D48E-417A-9D50-53F7C7DD17EA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2588" y="693738"/>
            <a:ext cx="60928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058" tIns="41029" rIns="82058" bIns="41029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B34125BD-75FC-4D01-9C1C-C07960B21E6E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2588" y="693738"/>
            <a:ext cx="60928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058" tIns="41029" rIns="82058" bIns="41029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5AD55023-9420-471D-9FAA-832896863AC9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8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2588" y="693738"/>
            <a:ext cx="60928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058" tIns="41029" rIns="82058" bIns="41029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9575" eaLnBrk="0"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95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649288" algn="l"/>
                <a:tab pos="1298575" algn="l"/>
                <a:tab pos="1949450" algn="l"/>
                <a:tab pos="2598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44FEB9DE-13DE-4EB4-846A-D9116412BD1C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9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382588" y="693738"/>
            <a:ext cx="6091237" cy="3427412"/>
          </a:xfrm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151804" y="3914775"/>
            <a:ext cx="4369264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923472" y="3914775"/>
            <a:ext cx="4369262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675675" y="3889375"/>
            <a:ext cx="67773" cy="49213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72226" y="4080063"/>
            <a:ext cx="12212122" cy="1260475"/>
          </a:xfrm>
        </p:spPr>
        <p:txBody>
          <a:bodyPr>
            <a:noAutofit/>
          </a:bodyPr>
          <a:lstStyle>
            <a:lvl1pPr marL="0" indent="0" algn="ctr">
              <a:buNone/>
              <a:defRPr sz="2400" spc="110" baseline="0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72226" y="1581089"/>
            <a:ext cx="12212122" cy="2184823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53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05-2010</a:t>
            </a:r>
            <a:endParaRPr lang="en-GB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81761-5E0F-4D98-910F-589328A743C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T101.07                              iteenchallenge.org</a:t>
            </a:r>
          </a:p>
        </p:txBody>
      </p:sp>
    </p:spTree>
    <p:extLst>
      <p:ext uri="{BB962C8B-B14F-4D97-AF65-F5344CB8AC3E}">
        <p14:creationId xmlns:p14="http://schemas.microsoft.com/office/powerpoint/2010/main" val="2714249481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05-2010</a:t>
            </a: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T101.07                              iteenchallenge.org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DA812-0895-4ACB-AD16-E7D3106005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7497428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7290" y="302865"/>
            <a:ext cx="3025021" cy="6452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228" y="302865"/>
            <a:ext cx="8850987" cy="64529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05-2010</a:t>
            </a: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T101.07                              iteenchallenge.org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96EA8-B6FB-4CDD-B1E1-272E57F233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009600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72228" y="1680633"/>
            <a:ext cx="12100084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05-2010</a:t>
            </a: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T101.07                              iteenchallenge.org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A77F0-137D-4B0A-9A60-1652739B6C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4559946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008129" y="5422901"/>
            <a:ext cx="11652780" cy="4763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341" y="3865457"/>
            <a:ext cx="11651933" cy="151257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53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341" y="5468526"/>
            <a:ext cx="11651933" cy="1085945"/>
          </a:xfrm>
        </p:spPr>
        <p:txBody>
          <a:bodyPr/>
          <a:lstStyle>
            <a:lvl1pPr marL="0" indent="0">
              <a:buNone/>
              <a:defRPr sz="2200" spc="110" baseline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05-2010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T101.07                              iteenchallenge.org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348D1-190B-498D-91BC-E72E7F25DD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5291280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72226" y="1680633"/>
            <a:ext cx="5969375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834307" y="1680633"/>
            <a:ext cx="5969375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05-2010</a:t>
            </a: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T101.07                              iteenchallenge.org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23EB4-4E79-4375-AAE3-DC9CB40FBE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9515822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28107" y="2405064"/>
            <a:ext cx="5510820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91245" y="2405064"/>
            <a:ext cx="5512938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226" y="1543441"/>
            <a:ext cx="5940339" cy="840317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900" b="1">
                <a:solidFill>
                  <a:schemeClr val="tx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72226" y="2428202"/>
            <a:ext cx="5938005" cy="431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836642" y="2428202"/>
            <a:ext cx="5938005" cy="431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228" y="171426"/>
            <a:ext cx="1210008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834307" y="1543441"/>
            <a:ext cx="5940339" cy="840317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900" b="1" baseline="0">
                <a:solidFill>
                  <a:schemeClr val="tx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6FB407-97D4-4F48-B142-E0DBAB10A19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T101.07                              iteenchallenge.org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386104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05-2010</a:t>
            </a:r>
            <a:endParaRPr lang="en-GB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T101.07                              iteenchallenge.org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ECA6B-4611-477B-83F5-22F0B6471F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8710818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05-2010</a:t>
            </a:r>
            <a:endParaRPr lang="en-GB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T101.07                              iteenchallenge.org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1C170-D756-4DCF-B23B-AADDD26924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0844194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72226" y="504191"/>
            <a:ext cx="9187102" cy="630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71367" y="1764665"/>
            <a:ext cx="2917465" cy="4117552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102"/>
              </a:spcAft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971366" y="504191"/>
            <a:ext cx="2912984" cy="1176443"/>
          </a:xfrm>
        </p:spPr>
        <p:txBody>
          <a:bodyPr tIns="100794"/>
          <a:lstStyle>
            <a:lvl1pPr algn="l">
              <a:buNone/>
              <a:defRPr sz="2000" b="1" spc="-55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05-2010</a:t>
            </a: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T101.07                              iteenchallenge.org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46B2D-1CC9-4659-A6FC-92BAE25AFA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5491670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290" y="504191"/>
            <a:ext cx="3025021" cy="1176443"/>
          </a:xfrm>
        </p:spPr>
        <p:txBody>
          <a:bodyPr tIns="100794"/>
          <a:lstStyle>
            <a:lvl1pPr algn="l">
              <a:buNone/>
              <a:defRPr sz="2000" b="1" spc="-55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2228" y="504190"/>
            <a:ext cx="8850987" cy="6134312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47290" y="1764666"/>
            <a:ext cx="3025021" cy="4873837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102"/>
              </a:spcAft>
              <a:buFontTx/>
              <a:buNone/>
              <a:defRPr sz="1800" b="0">
                <a:solidFill>
                  <a:schemeClr val="tx2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05-2010</a:t>
            </a: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T101.07                              iteenchallenge.org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A3AB7-A083-405D-AC37-43BA836E1E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624809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71381" y="1597026"/>
            <a:ext cx="12101779" cy="515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8514027" y="6840538"/>
            <a:ext cx="3810134" cy="423862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3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05-2010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136637" y="6840538"/>
            <a:ext cx="5265142" cy="423862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r" eaLnBrk="1" latinLnBrk="0" hangingPunct="1">
              <a:defRPr kumimoji="0" sz="13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T101.07                              iteenchallenge.org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2366519" y="6816726"/>
            <a:ext cx="895878" cy="504825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hangingPunct="1">
              <a:defRPr>
                <a:solidFill>
                  <a:schemeClr val="tx2"/>
                </a:solidFill>
              </a:defRPr>
            </a:lvl1pPr>
          </a:lstStyle>
          <a:p>
            <a:fld id="{67183A1C-5A60-4C7D-A6FF-7182F67813C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71381" y="168276"/>
            <a:ext cx="12101779" cy="1344613"/>
          </a:xfrm>
          <a:prstGeom prst="rect">
            <a:avLst/>
          </a:prstGeom>
          <a:ln w="6350" cap="rnd">
            <a:noFill/>
          </a:ln>
        </p:spPr>
        <p:txBody>
          <a:bodyPr vert="horz" lIns="100794" tIns="50397" rIns="100794" bIns="50397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71" r:id="rId2"/>
    <p:sldLayoutId id="2147483780" r:id="rId3"/>
    <p:sldLayoutId id="2147483772" r:id="rId4"/>
    <p:sldLayoutId id="2147483781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>
    <p:pull dir="d"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600" kern="1200" spc="-11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9pPr>
    </p:titleStyle>
    <p:bodyStyle>
      <a:lvl1pPr marL="301625" indent="-301625" algn="l" rtl="0" eaLnBrk="0" fontAlgn="base" hangingPunct="0">
        <a:spcBef>
          <a:spcPts val="663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325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108075" indent="-250825" algn="l" rtl="0" eaLnBrk="0" fontAlgn="base" hangingPunct="0">
        <a:spcBef>
          <a:spcPts val="325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700" indent="-250825" algn="l" rtl="0" eaLnBrk="0" fontAlgn="base" hangingPunct="0">
        <a:spcBef>
          <a:spcPts val="325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712913" indent="-250825" algn="l" rtl="0" eaLnBrk="0" fontAlgn="base" hangingPunct="0">
        <a:spcBef>
          <a:spcPts val="375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015886" indent="-251986" algn="l" rtl="0" eaLnBrk="1" latinLnBrk="0" hangingPunct="1">
        <a:spcBef>
          <a:spcPts val="37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217475" indent="-201589" algn="l" rtl="0" eaLnBrk="1" latinLnBrk="0" hangingPunct="1">
        <a:spcBef>
          <a:spcPts val="37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9858" indent="-201589" algn="l" rtl="0" eaLnBrk="1" latinLnBrk="0" hangingPunct="1">
        <a:spcBef>
          <a:spcPts val="37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822241" indent="-201589" algn="l" rtl="0" eaLnBrk="1" latinLnBrk="0" hangingPunct="1">
        <a:spcBef>
          <a:spcPts val="37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c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3596F055-9167-4612-B061-63BFF70E2FDF}" type="slidenum">
              <a:rPr lang="en-GB" altLang="en-US">
                <a:solidFill>
                  <a:schemeClr val="tx2"/>
                </a:solidFill>
                <a:cs typeface="Lucida Sans Unicode" panose="020B0602030504020204" pitchFamily="34" charset="0"/>
              </a:rPr>
              <a:pPr eaLnBrk="1"/>
              <a:t>1</a:t>
            </a:fld>
            <a:endParaRPr lang="en-GB" altLang="en-US">
              <a:solidFill>
                <a:schemeClr val="tx2"/>
              </a:solidFill>
              <a:cs typeface="Lucida Sans Unicode" panose="020B0602030504020204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912144" y="685801"/>
            <a:ext cx="9601200" cy="179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TEEN CHALLENGE </a:t>
            </a: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4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Valor</a:t>
            </a:r>
            <a:r>
              <a:rPr lang="en-GB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Fundamental </a:t>
            </a:r>
            <a:r>
              <a:rPr lang="en-GB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#2</a:t>
            </a:r>
            <a:endParaRPr lang="en-GB" sz="4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750469" y="2562225"/>
            <a:ext cx="6019800" cy="1169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7200" b="1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Hvyface BT"/>
              </a:rPr>
              <a:t>Compasión</a:t>
            </a:r>
            <a:endParaRPr lang="en-GB" sz="72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Hvyface BT"/>
            </a:endParaRPr>
          </a:p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7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Hvyface BT" pitchFamily="16" charset="0"/>
            </a:endParaRPr>
          </a:p>
        </p:txBody>
      </p:sp>
      <p:sp>
        <p:nvSpPr>
          <p:cNvPr id="512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455069" y="6753226"/>
            <a:ext cx="8686800" cy="423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/>
            <a:r>
              <a:rPr lang="en-GB" altLang="en-US" smtClean="0">
                <a:solidFill>
                  <a:schemeClr val="tx2"/>
                </a:solidFill>
              </a:rPr>
              <a:t>T101.07                              iteenchallenge.org</a:t>
            </a:r>
          </a:p>
        </p:txBody>
      </p:sp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520" y="3700463"/>
            <a:ext cx="4200525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smtClean="0">
                <a:solidFill>
                  <a:schemeClr val="tx2"/>
                </a:solidFill>
              </a:rPr>
              <a:t>05-2010</a:t>
            </a:r>
            <a:endParaRPr lang="en-GB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2186783" y="4314825"/>
            <a:ext cx="9070975" cy="28194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 u="sng" smtClean="0"/>
              <a:t>Para informatión adicional </a:t>
            </a:r>
            <a:r>
              <a:rPr lang="en-US" altLang="en-US" smtClean="0"/>
              <a:t>recomendamos que lea capítulo 2, “Compasión,” en el libro “Nuestros Valores Fundamentales” por  Dr. Jerry Nance (Disponible en Teen Challenge USA y Global Teen Challenge).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EE4B3D4C-42CF-4966-9C13-708CB7F0BD91}" type="slidenum">
              <a:rPr lang="en-GB" altLang="en-US">
                <a:solidFill>
                  <a:schemeClr val="tx2"/>
                </a:solidFill>
              </a:rPr>
              <a:pPr eaLnBrk="1"/>
              <a:t>10</a:t>
            </a:fld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150269" y="6829426"/>
            <a:ext cx="8001000" cy="423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GB" altLang="en-US" smtClean="0">
                <a:solidFill>
                  <a:schemeClr val="tx2"/>
                </a:solidFill>
              </a:rPr>
              <a:t>T101.07                              iteenchallenge.org</a:t>
            </a:r>
          </a:p>
        </p:txBody>
      </p:sp>
      <p:pic>
        <p:nvPicPr>
          <p:cNvPr id="14341" name="Picture 5" descr="Core Values Cover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469" y="504826"/>
            <a:ext cx="26098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smtClean="0">
                <a:solidFill>
                  <a:schemeClr val="tx2"/>
                </a:solidFill>
              </a:rPr>
              <a:t>05-2010</a:t>
            </a:r>
            <a:endParaRPr lang="en-GB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2150269" y="1571625"/>
            <a:ext cx="9067800" cy="518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Global Teen Challenge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	www.globaltc.org</a:t>
            </a:r>
            <a:endParaRPr lang="en-US" altLang="en-US" sz="3600" b="1">
              <a:solidFill>
                <a:schemeClr val="tx2"/>
              </a:solidFill>
              <a:hlinkClick r:id="rId3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 b="1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Materiales de entrenamiento para este curso están disponibles  en la siguiente dirección electrónica: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www.iTeenChallenge.org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/>
          </a:p>
        </p:txBody>
      </p:sp>
      <p:pic>
        <p:nvPicPr>
          <p:cNvPr id="15363" name="Rectangle 2"/>
          <p:cNvPicPr>
            <a:picLocks noGrp="1" noChangeArrowheads="1"/>
          </p:cNvPicPr>
          <p:nvPr>
            <p:ph type="title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470" y="1"/>
            <a:ext cx="9485313" cy="1317625"/>
          </a:xfrm>
        </p:spPr>
      </p:pic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F4EF382E-9BC2-4640-9F44-9598953B77C1}" type="slidenum">
              <a:rPr lang="en-GB" altLang="en-US">
                <a:solidFill>
                  <a:schemeClr val="tx2"/>
                </a:solidFill>
              </a:rPr>
              <a:pPr eaLnBrk="1"/>
              <a:t>11</a:t>
            </a:fld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150269" y="6829426"/>
            <a:ext cx="8153400" cy="423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GB" altLang="en-US" smtClean="0">
                <a:solidFill>
                  <a:schemeClr val="tx2"/>
                </a:solidFill>
              </a:rPr>
              <a:t>T101.07                              iteenchallenge.org</a:t>
            </a:r>
          </a:p>
        </p:txBody>
      </p:sp>
      <p:sp>
        <p:nvSpPr>
          <p:cNvPr id="15366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smtClean="0">
                <a:solidFill>
                  <a:schemeClr val="tx2"/>
                </a:solidFill>
              </a:rPr>
              <a:t>05-2010</a:t>
            </a:r>
            <a:endParaRPr lang="en-GB" altLang="en-US" smtClean="0">
              <a:solidFill>
                <a:schemeClr val="tx2"/>
              </a:solidFill>
            </a:endParaRPr>
          </a:p>
        </p:txBody>
      </p:sp>
      <p:pic>
        <p:nvPicPr>
          <p:cNvPr id="1536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9469" y="1038225"/>
            <a:ext cx="4571411" cy="211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9100AE4B-C3D3-4BF0-8516-5B8134BB795F}" type="slidenum">
              <a:rPr lang="en-GB" altLang="en-US">
                <a:solidFill>
                  <a:schemeClr val="tx2"/>
                </a:solidFill>
                <a:cs typeface="Lucida Sans Unicode" panose="020B0602030504020204" pitchFamily="34" charset="0"/>
              </a:rPr>
              <a:pPr eaLnBrk="1"/>
              <a:t>2</a:t>
            </a:fld>
            <a:endParaRPr lang="en-GB" altLang="en-US">
              <a:solidFill>
                <a:schemeClr val="tx2"/>
              </a:solidFill>
              <a:cs typeface="Lucida Sans Unicode" panose="020B0602030504020204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912144" y="685801"/>
            <a:ext cx="9601200" cy="179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TEEN CHALLENGE </a:t>
            </a: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4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Valor</a:t>
            </a:r>
            <a:r>
              <a:rPr lang="en-GB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Fundamental 2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750469" y="2562225"/>
            <a:ext cx="6019800" cy="1169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7200" b="1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Hvyface BT"/>
              </a:rPr>
              <a:t>Compasión</a:t>
            </a:r>
            <a:endParaRPr lang="en-GB" sz="72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Hvyface BT"/>
            </a:endParaRPr>
          </a:p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7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Hvyface BT" pitchFamily="16" charset="0"/>
            </a:endParaRPr>
          </a:p>
        </p:txBody>
      </p:sp>
      <p:sp>
        <p:nvSpPr>
          <p:cNvPr id="614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455069" y="6753226"/>
            <a:ext cx="8458200" cy="423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/>
            <a:r>
              <a:rPr lang="en-GB" altLang="en-US" smtClean="0">
                <a:solidFill>
                  <a:schemeClr val="tx2"/>
                </a:solidFill>
              </a:rPr>
              <a:t>T101.07                              iteenchallenge.org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12269" y="4391025"/>
            <a:ext cx="7772400" cy="1352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latin typeface="+mn-lt"/>
              </a:rPr>
              <a:t>--</a:t>
            </a:r>
            <a:r>
              <a:rPr lang="en-US" sz="4400" dirty="0" err="1">
                <a:latin typeface="+mn-lt"/>
              </a:rPr>
              <a:t>Abrazando</a:t>
            </a:r>
            <a:r>
              <a:rPr lang="en-US" sz="4400" dirty="0">
                <a:latin typeface="+mn-lt"/>
              </a:rPr>
              <a:t> </a:t>
            </a:r>
            <a:r>
              <a:rPr lang="en-US" sz="4400" dirty="0" err="1">
                <a:latin typeface="+mn-lt"/>
              </a:rPr>
              <a:t>esperanza</a:t>
            </a:r>
            <a:r>
              <a:rPr lang="en-US" sz="4400" dirty="0">
                <a:latin typeface="+mn-lt"/>
              </a:rPr>
              <a:t>, </a:t>
            </a:r>
            <a:r>
              <a:rPr lang="en-US" sz="4400" dirty="0" err="1">
                <a:latin typeface="+mn-lt"/>
              </a:rPr>
              <a:t>amor</a:t>
            </a:r>
            <a:r>
              <a:rPr lang="en-US" sz="4400" dirty="0">
                <a:latin typeface="+mn-lt"/>
              </a:rPr>
              <a:t>, </a:t>
            </a:r>
          </a:p>
          <a:p>
            <a:pPr algn="ctr">
              <a:defRPr/>
            </a:pPr>
            <a:r>
              <a:rPr lang="en-US" sz="4400" dirty="0">
                <a:latin typeface="+mn-lt"/>
              </a:rPr>
              <a:t>y </a:t>
            </a:r>
            <a:r>
              <a:rPr lang="en-US" sz="4400" dirty="0" err="1">
                <a:latin typeface="+mn-lt"/>
              </a:rPr>
              <a:t>reconciliación</a:t>
            </a:r>
            <a:endParaRPr lang="en-US" sz="4400" dirty="0">
              <a:latin typeface="+mn-lt"/>
            </a:endParaRPr>
          </a:p>
        </p:txBody>
      </p:sp>
      <p:sp>
        <p:nvSpPr>
          <p:cNvPr id="6151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smtClean="0">
                <a:solidFill>
                  <a:schemeClr val="tx2"/>
                </a:solidFill>
              </a:rPr>
              <a:t>05-2010</a:t>
            </a:r>
            <a:endParaRPr lang="en-GB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74838E97-DB87-45D0-9708-9B5F5188F11F}" type="slidenum">
              <a:rPr lang="en-GB" altLang="en-US">
                <a:solidFill>
                  <a:schemeClr val="tx2"/>
                </a:solidFill>
              </a:rPr>
              <a:pPr eaLnBrk="1"/>
              <a:t>3</a:t>
            </a:fld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2140744" y="457200"/>
            <a:ext cx="50292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455069" y="1117601"/>
            <a:ext cx="89916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4572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4572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4572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4572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4572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572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572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572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572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FFFFFF"/>
              </a:buClr>
            </a:pPr>
            <a:endParaRPr lang="en-GB" altLang="en-US" sz="12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buClr>
                <a:srgbClr val="FFFFFF"/>
              </a:buClr>
            </a:pPr>
            <a:r>
              <a:rPr lang="en-GB" altLang="en-US" sz="3400">
                <a:solidFill>
                  <a:srgbClr val="FFFFFF"/>
                </a:solidFill>
                <a:cs typeface="Times New Roman" panose="02020603050405020304" pitchFamily="18" charset="0"/>
              </a:rPr>
              <a:t>a. Es estar </a:t>
            </a:r>
            <a:r>
              <a:rPr lang="en-GB" altLang="en-US" sz="3400" u="sng">
                <a:solidFill>
                  <a:srgbClr val="990000"/>
                </a:solidFill>
                <a:cs typeface="Times New Roman" panose="02020603050405020304" pitchFamily="18" charset="0"/>
              </a:rPr>
              <a:t>consciente</a:t>
            </a:r>
            <a:r>
              <a:rPr lang="en-GB" altLang="en-US" sz="3400">
                <a:solidFill>
                  <a:srgbClr val="FFFFFF"/>
                </a:solidFill>
                <a:cs typeface="Times New Roman" panose="02020603050405020304" pitchFamily="18" charset="0"/>
              </a:rPr>
              <a:t> del sufrimiento de </a:t>
            </a:r>
          </a:p>
          <a:p>
            <a:pPr eaLnBrk="1">
              <a:buClr>
                <a:srgbClr val="FFFFFF"/>
              </a:buClr>
            </a:pPr>
            <a:r>
              <a:rPr lang="en-GB" altLang="en-US" sz="3400">
                <a:solidFill>
                  <a:srgbClr val="FFFFFF"/>
                </a:solidFill>
                <a:cs typeface="Times New Roman" panose="02020603050405020304" pitchFamily="18" charset="0"/>
              </a:rPr>
              <a:t>	una persona. </a:t>
            </a:r>
          </a:p>
          <a:p>
            <a:pPr eaLnBrk="1">
              <a:buClr>
                <a:srgbClr val="FFFFFF"/>
              </a:buClr>
            </a:pPr>
            <a:endParaRPr lang="en-GB" altLang="en-US" sz="340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>
              <a:buClr>
                <a:srgbClr val="FFFFFF"/>
              </a:buClr>
            </a:pPr>
            <a:r>
              <a:rPr lang="en-GB" altLang="en-US" sz="3400">
                <a:solidFill>
                  <a:srgbClr val="FFFFFF"/>
                </a:solidFill>
                <a:cs typeface="Times New Roman" panose="02020603050405020304" pitchFamily="18" charset="0"/>
              </a:rPr>
              <a:t>b. Es </a:t>
            </a:r>
            <a:r>
              <a:rPr lang="en-GB" altLang="en-US" sz="3400" u="sng">
                <a:solidFill>
                  <a:srgbClr val="990000"/>
                </a:solidFill>
                <a:cs typeface="Times New Roman" panose="02020603050405020304" pitchFamily="18" charset="0"/>
              </a:rPr>
              <a:t>sentir</a:t>
            </a:r>
            <a:r>
              <a:rPr lang="en-GB" altLang="en-US" sz="3400">
                <a:solidFill>
                  <a:srgbClr val="FFFFFF"/>
                </a:solidFill>
                <a:cs typeface="Times New Roman" panose="02020603050405020304" pitchFamily="18" charset="0"/>
              </a:rPr>
              <a:t> el sufrimiento de una persona.</a:t>
            </a:r>
          </a:p>
          <a:p>
            <a:pPr eaLnBrk="1">
              <a:buClr>
                <a:srgbClr val="FFFFFF"/>
              </a:buClr>
            </a:pPr>
            <a:endParaRPr lang="en-GB" altLang="en-US" sz="340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>
              <a:buClr>
                <a:srgbClr val="FFFFFF"/>
              </a:buClr>
            </a:pPr>
            <a:r>
              <a:rPr lang="en-GB" altLang="en-US" sz="3400">
                <a:solidFill>
                  <a:srgbClr val="FFFFFF"/>
                </a:solidFill>
                <a:cs typeface="Times New Roman" panose="02020603050405020304" pitchFamily="18" charset="0"/>
              </a:rPr>
              <a:t>c. Es </a:t>
            </a:r>
            <a:r>
              <a:rPr lang="en-GB" altLang="en-US" sz="3400" u="sng">
                <a:solidFill>
                  <a:srgbClr val="990000"/>
                </a:solidFill>
                <a:cs typeface="Times New Roman" panose="02020603050405020304" pitchFamily="18" charset="0"/>
              </a:rPr>
              <a:t>ayudar</a:t>
            </a:r>
            <a:r>
              <a:rPr lang="en-GB" altLang="en-US" sz="3400">
                <a:solidFill>
                  <a:srgbClr val="FFFFFF"/>
                </a:solidFill>
                <a:cs typeface="Times New Roman" panose="02020603050405020304" pitchFamily="18" charset="0"/>
              </a:rPr>
              <a:t> a una persona que sufre.</a:t>
            </a:r>
          </a:p>
          <a:p>
            <a:pPr eaLnBrk="1">
              <a:buClr>
                <a:srgbClr val="FFFFFF"/>
              </a:buClr>
            </a:pPr>
            <a:endParaRPr lang="en-GB" altLang="en-US" sz="340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>
              <a:buClr>
                <a:srgbClr val="FFFFFF"/>
              </a:buClr>
            </a:pPr>
            <a:r>
              <a:rPr lang="en-GB" altLang="en-US" sz="3400">
                <a:solidFill>
                  <a:srgbClr val="FFFFFF"/>
                </a:solidFill>
                <a:cs typeface="Times New Roman" panose="02020603050405020304" pitchFamily="18" charset="0"/>
              </a:rPr>
              <a:t>d. Para el cristiano, es sentir y</a:t>
            </a:r>
          </a:p>
          <a:p>
            <a:pPr eaLnBrk="1">
              <a:buClr>
                <a:srgbClr val="FFFFFF"/>
              </a:buClr>
            </a:pPr>
            <a:r>
              <a:rPr lang="en-GB" altLang="en-US" sz="3400">
                <a:solidFill>
                  <a:srgbClr val="FFFFFF"/>
                </a:solidFill>
                <a:cs typeface="Times New Roman" panose="02020603050405020304" pitchFamily="18" charset="0"/>
              </a:rPr>
              <a:t>   demonstrar el </a:t>
            </a:r>
            <a:r>
              <a:rPr lang="en-GB" altLang="en-US" sz="3400" u="sng">
                <a:solidFill>
                  <a:srgbClr val="990000"/>
                </a:solidFill>
                <a:cs typeface="Times New Roman" panose="02020603050405020304" pitchFamily="18" charset="0"/>
              </a:rPr>
              <a:t>amor de Dios </a:t>
            </a:r>
            <a:r>
              <a:rPr lang="en-GB" altLang="en-US" sz="3400">
                <a:solidFill>
                  <a:srgbClr val="FFFFFF"/>
                </a:solidFill>
                <a:cs typeface="Times New Roman" panose="02020603050405020304" pitchFamily="18" charset="0"/>
              </a:rPr>
              <a:t>hacia la persona</a:t>
            </a:r>
          </a:p>
          <a:p>
            <a:pPr eaLnBrk="1">
              <a:buClr>
                <a:srgbClr val="FFFFFF"/>
              </a:buClr>
            </a:pPr>
            <a:r>
              <a:rPr lang="en-GB" altLang="en-US" sz="3400">
                <a:solidFill>
                  <a:srgbClr val="FFFFFF"/>
                </a:solidFill>
                <a:cs typeface="Times New Roman" panose="02020603050405020304" pitchFamily="18" charset="0"/>
              </a:rPr>
              <a:t>   que está sufriendo.</a:t>
            </a:r>
          </a:p>
          <a:p>
            <a:pPr eaLnBrk="1">
              <a:lnSpc>
                <a:spcPct val="95000"/>
              </a:lnSpc>
              <a:buClr>
                <a:srgbClr val="FFFFFF"/>
              </a:buClr>
            </a:pPr>
            <a:r>
              <a:rPr lang="en-GB" altLang="en-US" sz="3400">
                <a:solidFill>
                  <a:srgbClr val="FFFFFF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sz="3400">
                <a:solidFill>
                  <a:srgbClr val="FFFF00"/>
                </a:solidFill>
                <a:cs typeface="Times New Roman" panose="02020603050405020304" pitchFamily="18" charset="0"/>
              </a:rPr>
              <a:t>Salmos 116:5;  2 Corintios 1:3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11284744" y="5943600"/>
            <a:ext cx="27432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789194" y="352425"/>
            <a:ext cx="29718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FFFF"/>
              </a:buClr>
              <a:defRPr/>
            </a:pPr>
            <a:endParaRPr lang="en-GB" sz="4000" b="1" u="sng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302670" y="352426"/>
            <a:ext cx="806767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FFFF"/>
              </a:buClr>
              <a:defRPr/>
            </a:pPr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 </a:t>
            </a:r>
            <a:r>
              <a:rPr lang="en-GB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¿</a:t>
            </a:r>
            <a:r>
              <a:rPr lang="en-GB" sz="40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Qué</a:t>
            </a:r>
            <a:r>
              <a:rPr lang="en-GB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40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</a:t>
            </a:r>
            <a:r>
              <a:rPr lang="en-GB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la </a:t>
            </a:r>
            <a:r>
              <a:rPr lang="en-GB" sz="40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compasión</a:t>
            </a:r>
            <a:r>
              <a:rPr lang="en-GB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sz="4000" dirty="0">
              <a:latin typeface="Arial" charset="0"/>
            </a:endParaRPr>
          </a:p>
        </p:txBody>
      </p:sp>
      <p:sp>
        <p:nvSpPr>
          <p:cNvPr id="7176" name="Footer Placeholder 7"/>
          <p:cNvSpPr>
            <a:spLocks noGrp="1"/>
          </p:cNvSpPr>
          <p:nvPr>
            <p:ph type="ftr" sz="quarter" idx="11"/>
          </p:nvPr>
        </p:nvSpPr>
        <p:spPr bwMode="auto">
          <a:xfrm>
            <a:off x="2683669" y="6840538"/>
            <a:ext cx="5297488" cy="423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/>
            <a:r>
              <a:rPr lang="en-GB" altLang="en-US" smtClean="0">
                <a:solidFill>
                  <a:schemeClr val="tx2"/>
                </a:solidFill>
              </a:rPr>
              <a:t>T101.07                              iteenchallenge.org</a:t>
            </a:r>
          </a:p>
        </p:txBody>
      </p:sp>
      <p:sp>
        <p:nvSpPr>
          <p:cNvPr id="7177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smtClean="0">
                <a:solidFill>
                  <a:schemeClr val="tx2"/>
                </a:solidFill>
              </a:rPr>
              <a:t>05-2010</a:t>
            </a:r>
            <a:endParaRPr lang="en-GB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A8D7D7A1-F0AE-4ED5-AC72-DE01AB380CEE}" type="slidenum">
              <a:rPr lang="en-GB" altLang="en-US">
                <a:solidFill>
                  <a:schemeClr val="tx2"/>
                </a:solidFill>
              </a:rPr>
              <a:pPr eaLnBrk="1"/>
              <a:t>4</a:t>
            </a:fld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474119" y="1038225"/>
            <a:ext cx="904875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342900" indent="-3429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buClr>
                <a:srgbClr val="FFFFFF"/>
              </a:buClr>
            </a:pPr>
            <a:endParaRPr lang="en-GB" altLang="en-US" sz="280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>
              <a:lnSpc>
                <a:spcPct val="120000"/>
              </a:lnSpc>
              <a:spcAft>
                <a:spcPts val="1438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Una persona sin </a:t>
            </a:r>
            <a:r>
              <a:rPr lang="en-GB" altLang="en-US" sz="2800" u="sng">
                <a:solidFill>
                  <a:srgbClr val="990000"/>
                </a:solidFill>
                <a:cs typeface="Times New Roman" panose="02020603050405020304" pitchFamily="18" charset="0"/>
              </a:rPr>
              <a:t>esperanza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.  </a:t>
            </a:r>
            <a:r>
              <a:rPr lang="en-GB" altLang="en-US" sz="2800">
                <a:solidFill>
                  <a:srgbClr val="FFFF00"/>
                </a:solidFill>
                <a:cs typeface="Times New Roman" panose="02020603050405020304" pitchFamily="18" charset="0"/>
              </a:rPr>
              <a:t>Lucas 15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   </a:t>
            </a:r>
          </a:p>
          <a:p>
            <a:pPr eaLnBrk="1">
              <a:lnSpc>
                <a:spcPct val="120000"/>
              </a:lnSpc>
              <a:spcAft>
                <a:spcPts val="1438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U</a:t>
            </a:r>
            <a:r>
              <a:rPr lang="en-GB" altLang="en-US" sz="2800" u="sng">
                <a:cs typeface="Times New Roman" panose="02020603050405020304" pitchFamily="18" charset="0"/>
              </a:rPr>
              <a:t>na persona que no puede </a:t>
            </a:r>
            <a:r>
              <a:rPr lang="en-GB" altLang="en-US" sz="2800" u="sng">
                <a:solidFill>
                  <a:srgbClr val="990000"/>
                </a:solidFill>
                <a:cs typeface="Times New Roman" panose="02020603050405020304" pitchFamily="18" charset="0"/>
              </a:rPr>
              <a:t>ayudarse</a:t>
            </a:r>
            <a:r>
              <a:rPr lang="en-GB" altLang="en-US" sz="2800" u="sng">
                <a:cs typeface="Times New Roman" panose="02020603050405020304" pitchFamily="18" charset="0"/>
              </a:rPr>
              <a:t> a sí mismo 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.  </a:t>
            </a:r>
            <a:r>
              <a:rPr lang="en-GB" altLang="en-US" sz="2800">
                <a:solidFill>
                  <a:srgbClr val="FFFF00"/>
                </a:solidFill>
                <a:cs typeface="Times New Roman" panose="02020603050405020304" pitchFamily="18" charset="0"/>
              </a:rPr>
              <a:t>Lucas 10 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</a:t>
            </a:r>
          </a:p>
          <a:p>
            <a:pPr eaLnBrk="1">
              <a:lnSpc>
                <a:spcPct val="120000"/>
              </a:lnSpc>
              <a:spcAft>
                <a:spcPts val="1438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Una persona espiritualmente </a:t>
            </a:r>
            <a:r>
              <a:rPr lang="en-GB" altLang="en-US" sz="2800" u="sng">
                <a:solidFill>
                  <a:srgbClr val="990000"/>
                </a:solidFill>
                <a:cs typeface="Times New Roman" panose="02020603050405020304" pitchFamily="18" charset="0"/>
              </a:rPr>
              <a:t>perdida</a:t>
            </a:r>
            <a:r>
              <a:rPr lang="en-GB" altLang="en-US" sz="2800">
                <a:solidFill>
                  <a:srgbClr val="990000"/>
                </a:solidFill>
                <a:cs typeface="Times New Roman" panose="02020603050405020304" pitchFamily="18" charset="0"/>
              </a:rPr>
              <a:t>.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 </a:t>
            </a:r>
            <a:r>
              <a:rPr lang="en-GB" altLang="en-US" sz="2800">
                <a:solidFill>
                  <a:srgbClr val="FFFF00"/>
                </a:solidFill>
                <a:cs typeface="Times New Roman" panose="02020603050405020304" pitchFamily="18" charset="0"/>
              </a:rPr>
              <a:t>Marcos 6:34</a:t>
            </a:r>
          </a:p>
          <a:p>
            <a:pPr eaLnBrk="1">
              <a:lnSpc>
                <a:spcPct val="120000"/>
              </a:lnSpc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Una persona que ha sufrido una gran </a:t>
            </a:r>
            <a:r>
              <a:rPr lang="en-GB" altLang="en-US" sz="2800" u="sng">
                <a:solidFill>
                  <a:srgbClr val="990000"/>
                </a:solidFill>
                <a:cs typeface="Times New Roman" panose="02020603050405020304" pitchFamily="18" charset="0"/>
              </a:rPr>
              <a:t>pérdida</a:t>
            </a:r>
            <a:r>
              <a:rPr lang="en-GB" altLang="en-US" sz="2800">
                <a:solidFill>
                  <a:srgbClr val="990000"/>
                </a:solidFill>
                <a:cs typeface="Times New Roman" panose="02020603050405020304" pitchFamily="18" charset="0"/>
              </a:rPr>
              <a:t>.</a:t>
            </a:r>
            <a:r>
              <a:rPr lang="en-GB" altLang="en-US" sz="2800">
                <a:solidFill>
                  <a:srgbClr val="FFFF00"/>
                </a:solidFill>
                <a:cs typeface="Times New Roman" panose="02020603050405020304" pitchFamily="18" charset="0"/>
              </a:rPr>
              <a:t>Lucas 7:12-15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 </a:t>
            </a:r>
          </a:p>
          <a:p>
            <a:pPr eaLnBrk="1">
              <a:lnSpc>
                <a:spcPct val="120000"/>
              </a:lnSpc>
              <a:buClr>
                <a:srgbClr val="FFFFFF"/>
              </a:buClr>
              <a:buSzTx/>
            </a:pP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e. Una persona con </a:t>
            </a:r>
            <a:r>
              <a:rPr lang="en-GB" altLang="en-US" sz="2800" u="sng">
                <a:solidFill>
                  <a:srgbClr val="990000"/>
                </a:solidFill>
                <a:cs typeface="Times New Roman" panose="02020603050405020304" pitchFamily="18" charset="0"/>
              </a:rPr>
              <a:t>necesidades</a:t>
            </a:r>
            <a:r>
              <a:rPr lang="en-GB" altLang="en-US" sz="280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800">
                <a:cs typeface="Times New Roman" panose="02020603050405020304" pitchFamily="18" charset="0"/>
              </a:rPr>
              <a:t>físicas urgentes  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	 </a:t>
            </a:r>
            <a:r>
              <a:rPr lang="en-GB" altLang="en-US" sz="2800">
                <a:solidFill>
                  <a:srgbClr val="FFFF00"/>
                </a:solidFill>
                <a:cs typeface="Times New Roman" panose="02020603050405020304" pitchFamily="18" charset="0"/>
              </a:rPr>
              <a:t>Marcos 8:1-9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50269" y="428626"/>
            <a:ext cx="86868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2.  </a:t>
            </a:r>
            <a:r>
              <a:rPr lang="en-GB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¿</a:t>
            </a:r>
            <a:r>
              <a:rPr lang="en-GB" sz="40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Quién</a:t>
            </a:r>
            <a:r>
              <a:rPr lang="en-GB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40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necesita</a:t>
            </a:r>
            <a:r>
              <a:rPr lang="en-GB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40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compasión</a:t>
            </a:r>
            <a:r>
              <a:rPr lang="en-GB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sz="40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912269" y="6840538"/>
            <a:ext cx="5068888" cy="423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/>
            <a:r>
              <a:rPr lang="en-GB" altLang="en-US" smtClean="0">
                <a:solidFill>
                  <a:schemeClr val="tx2"/>
                </a:solidFill>
              </a:rPr>
              <a:t>T101.07                              iteenchallenge.o</a:t>
            </a:r>
          </a:p>
        </p:txBody>
      </p:sp>
      <p:sp>
        <p:nvSpPr>
          <p:cNvPr id="819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smtClean="0">
                <a:solidFill>
                  <a:schemeClr val="tx2"/>
                </a:solidFill>
              </a:rPr>
              <a:t>05-2010</a:t>
            </a:r>
            <a:endParaRPr lang="en-GB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2000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10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1000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2598707F-B62C-42F9-9BC7-8808B7DDACC8}" type="slidenum">
              <a:rPr lang="en-GB" altLang="en-US">
                <a:solidFill>
                  <a:schemeClr val="tx2"/>
                </a:solidFill>
              </a:rPr>
              <a:pPr eaLnBrk="1"/>
              <a:t>5</a:t>
            </a:fld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378870" y="1724025"/>
            <a:ext cx="93821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579438" indent="-579438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>
              <a:lnSpc>
                <a:spcPct val="150000"/>
              </a:lnSpc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  <a:defRPr/>
            </a:pPr>
            <a:r>
              <a:rPr lang="en-GB" sz="3400" u="sng" dirty="0" err="1">
                <a:solidFill>
                  <a:srgbClr val="990000"/>
                </a:solidFill>
                <a:cs typeface="Times New Roman" pitchFamily="18" charset="0"/>
              </a:rPr>
              <a:t>Ser</a:t>
            </a:r>
            <a:r>
              <a:rPr lang="en-GB" sz="3400" u="sng" dirty="0">
                <a:solidFill>
                  <a:srgbClr val="990000"/>
                </a:solidFill>
                <a:cs typeface="Times New Roman" pitchFamily="18" charset="0"/>
              </a:rPr>
              <a:t> </a:t>
            </a:r>
            <a:r>
              <a:rPr lang="en-GB" sz="3400" u="sng" dirty="0" err="1">
                <a:solidFill>
                  <a:srgbClr val="990000"/>
                </a:solidFill>
                <a:cs typeface="Times New Roman" pitchFamily="18" charset="0"/>
              </a:rPr>
              <a:t>lleno</a:t>
            </a:r>
            <a:r>
              <a:rPr lang="en-GB" sz="3400" u="sng" dirty="0">
                <a:solidFill>
                  <a:srgbClr val="990000"/>
                </a:solidFill>
                <a:cs typeface="Times New Roman" pitchFamily="18" charset="0"/>
              </a:rPr>
              <a:t> 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del </a:t>
            </a:r>
            <a:r>
              <a:rPr lang="en-GB" sz="3400" dirty="0" err="1">
                <a:solidFill>
                  <a:srgbClr val="FFFFFF"/>
                </a:solidFill>
                <a:cs typeface="Times New Roman" pitchFamily="18" charset="0"/>
              </a:rPr>
              <a:t>amor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de Cristo. </a:t>
            </a:r>
            <a:r>
              <a:rPr lang="en-GB" sz="3400" dirty="0" err="1">
                <a:solidFill>
                  <a:srgbClr val="FFFF00"/>
                </a:solidFill>
                <a:cs typeface="Times New Roman" pitchFamily="18" charset="0"/>
              </a:rPr>
              <a:t>Romanos</a:t>
            </a:r>
            <a:r>
              <a:rPr lang="en-GB" sz="3400" dirty="0">
                <a:solidFill>
                  <a:srgbClr val="FFFF00"/>
                </a:solidFill>
                <a:cs typeface="Times New Roman" pitchFamily="18" charset="0"/>
              </a:rPr>
              <a:t> 5:5</a:t>
            </a:r>
          </a:p>
          <a:p>
            <a:pPr eaLnBrk="1">
              <a:lnSpc>
                <a:spcPct val="150000"/>
              </a:lnSpc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  <a:defRPr/>
            </a:pPr>
            <a:r>
              <a:rPr lang="en-GB" sz="3400" u="sng" dirty="0" err="1">
                <a:solidFill>
                  <a:srgbClr val="990000"/>
                </a:solidFill>
                <a:cs typeface="Times New Roman" pitchFamily="18" charset="0"/>
              </a:rPr>
              <a:t>Recordar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400" dirty="0" err="1">
                <a:solidFill>
                  <a:srgbClr val="FFFFFF"/>
                </a:solidFill>
                <a:cs typeface="Times New Roman" pitchFamily="18" charset="0"/>
              </a:rPr>
              <a:t>cuando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Dios y </a:t>
            </a:r>
            <a:r>
              <a:rPr lang="en-GB" sz="3400" dirty="0" err="1">
                <a:solidFill>
                  <a:srgbClr val="FFFFFF"/>
                </a:solidFill>
                <a:cs typeface="Times New Roman" pitchFamily="18" charset="0"/>
              </a:rPr>
              <a:t>otros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400" dirty="0" err="1">
                <a:solidFill>
                  <a:srgbClr val="FFFFFF"/>
                </a:solidFill>
                <a:cs typeface="Times New Roman" pitchFamily="18" charset="0"/>
              </a:rPr>
              <a:t>han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400" dirty="0" err="1">
                <a:solidFill>
                  <a:srgbClr val="FFFFFF"/>
                </a:solidFill>
                <a:cs typeface="Times New Roman" pitchFamily="18" charset="0"/>
              </a:rPr>
              <a:t>tenido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400" dirty="0" err="1">
                <a:solidFill>
                  <a:srgbClr val="FFFFFF"/>
                </a:solidFill>
                <a:cs typeface="Times New Roman" pitchFamily="18" charset="0"/>
              </a:rPr>
              <a:t>compasión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de </a:t>
            </a:r>
            <a:r>
              <a:rPr lang="en-GB" sz="3400" dirty="0" err="1">
                <a:solidFill>
                  <a:srgbClr val="FFFFFF"/>
                </a:solidFill>
                <a:cs typeface="Times New Roman" pitchFamily="18" charset="0"/>
              </a:rPr>
              <a:t>usted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.  </a:t>
            </a:r>
            <a:r>
              <a:rPr lang="en-GB" sz="3400" dirty="0">
                <a:solidFill>
                  <a:srgbClr val="FFFF00"/>
                </a:solidFill>
                <a:cs typeface="Times New Roman" pitchFamily="18" charset="0"/>
              </a:rPr>
              <a:t>2 </a:t>
            </a:r>
            <a:r>
              <a:rPr lang="en-GB" sz="3400" dirty="0" err="1">
                <a:solidFill>
                  <a:srgbClr val="FFFF00"/>
                </a:solidFill>
                <a:cs typeface="Times New Roman" pitchFamily="18" charset="0"/>
              </a:rPr>
              <a:t>Corintios</a:t>
            </a:r>
            <a:r>
              <a:rPr lang="en-GB" sz="3400" dirty="0">
                <a:solidFill>
                  <a:srgbClr val="FFFF00"/>
                </a:solidFill>
                <a:cs typeface="Times New Roman" pitchFamily="18" charset="0"/>
              </a:rPr>
              <a:t> 1:3</a:t>
            </a:r>
          </a:p>
          <a:p>
            <a:pPr eaLnBrk="1">
              <a:lnSpc>
                <a:spcPct val="150000"/>
              </a:lnSpc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  <a:defRPr/>
            </a:pPr>
            <a:r>
              <a:rPr lang="en-GB" sz="3400" u="sng" dirty="0" err="1">
                <a:solidFill>
                  <a:srgbClr val="990000"/>
                </a:solidFill>
                <a:cs typeface="Times New Roman" pitchFamily="18" charset="0"/>
              </a:rPr>
              <a:t>Ver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400" dirty="0" err="1">
                <a:solidFill>
                  <a:srgbClr val="FFFFFF"/>
                </a:solidFill>
                <a:cs typeface="Times New Roman" pitchFamily="18" charset="0"/>
              </a:rPr>
              <a:t>las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personas </a:t>
            </a:r>
            <a:r>
              <a:rPr lang="en-GB" sz="3400" dirty="0" err="1">
                <a:solidFill>
                  <a:srgbClr val="FFFFFF"/>
                </a:solidFill>
                <a:cs typeface="Times New Roman" pitchFamily="18" charset="0"/>
              </a:rPr>
              <a:t>como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400" dirty="0" err="1">
                <a:solidFill>
                  <a:srgbClr val="FFFFFF"/>
                </a:solidFill>
                <a:cs typeface="Times New Roman" pitchFamily="18" charset="0"/>
              </a:rPr>
              <a:t>las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400" dirty="0" err="1">
                <a:solidFill>
                  <a:srgbClr val="FFFFFF"/>
                </a:solidFill>
                <a:cs typeface="Times New Roman" pitchFamily="18" charset="0"/>
              </a:rPr>
              <a:t>ve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400" u="sng" dirty="0">
                <a:solidFill>
                  <a:srgbClr val="990000"/>
                </a:solidFill>
                <a:cs typeface="Times New Roman" pitchFamily="18" charset="0"/>
              </a:rPr>
              <a:t>Dios.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</a:t>
            </a:r>
          </a:p>
          <a:p>
            <a:pPr marL="0" indent="0" eaLnBrk="1">
              <a:lnSpc>
                <a:spcPct val="150000"/>
              </a:lnSpc>
              <a:buClr>
                <a:srgbClr val="FFFFFF"/>
              </a:buClr>
              <a:buSzTx/>
              <a:defRPr/>
            </a:pPr>
            <a:r>
              <a:rPr lang="en-GB" sz="3400" dirty="0">
                <a:solidFill>
                  <a:srgbClr val="FFFF00"/>
                </a:solidFill>
                <a:cs typeface="Times New Roman" pitchFamily="18" charset="0"/>
              </a:rPr>
              <a:t>Marcos 6:34</a:t>
            </a:r>
            <a:r>
              <a:rPr lang="en-GB" sz="3400" dirty="0">
                <a:solidFill>
                  <a:srgbClr val="FFFFFF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12144" y="457200"/>
            <a:ext cx="9601200" cy="630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>
                <a:srgbClr val="FFFFFF"/>
              </a:buClr>
              <a:tabLst>
                <a:tab pos="4572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3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3.  </a:t>
            </a:r>
            <a:r>
              <a:rPr lang="en-GB" sz="38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¿</a:t>
            </a:r>
            <a:r>
              <a:rPr lang="en-GB" sz="38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Cómo</a:t>
            </a:r>
            <a:r>
              <a:rPr lang="en-GB" sz="38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sz="38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puede</a:t>
            </a:r>
            <a:r>
              <a:rPr lang="en-GB" sz="38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sz="38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una</a:t>
            </a:r>
            <a:r>
              <a:rPr lang="en-GB" sz="38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persona </a:t>
            </a:r>
            <a:r>
              <a:rPr lang="en-GB" sz="38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sentir</a:t>
            </a:r>
            <a:r>
              <a:rPr lang="en-GB" sz="38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 	</a:t>
            </a:r>
            <a:r>
              <a:rPr lang="en-GB" sz="38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Compasión</a:t>
            </a:r>
            <a:r>
              <a:rPr lang="en-GB" sz="38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?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40869" y="6840538"/>
            <a:ext cx="4840288" cy="423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/>
            <a:r>
              <a:rPr lang="en-GB" altLang="en-US" smtClean="0">
                <a:solidFill>
                  <a:schemeClr val="tx2"/>
                </a:solidFill>
              </a:rPr>
              <a:t>T101.07                              iteenchallenge.org</a:t>
            </a:r>
          </a:p>
        </p:txBody>
      </p:sp>
      <p:sp>
        <p:nvSpPr>
          <p:cNvPr id="9222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smtClean="0">
                <a:solidFill>
                  <a:schemeClr val="tx2"/>
                </a:solidFill>
              </a:rPr>
              <a:t>05-2010</a:t>
            </a:r>
            <a:endParaRPr lang="en-GB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10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10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10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100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FB1526F4-0CE9-4BE8-83B9-6A0164837F2D}" type="slidenum">
              <a:rPr lang="en-GB" altLang="en-US">
                <a:solidFill>
                  <a:schemeClr val="tx2"/>
                </a:solidFill>
              </a:rPr>
              <a:pPr eaLnBrk="1"/>
              <a:t>6</a:t>
            </a:fld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2369344" y="1419225"/>
            <a:ext cx="939165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512763" indent="-512763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spcAft>
                <a:spcPts val="1438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2800" u="sng">
                <a:solidFill>
                  <a:srgbClr val="990000"/>
                </a:solidFill>
                <a:cs typeface="Times New Roman" panose="02020603050405020304" pitchFamily="18" charset="0"/>
              </a:rPr>
              <a:t>Perdonar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las personas que necesitan perdón.             	</a:t>
            </a:r>
            <a:r>
              <a:rPr lang="en-GB" altLang="en-US" sz="2800">
                <a:solidFill>
                  <a:srgbClr val="FFFF00"/>
                </a:solidFill>
                <a:cs typeface="Times New Roman" panose="02020603050405020304" pitchFamily="18" charset="0"/>
              </a:rPr>
              <a:t>Mateo 18:27</a:t>
            </a:r>
          </a:p>
          <a:p>
            <a:pPr eaLnBrk="1">
              <a:spcAft>
                <a:spcPts val="1438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2800" u="sng">
                <a:solidFill>
                  <a:srgbClr val="990000"/>
                </a:solidFill>
                <a:cs typeface="Times New Roman" panose="02020603050405020304" pitchFamily="18" charset="0"/>
              </a:rPr>
              <a:t>Restaurar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las personas que han malgastado sus recursos</a:t>
            </a:r>
            <a:r>
              <a:rPr lang="en-GB" altLang="en-US" sz="2800">
                <a:solidFill>
                  <a:srgbClr val="FFFF00"/>
                </a:solidFill>
                <a:cs typeface="Times New Roman" panose="02020603050405020304" pitchFamily="18" charset="0"/>
              </a:rPr>
              <a:t> Lucas 15:20, 22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 </a:t>
            </a:r>
          </a:p>
          <a:p>
            <a:pPr eaLnBrk="1">
              <a:spcAft>
                <a:spcPts val="1438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2800" u="sng">
                <a:solidFill>
                  <a:srgbClr val="990000"/>
                </a:solidFill>
                <a:cs typeface="Times New Roman" panose="02020603050405020304" pitchFamily="18" charset="0"/>
              </a:rPr>
              <a:t>Rescatar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las personas que han sido atacadas y heridas.  </a:t>
            </a:r>
            <a:r>
              <a:rPr lang="en-GB" altLang="en-US" sz="2800">
                <a:solidFill>
                  <a:srgbClr val="FFFF00"/>
                </a:solidFill>
                <a:cs typeface="Times New Roman" panose="02020603050405020304" pitchFamily="18" charset="0"/>
              </a:rPr>
              <a:t>Lucas 10:33,34 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</a:t>
            </a:r>
          </a:p>
          <a:p>
            <a:pPr eaLnBrk="1">
              <a:spcAft>
                <a:spcPts val="1438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2800" u="sng">
                <a:solidFill>
                  <a:srgbClr val="990000"/>
                </a:solidFill>
                <a:cs typeface="Times New Roman" panose="02020603050405020304" pitchFamily="18" charset="0"/>
              </a:rPr>
              <a:t>Satisfacer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las necesidades urgentes de las personas.  </a:t>
            </a:r>
            <a:r>
              <a:rPr lang="en-GB" altLang="en-US" sz="2800">
                <a:solidFill>
                  <a:srgbClr val="FFFF00"/>
                </a:solidFill>
                <a:cs typeface="Times New Roman" panose="02020603050405020304" pitchFamily="18" charset="0"/>
              </a:rPr>
              <a:t>Marcos 8:1-9 </a:t>
            </a:r>
          </a:p>
          <a:p>
            <a:pPr eaLnBrk="1">
              <a:spcAft>
                <a:spcPts val="1438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2800" u="sng">
                <a:solidFill>
                  <a:srgbClr val="990000"/>
                </a:solidFill>
                <a:cs typeface="Times New Roman" panose="02020603050405020304" pitchFamily="18" charset="0"/>
              </a:rPr>
              <a:t>Hablar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de las verdades de Dios a los perdidos.         	</a:t>
            </a:r>
            <a:r>
              <a:rPr lang="en-GB" altLang="en-US" sz="2800">
                <a:solidFill>
                  <a:srgbClr val="FFFF00"/>
                </a:solidFill>
                <a:cs typeface="Times New Roman" panose="02020603050405020304" pitchFamily="18" charset="0"/>
              </a:rPr>
              <a:t>Marcos 6:34</a:t>
            </a:r>
          </a:p>
          <a:p>
            <a:pPr eaLnBrk="1">
              <a:spcAft>
                <a:spcPts val="1438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2800" u="sng">
                <a:solidFill>
                  <a:srgbClr val="990000"/>
                </a:solidFill>
                <a:cs typeface="Times New Roman" panose="02020603050405020304" pitchFamily="18" charset="0"/>
              </a:rPr>
              <a:t>Tocar</a:t>
            </a:r>
            <a:r>
              <a:rPr lang="en-GB" altLang="en-US" sz="2800">
                <a:solidFill>
                  <a:srgbClr val="FFFFFF"/>
                </a:solidFill>
                <a:cs typeface="Times New Roman" panose="02020603050405020304" pitchFamily="18" charset="0"/>
              </a:rPr>
              <a:t> a las personas.  </a:t>
            </a:r>
            <a:r>
              <a:rPr lang="en-GB" altLang="en-US" sz="2800">
                <a:solidFill>
                  <a:srgbClr val="FFFF00"/>
                </a:solidFill>
                <a:cs typeface="Times New Roman" panose="02020603050405020304" pitchFamily="18" charset="0"/>
              </a:rPr>
              <a:t>Marcos 1:41; Lucas 15:20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21670" y="276226"/>
            <a:ext cx="9839325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>
                <a:srgbClr val="FFFFFF"/>
              </a:buClr>
              <a:tabLst>
                <a:tab pos="4572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4.  </a:t>
            </a:r>
            <a:r>
              <a:rPr lang="en-GB" sz="3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¿</a:t>
            </a:r>
            <a:r>
              <a:rPr lang="en-GB" sz="36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Cómo</a:t>
            </a:r>
            <a:r>
              <a:rPr lang="en-GB" sz="3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sz="36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puede</a:t>
            </a:r>
            <a:r>
              <a:rPr lang="en-GB" sz="3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la persona </a:t>
            </a:r>
            <a:r>
              <a:rPr lang="en-GB" sz="36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mostrar</a:t>
            </a:r>
            <a:r>
              <a:rPr lang="en-GB" sz="3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   		</a:t>
            </a:r>
            <a:r>
              <a:rPr lang="en-GB" sz="36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compasión</a:t>
            </a:r>
            <a:r>
              <a:rPr lang="en-GB" sz="3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?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988469" y="6840538"/>
            <a:ext cx="4992688" cy="423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/>
            <a:r>
              <a:rPr lang="en-GB" altLang="en-US" smtClean="0">
                <a:solidFill>
                  <a:schemeClr val="tx2"/>
                </a:solidFill>
              </a:rPr>
              <a:t>T101.07                              iteenchallenge.org</a:t>
            </a:r>
          </a:p>
        </p:txBody>
      </p:sp>
      <p:sp>
        <p:nvSpPr>
          <p:cNvPr id="10246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smtClean="0">
                <a:solidFill>
                  <a:schemeClr val="tx2"/>
                </a:solidFill>
              </a:rPr>
              <a:t>05-2010</a:t>
            </a:r>
            <a:endParaRPr lang="en-GB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10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10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10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10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7" dur="10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32" dur="10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7AF43A60-5C1A-4890-A97B-749BE1256899}" type="slidenum">
              <a:rPr lang="en-GB" altLang="en-US">
                <a:solidFill>
                  <a:schemeClr val="tx2"/>
                </a:solidFill>
              </a:rPr>
              <a:pPr eaLnBrk="1"/>
              <a:t>7</a:t>
            </a:fld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2302669" y="1619251"/>
            <a:ext cx="916305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623888" indent="-623888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spcAft>
                <a:spcPts val="2163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3200" u="sng">
                <a:solidFill>
                  <a:srgbClr val="990000"/>
                </a:solidFill>
                <a:cs typeface="Times New Roman" panose="02020603050405020304" pitchFamily="18" charset="0"/>
              </a:rPr>
              <a:t>Escuchar</a:t>
            </a:r>
            <a:r>
              <a:rPr lang="en-GB" altLang="en-US" sz="3200">
                <a:solidFill>
                  <a:srgbClr val="FFFFFF"/>
                </a:solidFill>
                <a:cs typeface="Times New Roman" panose="02020603050405020304" pitchFamily="18" charset="0"/>
              </a:rPr>
              <a:t> a los estudiantes compartir sus angustias.</a:t>
            </a:r>
          </a:p>
          <a:p>
            <a:pPr eaLnBrk="1">
              <a:spcAft>
                <a:spcPts val="2163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3200" u="sng">
                <a:solidFill>
                  <a:srgbClr val="990000"/>
                </a:solidFill>
                <a:cs typeface="Times New Roman" panose="02020603050405020304" pitchFamily="18" charset="0"/>
              </a:rPr>
              <a:t>Mostrar</a:t>
            </a:r>
            <a:r>
              <a:rPr lang="en-GB" altLang="en-US" sz="3200">
                <a:solidFill>
                  <a:srgbClr val="FFFFFF"/>
                </a:solidFill>
                <a:cs typeface="Times New Roman" panose="02020603050405020304" pitchFamily="18" charset="0"/>
              </a:rPr>
              <a:t> a los estudiantes que Dios se preocupa por ellos. </a:t>
            </a:r>
          </a:p>
          <a:p>
            <a:pPr eaLnBrk="1">
              <a:spcAft>
                <a:spcPts val="2163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3200" u="sng">
                <a:solidFill>
                  <a:srgbClr val="990000"/>
                </a:solidFill>
                <a:cs typeface="Times New Roman" panose="02020603050405020304" pitchFamily="18" charset="0"/>
              </a:rPr>
              <a:t>Orar</a:t>
            </a:r>
            <a:r>
              <a:rPr lang="en-GB" altLang="en-US" sz="3200">
                <a:solidFill>
                  <a:srgbClr val="FFFFFF"/>
                </a:solidFill>
                <a:cs typeface="Times New Roman" panose="02020603050405020304" pitchFamily="18" charset="0"/>
              </a:rPr>
              <a:t> con los estudiantes acerca de sus problemas.</a:t>
            </a:r>
          </a:p>
          <a:p>
            <a:pPr eaLnBrk="1">
              <a:spcAft>
                <a:spcPts val="2163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3200" u="sng">
                <a:solidFill>
                  <a:srgbClr val="990000"/>
                </a:solidFill>
                <a:cs typeface="Times New Roman" panose="02020603050405020304" pitchFamily="18" charset="0"/>
              </a:rPr>
              <a:t>Satisfacer</a:t>
            </a:r>
            <a:r>
              <a:rPr lang="en-GB" altLang="en-US" sz="3200">
                <a:solidFill>
                  <a:srgbClr val="FFFFFF"/>
                </a:solidFill>
                <a:cs typeface="Times New Roman" panose="02020603050405020304" pitchFamily="18" charset="0"/>
              </a:rPr>
              <a:t> las necesidades prácticas de los estudiantes.</a:t>
            </a:r>
          </a:p>
          <a:p>
            <a:pPr eaLnBrk="1">
              <a:spcAft>
                <a:spcPts val="2163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3200" u="sng">
                <a:solidFill>
                  <a:srgbClr val="990000"/>
                </a:solidFill>
                <a:cs typeface="Times New Roman" panose="02020603050405020304" pitchFamily="18" charset="0"/>
              </a:rPr>
              <a:t>Hablar</a:t>
            </a:r>
            <a:r>
              <a:rPr lang="en-GB" altLang="en-US" sz="3200">
                <a:solidFill>
                  <a:srgbClr val="FFFFFF"/>
                </a:solidFill>
                <a:cs typeface="Times New Roman" panose="02020603050405020304" pitchFamily="18" charset="0"/>
              </a:rPr>
              <a:t> de Jesús con personas perdidas de la comunidad. </a:t>
            </a:r>
            <a:endParaRPr lang="en-GB" altLang="en-US" sz="32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683544" y="504826"/>
            <a:ext cx="9601200" cy="111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5.  </a:t>
            </a:r>
            <a:r>
              <a:rPr lang="en-GB" sz="3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En Teen </a:t>
            </a:r>
            <a:r>
              <a:rPr lang="en-GB" sz="36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Challenge¿cómo</a:t>
            </a:r>
            <a:r>
              <a:rPr lang="en-GB" sz="3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sz="36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puede</a:t>
            </a:r>
            <a:r>
              <a:rPr lang="en-GB" sz="3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sz="36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usted</a:t>
            </a:r>
            <a:r>
              <a:rPr lang="en-GB" sz="3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 </a:t>
            </a:r>
            <a:r>
              <a:rPr lang="en-GB" sz="36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demostrar</a:t>
            </a:r>
            <a:r>
              <a:rPr lang="en-GB" sz="3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sz="36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compasión</a:t>
            </a:r>
            <a:r>
              <a:rPr lang="en-GB" sz="3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?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455069" y="6840538"/>
            <a:ext cx="5526088" cy="423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/>
            <a:r>
              <a:rPr lang="en-GB" altLang="en-US" smtClean="0">
                <a:solidFill>
                  <a:schemeClr val="tx2"/>
                </a:solidFill>
              </a:rPr>
              <a:t>T101.07                              iteenchallenge.org</a:t>
            </a:r>
          </a:p>
        </p:txBody>
      </p:sp>
      <p:sp>
        <p:nvSpPr>
          <p:cNvPr id="11270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smtClean="0">
                <a:solidFill>
                  <a:schemeClr val="tx2"/>
                </a:solidFill>
              </a:rPr>
              <a:t>05-2010</a:t>
            </a:r>
            <a:endParaRPr lang="en-GB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100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6" dur="500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9A9BDBB6-8EFB-4FD1-8DA5-BF95B605E8F4}" type="slidenum">
              <a:rPr lang="en-GB" altLang="en-US">
                <a:solidFill>
                  <a:schemeClr val="tx2"/>
                </a:solidFill>
              </a:rPr>
              <a:pPr eaLnBrk="1"/>
              <a:t>8</a:t>
            </a:fld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2597944" y="2095500"/>
            <a:ext cx="89154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623888" indent="-623888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spcAft>
                <a:spcPts val="3600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3600">
                <a:solidFill>
                  <a:srgbClr val="FFFFFF"/>
                </a:solidFill>
                <a:cs typeface="Times New Roman" panose="02020603050405020304" pitchFamily="18" charset="0"/>
              </a:rPr>
              <a:t>La compasión no significa que debemos permitir que los estudiantes se aprovechen con </a:t>
            </a:r>
            <a:r>
              <a:rPr lang="en-GB" altLang="en-US" sz="3600" u="sng">
                <a:solidFill>
                  <a:srgbClr val="990000"/>
                </a:solidFill>
                <a:cs typeface="Times New Roman" panose="02020603050405020304" pitchFamily="18" charset="0"/>
              </a:rPr>
              <a:t>actitudes</a:t>
            </a:r>
            <a:r>
              <a:rPr lang="en-GB" altLang="en-US" sz="3600">
                <a:solidFill>
                  <a:srgbClr val="FFFFFF"/>
                </a:solidFill>
                <a:cs typeface="Times New Roman" panose="02020603050405020304" pitchFamily="18" charset="0"/>
              </a:rPr>
              <a:t> y </a:t>
            </a:r>
            <a:r>
              <a:rPr lang="en-GB" altLang="en-US" sz="3600" u="sng">
                <a:solidFill>
                  <a:srgbClr val="990000"/>
                </a:solidFill>
                <a:cs typeface="Times New Roman" panose="02020603050405020304" pitchFamily="18" charset="0"/>
              </a:rPr>
              <a:t>conducta</a:t>
            </a:r>
            <a:r>
              <a:rPr lang="en-GB" altLang="en-US" sz="3600">
                <a:solidFill>
                  <a:srgbClr val="FFFFFF"/>
                </a:solidFill>
                <a:cs typeface="Times New Roman" panose="02020603050405020304" pitchFamily="18" charset="0"/>
              </a:rPr>
              <a:t> no aceptables.</a:t>
            </a:r>
          </a:p>
          <a:p>
            <a:pPr eaLnBrk="1">
              <a:spcAft>
                <a:spcPts val="3600"/>
              </a:spcAft>
              <a:buClr>
                <a:srgbClr val="FFFFFF"/>
              </a:buClr>
              <a:buSzTx/>
              <a:buFont typeface="Wingdings" panose="05000000000000000000" pitchFamily="2" charset="2"/>
              <a:buAutoNum type="alphaLcPeriod"/>
            </a:pPr>
            <a:r>
              <a:rPr lang="en-GB" altLang="en-US" sz="3600">
                <a:solidFill>
                  <a:srgbClr val="FFFFFF"/>
                </a:solidFill>
                <a:cs typeface="Times New Roman" panose="02020603050405020304" pitchFamily="18" charset="0"/>
              </a:rPr>
              <a:t>La compasión amablemente y firmamente </a:t>
            </a:r>
            <a:r>
              <a:rPr lang="en-GB" altLang="en-US" sz="3600" u="sng">
                <a:solidFill>
                  <a:srgbClr val="990000"/>
                </a:solidFill>
                <a:cs typeface="Times New Roman" panose="02020603050405020304" pitchFamily="18" charset="0"/>
              </a:rPr>
              <a:t>expone</a:t>
            </a:r>
            <a:r>
              <a:rPr lang="en-GB" altLang="en-US" sz="3600">
                <a:solidFill>
                  <a:srgbClr val="FFFFFF"/>
                </a:solidFill>
                <a:cs typeface="Times New Roman" panose="02020603050405020304" pitchFamily="18" charset="0"/>
              </a:rPr>
              <a:t> ideas incorrectas y decisiones equivocadas.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83544" y="428626"/>
            <a:ext cx="8686800" cy="1223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6.  </a:t>
            </a:r>
            <a:r>
              <a:rPr lang="en-GB" sz="40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Debe</a:t>
            </a:r>
            <a:r>
              <a:rPr lang="en-GB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sz="40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haber</a:t>
            </a:r>
            <a:r>
              <a:rPr lang="en-GB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un </a:t>
            </a:r>
            <a:r>
              <a:rPr lang="en-GB" sz="40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equilibrio</a:t>
            </a:r>
            <a:r>
              <a:rPr lang="en-GB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entre la </a:t>
            </a:r>
            <a:r>
              <a:rPr lang="en-GB" sz="40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compasión</a:t>
            </a:r>
            <a:r>
              <a:rPr lang="en-GB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y la </a:t>
            </a:r>
            <a:r>
              <a:rPr lang="en-GB" sz="40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firmeza</a:t>
            </a:r>
            <a:r>
              <a:rPr lang="en-GB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. 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836069" y="6840538"/>
            <a:ext cx="5145088" cy="423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/>
            <a:r>
              <a:rPr lang="en-GB" altLang="en-US" smtClean="0">
                <a:solidFill>
                  <a:schemeClr val="tx2"/>
                </a:solidFill>
              </a:rPr>
              <a:t>T101.07                              iteenchallenge.org</a:t>
            </a: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smtClean="0">
                <a:solidFill>
                  <a:schemeClr val="tx2"/>
                </a:solidFill>
              </a:rPr>
              <a:t>05-2010</a:t>
            </a:r>
            <a:endParaRPr lang="en-GB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fld id="{DAF0F594-8E55-46D0-A2CB-77A3C0D48AE2}" type="slidenum">
              <a:rPr lang="en-GB" altLang="en-US">
                <a:solidFill>
                  <a:schemeClr val="tx2"/>
                </a:solidFill>
              </a:rPr>
              <a:pPr eaLnBrk="1"/>
              <a:t>9</a:t>
            </a:fld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74069" y="1038226"/>
            <a:ext cx="9296400" cy="1260475"/>
          </a:xfrm>
        </p:spPr>
        <p:txBody>
          <a:bodyPr>
            <a:noAutofit/>
          </a:bodyPr>
          <a:lstStyle/>
          <a:p>
            <a:pPr marL="838200" indent="-83820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AutoNum type="arabicPeriod" startAt="7"/>
              <a:defRPr/>
            </a:pPr>
            <a:r>
              <a:rPr sz="4000" b="1">
                <a:latin typeface="Arial" pitchFamily="34" charset="0"/>
                <a:cs typeface="Arial" pitchFamily="34" charset="0"/>
              </a:rPr>
              <a:t>¿</a:t>
            </a:r>
            <a:r>
              <a:rPr sz="4000" b="1" err="1">
                <a:latin typeface="Arial" pitchFamily="34" charset="0"/>
                <a:cs typeface="Arial" pitchFamily="34" charset="0"/>
              </a:rPr>
              <a:t>Dónde</a:t>
            </a:r>
            <a:r>
              <a:rPr sz="4000" b="1">
                <a:latin typeface="Arial" pitchFamily="34" charset="0"/>
                <a:cs typeface="Arial" pitchFamily="34" charset="0"/>
              </a:rPr>
              <a:t> </a:t>
            </a:r>
            <a:r>
              <a:rPr sz="4000" b="1" err="1">
                <a:latin typeface="Arial" pitchFamily="34" charset="0"/>
                <a:cs typeface="Arial" pitchFamily="34" charset="0"/>
              </a:rPr>
              <a:t>puede</a:t>
            </a:r>
            <a:r>
              <a:rPr sz="4000" b="1">
                <a:latin typeface="Arial" pitchFamily="34" charset="0"/>
                <a:cs typeface="Arial" pitchFamily="34" charset="0"/>
              </a:rPr>
              <a:t> </a:t>
            </a:r>
            <a:r>
              <a:rPr sz="4000" b="1" err="1">
                <a:latin typeface="Arial" pitchFamily="34" charset="0"/>
                <a:cs typeface="Arial" pitchFamily="34" charset="0"/>
              </a:rPr>
              <a:t>comenzar</a:t>
            </a:r>
            <a:r>
              <a:rPr sz="4000" b="1">
                <a:latin typeface="Arial" pitchFamily="34" charset="0"/>
                <a:cs typeface="Arial" pitchFamily="34" charset="0"/>
              </a:rPr>
              <a:t> hoy a </a:t>
            </a:r>
            <a:r>
              <a:rPr sz="4000" b="1" err="1">
                <a:latin typeface="Arial" pitchFamily="34" charset="0"/>
                <a:cs typeface="Arial" pitchFamily="34" charset="0"/>
              </a:rPr>
              <a:t>producir</a:t>
            </a:r>
            <a:r>
              <a:rPr sz="4000" b="1">
                <a:latin typeface="Arial" pitchFamily="34" charset="0"/>
                <a:cs typeface="Arial" pitchFamily="34" charset="0"/>
              </a:rPr>
              <a:t> </a:t>
            </a:r>
            <a:r>
              <a:rPr sz="4000" b="1" err="1">
                <a:latin typeface="Arial" pitchFamily="34" charset="0"/>
                <a:cs typeface="Arial" pitchFamily="34" charset="0"/>
              </a:rPr>
              <a:t>compasión</a:t>
            </a:r>
            <a:r>
              <a:rPr sz="4000" b="1">
                <a:latin typeface="Arial" pitchFamily="34" charset="0"/>
                <a:cs typeface="Arial" pitchFamily="34" charset="0"/>
              </a:rPr>
              <a:t> en </a:t>
            </a:r>
            <a:r>
              <a:rPr sz="4000" b="1" err="1">
                <a:latin typeface="Arial" pitchFamily="34" charset="0"/>
                <a:cs typeface="Arial" pitchFamily="34" charset="0"/>
              </a:rPr>
              <a:t>su</a:t>
            </a:r>
            <a:r>
              <a:rPr sz="4000" b="1">
                <a:latin typeface="Arial" pitchFamily="34" charset="0"/>
                <a:cs typeface="Arial" pitchFamily="34" charset="0"/>
              </a:rPr>
              <a:t> </a:t>
            </a:r>
            <a:r>
              <a:rPr sz="4000" b="1" err="1">
                <a:latin typeface="Arial" pitchFamily="34" charset="0"/>
                <a:cs typeface="Arial" pitchFamily="34" charset="0"/>
              </a:rPr>
              <a:t>vida</a:t>
            </a:r>
            <a:r>
              <a:rPr sz="4000" b="1">
                <a:latin typeface="Arial" pitchFamily="34" charset="0"/>
                <a:cs typeface="Arial" pitchFamily="34" charset="0"/>
              </a:rPr>
              <a:t>? </a:t>
            </a:r>
            <a:endParaRPr sz="4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6" name="Picture 5" descr="http://www.01ns.eu/lacornice/compassion63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670" y="2638426"/>
            <a:ext cx="1935163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378869" y="6840538"/>
            <a:ext cx="5602288" cy="423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/>
            <a:r>
              <a:rPr lang="en-GB" altLang="en-US" smtClean="0">
                <a:solidFill>
                  <a:schemeClr val="tx2"/>
                </a:solidFill>
              </a:rPr>
              <a:t>T101.07                              iteenchallenge.org</a:t>
            </a:r>
          </a:p>
        </p:txBody>
      </p:sp>
      <p:sp>
        <p:nvSpPr>
          <p:cNvPr id="13318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smtClean="0">
                <a:solidFill>
                  <a:schemeClr val="tx2"/>
                </a:solidFill>
              </a:rPr>
              <a:t>05-2010</a:t>
            </a:r>
            <a:endParaRPr lang="en-GB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274</TotalTime>
  <Words>353</Words>
  <Application>Microsoft Office PowerPoint</Application>
  <PresentationFormat>Custom</PresentationFormat>
  <Paragraphs>99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Wingdings</vt:lpstr>
      <vt:lpstr>Constantia</vt:lpstr>
      <vt:lpstr>Wingdings 2</vt:lpstr>
      <vt:lpstr>Times New Roman</vt:lpstr>
      <vt:lpstr>Lucida Sans Unicode</vt:lpstr>
      <vt:lpstr>GoudyHvyface BT</vt:lpstr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¿Dónde puede comenzar hoy a producir compasión en su vida?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Storms</dc:creator>
  <cp:lastModifiedBy>Gregg Fischer</cp:lastModifiedBy>
  <cp:revision>53</cp:revision>
  <dcterms:modified xsi:type="dcterms:W3CDTF">2018-04-16T19:15:04Z</dcterms:modified>
</cp:coreProperties>
</file>