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  <p:sldMasterId id="2147483650" r:id="rId2"/>
  </p:sldMasterIdLst>
  <p:notesMasterIdLst>
    <p:notesMasterId r:id="rId33"/>
  </p:notesMasterIdLst>
  <p:sldIdLst>
    <p:sldId id="256" r:id="rId3"/>
    <p:sldId id="259" r:id="rId4"/>
    <p:sldId id="258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embeddedFontLs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Helvetica Condensed" panose="020B0604020202020204" pitchFamily="34" charset="0"/>
      <p:regular r:id="rId42"/>
      <p:bold r:id="rId43"/>
      <p:italic r:id="rId44"/>
      <p:boldItalic r:id="rId45"/>
    </p:embeddedFont>
  </p:embeddedFontLst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AE3BB7D-CEC3-4B99-83E0-48DCF7F71FBE}" type="datetimeFigureOut">
              <a:rPr lang="en-US"/>
              <a:pPr>
                <a:defRPr/>
              </a:pPr>
              <a:t>7/18/2018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972F292-361E-414C-95CE-0EAF9DB8C0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8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84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43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450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876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36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36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97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78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39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0610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18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433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347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75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35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35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985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969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22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0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1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4062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6380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12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3" r="67751" b="38872"/>
          <a:stretch>
            <a:fillRect/>
          </a:stretch>
        </p:blipFill>
        <p:spPr bwMode="auto">
          <a:xfrm>
            <a:off x="0" y="1066800"/>
            <a:ext cx="23145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globaltc_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52400"/>
            <a:ext cx="2463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867400" y="6457950"/>
            <a:ext cx="2895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dirty="0">
                <a:latin typeface="Arial Narrow" pitchFamily="34" charset="0"/>
                <a:cs typeface="+mn-cs"/>
              </a:rPr>
              <a:t>© 2009 </a:t>
            </a:r>
            <a:r>
              <a:rPr lang="en-US" sz="1400" b="1" dirty="0">
                <a:latin typeface="Arial Narrow" pitchFamily="34" charset="0"/>
                <a:cs typeface="+mn-cs"/>
              </a:rPr>
              <a:t> Global Teen </a:t>
            </a:r>
            <a:r>
              <a:rPr lang="en-US" sz="1400" b="1" dirty="0">
                <a:latin typeface="Arial Narrow" pitchFamily="34" charset="0"/>
                <a:cs typeface="+mn-cs"/>
              </a:rPr>
              <a:t>Challenge </a:t>
            </a:r>
            <a:endParaRPr lang="en-CA" sz="1400" b="1" dirty="0">
              <a:latin typeface="Arial Narrow" pitchFamily="34" charset="0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14400" y="6488113"/>
            <a:ext cx="46482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charset="0"/>
                <a:cs typeface="+mn-cs"/>
              </a:rPr>
              <a:t>Course 502.01                                iteenchallenge.org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 Condensed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 Condensed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 Condensed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 Condensed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 Condensed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 Condensed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 Condensed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Helvetica Condense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lobe"/>
          <p:cNvPicPr>
            <a:picLocks noChangeAspect="1" noChangeArrowheads="1"/>
          </p:cNvPicPr>
          <p:nvPr userDrawn="1"/>
        </p:nvPicPr>
        <p:blipFill>
          <a:blip r:embed="rId13">
            <a:lum bright="36000"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1" t="7333" b="38872"/>
          <a:stretch>
            <a:fillRect/>
          </a:stretch>
        </p:blipFill>
        <p:spPr bwMode="auto">
          <a:xfrm>
            <a:off x="6829425" y="1066800"/>
            <a:ext cx="231457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globaltc_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2613025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Slide Title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36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943600" y="6457950"/>
            <a:ext cx="2819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1400" b="1" dirty="0">
                <a:latin typeface="Arial Narrow" pitchFamily="34" charset="0"/>
                <a:cs typeface="+mn-cs"/>
              </a:rPr>
              <a:t>© 2009 </a:t>
            </a:r>
            <a:r>
              <a:rPr lang="en-US" sz="1400" b="1" dirty="0">
                <a:latin typeface="Arial Narrow" pitchFamily="34" charset="0"/>
                <a:cs typeface="+mn-cs"/>
              </a:rPr>
              <a:t>Global Teen Challenge</a:t>
            </a:r>
            <a:endParaRPr lang="en-CA" sz="1400" b="1" dirty="0">
              <a:latin typeface="Arial Narrow" pitchFamily="34" charset="0"/>
              <a:cs typeface="+mn-cs"/>
            </a:endParaRPr>
          </a:p>
        </p:txBody>
      </p:sp>
      <p:pic>
        <p:nvPicPr>
          <p:cNvPr id="2055" name="Picture 7" descr="Evangelism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675"/>
            <a:ext cx="58674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1066800" y="6477000"/>
            <a:ext cx="4572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b="1" dirty="0">
                <a:latin typeface="Arial" charset="0"/>
                <a:cs typeface="+mn-cs"/>
              </a:rPr>
              <a:t>Course 502.01                               iteenchallenge.org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eenchallenge.org/" TargetMode="External"/><Relationship Id="rId2" Type="http://schemas.openxmlformats.org/officeDocument/2006/relationships/hyperlink" Target="mailto:GTC@Globaltc.or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Evange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09800"/>
            <a:ext cx="8429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1136650" y="4103688"/>
            <a:ext cx="6350000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i="1"/>
              <a:t>by:</a:t>
            </a:r>
          </a:p>
          <a:p>
            <a:pPr algn="ctr" eaLnBrk="1" hangingPunct="1"/>
            <a:r>
              <a:rPr lang="en-US" altLang="en-US" sz="2800" b="1"/>
              <a:t>Don Wilkerson, Mike Zello, Tim Zello</a:t>
            </a:r>
          </a:p>
          <a:p>
            <a:pPr algn="ctr" eaLnBrk="1" hangingPunct="1"/>
            <a:endParaRPr lang="en-US" altLang="en-US" sz="2800" b="1"/>
          </a:p>
          <a:p>
            <a:pPr algn="ctr" eaLnBrk="1" hangingPunct="1"/>
            <a:r>
              <a:rPr lang="en-US" altLang="en-US" sz="2000" b="1" i="1"/>
              <a:t>Contributors: Luis Carrera and Jackee Raught</a:t>
            </a:r>
            <a:endParaRPr lang="en-US" altLang="en-US" sz="2000" b="1" i="1">
              <a:sym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Pre-Evangelism Preparation</a:t>
            </a:r>
            <a:endParaRPr lang="en-CA" alt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Carry personal identification</a:t>
            </a:r>
          </a:p>
          <a:p>
            <a:pPr eaLnBrk="1" hangingPunct="1"/>
            <a:r>
              <a:rPr lang="en-US" altLang="en-US" sz="2800" smtClean="0"/>
              <a:t>Stay away from ‘right &amp; wrong’ arguments</a:t>
            </a:r>
          </a:p>
          <a:p>
            <a:pPr eaLnBrk="1" hangingPunct="1"/>
            <a:r>
              <a:rPr lang="en-US" altLang="en-US" sz="2800" smtClean="0"/>
              <a:t>Be cautious, courteous and wise</a:t>
            </a:r>
          </a:p>
          <a:p>
            <a:pPr eaLnBrk="1" hangingPunct="1"/>
            <a:r>
              <a:rPr lang="en-US" altLang="en-US" sz="2800" smtClean="0"/>
              <a:t>Work alongside your gender</a:t>
            </a:r>
          </a:p>
          <a:p>
            <a:pPr eaLnBrk="1" hangingPunct="1"/>
            <a:r>
              <a:rPr lang="en-US" altLang="en-US" sz="2800" smtClean="0"/>
              <a:t>Work in teams of two or three</a:t>
            </a:r>
          </a:p>
          <a:p>
            <a:pPr eaLnBrk="1" hangingPunct="1"/>
            <a:r>
              <a:rPr lang="en-US" altLang="en-US" sz="2800" smtClean="0"/>
              <a:t>Leave the results in the Lord’s hands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How to React to Threats / Arguments</a:t>
            </a:r>
            <a:endParaRPr lang="en-CA" alt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>
              <a:spcBef>
                <a:spcPct val="5000"/>
              </a:spcBef>
            </a:pPr>
            <a:r>
              <a:rPr lang="en-US" altLang="en-US" sz="2800" smtClean="0"/>
              <a:t>Try to avoid all negative confrontation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800" smtClean="0"/>
              <a:t>Be willing to walk away or ignore them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800" smtClean="0"/>
              <a:t>Don’t react in kind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800" smtClean="0"/>
              <a:t>Pray!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800" smtClean="0"/>
              <a:t>Don’t take threats lightly / Don’t be intimidated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800" smtClean="0"/>
              <a:t>Substitute another worker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800" smtClean="0"/>
              <a:t>Use common sense</a:t>
            </a:r>
          </a:p>
          <a:p>
            <a:pPr eaLnBrk="1" hangingPunct="1">
              <a:spcBef>
                <a:spcPct val="5000"/>
              </a:spcBef>
            </a:pPr>
            <a:r>
              <a:rPr lang="en-US" altLang="en-US" sz="2800" smtClean="0"/>
              <a:t>Be prepared to die for your faith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Common Mistakes</a:t>
            </a:r>
            <a:endParaRPr lang="en-CA" alt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Not enough prayer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Thinking street evangelism is enough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Approaching people with a proud attitude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Not being properly prepared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Getting sidetracked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Using Christian clich</a:t>
            </a:r>
            <a:r>
              <a:rPr lang="en-US" altLang="en-US" sz="2700" smtClean="0">
                <a:cs typeface="Arial" panose="020B0604020202020204" pitchFamily="34" charset="0"/>
              </a:rPr>
              <a:t>és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>
                <a:cs typeface="Arial" panose="020B0604020202020204" pitchFamily="34" charset="0"/>
              </a:rPr>
              <a:t>Being apologetic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>
                <a:cs typeface="Arial" panose="020B0604020202020204" pitchFamily="34" charset="0"/>
              </a:rPr>
              <a:t>Focusing on religion, race or color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>
                <a:cs typeface="Arial" panose="020B0604020202020204" pitchFamily="34" charset="0"/>
              </a:rPr>
              <a:t>Neglecting your physical appearance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Talking to Street People</a:t>
            </a:r>
            <a:endParaRPr lang="en-CA" alt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Encourage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Don’t focus on their sins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Talk to them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Listen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Don’t give answers if you don’t know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Speak on a level they can understand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Be genuine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Don’t give away money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2700" smtClean="0"/>
              <a:t>Be friendly!</a:t>
            </a:r>
            <a:endParaRPr lang="en-US" altLang="en-US" sz="27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10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10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5" dur="10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10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10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Praying with People</a:t>
            </a:r>
            <a:endParaRPr lang="en-CA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Ask</a:t>
            </a:r>
          </a:p>
          <a:p>
            <a:pPr eaLnBrk="1" hangingPunct="1"/>
            <a:r>
              <a:rPr lang="en-US" altLang="en-US" sz="3000" smtClean="0"/>
              <a:t>Sinner’s Prayer</a:t>
            </a:r>
          </a:p>
          <a:p>
            <a:pPr eaLnBrk="1" hangingPunct="1"/>
            <a:r>
              <a:rPr lang="en-US" altLang="en-US" sz="3000" smtClean="0"/>
              <a:t>Don’t touch unless you ask</a:t>
            </a:r>
          </a:p>
          <a:p>
            <a:pPr eaLnBrk="1" hangingPunct="1"/>
            <a:r>
              <a:rPr lang="en-US" altLang="en-US" sz="3000" smtClean="0"/>
              <a:t>Don’t speak in tongues</a:t>
            </a:r>
          </a:p>
          <a:p>
            <a:pPr eaLnBrk="1" hangingPunct="1"/>
            <a:r>
              <a:rPr lang="en-US" altLang="en-US" sz="3000" smtClean="0"/>
              <a:t>Don’t get too emotional or loud</a:t>
            </a:r>
          </a:p>
          <a:p>
            <a:pPr eaLnBrk="1" hangingPunct="1"/>
            <a:r>
              <a:rPr lang="en-US" altLang="en-US" sz="3000" smtClean="0"/>
              <a:t>Keep your prayers short</a:t>
            </a:r>
          </a:p>
          <a:p>
            <a:pPr eaLnBrk="1" hangingPunct="1"/>
            <a:r>
              <a:rPr lang="en-US" altLang="en-US" sz="3000" smtClean="0"/>
              <a:t>Leave most of your time to talk</a:t>
            </a:r>
            <a:endParaRPr lang="en-US" altLang="en-US" sz="30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800" decel="1000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Types of People You Will Encounter</a:t>
            </a:r>
            <a:endParaRPr lang="en-CA" alt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The Uninformed</a:t>
            </a:r>
          </a:p>
          <a:p>
            <a:pPr eaLnBrk="1" hangingPunct="1"/>
            <a:r>
              <a:rPr lang="en-US" altLang="en-US" sz="3000" smtClean="0"/>
              <a:t>The Misinformed</a:t>
            </a:r>
          </a:p>
          <a:p>
            <a:pPr eaLnBrk="1" hangingPunct="1"/>
            <a:r>
              <a:rPr lang="en-US" altLang="en-US" sz="3000" smtClean="0"/>
              <a:t>The Informed</a:t>
            </a:r>
            <a:endParaRPr lang="en-US" altLang="en-US" sz="30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Basics of Soul Winning</a:t>
            </a:r>
            <a:endParaRPr lang="en-CA" alt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God’s Purpose</a:t>
            </a:r>
          </a:p>
          <a:p>
            <a:pPr eaLnBrk="1" hangingPunct="1"/>
            <a:r>
              <a:rPr lang="en-US" altLang="en-US" sz="3000" smtClean="0"/>
              <a:t>Man’s Need</a:t>
            </a:r>
          </a:p>
          <a:p>
            <a:pPr eaLnBrk="1" hangingPunct="1"/>
            <a:r>
              <a:rPr lang="en-US" altLang="en-US" sz="3000" smtClean="0"/>
              <a:t>God’s Provision</a:t>
            </a:r>
          </a:p>
          <a:p>
            <a:pPr eaLnBrk="1" hangingPunct="1"/>
            <a:r>
              <a:rPr lang="en-US" altLang="en-US" sz="3000" smtClean="0"/>
              <a:t>Man’s Response</a:t>
            </a:r>
            <a:endParaRPr lang="en-US" altLang="en-US" sz="30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Salvation Message</a:t>
            </a:r>
            <a:endParaRPr lang="en-CA" alt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Steps for Life – Transformation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HOPE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HELP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HEALING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Salvation Message</a:t>
            </a:r>
            <a:endParaRPr lang="en-CA" alt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Romans Road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Our Sin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Our Consequence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God’s Answer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Our Response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Salvation Message</a:t>
            </a:r>
            <a:endParaRPr lang="en-CA" alt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The A-B-C Plan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ADMIT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BELIEVE</a:t>
            </a:r>
          </a:p>
          <a:p>
            <a:pPr lvl="1" eaLnBrk="1" hangingPunct="1"/>
            <a:r>
              <a:rPr lang="en-US" altLang="en-US" sz="2600" smtClean="0">
                <a:cs typeface="Arial" panose="020B0604020202020204" pitchFamily="34" charset="0"/>
              </a:rPr>
              <a:t>CONFESS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vange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09800"/>
            <a:ext cx="8429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3810000"/>
            <a:ext cx="9144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i="1">
                <a:latin typeface="Arial Narrow" panose="020B0606020202030204" pitchFamily="34" charset="0"/>
              </a:rPr>
              <a:t>“The Spirit of the Lord is on me, because he has anointed me</a:t>
            </a:r>
            <a:br>
              <a:rPr lang="en-US" altLang="en-US" sz="2700" i="1">
                <a:latin typeface="Arial Narrow" panose="020B0606020202030204" pitchFamily="34" charset="0"/>
              </a:rPr>
            </a:br>
            <a:r>
              <a:rPr lang="en-US" altLang="en-US" sz="2700" i="1">
                <a:latin typeface="Arial Narrow" panose="020B0606020202030204" pitchFamily="34" charset="0"/>
              </a:rPr>
              <a:t>to preach good news to the poor. He has sent me to proclaim </a:t>
            </a:r>
            <a:br>
              <a:rPr lang="en-US" altLang="en-US" sz="2700" i="1">
                <a:latin typeface="Arial Narrow" panose="020B0606020202030204" pitchFamily="34" charset="0"/>
              </a:rPr>
            </a:br>
            <a:r>
              <a:rPr lang="en-US" altLang="en-US" sz="2700" i="1">
                <a:latin typeface="Arial Narrow" panose="020B0606020202030204" pitchFamily="34" charset="0"/>
              </a:rPr>
              <a:t>freedom for the prisoners and recovery of sight for the blind, </a:t>
            </a:r>
            <a:br>
              <a:rPr lang="en-US" altLang="en-US" sz="2700" i="1">
                <a:latin typeface="Arial Narrow" panose="020B0606020202030204" pitchFamily="34" charset="0"/>
              </a:rPr>
            </a:br>
            <a:r>
              <a:rPr lang="en-US" altLang="en-US" sz="2700" i="1">
                <a:latin typeface="Arial Narrow" panose="020B0606020202030204" pitchFamily="34" charset="0"/>
              </a:rPr>
              <a:t>to release the oppressed, to proclaim the year of the Lord’s favor.” </a:t>
            </a:r>
            <a:br>
              <a:rPr lang="en-US" altLang="en-US" sz="2700" i="1">
                <a:latin typeface="Arial Narrow" panose="020B0606020202030204" pitchFamily="34" charset="0"/>
              </a:rPr>
            </a:br>
            <a:r>
              <a:rPr lang="en-US" altLang="en-US" sz="600" i="1">
                <a:latin typeface="Arial Narrow" panose="020B0606020202030204" pitchFamily="34" charset="0"/>
              </a:rPr>
              <a:t/>
            </a:r>
            <a:br>
              <a:rPr lang="en-US" altLang="en-US" sz="600" i="1">
                <a:latin typeface="Arial Narrow" panose="020B0606020202030204" pitchFamily="34" charset="0"/>
              </a:rPr>
            </a:br>
            <a:r>
              <a:rPr lang="en-US" altLang="en-US" sz="2300">
                <a:latin typeface="Arial Narrow" panose="020B0606020202030204" pitchFamily="34" charset="0"/>
              </a:rPr>
              <a:t>(Luke 4:18-19 NIV)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Salvation Message</a:t>
            </a:r>
            <a:endParaRPr lang="en-CA" alt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Relational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Practical Help</a:t>
            </a:r>
            <a:endParaRPr lang="en-CA" altLang="en-US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Street and Open-Air Meetings</a:t>
            </a:r>
          </a:p>
          <a:p>
            <a:pPr eaLnBrk="1" hangingPunct="1"/>
            <a:r>
              <a:rPr lang="en-US" altLang="en-US" sz="3000" smtClean="0"/>
              <a:t>Door-to-Door Witnessing</a:t>
            </a:r>
          </a:p>
          <a:p>
            <a:pPr eaLnBrk="1" hangingPunct="1"/>
            <a:r>
              <a:rPr lang="en-US" altLang="en-US" sz="3000" smtClean="0"/>
              <a:t>Literature Distribution</a:t>
            </a:r>
          </a:p>
          <a:p>
            <a:pPr eaLnBrk="1" hangingPunct="1"/>
            <a:r>
              <a:rPr lang="en-US" altLang="en-US" sz="3000" smtClean="0"/>
              <a:t>Prison Ministry</a:t>
            </a:r>
          </a:p>
          <a:p>
            <a:pPr eaLnBrk="1" hangingPunct="1"/>
            <a:r>
              <a:rPr lang="en-US" altLang="en-US" sz="3000" smtClean="0"/>
              <a:t>Testimony</a:t>
            </a:r>
          </a:p>
          <a:p>
            <a:pPr eaLnBrk="1" hangingPunct="1"/>
            <a:r>
              <a:rPr lang="en-US" altLang="en-US" sz="3000" smtClean="0"/>
              <a:t>Follow-Up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decel="1000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0" decel="1000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Practical Help – Street and Open-Air</a:t>
            </a:r>
            <a:endParaRPr lang="en-CA" alt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The Point – Preaching the Word</a:t>
            </a:r>
          </a:p>
          <a:p>
            <a:pPr eaLnBrk="1" hangingPunct="1"/>
            <a:r>
              <a:rPr lang="en-US" altLang="en-US" sz="3000" smtClean="0"/>
              <a:t>Attracting a Crowd</a:t>
            </a:r>
          </a:p>
          <a:p>
            <a:pPr eaLnBrk="1" hangingPunct="1"/>
            <a:r>
              <a:rPr lang="en-US" altLang="en-US" sz="3000" smtClean="0"/>
              <a:t>Effective Street Meetings</a:t>
            </a:r>
          </a:p>
          <a:p>
            <a:pPr eaLnBrk="1" hangingPunct="1"/>
            <a:r>
              <a:rPr lang="en-US" altLang="en-US" sz="3000" smtClean="0"/>
              <a:t>Basic Needs</a:t>
            </a:r>
          </a:p>
          <a:p>
            <a:pPr eaLnBrk="1" hangingPunct="1"/>
            <a:r>
              <a:rPr lang="en-US" altLang="en-US" sz="3000" smtClean="0"/>
              <a:t>Suggested Order of Service</a:t>
            </a:r>
          </a:p>
          <a:p>
            <a:pPr eaLnBrk="1" hangingPunct="1"/>
            <a:r>
              <a:rPr lang="en-US" altLang="en-US" sz="3000" smtClean="0"/>
              <a:t>Common Mistakes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Practical Help – Door-to-Door</a:t>
            </a:r>
            <a:endParaRPr lang="en-CA" altLang="en-US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7338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The approach</a:t>
            </a:r>
          </a:p>
          <a:p>
            <a:pPr eaLnBrk="1" hangingPunct="1"/>
            <a:r>
              <a:rPr lang="en-US" altLang="en-US" sz="3000" smtClean="0"/>
              <a:t>While you are at the door</a:t>
            </a:r>
          </a:p>
          <a:p>
            <a:pPr eaLnBrk="1" hangingPunct="1"/>
            <a:r>
              <a:rPr lang="en-US" altLang="en-US" sz="3000" smtClean="0"/>
              <a:t>As you enter the conversation</a:t>
            </a:r>
          </a:p>
          <a:p>
            <a:pPr lvl="1" eaLnBrk="1" hangingPunct="1"/>
            <a:r>
              <a:rPr lang="en-US" altLang="en-US" sz="2600" smtClean="0"/>
              <a:t>Silent Partner’s Job</a:t>
            </a:r>
          </a:p>
          <a:p>
            <a:pPr lvl="1" eaLnBrk="1" hangingPunct="1"/>
            <a:r>
              <a:rPr lang="en-US" altLang="en-US" sz="2600" smtClean="0"/>
              <a:t>Active Witness’ Job</a:t>
            </a:r>
          </a:p>
          <a:p>
            <a:pPr eaLnBrk="1" hangingPunct="1"/>
            <a:r>
              <a:rPr lang="en-US" altLang="en-US" sz="3000" smtClean="0"/>
              <a:t>While on the premises</a:t>
            </a:r>
          </a:p>
          <a:p>
            <a:pPr eaLnBrk="1" hangingPunct="1"/>
            <a:r>
              <a:rPr lang="en-US" altLang="en-US" sz="3000" smtClean="0"/>
              <a:t>Handling Rejection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Practical Help – Literature Distribution</a:t>
            </a:r>
            <a:endParaRPr lang="en-CA" altLang="en-US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733800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Literature – know your tools</a:t>
            </a:r>
          </a:p>
          <a:p>
            <a:pPr eaLnBrk="1" hangingPunct="1"/>
            <a:r>
              <a:rPr lang="en-US" altLang="en-US" sz="3000" smtClean="0"/>
              <a:t>Materials</a:t>
            </a:r>
          </a:p>
          <a:p>
            <a:pPr eaLnBrk="1" hangingPunct="1"/>
            <a:r>
              <a:rPr lang="en-US" altLang="en-US" sz="3000" smtClean="0"/>
              <a:t>Personal Factors</a:t>
            </a:r>
          </a:p>
          <a:p>
            <a:pPr eaLnBrk="1" hangingPunct="1"/>
            <a:r>
              <a:rPr lang="en-US" altLang="en-US" sz="3000" smtClean="0"/>
              <a:t>Suggestions</a:t>
            </a:r>
          </a:p>
          <a:p>
            <a:pPr eaLnBrk="1" hangingPunct="1"/>
            <a:r>
              <a:rPr lang="en-US" altLang="en-US" sz="3000" smtClean="0"/>
              <a:t>Distribution Locations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Practical Help – Prison Ministry</a:t>
            </a:r>
            <a:endParaRPr lang="en-CA" altLang="en-US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733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en-US" sz="3000" smtClean="0"/>
              <a:t>Follow the rules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000" smtClean="0"/>
              <a:t>Never assume anything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000" smtClean="0"/>
              <a:t>Take nothing in or out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000" smtClean="0"/>
              <a:t>Treat inmates as individuals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000" smtClean="0"/>
              <a:t>Be neutral with the guards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000" smtClean="0"/>
              <a:t>Ask if you can return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altLang="en-US" sz="3000" smtClean="0"/>
              <a:t>Keep appointments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Practical Help – Prison Ministry</a:t>
            </a:r>
            <a:endParaRPr lang="en-CA" altLang="en-US" smtClean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733800"/>
          </a:xfrm>
        </p:spPr>
        <p:txBody>
          <a:bodyPr/>
          <a:lstStyle/>
          <a:p>
            <a:pPr marL="609600" indent="-609600" eaLnBrk="1" hangingPunct="1">
              <a:buFontTx/>
              <a:buAutoNum type="arabicPeriod" startAt="8"/>
            </a:pPr>
            <a:r>
              <a:rPr lang="en-US" altLang="en-US" sz="3000" smtClean="0"/>
              <a:t>Be honest and realistic</a:t>
            </a:r>
          </a:p>
          <a:p>
            <a:pPr marL="609600" indent="-609600" eaLnBrk="1" hangingPunct="1">
              <a:buFontTx/>
              <a:buAutoNum type="arabicPeriod" startAt="8"/>
            </a:pPr>
            <a:r>
              <a:rPr lang="en-US" altLang="en-US" sz="3000" smtClean="0"/>
              <a:t>Listen and learn</a:t>
            </a:r>
          </a:p>
          <a:p>
            <a:pPr marL="609600" indent="-609600" eaLnBrk="1" hangingPunct="1">
              <a:buFontTx/>
              <a:buAutoNum type="arabicPeriod" startAt="8"/>
            </a:pPr>
            <a:r>
              <a:rPr lang="en-US" altLang="en-US" sz="3000" smtClean="0"/>
              <a:t>Help them face past, present, future</a:t>
            </a:r>
          </a:p>
          <a:p>
            <a:pPr marL="609600" indent="-609600" eaLnBrk="1" hangingPunct="1">
              <a:buFontTx/>
              <a:buAutoNum type="arabicPeriod" startAt="8"/>
            </a:pPr>
            <a:r>
              <a:rPr lang="en-US" altLang="en-US" sz="3000" smtClean="0"/>
              <a:t>Encourage chapel attendance</a:t>
            </a:r>
          </a:p>
          <a:p>
            <a:pPr marL="609600" indent="-609600" eaLnBrk="1" hangingPunct="1">
              <a:buFontTx/>
              <a:buAutoNum type="arabicPeriod" startAt="8"/>
            </a:pPr>
            <a:r>
              <a:rPr lang="en-US" altLang="en-US" sz="3000" smtClean="0"/>
              <a:t>Go prepared</a:t>
            </a:r>
          </a:p>
          <a:p>
            <a:pPr marL="609600" indent="-609600" eaLnBrk="1" hangingPunct="1">
              <a:buFontTx/>
              <a:buAutoNum type="arabicPeriod" startAt="8"/>
            </a:pPr>
            <a:r>
              <a:rPr lang="en-US" altLang="en-US" sz="3000" smtClean="0"/>
              <a:t>Be faithful and patient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Practical Help – Giving a Testimony</a:t>
            </a:r>
            <a:endParaRPr lang="en-CA" altLang="en-US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733800"/>
          </a:xfrm>
        </p:spPr>
        <p:txBody>
          <a:bodyPr/>
          <a:lstStyle/>
          <a:p>
            <a:pPr marL="609600" indent="-609600" eaLnBrk="1" hangingPunct="1"/>
            <a:r>
              <a:rPr lang="en-US" altLang="en-US" sz="3000" smtClean="0"/>
              <a:t>A testimony is…</a:t>
            </a:r>
          </a:p>
          <a:p>
            <a:pPr marL="609600" indent="-609600" eaLnBrk="1" hangingPunct="1"/>
            <a:r>
              <a:rPr lang="en-US" altLang="en-US" sz="3000" smtClean="0"/>
              <a:t>Components of a testimony</a:t>
            </a:r>
          </a:p>
          <a:p>
            <a:pPr marL="609600" indent="-609600" eaLnBrk="1" hangingPunct="1"/>
            <a:r>
              <a:rPr lang="en-US" altLang="en-US" sz="3000" smtClean="0"/>
              <a:t>Examples from Scripture</a:t>
            </a:r>
          </a:p>
          <a:p>
            <a:pPr marL="609600" indent="-609600" eaLnBrk="1" hangingPunct="1"/>
            <a:r>
              <a:rPr lang="en-US" altLang="en-US" sz="3000" smtClean="0"/>
              <a:t>General tips</a:t>
            </a:r>
          </a:p>
          <a:p>
            <a:pPr marL="609600" indent="-609600" eaLnBrk="1" hangingPunct="1"/>
            <a:r>
              <a:rPr lang="en-US" altLang="en-US" sz="3000" smtClean="0"/>
              <a:t>Be prepared</a:t>
            </a:r>
          </a:p>
          <a:p>
            <a:pPr marL="609600" indent="-609600" eaLnBrk="1" hangingPunct="1"/>
            <a:r>
              <a:rPr lang="en-US" altLang="en-US" sz="3000" smtClean="0"/>
              <a:t>Write your testimony</a:t>
            </a:r>
          </a:p>
          <a:p>
            <a:pPr marL="609600" indent="-609600" eaLnBrk="1" hangingPunct="1"/>
            <a:endParaRPr lang="en-US" altLang="en-US" sz="3000" smtClean="0"/>
          </a:p>
          <a:p>
            <a:pPr marL="609600" indent="-609600" eaLnBrk="1" hangingPunct="1"/>
            <a:endParaRPr lang="en-US" altLang="en-US" sz="3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6868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Practical Help – Follow-Up</a:t>
            </a:r>
            <a:endParaRPr lang="en-CA" altLang="en-US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733800"/>
          </a:xfrm>
        </p:spPr>
        <p:txBody>
          <a:bodyPr/>
          <a:lstStyle/>
          <a:p>
            <a:pPr marL="609600" indent="-609600" eaLnBrk="1" hangingPunct="1"/>
            <a:r>
              <a:rPr lang="en-US" altLang="en-US" sz="3000" smtClean="0"/>
              <a:t>Making prior arrangements</a:t>
            </a:r>
          </a:p>
          <a:p>
            <a:pPr marL="609600" indent="-609600" eaLnBrk="1" hangingPunct="1"/>
            <a:r>
              <a:rPr lang="en-US" altLang="en-US" sz="3000" smtClean="0"/>
              <a:t>What needs to happen following conversion</a:t>
            </a:r>
          </a:p>
          <a:p>
            <a:pPr marL="609600" indent="-609600" eaLnBrk="1" hangingPunct="1"/>
            <a:r>
              <a:rPr lang="en-US" altLang="en-US" sz="3000" smtClean="0"/>
              <a:t>Two types of follow-up</a:t>
            </a:r>
          </a:p>
          <a:p>
            <a:pPr marL="609600" indent="-609600" eaLnBrk="1" hangingPunct="1"/>
            <a:r>
              <a:rPr lang="en-US" altLang="en-US" sz="3000" smtClean="0"/>
              <a:t>Follow-up Dos and Don’ts</a:t>
            </a:r>
          </a:p>
          <a:p>
            <a:pPr marL="609600" indent="-609600" eaLnBrk="1" hangingPunct="1"/>
            <a:r>
              <a:rPr lang="en-US" altLang="en-US" sz="3000" smtClean="0"/>
              <a:t>Practical follow-up ideas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vangel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209800"/>
            <a:ext cx="842962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3810000"/>
            <a:ext cx="914400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4627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700" i="1">
                <a:latin typeface="Arial Narrow" panose="020B0606020202030204" pitchFamily="34" charset="0"/>
              </a:rPr>
              <a:t>“The Spirit of the Lord is on me, because he has anointed me</a:t>
            </a:r>
            <a:br>
              <a:rPr lang="en-US" altLang="en-US" sz="2700" i="1">
                <a:latin typeface="Arial Narrow" panose="020B0606020202030204" pitchFamily="34" charset="0"/>
              </a:rPr>
            </a:br>
            <a:r>
              <a:rPr lang="en-US" altLang="en-US" sz="2700" i="1">
                <a:latin typeface="Arial Narrow" panose="020B0606020202030204" pitchFamily="34" charset="0"/>
              </a:rPr>
              <a:t>to preach good news to the poor. He has sent me to proclaim </a:t>
            </a:r>
            <a:br>
              <a:rPr lang="en-US" altLang="en-US" sz="2700" i="1">
                <a:latin typeface="Arial Narrow" panose="020B0606020202030204" pitchFamily="34" charset="0"/>
              </a:rPr>
            </a:br>
            <a:r>
              <a:rPr lang="en-US" altLang="en-US" sz="2700" i="1">
                <a:latin typeface="Arial Narrow" panose="020B0606020202030204" pitchFamily="34" charset="0"/>
              </a:rPr>
              <a:t>freedom for the prisoners and recovery of sight for the blind, </a:t>
            </a:r>
            <a:br>
              <a:rPr lang="en-US" altLang="en-US" sz="2700" i="1">
                <a:latin typeface="Arial Narrow" panose="020B0606020202030204" pitchFamily="34" charset="0"/>
              </a:rPr>
            </a:br>
            <a:r>
              <a:rPr lang="en-US" altLang="en-US" sz="2700" i="1">
                <a:latin typeface="Arial Narrow" panose="020B0606020202030204" pitchFamily="34" charset="0"/>
              </a:rPr>
              <a:t>to release the oppressed, to proclaim the year of the Lord’s favor.” </a:t>
            </a:r>
            <a:br>
              <a:rPr lang="en-US" altLang="en-US" sz="2700" i="1">
                <a:latin typeface="Arial Narrow" panose="020B0606020202030204" pitchFamily="34" charset="0"/>
              </a:rPr>
            </a:br>
            <a:r>
              <a:rPr lang="en-US" altLang="en-US" sz="600" i="1">
                <a:latin typeface="Arial Narrow" panose="020B0606020202030204" pitchFamily="34" charset="0"/>
              </a:rPr>
              <a:t/>
            </a:r>
            <a:br>
              <a:rPr lang="en-US" altLang="en-US" sz="600" i="1">
                <a:latin typeface="Arial Narrow" panose="020B0606020202030204" pitchFamily="34" charset="0"/>
              </a:rPr>
            </a:br>
            <a:r>
              <a:rPr lang="en-US" altLang="en-US" sz="2300">
                <a:latin typeface="Arial Narrow" panose="020B0606020202030204" pitchFamily="34" charset="0"/>
              </a:rPr>
              <a:t>(Luke 4:18-19 NIV)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Effective Outreach Evangelism Is:</a:t>
            </a:r>
            <a:endParaRPr lang="en-CA" alt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27300"/>
            <a:ext cx="4038600" cy="3382963"/>
          </a:xfrm>
        </p:spPr>
        <p:txBody>
          <a:bodyPr/>
          <a:lstStyle/>
          <a:p>
            <a:pPr eaLnBrk="1" hangingPunct="1"/>
            <a:r>
              <a:rPr lang="en-US" altLang="en-US" smtClean="0"/>
              <a:t>Concentrated</a:t>
            </a:r>
            <a:r>
              <a:rPr lang="en-CA" altLang="en-US" smtClean="0"/>
              <a:t> </a:t>
            </a:r>
          </a:p>
          <a:p>
            <a:pPr eaLnBrk="1" hangingPunct="1"/>
            <a:r>
              <a:rPr lang="en-US" altLang="en-US" smtClean="0"/>
              <a:t>Accessible</a:t>
            </a:r>
            <a:r>
              <a:rPr lang="en-CA" altLang="en-US" smtClean="0"/>
              <a:t> </a:t>
            </a:r>
          </a:p>
          <a:p>
            <a:pPr eaLnBrk="1" hangingPunct="1"/>
            <a:r>
              <a:rPr lang="en-US" altLang="en-US" smtClean="0"/>
              <a:t>Consistent</a:t>
            </a:r>
            <a:r>
              <a:rPr lang="en-CA" altLang="en-US" smtClean="0"/>
              <a:t> </a:t>
            </a:r>
          </a:p>
          <a:p>
            <a:pPr eaLnBrk="1" hangingPunct="1"/>
            <a:r>
              <a:rPr lang="en-US" altLang="en-US" smtClean="0"/>
              <a:t>Relevant</a:t>
            </a:r>
            <a:r>
              <a:rPr lang="en-CA" altLang="en-US" smtClean="0"/>
              <a:t> 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4648200" y="2514600"/>
            <a:ext cx="4038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Practical</a:t>
            </a:r>
            <a:r>
              <a:rPr lang="en-CA" altLang="en-US" sz="3200"/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Genuine</a:t>
            </a:r>
            <a:r>
              <a:rPr lang="en-CA" altLang="en-US" sz="3200"/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Christ-Centered</a:t>
            </a:r>
            <a:r>
              <a:rPr lang="en-CA" altLang="en-US" sz="3200"/>
              <a:t> 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200"/>
              <a:t>Follow-Up</a:t>
            </a:r>
            <a:r>
              <a:rPr lang="en-CA" altLang="en-US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more information about this course and other training resources:</a:t>
            </a:r>
            <a:b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Contact</a:t>
            </a:r>
            <a:b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Teen Challenge at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  <a:hlinkClick r:id="rId2"/>
              </a:rPr>
              <a:t>GTC@Globaltc.org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 visit our training website at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lang="en-US" b="1" dirty="0" smtClean="0">
                <a:solidFill>
                  <a:schemeClr val="accent2"/>
                </a:solidFill>
                <a:hlinkClick r:id="rId3"/>
              </a:rPr>
              <a:t>www.iTeenChallenge.org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Effective Outreach Evangelism Is NOT:</a:t>
            </a:r>
            <a:endParaRPr lang="en-CA" altLang="en-US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Defined by a positive response</a:t>
            </a:r>
            <a:r>
              <a:rPr lang="en-CA" altLang="en-US" smtClean="0"/>
              <a:t> </a:t>
            </a:r>
          </a:p>
          <a:p>
            <a:pPr eaLnBrk="1" hangingPunct="1"/>
            <a:r>
              <a:rPr lang="en-US" altLang="en-US" smtClean="0"/>
              <a:t>Defined by an immediate response</a:t>
            </a:r>
            <a:r>
              <a:rPr lang="en-CA" altLang="en-US" smtClean="0"/>
              <a:t> </a:t>
            </a:r>
          </a:p>
          <a:p>
            <a:pPr eaLnBrk="1" hangingPunct="1"/>
            <a:r>
              <a:rPr lang="en-US" altLang="en-US" smtClean="0"/>
              <a:t>The sole responsibility of the messenger</a:t>
            </a:r>
            <a:r>
              <a:rPr lang="en-CA" altLang="en-US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An Effective Witness:</a:t>
            </a:r>
            <a:endParaRPr lang="en-CA" alt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mtClean="0"/>
              <a:t>Loves God</a:t>
            </a:r>
          </a:p>
          <a:p>
            <a:pPr eaLnBrk="1" hangingPunct="1"/>
            <a:r>
              <a:rPr lang="en-US" altLang="en-US" smtClean="0"/>
              <a:t>Is Found Where Hurting People Are</a:t>
            </a:r>
            <a:r>
              <a:rPr lang="en-CA" altLang="en-US" smtClean="0"/>
              <a:t> </a:t>
            </a:r>
          </a:p>
          <a:p>
            <a:pPr eaLnBrk="1" hangingPunct="1"/>
            <a:r>
              <a:rPr lang="en-US" altLang="en-US" smtClean="0"/>
              <a:t>Loves People</a:t>
            </a:r>
          </a:p>
          <a:p>
            <a:pPr eaLnBrk="1" hangingPunct="1"/>
            <a:r>
              <a:rPr lang="en-US" altLang="en-US" smtClean="0"/>
              <a:t>Shares a Clear Message</a:t>
            </a:r>
          </a:p>
          <a:p>
            <a:pPr eaLnBrk="1" hangingPunct="1"/>
            <a:r>
              <a:rPr lang="en-US" altLang="en-US" smtClean="0"/>
              <a:t>Expects God to Use Them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Early Planning</a:t>
            </a:r>
            <a:endParaRPr lang="en-CA" alt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mtClean="0"/>
              <a:t>Target</a:t>
            </a:r>
          </a:p>
          <a:p>
            <a:pPr eaLnBrk="1" hangingPunct="1"/>
            <a:r>
              <a:rPr lang="en-US" altLang="en-US" smtClean="0"/>
              <a:t>Learn about them</a:t>
            </a:r>
          </a:p>
          <a:p>
            <a:pPr eaLnBrk="1" hangingPunct="1"/>
            <a:r>
              <a:rPr lang="en-US" altLang="en-US" smtClean="0"/>
              <a:t>Spiritual Awareness</a:t>
            </a:r>
          </a:p>
          <a:p>
            <a:pPr eaLnBrk="1" hangingPunct="1"/>
            <a:r>
              <a:rPr lang="en-US" altLang="en-US" smtClean="0"/>
              <a:t>Decision-making</a:t>
            </a:r>
          </a:p>
          <a:p>
            <a:pPr eaLnBrk="1" hangingPunct="1"/>
            <a:r>
              <a:rPr lang="en-US" altLang="en-US" smtClean="0"/>
              <a:t>What is important to them?</a:t>
            </a:r>
          </a:p>
          <a:p>
            <a:pPr eaLnBrk="1" hangingPunct="1"/>
            <a:r>
              <a:rPr lang="en-US" altLang="en-US" smtClean="0"/>
              <a:t>Other viewpoints</a:t>
            </a:r>
            <a:endParaRPr lang="en-CA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Methods of Evangelism</a:t>
            </a:r>
            <a:endParaRPr lang="en-CA" alt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4648200" cy="3382963"/>
          </a:xfrm>
        </p:spPr>
        <p:txBody>
          <a:bodyPr/>
          <a:lstStyle/>
          <a:p>
            <a:pPr eaLnBrk="1" hangingPunct="1"/>
            <a:r>
              <a:rPr lang="en-US" altLang="en-US" sz="3000" smtClean="0"/>
              <a:t>Street and Open-Air</a:t>
            </a:r>
          </a:p>
          <a:p>
            <a:pPr eaLnBrk="1" hangingPunct="1"/>
            <a:r>
              <a:rPr lang="en-US" altLang="en-US" sz="3000" smtClean="0"/>
              <a:t>Prison Ministry</a:t>
            </a:r>
          </a:p>
          <a:p>
            <a:pPr eaLnBrk="1" hangingPunct="1"/>
            <a:r>
              <a:rPr lang="en-US" altLang="en-US" sz="3000" smtClean="0"/>
              <a:t>Turning Point</a:t>
            </a:r>
          </a:p>
          <a:p>
            <a:pPr eaLnBrk="1" hangingPunct="1"/>
            <a:r>
              <a:rPr lang="en-US" altLang="en-US" sz="3000" smtClean="0"/>
              <a:t>Literature Distribution</a:t>
            </a:r>
          </a:p>
          <a:p>
            <a:pPr eaLnBrk="1" hangingPunct="1"/>
            <a:r>
              <a:rPr lang="en-US" altLang="en-US" sz="3000" smtClean="0"/>
              <a:t>School Outreach</a:t>
            </a:r>
          </a:p>
          <a:p>
            <a:pPr eaLnBrk="1" hangingPunct="1"/>
            <a:r>
              <a:rPr lang="en-US" altLang="en-US" sz="3000" smtClean="0"/>
              <a:t>Humanitarian Aid</a:t>
            </a:r>
          </a:p>
          <a:p>
            <a:pPr eaLnBrk="1" hangingPunct="1"/>
            <a:endParaRPr lang="en-CA" altLang="en-US" sz="3000" smtClean="0"/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800600" y="2514600"/>
            <a:ext cx="4648200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000"/>
              <a:t>Children’s Ministry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000"/>
              <a:t>Media Ministry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000"/>
              <a:t>Fundraising Events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000"/>
              <a:t>Coffeehouse Ministry</a:t>
            </a:r>
          </a:p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3000"/>
              <a:t>Referral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Qualities of a Good Street Worker</a:t>
            </a:r>
            <a:endParaRPr lang="en-CA" alt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2700" smtClean="0"/>
              <a:t>Relationship with Jesus Christ</a:t>
            </a:r>
          </a:p>
          <a:p>
            <a:pPr eaLnBrk="1" hangingPunct="1"/>
            <a:r>
              <a:rPr lang="en-US" altLang="en-US" sz="2700" smtClean="0"/>
              <a:t>Burden and compassion for the lost</a:t>
            </a:r>
          </a:p>
          <a:p>
            <a:pPr eaLnBrk="1" hangingPunct="1"/>
            <a:r>
              <a:rPr lang="en-US" altLang="en-US" sz="2700" smtClean="0"/>
              <a:t>Sensitivity of the heart</a:t>
            </a:r>
          </a:p>
          <a:p>
            <a:pPr eaLnBrk="1" hangingPunct="1"/>
            <a:r>
              <a:rPr lang="en-US" altLang="en-US" sz="2700" smtClean="0"/>
              <a:t>Flexible and patient</a:t>
            </a:r>
          </a:p>
          <a:p>
            <a:pPr eaLnBrk="1" hangingPunct="1"/>
            <a:r>
              <a:rPr lang="en-US" altLang="en-US" sz="2700" smtClean="0"/>
              <a:t>Dedicated and persistent</a:t>
            </a:r>
          </a:p>
          <a:p>
            <a:pPr eaLnBrk="1" hangingPunct="1"/>
            <a:r>
              <a:rPr lang="en-US" altLang="en-US" sz="2700" smtClean="0"/>
              <a:t>Common sense and discernment</a:t>
            </a:r>
          </a:p>
          <a:p>
            <a:pPr eaLnBrk="1" hangingPunct="1"/>
            <a:r>
              <a:rPr lang="en-US" altLang="en-US" sz="2700" smtClean="0"/>
              <a:t>Does not take rejection personally</a:t>
            </a:r>
          </a:p>
          <a:p>
            <a:pPr eaLnBrk="1" hangingPunct="1"/>
            <a:r>
              <a:rPr lang="en-US" altLang="en-US" sz="2700" smtClean="0"/>
              <a:t>Led by the Holy Spirit</a:t>
            </a:r>
            <a:endParaRPr lang="en-CA" altLang="en-US" sz="27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Pre-Evangelism Preparation</a:t>
            </a:r>
            <a:endParaRPr lang="en-CA" alt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305800" cy="3382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Submit in prayer</a:t>
            </a:r>
          </a:p>
          <a:p>
            <a:pPr eaLnBrk="1" hangingPunct="1"/>
            <a:r>
              <a:rPr lang="en-US" altLang="en-US" sz="2800" smtClean="0"/>
              <a:t>Understand the basics</a:t>
            </a:r>
          </a:p>
          <a:p>
            <a:pPr eaLnBrk="1" hangingPunct="1"/>
            <a:r>
              <a:rPr lang="en-US" altLang="en-US" sz="2800" smtClean="0"/>
              <a:t>Acquaint workers with your strategy</a:t>
            </a:r>
          </a:p>
          <a:p>
            <a:pPr eaLnBrk="1" hangingPunct="1"/>
            <a:r>
              <a:rPr lang="en-US" altLang="en-US" sz="2800" smtClean="0"/>
              <a:t>Have appropriate materials</a:t>
            </a:r>
          </a:p>
          <a:p>
            <a:pPr eaLnBrk="1" hangingPunct="1"/>
            <a:r>
              <a:rPr lang="en-US" altLang="en-US" sz="2800" smtClean="0"/>
              <a:t>Be familiar with materials</a:t>
            </a:r>
          </a:p>
          <a:p>
            <a:pPr eaLnBrk="1" hangingPunct="1"/>
            <a:r>
              <a:rPr lang="en-US" altLang="en-US" sz="2800" smtClean="0"/>
              <a:t>Dress Appropriately</a:t>
            </a:r>
          </a:p>
          <a:p>
            <a:pPr eaLnBrk="1" hangingPunct="1"/>
            <a:r>
              <a:rPr lang="en-US" altLang="en-US" sz="2800" smtClean="0"/>
              <a:t>Be safe</a:t>
            </a:r>
          </a:p>
          <a:p>
            <a:pPr eaLnBrk="1" hangingPunct="1"/>
            <a:endParaRPr lang="en-CA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4_Default Design">
  <a:themeElements>
    <a:clrScheme name="4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Default Design">
      <a:majorFont>
        <a:latin typeface="Helvetica Condense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674</Words>
  <Application>Microsoft Office PowerPoint</Application>
  <PresentationFormat>On-screen Show (4:3)</PresentationFormat>
  <Paragraphs>189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 Narrow</vt:lpstr>
      <vt:lpstr>Arial</vt:lpstr>
      <vt:lpstr>Calibri</vt:lpstr>
      <vt:lpstr>Symbol</vt:lpstr>
      <vt:lpstr>Helvetica Condensed</vt:lpstr>
      <vt:lpstr>4_Default Design</vt:lpstr>
      <vt:lpstr>2_Default Design</vt:lpstr>
      <vt:lpstr>PowerPoint Presentation</vt:lpstr>
      <vt:lpstr>PowerPoint Presentation</vt:lpstr>
      <vt:lpstr>Effective Outreach Evangelism Is:</vt:lpstr>
      <vt:lpstr>Effective Outreach Evangelism Is NOT:</vt:lpstr>
      <vt:lpstr>An Effective Witness:</vt:lpstr>
      <vt:lpstr>Early Planning</vt:lpstr>
      <vt:lpstr>Methods of Evangelism</vt:lpstr>
      <vt:lpstr>Qualities of a Good Street Worker</vt:lpstr>
      <vt:lpstr>Pre-Evangelism Preparation</vt:lpstr>
      <vt:lpstr>Pre-Evangelism Preparation</vt:lpstr>
      <vt:lpstr>How to React to Threats / Arguments</vt:lpstr>
      <vt:lpstr>Some Common Mistakes</vt:lpstr>
      <vt:lpstr>Talking to Street People</vt:lpstr>
      <vt:lpstr>Praying with People</vt:lpstr>
      <vt:lpstr>Types of People You Will Encounter</vt:lpstr>
      <vt:lpstr>The Basics of Soul Winning</vt:lpstr>
      <vt:lpstr>The Salvation Message</vt:lpstr>
      <vt:lpstr>The Salvation Message</vt:lpstr>
      <vt:lpstr>The Salvation Message</vt:lpstr>
      <vt:lpstr>The Salvation Message</vt:lpstr>
      <vt:lpstr>Practical Help</vt:lpstr>
      <vt:lpstr>Practical Help – Street and Open-Air</vt:lpstr>
      <vt:lpstr>Practical Help – Door-to-Door</vt:lpstr>
      <vt:lpstr>Practical Help – Literature Distribution</vt:lpstr>
      <vt:lpstr>Practical Help – Prison Ministry</vt:lpstr>
      <vt:lpstr>Practical Help – Prison Ministry</vt:lpstr>
      <vt:lpstr>Practical Help – Giving a Testimony</vt:lpstr>
      <vt:lpstr>Practical Help – Follow-Up</vt:lpstr>
      <vt:lpstr>PowerPoint Presentation</vt:lpstr>
      <vt:lpstr>PowerPoint Presentation</vt:lpstr>
    </vt:vector>
  </TitlesOfParts>
  <Company>Teen Challenge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Duncan Freeburn</dc:creator>
  <cp:lastModifiedBy>Gregg Fischer</cp:lastModifiedBy>
  <cp:revision>46</cp:revision>
  <dcterms:created xsi:type="dcterms:W3CDTF">2008-10-30T19:06:07Z</dcterms:created>
  <dcterms:modified xsi:type="dcterms:W3CDTF">2018-07-19T02:20:14Z</dcterms:modified>
</cp:coreProperties>
</file>