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72" r:id="rId4"/>
    <p:sldId id="271" r:id="rId5"/>
    <p:sldId id="270"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59" d="100"/>
          <a:sy n="59" d="100"/>
        </p:scale>
        <p:origin x="990"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04AFE4-EC8D-48F9-B457-8290BDC270B1}" type="datetimeFigureOut">
              <a:rPr lang="en-US" smtClean="0"/>
              <a:pPr/>
              <a:t>5/30/2019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9E570F-87C3-4BB2-87FC-4368C148D479}" type="slidenum">
              <a:rPr lang="en-US" smtClean="0"/>
              <a:pPr/>
              <a:t>‹#›</a:t>
            </a:fld>
            <a:endParaRPr lang="en-US"/>
          </a:p>
        </p:txBody>
      </p:sp>
    </p:spTree>
    <p:extLst>
      <p:ext uri="{BB962C8B-B14F-4D97-AF65-F5344CB8AC3E}">
        <p14:creationId xmlns:p14="http://schemas.microsoft.com/office/powerpoint/2010/main" val="2810795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r>
              <a:rPr lang="en-US" smtClean="0"/>
              <a:t>5/2019     T603.02</a:t>
            </a:r>
            <a:endParaRPr lang="en-US"/>
          </a:p>
        </p:txBody>
      </p:sp>
      <p:sp>
        <p:nvSpPr>
          <p:cNvPr id="17" name="Footer Placeholder 16"/>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29" name="Slide Number Placeholder 28"/>
          <p:cNvSpPr>
            <a:spLocks noGrp="1"/>
          </p:cNvSpPr>
          <p:nvPr>
            <p:ph type="sldNum" sz="quarter" idx="12"/>
          </p:nvPr>
        </p:nvSpPr>
        <p:spPr/>
        <p:txBody>
          <a:bodyPr/>
          <a:lstStyle/>
          <a:p>
            <a:fld id="{B0E6E48A-378A-48E8-845F-3F5455E37553}"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Footer Placeholder 4"/>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5/2019     T603.02</a:t>
            </a:r>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5/2019     T603.02</a:t>
            </a:r>
            <a:endParaRPr lang="en-US"/>
          </a:p>
        </p:txBody>
      </p:sp>
      <p:sp>
        <p:nvSpPr>
          <p:cNvPr id="8" name="Footer Placeholder 7"/>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9" name="Slide Number Placeholder 8"/>
          <p:cNvSpPr>
            <a:spLocks noGrp="1"/>
          </p:cNvSpPr>
          <p:nvPr>
            <p:ph type="sldNum" sz="quarter" idx="12"/>
          </p:nvPr>
        </p:nvSpPr>
        <p:spPr/>
        <p:txBody>
          <a:bodyPr/>
          <a:lstStyle/>
          <a:p>
            <a:fld id="{B0E6E48A-378A-48E8-845F-3F5455E37553}"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5/2019     T603.02</a:t>
            </a:r>
            <a:endParaRPr lang="en-US"/>
          </a:p>
        </p:txBody>
      </p:sp>
      <p:sp>
        <p:nvSpPr>
          <p:cNvPr id="4" name="Footer Placeholder 3"/>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5/2019     T603.02</a:t>
            </a:r>
            <a:endParaRPr lang="en-US"/>
          </a:p>
        </p:txBody>
      </p:sp>
      <p:sp>
        <p:nvSpPr>
          <p:cNvPr id="3" name="Footer Placeholder 2"/>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4" name="Slide Number Placeholder 3"/>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5/2019     T603.02</a:t>
            </a:r>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r>
              <a:rPr lang="en-US" smtClean="0"/>
              <a:t>5/2019     T603.02</a:t>
            </a:r>
            <a:endParaRPr lang="en-US"/>
          </a:p>
        </p:txBody>
      </p:sp>
      <p:sp>
        <p:nvSpPr>
          <p:cNvPr id="6" name="Footer Placeholder 5"/>
          <p:cNvSpPr>
            <a:spLocks noGrp="1"/>
          </p:cNvSpPr>
          <p:nvPr>
            <p:ph type="ftr" sz="quarter" idx="11"/>
          </p:nvPr>
        </p:nvSpPr>
        <p:spPr>
          <a:xfrm>
            <a:off x="1219200" y="55499"/>
            <a:ext cx="7416800" cy="365125"/>
          </a:xfrm>
        </p:spPr>
        <p:txBody>
          <a:bodyPr/>
          <a:lstStyle/>
          <a:p>
            <a:r>
              <a:rPr lang="ru-RU" smtClean="0"/>
              <a:t>Введение в «Наставничество в Тин Челлендже»</a:t>
            </a:r>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B0E6E48A-378A-48E8-845F-3F5455E375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r>
              <a:rPr lang="en-US" smtClean="0"/>
              <a:t>5/2019     T603.02</a:t>
            </a:r>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r>
              <a:rPr lang="ru-RU" smtClean="0"/>
              <a:t>Введение в «Наставничество в Тин Челлендже»</a:t>
            </a:r>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B0E6E48A-378A-48E8-845F-3F5455E3755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3100" y="685800"/>
            <a:ext cx="8305800" cy="1975104"/>
          </a:xfrm>
        </p:spPr>
        <p:txBody>
          <a:bodyPr/>
          <a:lstStyle/>
          <a:p>
            <a:r>
              <a:rPr lang="ru-RU" dirty="0">
                <a:effectLst/>
              </a:rPr>
              <a:t>Введение в «Наставничество в Тин Челлендже»</a:t>
            </a:r>
            <a:r>
              <a:rPr lang="es-CR" dirty="0" smtClean="0"/>
              <a:t/>
            </a:r>
            <a:br>
              <a:rPr lang="es-CR" dirty="0" smtClean="0"/>
            </a:br>
            <a:r>
              <a:rPr lang="en-US" sz="2400" dirty="0"/>
              <a:t>Introduction to Counseling in Teen Challenge</a:t>
            </a:r>
            <a:r>
              <a:rPr lang="en-US" dirty="0" smtClean="0"/>
              <a:t/>
            </a:r>
            <a:br>
              <a:rPr lang="en-US" dirty="0" smtClean="0"/>
            </a:br>
            <a:endParaRPr lang="en-US" dirty="0"/>
          </a:p>
        </p:txBody>
      </p:sp>
      <p:sp>
        <p:nvSpPr>
          <p:cNvPr id="3" name="Subtitle 2"/>
          <p:cNvSpPr>
            <a:spLocks noGrp="1"/>
          </p:cNvSpPr>
          <p:nvPr>
            <p:ph type="subTitle" idx="1"/>
          </p:nvPr>
        </p:nvSpPr>
        <p:spPr>
          <a:xfrm>
            <a:off x="1959429" y="2275650"/>
            <a:ext cx="7772400" cy="1508760"/>
          </a:xfrm>
        </p:spPr>
        <p:txBody>
          <a:bodyPr/>
          <a:lstStyle/>
          <a:p>
            <a:r>
              <a:rPr lang="ru-RU" b="1" dirty="0"/>
              <a:t>Автор – Дэвид Бэтти</a:t>
            </a:r>
            <a:endParaRPr lang="en-US" dirty="0"/>
          </a:p>
          <a:p>
            <a:r>
              <a:rPr lang="en-US" b="1" dirty="0" smtClean="0"/>
              <a:t>By Dave Batty</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90600" y="4591106"/>
            <a:ext cx="3581400" cy="1657747"/>
          </a:xfrm>
          <a:prstGeom prst="rect">
            <a:avLst/>
          </a:prstGeom>
          <a:noFill/>
          <a:ln w="9525">
            <a:noFill/>
            <a:miter lim="800000"/>
            <a:headEnd/>
            <a:tailEnd/>
          </a:ln>
        </p:spPr>
      </p:pic>
      <p:sp>
        <p:nvSpPr>
          <p:cNvPr id="8" name="TextBox 8"/>
          <p:cNvSpPr txBox="1">
            <a:spLocks noChangeArrowheads="1"/>
          </p:cNvSpPr>
          <p:nvPr/>
        </p:nvSpPr>
        <p:spPr bwMode="auto">
          <a:xfrm>
            <a:off x="5562600" y="5419980"/>
            <a:ext cx="5181600" cy="646113"/>
          </a:xfrm>
          <a:prstGeom prst="rect">
            <a:avLst/>
          </a:prstGeom>
          <a:noFill/>
          <a:ln w="9525">
            <a:noFill/>
            <a:miter lim="800000"/>
            <a:headEnd/>
            <a:tailEnd/>
          </a:ln>
        </p:spPr>
        <p:txBody>
          <a:bodyPr>
            <a:spAutoFit/>
          </a:bodyPr>
          <a:lstStyle/>
          <a:p>
            <a:pPr algn="ctr">
              <a:defRPr/>
            </a:pPr>
            <a:r>
              <a:rPr lang="en-US" dirty="0">
                <a:effectLst>
                  <a:outerShdw blurRad="38100" dist="38100" dir="2700000" algn="tl">
                    <a:srgbClr val="000000">
                      <a:alpha val="43137"/>
                    </a:srgbClr>
                  </a:outerShdw>
                </a:effectLst>
              </a:rPr>
              <a:t>Teen Challenge Staff Training Course </a:t>
            </a:r>
            <a:r>
              <a:rPr lang="en-US" dirty="0">
                <a:effectLst>
                  <a:outerShdw blurRad="38100" dist="38100" dir="2700000" algn="tl">
                    <a:srgbClr val="000000">
                      <a:alpha val="43137"/>
                    </a:srgbClr>
                  </a:outerShdw>
                </a:effectLst>
              </a:rPr>
              <a:t>T603.02</a:t>
            </a:r>
            <a:endParaRPr lang="en-US" dirty="0">
              <a:effectLst>
                <a:outerShdw blurRad="38100" dist="38100" dir="2700000" algn="tl">
                  <a:srgbClr val="000000">
                    <a:alpha val="43137"/>
                  </a:srgbClr>
                </a:outerShdw>
              </a:effectLst>
            </a:endParaRPr>
          </a:p>
          <a:p>
            <a:pPr algn="ctr">
              <a:defRPr/>
            </a:pPr>
            <a:r>
              <a:rPr lang="en-US" dirty="0">
                <a:effectLst>
                  <a:outerShdw blurRad="38100" dist="38100" dir="2700000" algn="tl">
                    <a:srgbClr val="000000">
                      <a:alpha val="43137"/>
                    </a:srgbClr>
                  </a:outerShdw>
                </a:effectLst>
              </a:rPr>
              <a:t>iTeenChallenge.org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1045464"/>
          </a:xfrm>
        </p:spPr>
        <p:txBody>
          <a:bodyPr/>
          <a:lstStyle/>
          <a:p>
            <a:pPr marL="685800" indent="-685800"/>
            <a:r>
              <a:rPr lang="en-US" sz="3600" b="1" dirty="0"/>
              <a:t>6.	</a:t>
            </a:r>
            <a:r>
              <a:rPr lang="ru-RU" sz="3600" b="1" dirty="0"/>
              <a:t>Помогайте </a:t>
            </a:r>
            <a:r>
              <a:rPr lang="ru-RU" sz="3600" b="1" dirty="0"/>
              <a:t>разрушать </a:t>
            </a:r>
            <a:r>
              <a:rPr lang="ru-RU" sz="3600" b="1" u="sng" dirty="0">
                <a:solidFill>
                  <a:srgbClr val="FFFF00"/>
                </a:solidFill>
              </a:rPr>
              <a:t>ложные</a:t>
            </a:r>
            <a:r>
              <a:rPr lang="ru-RU" sz="3600" b="1" dirty="0">
                <a:solidFill>
                  <a:srgbClr val="FFFF00"/>
                </a:solidFill>
              </a:rPr>
              <a:t> </a:t>
            </a:r>
            <a:r>
              <a:rPr lang="ru-RU" sz="3600" b="1" dirty="0"/>
              <a:t>убеждения</a:t>
            </a:r>
            <a:r>
              <a:rPr lang="en-US" sz="3600" b="1" dirty="0"/>
              <a:t/>
            </a:r>
            <a:br>
              <a:rPr lang="en-US" sz="3600" b="1" dirty="0"/>
            </a:br>
            <a:r>
              <a:rPr lang="en-US" sz="2400" b="1" dirty="0"/>
              <a:t>Help break down </a:t>
            </a:r>
            <a:r>
              <a:rPr lang="en-US" sz="2400" b="1" u="sng" dirty="0">
                <a:solidFill>
                  <a:srgbClr val="FF0000"/>
                </a:solidFill>
              </a:rPr>
              <a:t>false</a:t>
            </a:r>
            <a:r>
              <a:rPr lang="en-US" sz="2400" b="1" dirty="0"/>
              <a:t> </a:t>
            </a:r>
            <a:r>
              <a:rPr lang="en-US" sz="2800" b="1" dirty="0"/>
              <a:t>beliefs</a:t>
            </a:r>
            <a:endParaRPr lang="en-US" sz="2800" dirty="0"/>
          </a:p>
        </p:txBody>
      </p:sp>
      <p:pic>
        <p:nvPicPr>
          <p:cNvPr id="4" name="Picture 3" descr="Ball and chains-conflict.jpg"/>
          <p:cNvPicPr>
            <a:picLocks noChangeAspect="1"/>
          </p:cNvPicPr>
          <p:nvPr/>
        </p:nvPicPr>
        <p:blipFill>
          <a:blip r:embed="rId2" cstate="print"/>
          <a:stretch>
            <a:fillRect/>
          </a:stretch>
        </p:blipFill>
        <p:spPr>
          <a:xfrm>
            <a:off x="2514600" y="1981201"/>
            <a:ext cx="7100888" cy="4436269"/>
          </a:xfrm>
          <a:prstGeom prst="rect">
            <a:avLst/>
          </a:prstGeom>
        </p:spPr>
      </p:pic>
      <p:sp>
        <p:nvSpPr>
          <p:cNvPr id="5" name="Rounded Rectangular Callout 4"/>
          <p:cNvSpPr/>
          <p:nvPr/>
        </p:nvSpPr>
        <p:spPr>
          <a:xfrm>
            <a:off x="3048000" y="2438400"/>
            <a:ext cx="2819400" cy="838200"/>
          </a:xfrm>
          <a:prstGeom prst="wedgeRoundRectCallout">
            <a:avLst>
              <a:gd name="adj1" fmla="val 35744"/>
              <a:gd name="adj2" fmla="val 101384"/>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bg1"/>
                </a:solidFill>
              </a:rPr>
              <a:t>О! У меня все супер</a:t>
            </a:r>
            <a:r>
              <a:rPr lang="en-US" sz="3200" dirty="0">
                <a:solidFill>
                  <a:schemeClr val="bg1">
                    <a:lumMod val="95000"/>
                    <a:lumOff val="5000"/>
                  </a:schemeClr>
                </a:solidFill>
              </a:rPr>
              <a:t>!</a:t>
            </a:r>
            <a:endParaRPr lang="en-US" sz="3200" dirty="0">
              <a:solidFill>
                <a:schemeClr val="bg1">
                  <a:lumMod val="95000"/>
                  <a:lumOff val="5000"/>
                </a:schemeClr>
              </a:solidFill>
            </a:endParaRPr>
          </a:p>
        </p:txBody>
      </p:sp>
      <p:sp>
        <p:nvSpPr>
          <p:cNvPr id="6" name="Date Placeholder 5"/>
          <p:cNvSpPr>
            <a:spLocks noGrp="1"/>
          </p:cNvSpPr>
          <p:nvPr>
            <p:ph type="dt" sz="half" idx="10"/>
          </p:nvPr>
        </p:nvSpPr>
        <p:spPr/>
        <p:txBody>
          <a:bodyPr/>
          <a:lstStyle/>
          <a:p>
            <a:r>
              <a:rPr lang="en-US" smtClean="0"/>
              <a:t>5/2019     T603.02</a:t>
            </a:r>
            <a:endParaRPr lang="en-US"/>
          </a:p>
        </p:txBody>
      </p:sp>
      <p:sp>
        <p:nvSpPr>
          <p:cNvPr id="7" name="Slide Number Placeholder 6"/>
          <p:cNvSpPr>
            <a:spLocks noGrp="1"/>
          </p:cNvSpPr>
          <p:nvPr>
            <p:ph type="sldNum" sz="quarter" idx="12"/>
          </p:nvPr>
        </p:nvSpPr>
        <p:spPr/>
        <p:txBody>
          <a:bodyPr/>
          <a:lstStyle/>
          <a:p>
            <a:fld id="{B0E6E48A-378A-48E8-845F-3F5455E37553}" type="slidenum">
              <a:rPr lang="en-US" smtClean="0"/>
              <a:pPr/>
              <a:t>10</a:t>
            </a:fld>
            <a:endParaRPr lang="en-US"/>
          </a:p>
        </p:txBody>
      </p:sp>
      <p:sp>
        <p:nvSpPr>
          <p:cNvPr id="8" name="Footer Placeholder 7"/>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9042400" cy="2993136"/>
          </a:xfrm>
        </p:spPr>
        <p:txBody>
          <a:bodyPr/>
          <a:lstStyle/>
          <a:p>
            <a:pPr marL="685800" indent="-685800"/>
            <a:r>
              <a:rPr lang="en-US" b="1" dirty="0" smtClean="0"/>
              <a:t>7.	</a:t>
            </a:r>
            <a:r>
              <a:rPr lang="ru-RU" b="1" dirty="0" smtClean="0"/>
              <a:t>Не </a:t>
            </a:r>
            <a:r>
              <a:rPr lang="ru-RU" b="1" dirty="0"/>
              <a:t>позволяйте студентам становиться </a:t>
            </a:r>
            <a:r>
              <a:rPr lang="ru-RU" b="1" u="sng" dirty="0">
                <a:solidFill>
                  <a:srgbClr val="FFFF00"/>
                </a:solidFill>
              </a:rPr>
              <a:t>зависимыми</a:t>
            </a:r>
            <a:r>
              <a:rPr lang="ru-RU" b="1" dirty="0">
                <a:solidFill>
                  <a:srgbClr val="FFFF00"/>
                </a:solidFill>
              </a:rPr>
              <a:t> </a:t>
            </a:r>
            <a:r>
              <a:rPr lang="ru-RU" b="1" dirty="0"/>
              <a:t>от вас</a:t>
            </a:r>
            <a:r>
              <a:rPr lang="pt-BR" b="1" dirty="0" smtClean="0"/>
              <a:t> </a:t>
            </a:r>
            <a:r>
              <a:rPr lang="es-CR" b="1" dirty="0" smtClean="0"/>
              <a:t/>
            </a:r>
            <a:br>
              <a:rPr lang="es-CR" b="1" dirty="0" smtClean="0"/>
            </a:br>
            <a:r>
              <a:rPr lang="es-CR" sz="1200" b="1" dirty="0"/>
              <a:t/>
            </a:r>
            <a:br>
              <a:rPr lang="es-CR" sz="1200" b="1" dirty="0"/>
            </a:br>
            <a:r>
              <a:rPr lang="en-US" sz="2400" b="1" dirty="0"/>
              <a:t>Don’t allow students to become </a:t>
            </a:r>
            <a:r>
              <a:rPr lang="en-US" sz="2400" b="1" u="sng" dirty="0">
                <a:solidFill>
                  <a:srgbClr val="FF0000"/>
                </a:solidFill>
              </a:rPr>
              <a:t>dependent</a:t>
            </a:r>
            <a:r>
              <a:rPr lang="en-US" sz="2400" b="1" dirty="0"/>
              <a:t> on you</a:t>
            </a:r>
            <a:br>
              <a:rPr lang="en-US" sz="2400" b="1" dirty="0"/>
            </a:br>
            <a:endParaRPr lang="en-US" dirty="0"/>
          </a:p>
        </p:txBody>
      </p:sp>
      <p:sp>
        <p:nvSpPr>
          <p:cNvPr id="3" name="Content Placeholder 2"/>
          <p:cNvSpPr>
            <a:spLocks noGrp="1"/>
          </p:cNvSpPr>
          <p:nvPr>
            <p:ph idx="1"/>
          </p:nvPr>
        </p:nvSpPr>
        <p:spPr>
          <a:xfrm>
            <a:off x="3352800" y="2940840"/>
            <a:ext cx="6858000" cy="1935960"/>
          </a:xfrm>
        </p:spPr>
        <p:txBody>
          <a:bodyPr/>
          <a:lstStyle/>
          <a:p>
            <a:pPr lvl="0">
              <a:buNone/>
            </a:pPr>
            <a:r>
              <a:rPr lang="en-US" dirty="0" smtClean="0"/>
              <a:t>--</a:t>
            </a:r>
            <a:r>
              <a:rPr lang="es-CR" dirty="0" smtClean="0"/>
              <a:t> “</a:t>
            </a:r>
            <a:r>
              <a:rPr lang="ru-RU" dirty="0" smtClean="0"/>
              <a:t>Вы </a:t>
            </a:r>
            <a:r>
              <a:rPr lang="ru-RU" dirty="0"/>
              <a:t>единственный, кто может мне помочь</a:t>
            </a:r>
            <a:r>
              <a:rPr lang="es-CR" dirty="0" smtClean="0"/>
              <a:t>!”</a:t>
            </a:r>
            <a:endParaRPr lang="en-US" dirty="0" smtClean="0"/>
          </a:p>
          <a:p>
            <a:pPr lvl="0">
              <a:buNone/>
            </a:pPr>
            <a:r>
              <a:rPr lang="en-US" sz="2400" dirty="0"/>
              <a:t>     “You are the only one who can help me!”</a:t>
            </a:r>
          </a:p>
          <a:p>
            <a:pPr>
              <a:buNone/>
            </a:pP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11</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8229600" cy="2688336"/>
          </a:xfrm>
        </p:spPr>
        <p:txBody>
          <a:bodyPr/>
          <a:lstStyle/>
          <a:p>
            <a:pPr marL="685800" indent="-685800"/>
            <a:r>
              <a:rPr lang="en-US" b="1" dirty="0" smtClean="0"/>
              <a:t>8.	</a:t>
            </a:r>
            <a:r>
              <a:rPr lang="ru-RU" b="1" dirty="0" smtClean="0"/>
              <a:t>Указывайте </a:t>
            </a:r>
            <a:r>
              <a:rPr lang="ru-RU" b="1" dirty="0"/>
              <a:t>им на Иисуса как на истинный </a:t>
            </a:r>
            <a:r>
              <a:rPr lang="ru-RU" b="1" u="sng" dirty="0">
                <a:solidFill>
                  <a:srgbClr val="FFFF00"/>
                </a:solidFill>
              </a:rPr>
              <a:t>источник</a:t>
            </a:r>
            <a:r>
              <a:rPr lang="ru-RU" b="1" dirty="0">
                <a:solidFill>
                  <a:srgbClr val="FFFF00"/>
                </a:solidFill>
              </a:rPr>
              <a:t> </a:t>
            </a:r>
            <a:r>
              <a:rPr lang="ru-RU" b="1" dirty="0"/>
              <a:t>помощи</a:t>
            </a:r>
            <a:r>
              <a:rPr lang="pt-BR" b="1" dirty="0" smtClean="0"/>
              <a:t> </a:t>
            </a:r>
            <a:r>
              <a:rPr lang="es-CR" b="1" dirty="0" smtClean="0"/>
              <a:t/>
            </a:r>
            <a:br>
              <a:rPr lang="es-CR" b="1" dirty="0" smtClean="0"/>
            </a:br>
            <a:r>
              <a:rPr lang="es-CR" sz="1200" b="1" dirty="0"/>
              <a:t> </a:t>
            </a:r>
            <a:r>
              <a:rPr lang="es-CR" b="1" dirty="0" smtClean="0"/>
              <a:t/>
            </a:r>
            <a:br>
              <a:rPr lang="es-CR" b="1" dirty="0" smtClean="0"/>
            </a:br>
            <a:r>
              <a:rPr lang="en-US" sz="2800" b="1" dirty="0"/>
              <a:t>Point them to </a:t>
            </a:r>
            <a:r>
              <a:rPr lang="en-US" sz="2800" b="1" u="sng" dirty="0">
                <a:solidFill>
                  <a:srgbClr val="FF0000"/>
                </a:solidFill>
              </a:rPr>
              <a:t>Jesus</a:t>
            </a:r>
            <a:r>
              <a:rPr lang="en-US" sz="2800" b="1" dirty="0"/>
              <a:t> </a:t>
            </a:r>
            <a:br>
              <a:rPr lang="en-US" sz="2800" b="1" dirty="0"/>
            </a:br>
            <a:r>
              <a:rPr lang="en-US" sz="2800" b="1" dirty="0"/>
              <a:t>as the real source </a:t>
            </a:r>
            <a:br>
              <a:rPr lang="en-US" sz="2800" b="1" dirty="0"/>
            </a:br>
            <a:r>
              <a:rPr lang="en-US" sz="2800" b="1" dirty="0"/>
              <a:t>of help</a:t>
            </a:r>
            <a:endParaRPr lang="en-US" dirty="0"/>
          </a:p>
        </p:txBody>
      </p:sp>
      <p:sp>
        <p:nvSpPr>
          <p:cNvPr id="3" name="Content Placeholder 2"/>
          <p:cNvSpPr>
            <a:spLocks noGrp="1"/>
          </p:cNvSpPr>
          <p:nvPr>
            <p:ph idx="1"/>
          </p:nvPr>
        </p:nvSpPr>
        <p:spPr>
          <a:xfrm>
            <a:off x="2819400" y="3048000"/>
            <a:ext cx="3200400" cy="838200"/>
          </a:xfrm>
        </p:spPr>
        <p:txBody>
          <a:bodyPr/>
          <a:lstStyle/>
          <a:p>
            <a:r>
              <a:rPr lang="ru-RU" dirty="0" smtClean="0"/>
              <a:t>Евр</a:t>
            </a:r>
            <a:r>
              <a:rPr lang="en-US" dirty="0" smtClean="0"/>
              <a:t>., 12:1-2</a:t>
            </a: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12</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5449"/>
          <a:stretch/>
        </p:blipFill>
        <p:spPr>
          <a:xfrm>
            <a:off x="7010400" y="1600200"/>
            <a:ext cx="3168344" cy="5257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153400" cy="2057400"/>
          </a:xfrm>
        </p:spPr>
        <p:txBody>
          <a:bodyPr/>
          <a:lstStyle/>
          <a:p>
            <a:pPr marL="685800" indent="-685800"/>
            <a:r>
              <a:rPr lang="en-US" b="1" dirty="0" smtClean="0"/>
              <a:t>9.	</a:t>
            </a:r>
            <a:r>
              <a:rPr lang="ru-RU" b="1" dirty="0" smtClean="0"/>
              <a:t>Помогите </a:t>
            </a:r>
            <a:r>
              <a:rPr lang="ru-RU" b="1" dirty="0"/>
              <a:t>им определить </a:t>
            </a:r>
            <a:r>
              <a:rPr lang="ru-RU" b="1" u="sng" dirty="0">
                <a:solidFill>
                  <a:srgbClr val="FFFF00"/>
                </a:solidFill>
              </a:rPr>
              <a:t>корень</a:t>
            </a:r>
            <a:r>
              <a:rPr lang="ru-RU" b="1" dirty="0">
                <a:solidFill>
                  <a:srgbClr val="FFFF00"/>
                </a:solidFill>
              </a:rPr>
              <a:t> </a:t>
            </a:r>
            <a:r>
              <a:rPr lang="ru-RU" b="1" dirty="0"/>
              <a:t>проблем</a:t>
            </a:r>
            <a:r>
              <a:rPr lang="pt-BR" b="1" dirty="0" smtClean="0"/>
              <a:t> </a:t>
            </a:r>
            <a:r>
              <a:rPr lang="es-CR" b="1" u="sng" dirty="0" smtClean="0"/>
              <a:t/>
            </a:r>
            <a:br>
              <a:rPr lang="es-CR" b="1" u="sng" dirty="0" smtClean="0"/>
            </a:br>
            <a:r>
              <a:rPr lang="en-US" sz="2800" b="1" dirty="0"/>
              <a:t>Help them identify </a:t>
            </a:r>
            <a:r>
              <a:rPr lang="en-US" sz="2800" b="1" u="sng" dirty="0">
                <a:solidFill>
                  <a:srgbClr val="FF0000"/>
                </a:solidFill>
              </a:rPr>
              <a:t>root</a:t>
            </a:r>
            <a:r>
              <a:rPr lang="en-US" sz="2800" b="1" dirty="0"/>
              <a:t> problems</a:t>
            </a:r>
            <a:r>
              <a:rPr lang="en-US" b="1" dirty="0" smtClean="0"/>
              <a:t/>
            </a:r>
            <a:br>
              <a:rPr lang="en-US" b="1" dirty="0" smtClean="0"/>
            </a:br>
            <a:endParaRPr lang="en-US" dirty="0"/>
          </a:p>
        </p:txBody>
      </p:sp>
      <p:pic>
        <p:nvPicPr>
          <p:cNvPr id="4" name="Content Placeholder 3" descr="iceberga.jpg"/>
          <p:cNvPicPr>
            <a:picLocks noGrp="1" noChangeAspect="1"/>
          </p:cNvPicPr>
          <p:nvPr>
            <p:ph idx="1"/>
          </p:nvPr>
        </p:nvPicPr>
        <p:blipFill>
          <a:blip r:embed="rId2" cstate="print"/>
          <a:stretch>
            <a:fillRect/>
          </a:stretch>
        </p:blipFill>
        <p:spPr>
          <a:xfrm>
            <a:off x="4724401" y="2438400"/>
            <a:ext cx="3259603" cy="4424800"/>
          </a:xfrm>
        </p:spPr>
      </p:pic>
      <p:sp>
        <p:nvSpPr>
          <p:cNvPr id="5" name="Date Placeholder 4"/>
          <p:cNvSpPr>
            <a:spLocks noGrp="1"/>
          </p:cNvSpPr>
          <p:nvPr>
            <p:ph type="dt" sz="half" idx="10"/>
          </p:nvPr>
        </p:nvSpPr>
        <p:spPr/>
        <p:txBody>
          <a:bodyPr/>
          <a:lstStyle/>
          <a:p>
            <a:r>
              <a:rPr lang="en-US" smtClean="0"/>
              <a:t>5/2019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13</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8610600" cy="2362200"/>
          </a:xfrm>
        </p:spPr>
        <p:txBody>
          <a:bodyPr/>
          <a:lstStyle/>
          <a:p>
            <a:pPr marL="800100" indent="-800100"/>
            <a:r>
              <a:rPr lang="en-US" sz="3600" b="1" dirty="0"/>
              <a:t>10.	</a:t>
            </a:r>
            <a:r>
              <a:rPr lang="ru-RU" sz="3600" b="1" dirty="0"/>
              <a:t>Помогайте </a:t>
            </a:r>
            <a:r>
              <a:rPr lang="ru-RU" sz="3600" b="1" dirty="0"/>
              <a:t>им развивать способности к </a:t>
            </a:r>
            <a:r>
              <a:rPr lang="ru-RU" sz="3600" b="1" u="sng" dirty="0">
                <a:solidFill>
                  <a:srgbClr val="FFFF00"/>
                </a:solidFill>
              </a:rPr>
              <a:t>решению проблем</a:t>
            </a:r>
            <a:r>
              <a:rPr lang="es-CR" sz="3600" b="1" dirty="0"/>
              <a:t> </a:t>
            </a:r>
            <a:br>
              <a:rPr lang="es-CR" sz="3600" b="1" dirty="0"/>
            </a:br>
            <a:r>
              <a:rPr lang="en-US" sz="2400" b="1" dirty="0"/>
              <a:t>Help them develop </a:t>
            </a:r>
            <a:r>
              <a:rPr lang="en-US" sz="2400" b="1" u="sng" dirty="0">
                <a:solidFill>
                  <a:srgbClr val="FF0000"/>
                </a:solidFill>
              </a:rPr>
              <a:t>problem</a:t>
            </a:r>
            <a:r>
              <a:rPr lang="en-US" sz="2400" b="1" dirty="0"/>
              <a:t> </a:t>
            </a:r>
            <a:r>
              <a:rPr lang="en-US" sz="2400" b="1" u="sng" dirty="0">
                <a:solidFill>
                  <a:srgbClr val="FF0000"/>
                </a:solidFill>
              </a:rPr>
              <a:t>solving</a:t>
            </a:r>
            <a:r>
              <a:rPr lang="en-US" sz="2400" b="1" dirty="0"/>
              <a:t> skills</a:t>
            </a:r>
            <a:r>
              <a:rPr lang="en-US" dirty="0" smtClean="0"/>
              <a:t/>
            </a:r>
            <a:br>
              <a:rPr lang="en-US" dirty="0" smtClean="0"/>
            </a:br>
            <a:endParaRPr lang="en-US" dirty="0"/>
          </a:p>
        </p:txBody>
      </p:sp>
      <p:sp>
        <p:nvSpPr>
          <p:cNvPr id="3" name="Content Placeholder 2"/>
          <p:cNvSpPr>
            <a:spLocks noGrp="1"/>
          </p:cNvSpPr>
          <p:nvPr>
            <p:ph idx="1"/>
          </p:nvPr>
        </p:nvSpPr>
        <p:spPr>
          <a:xfrm>
            <a:off x="3352800" y="2057400"/>
            <a:ext cx="6858000" cy="3764760"/>
          </a:xfrm>
        </p:spPr>
        <p:txBody>
          <a:bodyPr/>
          <a:lstStyle/>
          <a:p>
            <a:r>
              <a:rPr lang="ru-RU" dirty="0" smtClean="0"/>
              <a:t>Иак</a:t>
            </a:r>
            <a:r>
              <a:rPr lang="en-US" dirty="0" smtClean="0"/>
              <a:t>.,</a:t>
            </a:r>
            <a:r>
              <a:rPr lang="ru-RU" dirty="0" smtClean="0"/>
              <a:t> </a:t>
            </a:r>
            <a:r>
              <a:rPr lang="en-US" dirty="0" smtClean="0"/>
              <a:t>1:2-5      James 1:2-5</a:t>
            </a:r>
            <a:endParaRPr lang="en-US" dirty="0"/>
          </a:p>
        </p:txBody>
      </p:sp>
      <p:sp>
        <p:nvSpPr>
          <p:cNvPr id="5" name="Date Placeholder 4"/>
          <p:cNvSpPr>
            <a:spLocks noGrp="1"/>
          </p:cNvSpPr>
          <p:nvPr>
            <p:ph type="dt" sz="half" idx="10"/>
          </p:nvPr>
        </p:nvSpPr>
        <p:spPr/>
        <p:txBody>
          <a:bodyPr/>
          <a:lstStyle/>
          <a:p>
            <a:r>
              <a:rPr lang="en-US" smtClean="0"/>
              <a:t>5/2019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14</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276600"/>
            <a:ext cx="3276600" cy="35030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12064"/>
            <a:ext cx="8001000" cy="5583936"/>
          </a:xfrm>
        </p:spPr>
        <p:txBody>
          <a:bodyPr/>
          <a:lstStyle/>
          <a:p>
            <a:pPr marL="800100" indent="-800100"/>
            <a:r>
              <a:rPr lang="en-US" sz="3600" b="1" dirty="0"/>
              <a:t>11.	</a:t>
            </a:r>
            <a:r>
              <a:rPr lang="ru-RU" sz="3600" b="1" dirty="0"/>
              <a:t>Помогайте </a:t>
            </a:r>
            <a:r>
              <a:rPr lang="ru-RU" sz="3600" b="1" dirty="0"/>
              <a:t>им учиться, как «совлекаться» и «облекаться» в своей жизни, чтобы они стали теми, кем их хочет видеть Иисус</a:t>
            </a:r>
            <a:r>
              <a:rPr lang="pt-BR" sz="3600" b="1" dirty="0"/>
              <a:t>.</a:t>
            </a:r>
            <a:br>
              <a:rPr lang="pt-BR" sz="3600" b="1" dirty="0"/>
            </a:br>
            <a:r>
              <a:rPr lang="en-US" sz="2400" b="1" dirty="0"/>
              <a:t>Help them learn how to “put off” and “put on” in their life so they can become all that Jesus wants them to be.</a:t>
            </a:r>
            <a:r>
              <a:rPr lang="en-US" dirty="0" smtClean="0"/>
              <a:t/>
            </a:r>
            <a:br>
              <a:rPr lang="en-US" dirty="0" smtClean="0"/>
            </a:br>
            <a:endParaRPr lang="en-US" dirty="0"/>
          </a:p>
        </p:txBody>
      </p:sp>
      <p:sp>
        <p:nvSpPr>
          <p:cNvPr id="4" name="Content Placeholder 2"/>
          <p:cNvSpPr txBox="1">
            <a:spLocks/>
          </p:cNvSpPr>
          <p:nvPr/>
        </p:nvSpPr>
        <p:spPr>
          <a:xfrm>
            <a:off x="2971800" y="4648200"/>
            <a:ext cx="6858000" cy="1188240"/>
          </a:xfrm>
          <a:prstGeom prst="rect">
            <a:avLst/>
          </a:prstGeom>
        </p:spPr>
        <p:txBody>
          <a:bodyPr vert="horz">
            <a:normAutofit/>
          </a:bodyPr>
          <a:lstStyle/>
          <a:p>
            <a:pPr marL="411480" indent="-342900">
              <a:spcBef>
                <a:spcPts val="700"/>
              </a:spcBef>
              <a:buClr>
                <a:schemeClr val="tx2"/>
              </a:buClr>
              <a:buSzPct val="95000"/>
              <a:buFont typeface="Wingdings"/>
              <a:buChar char=""/>
              <a:defRPr/>
            </a:pPr>
            <a:r>
              <a:rPr lang="ru-RU" sz="3200" dirty="0"/>
              <a:t>Колосс</a:t>
            </a:r>
            <a:r>
              <a:rPr lang="en-US" sz="3200" dirty="0"/>
              <a:t>.,</a:t>
            </a:r>
            <a:r>
              <a:rPr lang="ru-RU" sz="3200" dirty="0"/>
              <a:t> </a:t>
            </a:r>
            <a:r>
              <a:rPr lang="es-CR" sz="3200" dirty="0"/>
              <a:t>3:1-17     </a:t>
            </a:r>
            <a:r>
              <a:rPr lang="en-US" sz="3000" dirty="0"/>
              <a:t>Colossians 3:1-17</a:t>
            </a:r>
          </a:p>
          <a:p>
            <a:pPr marL="411480" indent="-342900">
              <a:spcBef>
                <a:spcPts val="700"/>
              </a:spcBef>
              <a:buClr>
                <a:schemeClr val="tx2"/>
              </a:buClr>
              <a:buSzPct val="95000"/>
              <a:buFont typeface="Wingdings"/>
              <a:buChar char=""/>
              <a:defRPr/>
            </a:pPr>
            <a:r>
              <a:rPr lang="en-US" sz="3200" dirty="0"/>
              <a:t>2</a:t>
            </a:r>
            <a:r>
              <a:rPr lang="ru-RU" sz="3200" dirty="0"/>
              <a:t>-е </a:t>
            </a:r>
            <a:r>
              <a:rPr lang="ru-RU" sz="3200" dirty="0"/>
              <a:t>Петра</a:t>
            </a:r>
            <a:r>
              <a:rPr lang="en-US" sz="3200" dirty="0"/>
              <a:t>,</a:t>
            </a:r>
            <a:r>
              <a:rPr lang="ru-RU" sz="3200" dirty="0"/>
              <a:t> </a:t>
            </a:r>
            <a:r>
              <a:rPr lang="es-CR" sz="3200" dirty="0"/>
              <a:t>1:3-11            </a:t>
            </a:r>
            <a:r>
              <a:rPr lang="en-US" sz="3000" dirty="0"/>
              <a:t>2 Peter 1:3-11</a:t>
            </a:r>
            <a:endParaRPr lang="en-US" sz="3000" dirty="0"/>
          </a:p>
        </p:txBody>
      </p:sp>
      <p:sp>
        <p:nvSpPr>
          <p:cNvPr id="5" name="Date Placeholder 4"/>
          <p:cNvSpPr>
            <a:spLocks noGrp="1"/>
          </p:cNvSpPr>
          <p:nvPr>
            <p:ph type="dt" sz="half" idx="10"/>
          </p:nvPr>
        </p:nvSpPr>
        <p:spPr/>
        <p:txBody>
          <a:bodyPr/>
          <a:lstStyle/>
          <a:p>
            <a:r>
              <a:rPr lang="en-US" smtClean="0"/>
              <a:t>5/2019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15</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772400" cy="1621536"/>
          </a:xfrm>
        </p:spPr>
        <p:txBody>
          <a:bodyPr/>
          <a:lstStyle/>
          <a:p>
            <a:pPr algn="ctr"/>
            <a:r>
              <a:rPr lang="ru-RU" b="1" dirty="0"/>
              <a:t>Вопросы для обсуждения</a:t>
            </a:r>
            <a:r>
              <a:rPr lang="en-US" dirty="0" smtClean="0"/>
              <a:t/>
            </a:r>
            <a:br>
              <a:rPr lang="en-US" dirty="0" smtClean="0"/>
            </a:br>
            <a:r>
              <a:rPr lang="en-US" sz="2400" b="1" dirty="0"/>
              <a:t>Questions for discussion</a:t>
            </a:r>
            <a:endParaRPr lang="en-US" dirty="0"/>
          </a:p>
        </p:txBody>
      </p:sp>
      <p:sp>
        <p:nvSpPr>
          <p:cNvPr id="5" name="Date Placeholder 4"/>
          <p:cNvSpPr>
            <a:spLocks noGrp="1"/>
          </p:cNvSpPr>
          <p:nvPr>
            <p:ph type="dt" sz="half" idx="10"/>
          </p:nvPr>
        </p:nvSpPr>
        <p:spPr/>
        <p:txBody>
          <a:bodyPr/>
          <a:lstStyle/>
          <a:p>
            <a:r>
              <a:rPr lang="en-US" smtClean="0"/>
              <a:t>5/2019     T603.02</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16</a:t>
            </a:fld>
            <a:endParaRPr lang="en-US"/>
          </a:p>
        </p:txBody>
      </p:sp>
      <p:sp>
        <p:nvSpPr>
          <p:cNvPr id="7" name="Footer Placeholder 6"/>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512064"/>
            <a:ext cx="7315200" cy="914400"/>
          </a:xfrm>
        </p:spPr>
        <p:txBody>
          <a:bodyPr/>
          <a:lstStyle/>
          <a:p>
            <a:pPr algn="ctr">
              <a:defRPr/>
            </a:pPr>
            <a:r>
              <a:rPr lang="ru-RU" b="1" dirty="0"/>
              <a:t>Контактная информация</a:t>
            </a:r>
            <a:endParaRPr lang="en-US" dirty="0"/>
          </a:p>
        </p:txBody>
      </p:sp>
      <p:sp>
        <p:nvSpPr>
          <p:cNvPr id="3" name="Content Placeholder 2"/>
          <p:cNvSpPr>
            <a:spLocks noGrp="1"/>
          </p:cNvSpPr>
          <p:nvPr>
            <p:ph idx="1"/>
          </p:nvPr>
        </p:nvSpPr>
        <p:spPr>
          <a:xfrm>
            <a:off x="2438400" y="1905000"/>
            <a:ext cx="7315200" cy="3276600"/>
          </a:xfrm>
        </p:spPr>
        <p:txBody>
          <a:bodyPr/>
          <a:lstStyle/>
          <a:p>
            <a:pPr algn="ctr">
              <a:buFont typeface="Wingdings" pitchFamily="2" charset="2"/>
              <a:buNone/>
              <a:defRPr/>
            </a:pPr>
            <a:r>
              <a:rPr lang="en-US" sz="4400" dirty="0"/>
              <a:t>Global Teen Challenge</a:t>
            </a:r>
          </a:p>
          <a:p>
            <a:pPr algn="ctr">
              <a:buFont typeface="Wingdings" pitchFamily="2" charset="2"/>
              <a:buNone/>
              <a:defRPr/>
            </a:pPr>
            <a:endParaRPr lang="en-US" sz="2400" dirty="0"/>
          </a:p>
          <a:p>
            <a:pPr algn="ctr">
              <a:buFont typeface="Wingdings" pitchFamily="2" charset="2"/>
              <a:buNone/>
              <a:defRPr/>
            </a:pPr>
            <a:r>
              <a:rPr lang="en-US" sz="4400" dirty="0"/>
              <a:t>www.GlobalTC.org</a:t>
            </a:r>
          </a:p>
          <a:p>
            <a:pPr algn="ctr">
              <a:buFont typeface="Wingdings" pitchFamily="2" charset="2"/>
              <a:buNone/>
              <a:defRPr/>
            </a:pPr>
            <a:r>
              <a:rPr lang="en-US" sz="4400" dirty="0"/>
              <a:t>www.iTeenChallenge.org</a:t>
            </a:r>
          </a:p>
          <a:p>
            <a:pPr algn="ctr">
              <a:buFont typeface="Wingdings" pitchFamily="2" charset="2"/>
              <a:buNone/>
              <a:defRPr/>
            </a:pPr>
            <a:endParaRPr lang="en-US" sz="4400" dirty="0"/>
          </a:p>
        </p:txBody>
      </p:sp>
      <p:sp>
        <p:nvSpPr>
          <p:cNvPr id="4" name="Date Placeholder 3"/>
          <p:cNvSpPr>
            <a:spLocks noGrp="1"/>
          </p:cNvSpPr>
          <p:nvPr>
            <p:ph type="dt" sz="quarter" idx="10"/>
          </p:nvPr>
        </p:nvSpPr>
        <p:spPr/>
        <p:txBody>
          <a:bodyPr/>
          <a:lstStyle/>
          <a:p>
            <a:pPr>
              <a:defRPr/>
            </a:pPr>
            <a:r>
              <a:rPr lang="en-US" smtClean="0"/>
              <a:t>5/2019     T603.02</a:t>
            </a:r>
            <a:endParaRPr lang="en-US"/>
          </a:p>
        </p:txBody>
      </p:sp>
      <p:sp>
        <p:nvSpPr>
          <p:cNvPr id="5" name="Slide Number Placeholder 4"/>
          <p:cNvSpPr>
            <a:spLocks noGrp="1"/>
          </p:cNvSpPr>
          <p:nvPr>
            <p:ph type="sldNum" sz="quarter" idx="12"/>
          </p:nvPr>
        </p:nvSpPr>
        <p:spPr/>
        <p:txBody>
          <a:bodyPr/>
          <a:lstStyle/>
          <a:p>
            <a:pPr>
              <a:defRPr/>
            </a:pPr>
            <a:fld id="{2E7949F8-039D-4632-BB05-086C0189C0F9}"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ru-RU" smtClean="0"/>
              <a:t>Введение в «Наставничество в Тин Челлендже»</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066800"/>
          </a:xfrm>
        </p:spPr>
        <p:txBody>
          <a:bodyPr/>
          <a:lstStyle/>
          <a:p>
            <a:pPr marL="685800" indent="-685800"/>
            <a:r>
              <a:rPr lang="en-US" sz="2800" b="1" dirty="0"/>
              <a:t>1.	</a:t>
            </a:r>
            <a:r>
              <a:rPr lang="ru-RU" sz="2800" b="1" dirty="0"/>
              <a:t>Реальность работы в Тин Челлендже</a:t>
            </a:r>
            <a:r>
              <a:rPr lang="en-US" dirty="0" smtClean="0"/>
              <a:t/>
            </a:r>
            <a:br>
              <a:rPr lang="en-US" dirty="0" smtClean="0"/>
            </a:br>
            <a:r>
              <a:rPr lang="en-US" sz="2400" b="1" dirty="0"/>
              <a:t>The reality of working in Teen Challenge</a:t>
            </a:r>
            <a:endParaRPr lang="en-US" dirty="0"/>
          </a:p>
        </p:txBody>
      </p:sp>
      <p:sp>
        <p:nvSpPr>
          <p:cNvPr id="3" name="Content Placeholder 2"/>
          <p:cNvSpPr>
            <a:spLocks noGrp="1"/>
          </p:cNvSpPr>
          <p:nvPr>
            <p:ph idx="1"/>
          </p:nvPr>
        </p:nvSpPr>
        <p:spPr>
          <a:xfrm>
            <a:off x="2895600" y="1295400"/>
            <a:ext cx="7315200" cy="1143000"/>
          </a:xfrm>
        </p:spPr>
        <p:txBody>
          <a:bodyPr>
            <a:normAutofit/>
          </a:bodyPr>
          <a:lstStyle/>
          <a:p>
            <a:pPr marL="581025" indent="-581025">
              <a:spcAft>
                <a:spcPts val="2000"/>
              </a:spcAft>
              <a:buNone/>
            </a:pPr>
            <a:r>
              <a:rPr lang="en-US" sz="3200" dirty="0"/>
              <a:t>A.	</a:t>
            </a:r>
            <a:r>
              <a:rPr lang="ru-RU" sz="3200" dirty="0"/>
              <a:t>Люди </a:t>
            </a:r>
            <a:r>
              <a:rPr lang="ru-RU" sz="3200" dirty="0"/>
              <a:t>приходят с кучей </a:t>
            </a:r>
            <a:r>
              <a:rPr lang="ru-RU" sz="3200" b="1" u="sng" dirty="0">
                <a:solidFill>
                  <a:srgbClr val="FFFF00"/>
                </a:solidFill>
              </a:rPr>
              <a:t>проблем</a:t>
            </a:r>
            <a:r>
              <a:rPr lang="es-CR" sz="3200" b="1" u="sng" dirty="0">
                <a:solidFill>
                  <a:srgbClr val="FFFF00"/>
                </a:solidFill>
              </a:rPr>
              <a:t> </a:t>
            </a:r>
            <a:r>
              <a:rPr lang="es-CR" sz="3200" b="1" u="sng" dirty="0"/>
              <a:t/>
            </a:r>
            <a:br>
              <a:rPr lang="es-CR" sz="3200" b="1" u="sng" dirty="0"/>
            </a:br>
            <a:r>
              <a:rPr lang="en-US" sz="2400" dirty="0"/>
              <a:t>People come with lots of </a:t>
            </a:r>
            <a:r>
              <a:rPr lang="en-US" sz="2400" u="sng" dirty="0">
                <a:solidFill>
                  <a:srgbClr val="FF0000"/>
                </a:solidFill>
              </a:rPr>
              <a:t>problems</a:t>
            </a: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2</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6430" r="8036" b="83169"/>
          <a:stretch/>
        </p:blipFill>
        <p:spPr>
          <a:xfrm>
            <a:off x="7239001" y="2743200"/>
            <a:ext cx="3702131" cy="2209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3690938"/>
            <a:ext cx="3369914" cy="2100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066800"/>
          </a:xfrm>
        </p:spPr>
        <p:txBody>
          <a:bodyPr/>
          <a:lstStyle/>
          <a:p>
            <a:pPr marL="685800" indent="-685800"/>
            <a:r>
              <a:rPr lang="en-US" sz="2800" b="1" dirty="0"/>
              <a:t>1.	</a:t>
            </a:r>
            <a:r>
              <a:rPr lang="ru-RU" sz="2800" b="1" dirty="0"/>
              <a:t>Реальность работы в Тин Челлендже</a:t>
            </a:r>
            <a:r>
              <a:rPr lang="en-US" dirty="0" smtClean="0"/>
              <a:t/>
            </a:r>
            <a:br>
              <a:rPr lang="en-US" dirty="0" smtClean="0"/>
            </a:br>
            <a:r>
              <a:rPr lang="en-US" sz="2400" b="1" dirty="0"/>
              <a:t>The reality of working in Teen Challenge</a:t>
            </a:r>
            <a:endParaRPr lang="en-US" dirty="0"/>
          </a:p>
        </p:txBody>
      </p:sp>
      <p:sp>
        <p:nvSpPr>
          <p:cNvPr id="3" name="Content Placeholder 2"/>
          <p:cNvSpPr>
            <a:spLocks noGrp="1"/>
          </p:cNvSpPr>
          <p:nvPr>
            <p:ph idx="1"/>
          </p:nvPr>
        </p:nvSpPr>
        <p:spPr>
          <a:xfrm>
            <a:off x="2895600" y="1447800"/>
            <a:ext cx="7315200" cy="1676400"/>
          </a:xfrm>
        </p:spPr>
        <p:txBody>
          <a:bodyPr>
            <a:normAutofit lnSpcReduction="10000"/>
          </a:bodyPr>
          <a:lstStyle/>
          <a:p>
            <a:pPr marL="581025" indent="-581025">
              <a:spcAft>
                <a:spcPts val="2000"/>
              </a:spcAft>
              <a:buNone/>
            </a:pPr>
            <a:r>
              <a:rPr lang="ru-RU" sz="3200" dirty="0"/>
              <a:t>Б</a:t>
            </a:r>
            <a:r>
              <a:rPr lang="en-US" sz="3200" dirty="0"/>
              <a:t>.	</a:t>
            </a:r>
            <a:r>
              <a:rPr lang="ru-RU" sz="3200" dirty="0"/>
              <a:t>Многие </a:t>
            </a:r>
            <a:r>
              <a:rPr lang="ru-RU" sz="3200" dirty="0"/>
              <a:t>испытывают огромный </a:t>
            </a:r>
            <a:r>
              <a:rPr lang="ru-RU" sz="3200" b="1" u="sng" dirty="0">
                <a:solidFill>
                  <a:srgbClr val="FFFF00"/>
                </a:solidFill>
              </a:rPr>
              <a:t>ущерб</a:t>
            </a:r>
            <a:r>
              <a:rPr lang="ru-RU" sz="3200" dirty="0"/>
              <a:t>, нанесенный им в прошлом</a:t>
            </a:r>
            <a:r>
              <a:rPr lang="es-CR" sz="3200" dirty="0"/>
              <a:t> </a:t>
            </a:r>
            <a:br>
              <a:rPr lang="es-CR" sz="3200" dirty="0"/>
            </a:br>
            <a:r>
              <a:rPr lang="en-US" sz="2400" dirty="0"/>
              <a:t>Many have deep </a:t>
            </a:r>
            <a:r>
              <a:rPr lang="en-US" sz="2400" u="sng" dirty="0">
                <a:solidFill>
                  <a:srgbClr val="FF0000"/>
                </a:solidFill>
              </a:rPr>
              <a:t>damage</a:t>
            </a:r>
            <a:r>
              <a:rPr lang="en-US" sz="2400" dirty="0"/>
              <a:t> from their past</a:t>
            </a:r>
            <a:endParaRPr lang="en-US" sz="3200" dirty="0"/>
          </a:p>
          <a:p>
            <a:pPr>
              <a:buNone/>
            </a:pP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3</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124200"/>
            <a:ext cx="2933700" cy="3143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7636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marL="685800" indent="-685800"/>
            <a:r>
              <a:rPr lang="en-US" b="1" dirty="0" smtClean="0"/>
              <a:t>1.	</a:t>
            </a:r>
            <a:r>
              <a:rPr lang="ru-RU" b="1" dirty="0"/>
              <a:t>Реальность работы в Тин Челлендже</a:t>
            </a:r>
            <a:r>
              <a:rPr lang="en-US" dirty="0" smtClean="0"/>
              <a:t/>
            </a:r>
            <a:br>
              <a:rPr lang="en-US" dirty="0" smtClean="0"/>
            </a:br>
            <a:r>
              <a:rPr lang="en-US" sz="2400" b="1" dirty="0"/>
              <a:t>The reality of working in Teen Challenge</a:t>
            </a:r>
            <a:endParaRPr lang="en-US" dirty="0"/>
          </a:p>
        </p:txBody>
      </p:sp>
      <p:sp>
        <p:nvSpPr>
          <p:cNvPr id="3" name="Content Placeholder 2"/>
          <p:cNvSpPr>
            <a:spLocks noGrp="1"/>
          </p:cNvSpPr>
          <p:nvPr>
            <p:ph idx="1"/>
          </p:nvPr>
        </p:nvSpPr>
        <p:spPr>
          <a:xfrm>
            <a:off x="2895600" y="2286000"/>
            <a:ext cx="7315200" cy="1066800"/>
          </a:xfrm>
        </p:spPr>
        <p:txBody>
          <a:bodyPr>
            <a:normAutofit/>
          </a:bodyPr>
          <a:lstStyle/>
          <a:p>
            <a:pPr marL="465138" indent="-465138">
              <a:buNone/>
            </a:pPr>
            <a:r>
              <a:rPr lang="en-US" sz="3200" dirty="0"/>
              <a:t>B</a:t>
            </a:r>
            <a:r>
              <a:rPr lang="en-US" sz="3200" dirty="0"/>
              <a:t>.	</a:t>
            </a:r>
            <a:r>
              <a:rPr lang="ru-RU" sz="3200" dirty="0"/>
              <a:t>Травма</a:t>
            </a:r>
            <a:r>
              <a:rPr lang="en-US" sz="3200" dirty="0"/>
              <a:t/>
            </a:r>
            <a:br>
              <a:rPr lang="en-US" sz="3200" dirty="0"/>
            </a:br>
            <a:r>
              <a:rPr lang="en-US" sz="2400" dirty="0"/>
              <a:t>Trauma</a:t>
            </a:r>
          </a:p>
          <a:p>
            <a:pPr>
              <a:buNone/>
            </a:pP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4</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1" y="3429000"/>
            <a:ext cx="3357121" cy="25146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1623" y="2514601"/>
            <a:ext cx="3235377" cy="2269593"/>
          </a:xfrm>
          <a:prstGeom prst="rect">
            <a:avLst/>
          </a:prstGeom>
        </p:spPr>
      </p:pic>
    </p:spTree>
    <p:extLst>
      <p:ext uri="{BB962C8B-B14F-4D97-AF65-F5344CB8AC3E}">
        <p14:creationId xmlns:p14="http://schemas.microsoft.com/office/powerpoint/2010/main" val="24896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7772400" cy="1850136"/>
          </a:xfrm>
        </p:spPr>
        <p:txBody>
          <a:bodyPr/>
          <a:lstStyle/>
          <a:p>
            <a:pPr marL="685800" indent="-685800"/>
            <a:r>
              <a:rPr lang="en-US" b="1" dirty="0" smtClean="0"/>
              <a:t>1.</a:t>
            </a:r>
            <a:r>
              <a:rPr lang="en-US" b="1" dirty="0"/>
              <a:t>	</a:t>
            </a:r>
            <a:r>
              <a:rPr lang="ru-RU" b="1" dirty="0" smtClean="0"/>
              <a:t>Реальность </a:t>
            </a:r>
            <a:r>
              <a:rPr lang="ru-RU" b="1" dirty="0"/>
              <a:t>работы в Тин Челлендже</a:t>
            </a:r>
            <a:r>
              <a:rPr lang="pt-BR" b="1" dirty="0" smtClean="0"/>
              <a:t> </a:t>
            </a:r>
            <a:r>
              <a:rPr lang="en-US" dirty="0" smtClean="0"/>
              <a:t/>
            </a:r>
            <a:br>
              <a:rPr lang="en-US" dirty="0" smtClean="0"/>
            </a:br>
            <a:r>
              <a:rPr lang="en-US" sz="2400" b="1" dirty="0"/>
              <a:t>The reality of working in Teen Challenge</a:t>
            </a:r>
            <a:endParaRPr lang="en-US" dirty="0"/>
          </a:p>
        </p:txBody>
      </p:sp>
      <p:sp>
        <p:nvSpPr>
          <p:cNvPr id="3" name="Content Placeholder 2"/>
          <p:cNvSpPr>
            <a:spLocks noGrp="1"/>
          </p:cNvSpPr>
          <p:nvPr>
            <p:ph idx="1"/>
          </p:nvPr>
        </p:nvSpPr>
        <p:spPr>
          <a:xfrm>
            <a:off x="2895600" y="2286000"/>
            <a:ext cx="7315200" cy="4069560"/>
          </a:xfrm>
        </p:spPr>
        <p:txBody>
          <a:bodyPr>
            <a:normAutofit lnSpcReduction="10000"/>
          </a:bodyPr>
          <a:lstStyle/>
          <a:p>
            <a:pPr marL="581025" indent="-581025">
              <a:spcAft>
                <a:spcPts val="1000"/>
              </a:spcAft>
              <a:buNone/>
            </a:pPr>
            <a:r>
              <a:rPr lang="ru-RU" sz="3200" dirty="0"/>
              <a:t>Г</a:t>
            </a:r>
            <a:r>
              <a:rPr lang="en-US" sz="3200" dirty="0"/>
              <a:t>.	</a:t>
            </a:r>
            <a:r>
              <a:rPr lang="es-CR" sz="3200" dirty="0"/>
              <a:t>90% </a:t>
            </a:r>
            <a:r>
              <a:rPr lang="ru-RU" sz="3200" dirty="0"/>
              <a:t>женщин </a:t>
            </a:r>
            <a:r>
              <a:rPr lang="ru-RU" sz="3200" dirty="0"/>
              <a:t>пережили </a:t>
            </a:r>
            <a:r>
              <a:rPr lang="ru-RU" sz="3200" b="1" u="sng" dirty="0">
                <a:solidFill>
                  <a:srgbClr val="FFFF00"/>
                </a:solidFill>
              </a:rPr>
              <a:t>сексуальное</a:t>
            </a:r>
            <a:r>
              <a:rPr lang="ru-RU" sz="3200" dirty="0">
                <a:solidFill>
                  <a:srgbClr val="FFFF00"/>
                </a:solidFill>
              </a:rPr>
              <a:t> </a:t>
            </a:r>
            <a:r>
              <a:rPr lang="ru-RU" sz="3200" dirty="0"/>
              <a:t>насилие</a:t>
            </a:r>
            <a:r>
              <a:rPr lang="es-CR" sz="3200" dirty="0"/>
              <a:t> </a:t>
            </a:r>
            <a:br>
              <a:rPr lang="es-CR" sz="3200" dirty="0"/>
            </a:br>
            <a:r>
              <a:rPr lang="en-US" sz="2400" dirty="0"/>
              <a:t>90% of women have background of </a:t>
            </a:r>
            <a:r>
              <a:rPr lang="en-US" sz="2400" u="sng" dirty="0">
                <a:solidFill>
                  <a:srgbClr val="FF0000"/>
                </a:solidFill>
              </a:rPr>
              <a:t>sexual</a:t>
            </a:r>
            <a:r>
              <a:rPr lang="en-US" sz="2400" dirty="0"/>
              <a:t> abuse</a:t>
            </a:r>
            <a:endParaRPr lang="en-US" sz="3200" dirty="0"/>
          </a:p>
          <a:p>
            <a:pPr marL="581025" indent="-581025">
              <a:buNone/>
            </a:pPr>
            <a:r>
              <a:rPr lang="en-US" sz="3200" dirty="0"/>
              <a:t>Д.	</a:t>
            </a:r>
            <a:r>
              <a:rPr lang="ru-RU" sz="3200" dirty="0"/>
              <a:t>Большинство </a:t>
            </a:r>
            <a:r>
              <a:rPr lang="ru-RU" sz="3200" dirty="0"/>
              <a:t>работников программы Тин Челлендж не имеют подготовки профессиональных наставников (консультантов)</a:t>
            </a:r>
            <a:r>
              <a:rPr lang="pt-BR" sz="3200" dirty="0"/>
              <a:t> </a:t>
            </a:r>
            <a:r>
              <a:rPr lang="es-CR" sz="3200" dirty="0"/>
              <a:t/>
            </a:r>
            <a:br>
              <a:rPr lang="es-CR" sz="3200" dirty="0"/>
            </a:br>
            <a:r>
              <a:rPr lang="en-US" sz="2400" dirty="0"/>
              <a:t>Most TC staff are not trained as professional counselors</a:t>
            </a:r>
            <a:endParaRPr lang="en-US" sz="3200" dirty="0"/>
          </a:p>
          <a:p>
            <a:pPr>
              <a:buNone/>
            </a:pP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5</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8229600" cy="2307336"/>
          </a:xfrm>
        </p:spPr>
        <p:txBody>
          <a:bodyPr/>
          <a:lstStyle/>
          <a:p>
            <a:pPr marL="454025" indent="-454025"/>
            <a:r>
              <a:rPr lang="en-US" sz="2800" b="1" dirty="0"/>
              <a:t>2.	</a:t>
            </a:r>
            <a:r>
              <a:rPr lang="ru-RU" sz="2800" b="1" dirty="0"/>
              <a:t>Прежде </a:t>
            </a:r>
            <a:r>
              <a:rPr lang="ru-RU" sz="2800" b="1" dirty="0"/>
              <a:t>всего программа Тин Челлендж – это служение христианского </a:t>
            </a:r>
            <a:r>
              <a:rPr lang="ru-RU" sz="2800" b="1" u="sng" dirty="0">
                <a:solidFill>
                  <a:srgbClr val="FFFF00"/>
                </a:solidFill>
              </a:rPr>
              <a:t>ученичества</a:t>
            </a:r>
            <a:r>
              <a:rPr lang="ru-RU" sz="2800" b="1" dirty="0"/>
              <a:t>, и уже потом – служение </a:t>
            </a:r>
            <a:r>
              <a:rPr lang="ru-RU" sz="2800" b="1" u="sng" dirty="0">
                <a:solidFill>
                  <a:srgbClr val="FFFF00"/>
                </a:solidFill>
              </a:rPr>
              <a:t>наставничества</a:t>
            </a:r>
            <a:r>
              <a:rPr lang="pt-BR" sz="2800" b="1" u="sng" dirty="0">
                <a:solidFill>
                  <a:srgbClr val="FFFF00"/>
                </a:solidFill>
              </a:rPr>
              <a:t> </a:t>
            </a:r>
            <a:r>
              <a:rPr lang="es-CR" sz="2800" b="1" dirty="0"/>
              <a:t/>
            </a:r>
            <a:br>
              <a:rPr lang="es-CR" sz="2800" b="1" dirty="0"/>
            </a:br>
            <a:r>
              <a:rPr lang="en-US" sz="2000" b="1" dirty="0"/>
              <a:t>Teen Challenge is first of all a Christian </a:t>
            </a:r>
            <a:r>
              <a:rPr lang="en-US" sz="2000" b="1" u="sng" dirty="0">
                <a:solidFill>
                  <a:srgbClr val="FF0000"/>
                </a:solidFill>
              </a:rPr>
              <a:t>discipleship</a:t>
            </a:r>
            <a:r>
              <a:rPr lang="en-US" sz="2000" b="1" dirty="0"/>
              <a:t> ministry before being a </a:t>
            </a:r>
            <a:r>
              <a:rPr lang="en-US" sz="2000" b="1" u="sng" dirty="0">
                <a:solidFill>
                  <a:srgbClr val="FF0000"/>
                </a:solidFill>
              </a:rPr>
              <a:t>counseling</a:t>
            </a:r>
            <a:r>
              <a:rPr lang="en-US" sz="2000" b="1" dirty="0"/>
              <a:t> ministry</a:t>
            </a:r>
            <a:r>
              <a:rPr lang="en-US" sz="2400" b="1" dirty="0"/>
              <a:t/>
            </a:r>
            <a:br>
              <a:rPr lang="en-US" sz="2400" b="1" dirty="0"/>
            </a:br>
            <a:endParaRPr lang="en-US" sz="2400" dirty="0"/>
          </a:p>
        </p:txBody>
      </p:sp>
      <p:pic>
        <p:nvPicPr>
          <p:cNvPr id="1029" name="Picture 5" descr="C:\Documents and Settings\Dave Batty\Local Settings\Temporary Internet Files\Content.IE5\H467LFQU\MPj03988050000[1].jpg"/>
          <p:cNvPicPr>
            <a:picLocks noChangeAspect="1" noChangeArrowheads="1"/>
          </p:cNvPicPr>
          <p:nvPr/>
        </p:nvPicPr>
        <p:blipFill>
          <a:blip r:embed="rId2" cstate="print"/>
          <a:srcRect t="8333" b="16667"/>
          <a:stretch>
            <a:fillRect/>
          </a:stretch>
        </p:blipFill>
        <p:spPr bwMode="auto">
          <a:xfrm flipH="1">
            <a:off x="3048000" y="3048000"/>
            <a:ext cx="6400800" cy="3429000"/>
          </a:xfrm>
          <a:prstGeom prst="rect">
            <a:avLst/>
          </a:prstGeom>
          <a:noFill/>
          <a:ln>
            <a:noFill/>
          </a:ln>
          <a:effectLst>
            <a:outerShdw blurRad="44450" dist="27940" dir="5400000" algn="ctr">
              <a:srgbClr val="000000">
                <a:alpha val="32000"/>
              </a:srgbClr>
            </a:outerShdw>
            <a:softEdge rad="31750"/>
          </a:effectLst>
          <a:scene3d>
            <a:camera prst="perspectiveAbove"/>
            <a:lightRig rig="balanced" dir="t">
              <a:rot lat="0" lon="0" rev="8700000"/>
            </a:lightRig>
          </a:scene3d>
          <a:sp3d>
            <a:bevelT w="190500" h="38100"/>
          </a:sp3d>
        </p:spPr>
      </p:pic>
      <p:sp>
        <p:nvSpPr>
          <p:cNvPr id="10" name="Date Placeholder 9"/>
          <p:cNvSpPr>
            <a:spLocks noGrp="1"/>
          </p:cNvSpPr>
          <p:nvPr>
            <p:ph type="dt" sz="half" idx="10"/>
          </p:nvPr>
        </p:nvSpPr>
        <p:spPr/>
        <p:txBody>
          <a:bodyPr/>
          <a:lstStyle/>
          <a:p>
            <a:r>
              <a:rPr lang="en-US" smtClean="0"/>
              <a:t>5/2019     T603.02</a:t>
            </a:r>
            <a:endParaRPr lang="en-US"/>
          </a:p>
        </p:txBody>
      </p:sp>
      <p:sp>
        <p:nvSpPr>
          <p:cNvPr id="11" name="Slide Number Placeholder 10"/>
          <p:cNvSpPr>
            <a:spLocks noGrp="1"/>
          </p:cNvSpPr>
          <p:nvPr>
            <p:ph type="sldNum" sz="quarter" idx="12"/>
          </p:nvPr>
        </p:nvSpPr>
        <p:spPr/>
        <p:txBody>
          <a:bodyPr/>
          <a:lstStyle/>
          <a:p>
            <a:fld id="{B0E6E48A-378A-48E8-845F-3F5455E37553}" type="slidenum">
              <a:rPr lang="en-US" smtClean="0"/>
              <a:pPr/>
              <a:t>6</a:t>
            </a:fld>
            <a:endParaRPr lang="en-US"/>
          </a:p>
        </p:txBody>
      </p:sp>
      <p:sp>
        <p:nvSpPr>
          <p:cNvPr id="12" name="Footer Placeholder 11"/>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p:cNvSpPr/>
          <p:nvPr/>
        </p:nvSpPr>
        <p:spPr>
          <a:xfrm>
            <a:off x="1981200" y="1905000"/>
            <a:ext cx="9296400" cy="5486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33600" y="381000"/>
            <a:ext cx="8153400" cy="1045464"/>
          </a:xfrm>
        </p:spPr>
        <p:txBody>
          <a:bodyPr/>
          <a:lstStyle/>
          <a:p>
            <a:pPr marL="685800" indent="-685800"/>
            <a:r>
              <a:rPr lang="en-US" sz="3600" b="1" dirty="0"/>
              <a:t>3.	</a:t>
            </a:r>
            <a:r>
              <a:rPr lang="ru-RU" sz="3600" b="1" dirty="0"/>
              <a:t>Не </a:t>
            </a:r>
            <a:r>
              <a:rPr lang="ru-RU" sz="3600" b="1" dirty="0"/>
              <a:t>обещайте быстрых </a:t>
            </a:r>
            <a:r>
              <a:rPr lang="ru-RU" sz="3600" b="1" u="sng" dirty="0">
                <a:solidFill>
                  <a:srgbClr val="FFFF00"/>
                </a:solidFill>
              </a:rPr>
              <a:t>решений</a:t>
            </a:r>
            <a:r>
              <a:rPr lang="en-US" sz="3600" b="1" dirty="0">
                <a:solidFill>
                  <a:srgbClr val="FFFF00"/>
                </a:solidFill>
              </a:rPr>
              <a:t> </a:t>
            </a:r>
            <a:r>
              <a:rPr lang="en-US" b="1" dirty="0" smtClean="0"/>
              <a:t/>
            </a:r>
            <a:br>
              <a:rPr lang="en-US" b="1" dirty="0" smtClean="0"/>
            </a:br>
            <a:r>
              <a:rPr lang="en-US" sz="2800" b="1" dirty="0"/>
              <a:t>Don’t promise quick </a:t>
            </a:r>
            <a:r>
              <a:rPr lang="en-US" sz="2800" b="1" u="sng" dirty="0">
                <a:solidFill>
                  <a:srgbClr val="FF0000"/>
                </a:solidFill>
              </a:rPr>
              <a:t>solutions</a:t>
            </a:r>
            <a:r>
              <a:rPr lang="en-US" dirty="0" smtClean="0"/>
              <a:t/>
            </a:r>
            <a:br>
              <a:rPr lang="en-US" dirty="0" smtClean="0"/>
            </a:br>
            <a:endParaRPr lang="en-US" dirty="0"/>
          </a:p>
        </p:txBody>
      </p:sp>
      <p:pic>
        <p:nvPicPr>
          <p:cNvPr id="2050" name="Picture 2" descr="C:\Documents and Settings\Dave Batty\Local Settings\Temporary Internet Files\Content.IE5\CVWEFMIT\MCj04124260000[1].wmf"/>
          <p:cNvPicPr>
            <a:picLocks noChangeAspect="1" noChangeArrowheads="1"/>
          </p:cNvPicPr>
          <p:nvPr/>
        </p:nvPicPr>
        <p:blipFill>
          <a:blip r:embed="rId2" cstate="print"/>
          <a:srcRect/>
          <a:stretch>
            <a:fillRect/>
          </a:stretch>
        </p:blipFill>
        <p:spPr bwMode="auto">
          <a:xfrm flipH="1">
            <a:off x="6096000" y="2286001"/>
            <a:ext cx="3581400" cy="4750637"/>
          </a:xfrm>
          <a:prstGeom prst="rect">
            <a:avLst/>
          </a:prstGeom>
          <a:noFill/>
        </p:spPr>
      </p:pic>
      <p:sp>
        <p:nvSpPr>
          <p:cNvPr id="11" name="Date Placeholder 10"/>
          <p:cNvSpPr>
            <a:spLocks noGrp="1"/>
          </p:cNvSpPr>
          <p:nvPr>
            <p:ph type="dt" sz="half" idx="10"/>
          </p:nvPr>
        </p:nvSpPr>
        <p:spPr/>
        <p:txBody>
          <a:bodyPr/>
          <a:lstStyle/>
          <a:p>
            <a:r>
              <a:rPr lang="en-US" smtClean="0"/>
              <a:t>5/2019     T603.02</a:t>
            </a:r>
            <a:endParaRPr lang="en-US"/>
          </a:p>
        </p:txBody>
      </p:sp>
      <p:sp>
        <p:nvSpPr>
          <p:cNvPr id="12" name="Slide Number Placeholder 11"/>
          <p:cNvSpPr>
            <a:spLocks noGrp="1"/>
          </p:cNvSpPr>
          <p:nvPr>
            <p:ph type="sldNum" sz="quarter" idx="12"/>
          </p:nvPr>
        </p:nvSpPr>
        <p:spPr/>
        <p:txBody>
          <a:bodyPr/>
          <a:lstStyle/>
          <a:p>
            <a:fld id="{B0E6E48A-378A-48E8-845F-3F5455E37553}" type="slidenum">
              <a:rPr lang="en-US" smtClean="0"/>
              <a:pPr/>
              <a:t>7</a:t>
            </a:fld>
            <a:endParaRPr lang="en-US"/>
          </a:p>
        </p:txBody>
      </p:sp>
      <p:sp>
        <p:nvSpPr>
          <p:cNvPr id="13" name="Footer Placeholder 12"/>
          <p:cNvSpPr>
            <a:spLocks noGrp="1"/>
          </p:cNvSpPr>
          <p:nvPr>
            <p:ph type="ftr" sz="quarter" idx="11"/>
          </p:nvPr>
        </p:nvSpPr>
        <p:spPr/>
        <p:txBody>
          <a:bodyPr/>
          <a:lstStyle/>
          <a:p>
            <a:r>
              <a:rPr lang="ru-RU" smtClean="0"/>
              <a:t>Введение в «Наставничество в Тин Челлендже»</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10896600" cy="1905000"/>
          </a:xfrm>
        </p:spPr>
        <p:txBody>
          <a:bodyPr/>
          <a:lstStyle/>
          <a:p>
            <a:pPr marL="685800" indent="-685800"/>
            <a:r>
              <a:rPr lang="en-US" b="1" dirty="0" smtClean="0"/>
              <a:t>4.</a:t>
            </a:r>
            <a:r>
              <a:rPr lang="en-US" b="1" dirty="0"/>
              <a:t>	</a:t>
            </a:r>
            <a:r>
              <a:rPr lang="ru-RU" b="1" dirty="0" smtClean="0"/>
              <a:t>Не </a:t>
            </a:r>
            <a:r>
              <a:rPr lang="ru-RU" b="1" dirty="0" smtClean="0"/>
              <a:t>дава</a:t>
            </a:r>
            <a:r>
              <a:rPr lang="ru-RU" b="1" dirty="0"/>
              <a:t>Не </a:t>
            </a:r>
            <a:r>
              <a:rPr lang="ru-RU" b="1" u="sng" dirty="0">
                <a:solidFill>
                  <a:srgbClr val="FFFF00"/>
                </a:solidFill>
              </a:rPr>
              <a:t>принимайте решений</a:t>
            </a:r>
            <a:r>
              <a:rPr lang="ru-RU" b="1" dirty="0">
                <a:solidFill>
                  <a:srgbClr val="FFFF00"/>
                </a:solidFill>
              </a:rPr>
              <a:t> </a:t>
            </a:r>
            <a:r>
              <a:rPr lang="ru-RU" b="1" dirty="0"/>
              <a:t>за человека, которого консультируете</a:t>
            </a:r>
            <a:r>
              <a:rPr lang="ru-RU" b="1" dirty="0" smtClean="0"/>
              <a:t>йте </a:t>
            </a:r>
            <a:r>
              <a:rPr lang="es-CR" b="1" dirty="0" smtClean="0"/>
              <a:t/>
            </a:r>
            <a:br>
              <a:rPr lang="es-CR" b="1" dirty="0" smtClean="0"/>
            </a:br>
            <a:r>
              <a:rPr lang="en-US" sz="2400" b="1" dirty="0"/>
              <a:t>Don’t make </a:t>
            </a:r>
            <a:r>
              <a:rPr lang="en-US" sz="2400" b="1" u="sng" dirty="0">
                <a:solidFill>
                  <a:srgbClr val="FF0000"/>
                </a:solidFill>
              </a:rPr>
              <a:t>decisions</a:t>
            </a:r>
            <a:r>
              <a:rPr lang="en-US" sz="2400" b="1" dirty="0">
                <a:solidFill>
                  <a:srgbClr val="FF0000"/>
                </a:solidFill>
              </a:rPr>
              <a:t> </a:t>
            </a:r>
            <a:r>
              <a:rPr lang="en-US" sz="2400" b="1" dirty="0"/>
              <a:t>for </a:t>
            </a:r>
            <a:r>
              <a:rPr lang="en-US" sz="2400" b="1" dirty="0" smtClean="0"/>
              <a:t>the person you are counseling</a:t>
            </a:r>
            <a:r>
              <a:rPr lang="en-US" b="1" dirty="0" smtClean="0"/>
              <a:t/>
            </a:r>
            <a:br>
              <a:rPr lang="en-US" b="1" dirty="0" smtClean="0"/>
            </a:br>
            <a:endParaRPr lang="en-US" dirty="0"/>
          </a:p>
        </p:txBody>
      </p:sp>
      <p:sp>
        <p:nvSpPr>
          <p:cNvPr id="3" name="Content Placeholder 2"/>
          <p:cNvSpPr>
            <a:spLocks noGrp="1"/>
          </p:cNvSpPr>
          <p:nvPr>
            <p:ph idx="1"/>
          </p:nvPr>
        </p:nvSpPr>
        <p:spPr>
          <a:xfrm>
            <a:off x="1658256" y="1981200"/>
            <a:ext cx="7010400" cy="4038600"/>
          </a:xfrm>
        </p:spPr>
        <p:txBody>
          <a:bodyPr/>
          <a:lstStyle/>
          <a:p>
            <a:pPr lvl="0">
              <a:buNone/>
            </a:pPr>
            <a:r>
              <a:rPr lang="es-CR" sz="4000" dirty="0"/>
              <a:t>	</a:t>
            </a:r>
            <a:r>
              <a:rPr lang="ru-RU" sz="3600" dirty="0"/>
              <a:t>Вместо </a:t>
            </a:r>
            <a:r>
              <a:rPr lang="ru-RU" sz="3600" dirty="0"/>
              <a:t>этого предлагайте </a:t>
            </a:r>
            <a:r>
              <a:rPr lang="es-CR" sz="3600" dirty="0"/>
              <a:t>: </a:t>
            </a:r>
            <a:br>
              <a:rPr lang="es-CR" sz="3600" dirty="0"/>
            </a:br>
            <a:r>
              <a:rPr lang="en-US" sz="2000" dirty="0"/>
              <a:t>Instead, give:</a:t>
            </a:r>
            <a:endParaRPr lang="en-US" sz="3600" dirty="0"/>
          </a:p>
          <a:p>
            <a:pPr lvl="1">
              <a:buFont typeface="Wingdings" pitchFamily="2" charset="2"/>
              <a:buChar char="Ø"/>
            </a:pPr>
            <a:r>
              <a:rPr lang="ru-RU" sz="3600" dirty="0" smtClean="0"/>
              <a:t>Идеи</a:t>
            </a:r>
            <a:r>
              <a:rPr lang="en-US" sz="3600" dirty="0" smtClean="0"/>
              <a:t>   </a:t>
            </a:r>
            <a:r>
              <a:rPr lang="en-US" sz="2800" dirty="0" smtClean="0"/>
              <a:t>ideas</a:t>
            </a:r>
            <a:endParaRPr lang="en-US" sz="2800" dirty="0"/>
          </a:p>
          <a:p>
            <a:pPr lvl="1">
              <a:buFont typeface="Wingdings" pitchFamily="2" charset="2"/>
              <a:buChar char="Ø"/>
            </a:pPr>
            <a:r>
              <a:rPr lang="ru-RU" sz="3600" dirty="0" smtClean="0"/>
              <a:t>Альтернативы</a:t>
            </a:r>
            <a:r>
              <a:rPr lang="en-US" sz="3600" dirty="0"/>
              <a:t/>
            </a:r>
            <a:br>
              <a:rPr lang="en-US" sz="3600" dirty="0"/>
            </a:br>
            <a:r>
              <a:rPr lang="en-US" sz="2800" dirty="0" smtClean="0"/>
              <a:t>alternatives</a:t>
            </a:r>
            <a:endParaRPr lang="en-US" sz="2800" dirty="0"/>
          </a:p>
          <a:p>
            <a:pPr lvl="1">
              <a:buFont typeface="Wingdings" pitchFamily="2" charset="2"/>
              <a:buChar char="Ø"/>
            </a:pPr>
            <a:r>
              <a:rPr lang="ru-RU" sz="3600" dirty="0" smtClean="0"/>
              <a:t>Информацию</a:t>
            </a:r>
            <a:r>
              <a:rPr lang="en-US" sz="3600" dirty="0" smtClean="0"/>
              <a:t/>
            </a:r>
            <a:br>
              <a:rPr lang="en-US" sz="3600" dirty="0" smtClean="0"/>
            </a:br>
            <a:r>
              <a:rPr lang="en-US" sz="2800" dirty="0" smtClean="0"/>
              <a:t>Information</a:t>
            </a:r>
            <a:endParaRPr lang="en-US" sz="3600" dirty="0"/>
          </a:p>
          <a:p>
            <a:pPr>
              <a:buNone/>
            </a:pP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8</a:t>
            </a:fld>
            <a:endParaRPr lang="en-US"/>
          </a:p>
        </p:txBody>
      </p:sp>
      <p:sp>
        <p:nvSpPr>
          <p:cNvPr id="6" name="Footer Placeholder 5"/>
          <p:cNvSpPr>
            <a:spLocks noGrp="1"/>
          </p:cNvSpPr>
          <p:nvPr>
            <p:ph type="ftr" sz="quarter" idx="11"/>
          </p:nvPr>
        </p:nvSpPr>
        <p:spPr/>
        <p:txBody>
          <a:bodyPr/>
          <a:lstStyle/>
          <a:p>
            <a:r>
              <a:rPr lang="ru-RU" dirty="0" smtClean="0"/>
              <a:t>Введение в «Наставничество в Тин Челлендже»</a:t>
            </a: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19960" t="19324" r="14719" b="18955"/>
          <a:stretch/>
        </p:blipFill>
        <p:spPr>
          <a:xfrm>
            <a:off x="6092747" y="3245185"/>
            <a:ext cx="5086505" cy="3204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5. </a:t>
            </a:r>
            <a:r>
              <a:rPr lang="ru-RU" b="1" dirty="0"/>
              <a:t>Слушайте</a:t>
            </a:r>
            <a:r>
              <a:rPr lang="en-US" b="1" dirty="0"/>
              <a:t>! </a:t>
            </a:r>
            <a:r>
              <a:rPr lang="en-US" sz="2000" b="1" dirty="0"/>
              <a:t>Listen!</a:t>
            </a:r>
            <a:r>
              <a:rPr lang="en-US" sz="2000" dirty="0"/>
              <a:t/>
            </a:r>
            <a:br>
              <a:rPr lang="en-US" sz="2000" dirty="0"/>
            </a:br>
            <a:endParaRPr lang="en-US" dirty="0"/>
          </a:p>
        </p:txBody>
      </p:sp>
      <p:sp>
        <p:nvSpPr>
          <p:cNvPr id="4" name="Date Placeholder 3"/>
          <p:cNvSpPr>
            <a:spLocks noGrp="1"/>
          </p:cNvSpPr>
          <p:nvPr>
            <p:ph type="dt" sz="half" idx="10"/>
          </p:nvPr>
        </p:nvSpPr>
        <p:spPr/>
        <p:txBody>
          <a:bodyPr/>
          <a:lstStyle/>
          <a:p>
            <a:r>
              <a:rPr lang="en-US" smtClean="0"/>
              <a:t>5/2019     T603.02</a:t>
            </a:r>
            <a:endParaRPr lang="en-US"/>
          </a:p>
        </p:txBody>
      </p:sp>
      <p:sp>
        <p:nvSpPr>
          <p:cNvPr id="5" name="Slide Number Placeholder 4"/>
          <p:cNvSpPr>
            <a:spLocks noGrp="1"/>
          </p:cNvSpPr>
          <p:nvPr>
            <p:ph type="sldNum" sz="quarter" idx="12"/>
          </p:nvPr>
        </p:nvSpPr>
        <p:spPr/>
        <p:txBody>
          <a:bodyPr/>
          <a:lstStyle/>
          <a:p>
            <a:fld id="{B0E6E48A-378A-48E8-845F-3F5455E37553}" type="slidenum">
              <a:rPr lang="en-US" smtClean="0"/>
              <a:pPr/>
              <a:t>9</a:t>
            </a:fld>
            <a:endParaRPr lang="en-US"/>
          </a:p>
        </p:txBody>
      </p:sp>
      <p:sp>
        <p:nvSpPr>
          <p:cNvPr id="6" name="Footer Placeholder 5"/>
          <p:cNvSpPr>
            <a:spLocks noGrp="1"/>
          </p:cNvSpPr>
          <p:nvPr>
            <p:ph type="ftr" sz="quarter" idx="11"/>
          </p:nvPr>
        </p:nvSpPr>
        <p:spPr/>
        <p:txBody>
          <a:bodyPr/>
          <a:lstStyle/>
          <a:p>
            <a:r>
              <a:rPr lang="ru-RU" smtClean="0"/>
              <a:t>Введение в «Наставничество в Тин Челлендже»</a:t>
            </a: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459" t="10471" r="9836" b="8627"/>
          <a:stretch/>
        </p:blipFill>
        <p:spPr>
          <a:xfrm>
            <a:off x="2590800" y="1923738"/>
            <a:ext cx="7105338" cy="493176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3106</TotalTime>
  <Words>309</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Consolas</vt:lpstr>
      <vt:lpstr>Corbel</vt:lpstr>
      <vt:lpstr>Wingdings</vt:lpstr>
      <vt:lpstr>Wingdings 2</vt:lpstr>
      <vt:lpstr>Wingdings 3</vt:lpstr>
      <vt:lpstr>Metro</vt:lpstr>
      <vt:lpstr>Введение в «Наставничество в Тин Челлендже» Introduction to Counseling in Teen Challenge </vt:lpstr>
      <vt:lpstr>1. Реальность работы в Тин Челлендже The reality of working in Teen Challenge</vt:lpstr>
      <vt:lpstr>1. Реальность работы в Тин Челлендже The reality of working in Teen Challenge</vt:lpstr>
      <vt:lpstr>1. Реальность работы в Тин Челлендже The reality of working in Teen Challenge</vt:lpstr>
      <vt:lpstr>1. Реальность работы в Тин Челлендже  The reality of working in Teen Challenge</vt:lpstr>
      <vt:lpstr>2. Прежде всего программа Тин Челлендж – это служение христианского ученичества, и уже потом – служение наставничества  Teen Challenge is first of all a Christian discipleship ministry before being a counseling ministry </vt:lpstr>
      <vt:lpstr>3. Не обещайте быстрых решений  Don’t promise quick solutions </vt:lpstr>
      <vt:lpstr>4. Не даваНе принимайте решений за человека, которого консультируетейте  Don’t make decisions for the person you are counseling </vt:lpstr>
      <vt:lpstr>5. Слушайте! Listen! </vt:lpstr>
      <vt:lpstr>6. Помогайте разрушать ложные убеждения Help break down false beliefs</vt:lpstr>
      <vt:lpstr>7. Не позволяйте студентам становиться зависимыми от вас   Don’t allow students to become dependent on you </vt:lpstr>
      <vt:lpstr>8. Указывайте им на Иисуса как на истинный источник помощи    Point them to Jesus  as the real source  of help</vt:lpstr>
      <vt:lpstr>9. Помогите им определить корень проблем  Help them identify root problems </vt:lpstr>
      <vt:lpstr>10. Помогайте им развивать способности к решению проблем  Help them develop problem solving skills </vt:lpstr>
      <vt:lpstr>11. Помогайте им учиться, как «совлекаться» и «облекаться» в своей жизни, чтобы они стали теми, кем их хочет видеть Иисус. Help them learn how to “put off” and “put on” in their life so they can become all that Jesus wants them to be. </vt:lpstr>
      <vt:lpstr>Вопросы для обсуждения Questions for discussion</vt:lpstr>
      <vt:lpstr>Контактная информация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Counseling in Teen Challenge</dc:title>
  <dc:creator>Gregg Fischer</dc:creator>
  <cp:lastModifiedBy>Dave Batty</cp:lastModifiedBy>
  <cp:revision>62</cp:revision>
  <dcterms:created xsi:type="dcterms:W3CDTF">2009-07-01T11:27:30Z</dcterms:created>
  <dcterms:modified xsi:type="dcterms:W3CDTF">2019-05-31T00:50:51Z</dcterms:modified>
</cp:coreProperties>
</file>