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57" r:id="rId3"/>
    <p:sldId id="271" r:id="rId4"/>
    <p:sldId id="272" r:id="rId5"/>
    <p:sldId id="270"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59" d="100"/>
          <a:sy n="59" d="100"/>
        </p:scale>
        <p:origin x="378" y="7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04AFE4-EC8D-48F9-B457-8290BDC270B1}" type="datetimeFigureOut">
              <a:rPr lang="en-US" smtClean="0"/>
              <a:pPr/>
              <a:t>6/6/2019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9E570F-87C3-4BB2-87FC-4368C148D47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r>
              <a:rPr lang="en-US" smtClean="0"/>
              <a:t>06/2019     T603.02</a:t>
            </a:r>
            <a:endParaRPr lang="en-US"/>
          </a:p>
        </p:txBody>
      </p:sp>
      <p:sp>
        <p:nvSpPr>
          <p:cNvPr id="17" name="Footer Placeholder 16"/>
          <p:cNvSpPr>
            <a:spLocks noGrp="1"/>
          </p:cNvSpPr>
          <p:nvPr>
            <p:ph type="ftr" sz="quarter" idx="11"/>
          </p:nvPr>
        </p:nvSpPr>
        <p:spPr/>
        <p:txBody>
          <a:bodyPr/>
          <a:lstStyle/>
          <a:p>
            <a:r>
              <a:rPr lang="en-US" smtClean="0"/>
              <a:t>Intro to Counseling in TC</a:t>
            </a:r>
            <a:endParaRPr lang="en-US"/>
          </a:p>
        </p:txBody>
      </p:sp>
      <p:sp>
        <p:nvSpPr>
          <p:cNvPr id="29" name="Slide Number Placeholder 28"/>
          <p:cNvSpPr>
            <a:spLocks noGrp="1"/>
          </p:cNvSpPr>
          <p:nvPr>
            <p:ph type="sldNum" sz="quarter" idx="12"/>
          </p:nvPr>
        </p:nvSpPr>
        <p:spPr/>
        <p:txBody>
          <a:bodyPr/>
          <a:lstStyle/>
          <a:p>
            <a:fld id="{B0E6E48A-378A-48E8-845F-3F5455E37553}" type="slidenum">
              <a:rPr lang="en-US" smtClean="0"/>
              <a:pPr/>
              <a:t>‹#›</a:t>
            </a:fld>
            <a:endParaRPr lang="en-US"/>
          </a:p>
        </p:txBody>
      </p:sp>
      <p:sp>
        <p:nvSpPr>
          <p:cNvPr id="32" name="Rectangle 31"/>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ctangle 38"/>
          <p:cNvSpPr/>
          <p:nvPr/>
        </p:nvSpPr>
        <p:spPr>
          <a:xfrm>
            <a:off x="412744" y="680477"/>
            <a:ext cx="6096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a:xfrm>
            <a:off x="35876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1" name="Rectangle 40"/>
          <p:cNvSpPr/>
          <p:nvPr/>
        </p:nvSpPr>
        <p:spPr>
          <a:xfrm>
            <a:off x="333360"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2" name="Rectangle 41"/>
          <p:cNvSpPr/>
          <p:nvPr/>
        </p:nvSpPr>
        <p:spPr>
          <a:xfrm>
            <a:off x="295691"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5" name="Rectangle 64"/>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6" name="Rectangle 65"/>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7" name="Rectangle 66"/>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06/2019     T603.02</a:t>
            </a:r>
            <a:endParaRPr lang="en-US"/>
          </a:p>
        </p:txBody>
      </p:sp>
      <p:sp>
        <p:nvSpPr>
          <p:cNvPr id="5" name="Footer Placeholder 4"/>
          <p:cNvSpPr>
            <a:spLocks noGrp="1"/>
          </p:cNvSpPr>
          <p:nvPr>
            <p:ph type="ftr" sz="quarter" idx="11"/>
          </p:nvPr>
        </p:nvSpPr>
        <p:spPr/>
        <p:txBody>
          <a:bodyPr/>
          <a:lstStyle/>
          <a:p>
            <a:r>
              <a:rPr lang="en-US" smtClean="0"/>
              <a:t>Intro to Counseling in TC</a:t>
            </a:r>
            <a:endParaRPr lang="en-US"/>
          </a:p>
        </p:txBody>
      </p:sp>
      <p:sp>
        <p:nvSpPr>
          <p:cNvPr id="6" name="Slide Number Placeholder 5"/>
          <p:cNvSpPr>
            <a:spLocks noGrp="1"/>
          </p:cNvSpPr>
          <p:nvPr>
            <p:ph type="sldNum" sz="quarter" idx="12"/>
          </p:nvPr>
        </p:nvSpPr>
        <p:spPr/>
        <p:txBody>
          <a:bodyPr/>
          <a:lstStyle/>
          <a:p>
            <a:fld id="{B0E6E48A-378A-48E8-845F-3F5455E3755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812800" y="274640"/>
            <a:ext cx="78232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06/2019     T603.02</a:t>
            </a:r>
            <a:endParaRPr lang="en-US"/>
          </a:p>
        </p:txBody>
      </p:sp>
      <p:sp>
        <p:nvSpPr>
          <p:cNvPr id="5" name="Footer Placeholder 4"/>
          <p:cNvSpPr>
            <a:spLocks noGrp="1"/>
          </p:cNvSpPr>
          <p:nvPr>
            <p:ph type="ftr" sz="quarter" idx="11"/>
          </p:nvPr>
        </p:nvSpPr>
        <p:spPr/>
        <p:txBody>
          <a:bodyPr/>
          <a:lstStyle/>
          <a:p>
            <a:r>
              <a:rPr lang="en-US" smtClean="0"/>
              <a:t>Intro to Counseling in TC</a:t>
            </a:r>
            <a:endParaRPr lang="en-US"/>
          </a:p>
        </p:txBody>
      </p:sp>
      <p:sp>
        <p:nvSpPr>
          <p:cNvPr id="6" name="Slide Number Placeholder 5"/>
          <p:cNvSpPr>
            <a:spLocks noGrp="1"/>
          </p:cNvSpPr>
          <p:nvPr>
            <p:ph type="sldNum" sz="quarter" idx="12"/>
          </p:nvPr>
        </p:nvSpPr>
        <p:spPr/>
        <p:txBody>
          <a:bodyPr/>
          <a:lstStyle/>
          <a:p>
            <a:fld id="{B0E6E48A-378A-48E8-845F-3F5455E375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06/2019     T603.02</a:t>
            </a:r>
            <a:endParaRPr lang="en-US"/>
          </a:p>
        </p:txBody>
      </p:sp>
      <p:sp>
        <p:nvSpPr>
          <p:cNvPr id="5" name="Footer Placeholder 4"/>
          <p:cNvSpPr>
            <a:spLocks noGrp="1"/>
          </p:cNvSpPr>
          <p:nvPr>
            <p:ph type="ftr" sz="quarter" idx="11"/>
          </p:nvPr>
        </p:nvSpPr>
        <p:spPr/>
        <p:txBody>
          <a:bodyPr/>
          <a:lstStyle/>
          <a:p>
            <a:r>
              <a:rPr lang="en-US" smtClean="0"/>
              <a:t>Intro to Counseling in TC</a:t>
            </a:r>
            <a:endParaRPr lang="en-US"/>
          </a:p>
        </p:txBody>
      </p:sp>
      <p:sp>
        <p:nvSpPr>
          <p:cNvPr id="6" name="Slide Number Placeholder 5"/>
          <p:cNvSpPr>
            <a:spLocks noGrp="1"/>
          </p:cNvSpPr>
          <p:nvPr>
            <p:ph type="sldNum" sz="quarter" idx="12"/>
          </p:nvPr>
        </p:nvSpPr>
        <p:spPr/>
        <p:txBody>
          <a:bodyPr/>
          <a:lstStyle/>
          <a:p>
            <a:fld id="{B0E6E48A-378A-48E8-845F-3F5455E375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Freeform 14"/>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Freeform 15"/>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Freeform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Freeform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Freeform 18"/>
          <p:cNvSpPr>
            <a:spLocks/>
          </p:cNvSpPr>
          <p:nvPr/>
        </p:nvSpPr>
        <p:spPr bwMode="auto">
          <a:xfrm>
            <a:off x="7931152" y="4246564"/>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Freeform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1" name="Freeform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Freeform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3" name="Freeform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4" name="Freeform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5" name="Freeform 24"/>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6" name="Freeform 25"/>
          <p:cNvSpPr>
            <a:spLocks/>
          </p:cNvSpPr>
          <p:nvPr/>
        </p:nvSpPr>
        <p:spPr bwMode="auto">
          <a:xfrm>
            <a:off x="489099"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Freeform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06/2019     T603.02</a:t>
            </a:r>
            <a:endParaRPr lang="en-US"/>
          </a:p>
        </p:txBody>
      </p:sp>
      <p:sp>
        <p:nvSpPr>
          <p:cNvPr id="5" name="Footer Placeholder 4"/>
          <p:cNvSpPr>
            <a:spLocks noGrp="1"/>
          </p:cNvSpPr>
          <p:nvPr>
            <p:ph type="ftr" sz="quarter" idx="11"/>
          </p:nvPr>
        </p:nvSpPr>
        <p:spPr/>
        <p:txBody>
          <a:bodyPr/>
          <a:lstStyle/>
          <a:p>
            <a:r>
              <a:rPr lang="en-US" smtClean="0"/>
              <a:t>Intro to Counseling in TC</a:t>
            </a:r>
            <a:endParaRPr lang="en-US"/>
          </a:p>
        </p:txBody>
      </p:sp>
      <p:sp>
        <p:nvSpPr>
          <p:cNvPr id="6" name="Slide Number Placeholder 5"/>
          <p:cNvSpPr>
            <a:spLocks noGrp="1"/>
          </p:cNvSpPr>
          <p:nvPr>
            <p:ph type="sldNum" sz="quarter" idx="12"/>
          </p:nvPr>
        </p:nvSpPr>
        <p:spPr/>
        <p:txBody>
          <a:bodyPr/>
          <a:lstStyle/>
          <a:p>
            <a:fld id="{B0E6E48A-378A-48E8-845F-3F5455E37553}" type="slidenum">
              <a:rPr lang="en-US" smtClean="0"/>
              <a:pPr/>
              <a:t>‹#›</a:t>
            </a:fld>
            <a:endParaRPr lang="en-US"/>
          </a:p>
        </p:txBody>
      </p:sp>
      <p:sp>
        <p:nvSpPr>
          <p:cNvPr id="7" name="Rectangle 6"/>
          <p:cNvSpPr/>
          <p:nvPr/>
        </p:nvSpPr>
        <p:spPr>
          <a:xfrm>
            <a:off x="484213" y="402265"/>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06/2019     T603.02</a:t>
            </a:r>
            <a:endParaRPr lang="en-US"/>
          </a:p>
        </p:txBody>
      </p:sp>
      <p:sp>
        <p:nvSpPr>
          <p:cNvPr id="6" name="Footer Placeholder 5"/>
          <p:cNvSpPr>
            <a:spLocks noGrp="1"/>
          </p:cNvSpPr>
          <p:nvPr>
            <p:ph type="ftr" sz="quarter" idx="11"/>
          </p:nvPr>
        </p:nvSpPr>
        <p:spPr/>
        <p:txBody>
          <a:bodyPr/>
          <a:lstStyle/>
          <a:p>
            <a:r>
              <a:rPr lang="en-US" smtClean="0"/>
              <a:t>Intro to Counseling in TC</a:t>
            </a:r>
            <a:endParaRPr lang="en-US"/>
          </a:p>
        </p:txBody>
      </p:sp>
      <p:sp>
        <p:nvSpPr>
          <p:cNvPr id="7" name="Slide Number Placeholder 6"/>
          <p:cNvSpPr>
            <a:spLocks noGrp="1"/>
          </p:cNvSpPr>
          <p:nvPr>
            <p:ph type="sldNum" sz="quarter" idx="12"/>
          </p:nvPr>
        </p:nvSpPr>
        <p:spPr/>
        <p:txBody>
          <a:bodyPr/>
          <a:lstStyle/>
          <a:p>
            <a:fld id="{B0E6E48A-378A-48E8-845F-3F5455E3755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6"/>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06/2019     T603.02</a:t>
            </a:r>
            <a:endParaRPr lang="en-US"/>
          </a:p>
        </p:txBody>
      </p:sp>
      <p:sp>
        <p:nvSpPr>
          <p:cNvPr id="8" name="Footer Placeholder 7"/>
          <p:cNvSpPr>
            <a:spLocks noGrp="1"/>
          </p:cNvSpPr>
          <p:nvPr>
            <p:ph type="ftr" sz="quarter" idx="11"/>
          </p:nvPr>
        </p:nvSpPr>
        <p:spPr/>
        <p:txBody>
          <a:bodyPr/>
          <a:lstStyle/>
          <a:p>
            <a:r>
              <a:rPr lang="en-US" smtClean="0"/>
              <a:t>Intro to Counseling in TC</a:t>
            </a:r>
            <a:endParaRPr lang="en-US"/>
          </a:p>
        </p:txBody>
      </p:sp>
      <p:sp>
        <p:nvSpPr>
          <p:cNvPr id="9" name="Slide Number Placeholder 8"/>
          <p:cNvSpPr>
            <a:spLocks noGrp="1"/>
          </p:cNvSpPr>
          <p:nvPr>
            <p:ph type="sldNum" sz="quarter" idx="12"/>
          </p:nvPr>
        </p:nvSpPr>
        <p:spPr/>
        <p:txBody>
          <a:bodyPr/>
          <a:lstStyle/>
          <a:p>
            <a:fld id="{B0E6E48A-378A-48E8-845F-3F5455E37553}" type="slidenum">
              <a:rPr lang="en-US" smtClean="0"/>
              <a:pPr/>
              <a:t>‹#›</a:t>
            </a:fld>
            <a:endParaRPr lang="en-US"/>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Rectangle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06/2019     T603.02</a:t>
            </a:r>
            <a:endParaRPr lang="en-US"/>
          </a:p>
        </p:txBody>
      </p:sp>
      <p:sp>
        <p:nvSpPr>
          <p:cNvPr id="4" name="Footer Placeholder 3"/>
          <p:cNvSpPr>
            <a:spLocks noGrp="1"/>
          </p:cNvSpPr>
          <p:nvPr>
            <p:ph type="ftr" sz="quarter" idx="11"/>
          </p:nvPr>
        </p:nvSpPr>
        <p:spPr/>
        <p:txBody>
          <a:bodyPr/>
          <a:lstStyle/>
          <a:p>
            <a:r>
              <a:rPr lang="en-US" smtClean="0"/>
              <a:t>Intro to Counseling in TC</a:t>
            </a:r>
            <a:endParaRPr lang="en-US"/>
          </a:p>
        </p:txBody>
      </p:sp>
      <p:sp>
        <p:nvSpPr>
          <p:cNvPr id="5" name="Slide Number Placeholder 4"/>
          <p:cNvSpPr>
            <a:spLocks noGrp="1"/>
          </p:cNvSpPr>
          <p:nvPr>
            <p:ph type="sldNum" sz="quarter" idx="12"/>
          </p:nvPr>
        </p:nvSpPr>
        <p:spPr/>
        <p:txBody>
          <a:bodyPr/>
          <a:lstStyle/>
          <a:p>
            <a:fld id="{B0E6E48A-378A-48E8-845F-3F5455E3755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06/2019     T603.02</a:t>
            </a:r>
            <a:endParaRPr lang="en-US"/>
          </a:p>
        </p:txBody>
      </p:sp>
      <p:sp>
        <p:nvSpPr>
          <p:cNvPr id="3" name="Footer Placeholder 2"/>
          <p:cNvSpPr>
            <a:spLocks noGrp="1"/>
          </p:cNvSpPr>
          <p:nvPr>
            <p:ph type="ftr" sz="quarter" idx="11"/>
          </p:nvPr>
        </p:nvSpPr>
        <p:spPr/>
        <p:txBody>
          <a:bodyPr/>
          <a:lstStyle/>
          <a:p>
            <a:r>
              <a:rPr lang="en-US" smtClean="0"/>
              <a:t>Intro to Counseling in TC</a:t>
            </a:r>
            <a:endParaRPr lang="en-US"/>
          </a:p>
        </p:txBody>
      </p:sp>
      <p:sp>
        <p:nvSpPr>
          <p:cNvPr id="4" name="Slide Number Placeholder 3"/>
          <p:cNvSpPr>
            <a:spLocks noGrp="1"/>
          </p:cNvSpPr>
          <p:nvPr>
            <p:ph type="sldNum" sz="quarter" idx="12"/>
          </p:nvPr>
        </p:nvSpPr>
        <p:spPr/>
        <p:txBody>
          <a:bodyPr/>
          <a:lstStyle/>
          <a:p>
            <a:fld id="{B0E6E48A-378A-48E8-845F-3F5455E3755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06/2019     T603.02</a:t>
            </a:r>
            <a:endParaRPr lang="en-US"/>
          </a:p>
        </p:txBody>
      </p:sp>
      <p:sp>
        <p:nvSpPr>
          <p:cNvPr id="6" name="Footer Placeholder 5"/>
          <p:cNvSpPr>
            <a:spLocks noGrp="1"/>
          </p:cNvSpPr>
          <p:nvPr>
            <p:ph type="ftr" sz="quarter" idx="11"/>
          </p:nvPr>
        </p:nvSpPr>
        <p:spPr/>
        <p:txBody>
          <a:bodyPr/>
          <a:lstStyle/>
          <a:p>
            <a:r>
              <a:rPr lang="en-US" smtClean="0"/>
              <a:t>Intro to Counseling in TC</a:t>
            </a:r>
            <a:endParaRPr lang="en-US"/>
          </a:p>
        </p:txBody>
      </p:sp>
      <p:sp>
        <p:nvSpPr>
          <p:cNvPr id="7" name="Slide Number Placeholder 6"/>
          <p:cNvSpPr>
            <a:spLocks noGrp="1"/>
          </p:cNvSpPr>
          <p:nvPr>
            <p:ph type="sldNum" sz="quarter" idx="12"/>
          </p:nvPr>
        </p:nvSpPr>
        <p:spPr/>
        <p:txBody>
          <a:bodyPr/>
          <a:lstStyle/>
          <a:p>
            <a:fld id="{B0E6E48A-378A-48E8-845F-3F5455E3755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11374903" y="1197789"/>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11578103" y="1350189"/>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79" y="1453352"/>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8636000" y="55499"/>
            <a:ext cx="2844800" cy="365125"/>
          </a:xfrm>
        </p:spPr>
        <p:txBody>
          <a:bodyPr/>
          <a:lstStyle/>
          <a:p>
            <a:r>
              <a:rPr lang="en-US" smtClean="0"/>
              <a:t>06/2019     T603.02</a:t>
            </a:r>
            <a:endParaRPr lang="en-US"/>
          </a:p>
        </p:txBody>
      </p:sp>
      <p:sp>
        <p:nvSpPr>
          <p:cNvPr id="6" name="Footer Placeholder 5"/>
          <p:cNvSpPr>
            <a:spLocks noGrp="1"/>
          </p:cNvSpPr>
          <p:nvPr>
            <p:ph type="ftr" sz="quarter" idx="11"/>
          </p:nvPr>
        </p:nvSpPr>
        <p:spPr>
          <a:xfrm>
            <a:off x="1219200" y="55499"/>
            <a:ext cx="7416800" cy="365125"/>
          </a:xfrm>
        </p:spPr>
        <p:txBody>
          <a:bodyPr/>
          <a:lstStyle/>
          <a:p>
            <a:r>
              <a:rPr lang="en-US" smtClean="0"/>
              <a:t>Intro to Counseling in TC</a:t>
            </a:r>
            <a:endParaRPr lang="en-US"/>
          </a:p>
        </p:txBody>
      </p:sp>
      <p:sp>
        <p:nvSpPr>
          <p:cNvPr id="7" name="Slide Number Placeholder 6"/>
          <p:cNvSpPr>
            <a:spLocks noGrp="1"/>
          </p:cNvSpPr>
          <p:nvPr>
            <p:ph type="sldNum" sz="quarter" idx="12"/>
          </p:nvPr>
        </p:nvSpPr>
        <p:spPr>
          <a:xfrm>
            <a:off x="11480800" y="55499"/>
            <a:ext cx="609600" cy="365125"/>
          </a:xfrm>
        </p:spPr>
        <p:txBody>
          <a:bodyPr/>
          <a:lstStyle/>
          <a:p>
            <a:fld id="{B0E6E48A-378A-48E8-845F-3F5455E3755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412744" y="680477"/>
            <a:ext cx="6096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Rectangle 14"/>
          <p:cNvSpPr/>
          <p:nvPr/>
        </p:nvSpPr>
        <p:spPr>
          <a:xfrm>
            <a:off x="358764" y="680477"/>
            <a:ext cx="36576"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6" name="Rectangle 15"/>
          <p:cNvSpPr/>
          <p:nvPr/>
        </p:nvSpPr>
        <p:spPr>
          <a:xfrm>
            <a:off x="333360"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7" name="Rectangle 16"/>
          <p:cNvSpPr/>
          <p:nvPr/>
        </p:nvSpPr>
        <p:spPr>
          <a:xfrm>
            <a:off x="295691"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1219200" y="512064"/>
            <a:ext cx="10363200" cy="914400"/>
          </a:xfrm>
          <a:prstGeom prst="rect">
            <a:avLst/>
          </a:prstGeom>
        </p:spPr>
        <p:txBody>
          <a:bodyPr vert="horz" anchor="t">
            <a:no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783560"/>
            <a:ext cx="10363200" cy="45720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636000" y="6416676"/>
            <a:ext cx="2844800" cy="365125"/>
          </a:xfrm>
          <a:prstGeom prst="rect">
            <a:avLst/>
          </a:prstGeom>
        </p:spPr>
        <p:txBody>
          <a:bodyPr vert="horz" anchor="b"/>
          <a:lstStyle>
            <a:lvl1pPr algn="l" eaLnBrk="1" latinLnBrk="0" hangingPunct="1">
              <a:defRPr kumimoji="0" sz="1100">
                <a:solidFill>
                  <a:schemeClr val="tx2"/>
                </a:solidFill>
              </a:defRPr>
            </a:lvl1pPr>
            <a:extLst/>
          </a:lstStyle>
          <a:p>
            <a:r>
              <a:rPr lang="en-US" smtClean="0"/>
              <a:t>06/2019     T603.02</a:t>
            </a:r>
            <a:endParaRPr lang="en-US"/>
          </a:p>
        </p:txBody>
      </p:sp>
      <p:sp>
        <p:nvSpPr>
          <p:cNvPr id="3" name="Footer Placeholder 2"/>
          <p:cNvSpPr>
            <a:spLocks noGrp="1"/>
          </p:cNvSpPr>
          <p:nvPr>
            <p:ph type="ftr" sz="quarter" idx="3"/>
          </p:nvPr>
        </p:nvSpPr>
        <p:spPr>
          <a:xfrm>
            <a:off x="1219200" y="6416676"/>
            <a:ext cx="7416800" cy="365125"/>
          </a:xfrm>
          <a:prstGeom prst="rect">
            <a:avLst/>
          </a:prstGeom>
        </p:spPr>
        <p:txBody>
          <a:bodyPr vert="horz" anchor="b"/>
          <a:lstStyle>
            <a:lvl1pPr algn="r" eaLnBrk="1" latinLnBrk="0" hangingPunct="1">
              <a:defRPr kumimoji="0" sz="1100">
                <a:solidFill>
                  <a:schemeClr val="tx2"/>
                </a:solidFill>
              </a:defRPr>
            </a:lvl1pPr>
            <a:extLst/>
          </a:lstStyle>
          <a:p>
            <a:r>
              <a:rPr lang="en-US" smtClean="0"/>
              <a:t>Intro to Counseling in TC</a:t>
            </a:r>
            <a:endParaRPr lang="en-US"/>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200">
                <a:solidFill>
                  <a:schemeClr val="tx2"/>
                </a:solidFill>
              </a:defRPr>
            </a:lvl1pPr>
            <a:extLst/>
          </a:lstStyle>
          <a:p>
            <a:fld id="{B0E6E48A-378A-48E8-845F-3F5455E3755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971800"/>
            <a:ext cx="8305800" cy="1975104"/>
          </a:xfrm>
        </p:spPr>
        <p:txBody>
          <a:bodyPr/>
          <a:lstStyle/>
          <a:p>
            <a:r>
              <a:rPr lang="es-CR" dirty="0" smtClean="0"/>
              <a:t>Introducción a la Consejería en Teen Challenge </a:t>
            </a:r>
            <a:br>
              <a:rPr lang="es-CR" dirty="0" smtClean="0"/>
            </a:br>
            <a:r>
              <a:rPr lang="en-US" sz="2400" dirty="0"/>
              <a:t>Introduction to Counseling in Teen Challenge</a:t>
            </a:r>
            <a:r>
              <a:rPr lang="en-US" dirty="0" smtClean="0"/>
              <a:t/>
            </a:r>
            <a:br>
              <a:rPr lang="en-US" dirty="0" smtClean="0"/>
            </a:br>
            <a:endParaRPr lang="en-US" dirty="0"/>
          </a:p>
        </p:txBody>
      </p:sp>
      <p:sp>
        <p:nvSpPr>
          <p:cNvPr id="3" name="Subtitle 2"/>
          <p:cNvSpPr>
            <a:spLocks noGrp="1"/>
          </p:cNvSpPr>
          <p:nvPr>
            <p:ph type="subTitle" idx="1"/>
          </p:nvPr>
        </p:nvSpPr>
        <p:spPr>
          <a:xfrm>
            <a:off x="2209800" y="4434840"/>
            <a:ext cx="7772400" cy="1508760"/>
          </a:xfrm>
        </p:spPr>
        <p:txBody>
          <a:bodyPr/>
          <a:lstStyle/>
          <a:p>
            <a:r>
              <a:rPr lang="en-US" b="1" dirty="0" err="1" smtClean="0"/>
              <a:t>Por</a:t>
            </a:r>
            <a:r>
              <a:rPr lang="en-US" b="1" dirty="0" smtClean="0"/>
              <a:t> Dave Batty</a:t>
            </a:r>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06/2019     T603.02</a:t>
            </a:r>
            <a:endParaRPr lang="en-US"/>
          </a:p>
        </p:txBody>
      </p:sp>
      <p:sp>
        <p:nvSpPr>
          <p:cNvPr id="5" name="Slide Number Placeholder 4"/>
          <p:cNvSpPr>
            <a:spLocks noGrp="1"/>
          </p:cNvSpPr>
          <p:nvPr>
            <p:ph type="sldNum" sz="quarter" idx="12"/>
          </p:nvPr>
        </p:nvSpPr>
        <p:spPr/>
        <p:txBody>
          <a:bodyPr/>
          <a:lstStyle/>
          <a:p>
            <a:fld id="{B0E6E48A-378A-48E8-845F-3F5455E37553}" type="slidenum">
              <a:rPr lang="en-US" smtClean="0"/>
              <a:pPr/>
              <a:t>1</a:t>
            </a:fld>
            <a:endParaRPr lang="en-US"/>
          </a:p>
        </p:txBody>
      </p:sp>
      <p:sp>
        <p:nvSpPr>
          <p:cNvPr id="6" name="Footer Placeholder 5"/>
          <p:cNvSpPr>
            <a:spLocks noGrp="1"/>
          </p:cNvSpPr>
          <p:nvPr>
            <p:ph type="ftr" sz="quarter" idx="11"/>
          </p:nvPr>
        </p:nvSpPr>
        <p:spPr/>
        <p:txBody>
          <a:bodyPr/>
          <a:lstStyle/>
          <a:p>
            <a:r>
              <a:rPr lang="en-US" smtClean="0"/>
              <a:t>Intro to Counseling in TC</a:t>
            </a:r>
            <a:endParaRPr lang="en-US"/>
          </a:p>
        </p:txBody>
      </p:sp>
      <p:pic>
        <p:nvPicPr>
          <p:cNvPr id="7"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828800" y="505107"/>
            <a:ext cx="3581400" cy="1656786"/>
          </a:xfrm>
          <a:prstGeom prst="rect">
            <a:avLst/>
          </a:prstGeom>
          <a:noFill/>
          <a:ln w="9525">
            <a:noFill/>
            <a:miter lim="800000"/>
            <a:headEnd/>
            <a:tailEnd/>
          </a:ln>
        </p:spPr>
      </p:pic>
      <p:sp>
        <p:nvSpPr>
          <p:cNvPr id="8" name="TextBox 8"/>
          <p:cNvSpPr txBox="1">
            <a:spLocks noChangeArrowheads="1"/>
          </p:cNvSpPr>
          <p:nvPr/>
        </p:nvSpPr>
        <p:spPr bwMode="auto">
          <a:xfrm>
            <a:off x="5334000" y="1143001"/>
            <a:ext cx="5181600" cy="646113"/>
          </a:xfrm>
          <a:prstGeom prst="rect">
            <a:avLst/>
          </a:prstGeom>
          <a:noFill/>
          <a:ln w="9525">
            <a:noFill/>
            <a:miter lim="800000"/>
            <a:headEnd/>
            <a:tailEnd/>
          </a:ln>
        </p:spPr>
        <p:txBody>
          <a:bodyPr>
            <a:spAutoFit/>
          </a:bodyPr>
          <a:lstStyle/>
          <a:p>
            <a:pPr algn="ctr">
              <a:defRPr/>
            </a:pPr>
            <a:r>
              <a:rPr lang="en-US" dirty="0">
                <a:effectLst>
                  <a:outerShdw blurRad="38100" dist="38100" dir="2700000" algn="tl">
                    <a:srgbClr val="000000">
                      <a:alpha val="43137"/>
                    </a:srgbClr>
                  </a:outerShdw>
                </a:effectLst>
              </a:rPr>
              <a:t>Teen Challenge Staff Training Course </a:t>
            </a:r>
            <a:r>
              <a:rPr lang="en-US" dirty="0">
                <a:effectLst>
                  <a:outerShdw blurRad="38100" dist="38100" dir="2700000" algn="tl">
                    <a:srgbClr val="000000">
                      <a:alpha val="43137"/>
                    </a:srgbClr>
                  </a:outerShdw>
                </a:effectLst>
              </a:rPr>
              <a:t>T603.02</a:t>
            </a:r>
            <a:endParaRPr lang="en-US" dirty="0">
              <a:effectLst>
                <a:outerShdw blurRad="38100" dist="38100" dir="2700000" algn="tl">
                  <a:srgbClr val="000000">
                    <a:alpha val="43137"/>
                  </a:srgbClr>
                </a:outerShdw>
              </a:effectLst>
            </a:endParaRPr>
          </a:p>
          <a:p>
            <a:pPr algn="ctr">
              <a:defRPr/>
            </a:pPr>
            <a:r>
              <a:rPr lang="en-US" dirty="0">
                <a:effectLst>
                  <a:outerShdw blurRad="38100" dist="38100" dir="2700000" algn="tl">
                    <a:srgbClr val="000000">
                      <a:alpha val="43137"/>
                    </a:srgbClr>
                  </a:outerShdw>
                </a:effectLst>
              </a:rPr>
              <a:t>iTeenChallenge.org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8229600" cy="1045464"/>
          </a:xfrm>
        </p:spPr>
        <p:txBody>
          <a:bodyPr/>
          <a:lstStyle/>
          <a:p>
            <a:pPr marL="571500" indent="-571500"/>
            <a:r>
              <a:rPr lang="en-US" sz="3600" b="1" dirty="0"/>
              <a:t>6.	</a:t>
            </a:r>
            <a:r>
              <a:rPr lang="en-US" sz="3600" b="1" dirty="0" err="1"/>
              <a:t>Ayude</a:t>
            </a:r>
            <a:r>
              <a:rPr lang="en-US" sz="3600" b="1" dirty="0"/>
              <a:t> romper </a:t>
            </a:r>
            <a:r>
              <a:rPr lang="en-US" sz="3600" b="1" dirty="0" err="1"/>
              <a:t>creencias</a:t>
            </a:r>
            <a:r>
              <a:rPr lang="en-US" sz="3600" b="1" dirty="0"/>
              <a:t> </a:t>
            </a:r>
            <a:r>
              <a:rPr lang="en-US" sz="3600" b="1" u="sng" dirty="0" err="1">
                <a:solidFill>
                  <a:srgbClr val="FFFF00"/>
                </a:solidFill>
              </a:rPr>
              <a:t>falsas</a:t>
            </a:r>
            <a:r>
              <a:rPr lang="en-US" sz="3600" b="1" dirty="0"/>
              <a:t> </a:t>
            </a:r>
            <a:br>
              <a:rPr lang="en-US" sz="3600" b="1" dirty="0"/>
            </a:br>
            <a:r>
              <a:rPr lang="en-US" sz="2400" b="1" dirty="0"/>
              <a:t>Help break down </a:t>
            </a:r>
            <a:r>
              <a:rPr lang="en-US" sz="2400" b="1" u="sng" dirty="0">
                <a:solidFill>
                  <a:srgbClr val="FF0000"/>
                </a:solidFill>
              </a:rPr>
              <a:t>false</a:t>
            </a:r>
            <a:r>
              <a:rPr lang="en-US" sz="2400" b="1" dirty="0"/>
              <a:t> </a:t>
            </a:r>
            <a:r>
              <a:rPr lang="en-US" sz="2800" b="1" dirty="0"/>
              <a:t>beliefs</a:t>
            </a:r>
            <a:endParaRPr lang="en-US" sz="2800" dirty="0"/>
          </a:p>
        </p:txBody>
      </p:sp>
      <p:pic>
        <p:nvPicPr>
          <p:cNvPr id="4" name="Picture 3" descr="Ball and chains-conflict.jpg"/>
          <p:cNvPicPr>
            <a:picLocks noChangeAspect="1"/>
          </p:cNvPicPr>
          <p:nvPr/>
        </p:nvPicPr>
        <p:blipFill>
          <a:blip r:embed="rId2" cstate="print"/>
          <a:stretch>
            <a:fillRect/>
          </a:stretch>
        </p:blipFill>
        <p:spPr>
          <a:xfrm>
            <a:off x="2514600" y="1981201"/>
            <a:ext cx="7100888" cy="4436269"/>
          </a:xfrm>
          <a:prstGeom prst="rect">
            <a:avLst/>
          </a:prstGeom>
        </p:spPr>
      </p:pic>
      <p:sp>
        <p:nvSpPr>
          <p:cNvPr id="5" name="Rounded Rectangular Callout 4"/>
          <p:cNvSpPr/>
          <p:nvPr/>
        </p:nvSpPr>
        <p:spPr>
          <a:xfrm>
            <a:off x="3429000" y="2438400"/>
            <a:ext cx="2438400" cy="838200"/>
          </a:xfrm>
          <a:prstGeom prst="wedgeRoundRectCallout">
            <a:avLst>
              <a:gd name="adj1" fmla="val 35744"/>
              <a:gd name="adj2" fmla="val 10138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lumMod val="95000"/>
                    <a:lumOff val="5000"/>
                  </a:schemeClr>
                </a:solidFill>
              </a:rPr>
              <a:t>¡</a:t>
            </a:r>
            <a:r>
              <a:rPr lang="en-US" sz="3200" dirty="0" err="1">
                <a:solidFill>
                  <a:schemeClr val="bg1">
                    <a:lumMod val="95000"/>
                    <a:lumOff val="5000"/>
                  </a:schemeClr>
                </a:solidFill>
              </a:rPr>
              <a:t>Estoy</a:t>
            </a:r>
            <a:r>
              <a:rPr lang="en-US" sz="3200" dirty="0">
                <a:solidFill>
                  <a:schemeClr val="bg1">
                    <a:lumMod val="95000"/>
                    <a:lumOff val="5000"/>
                  </a:schemeClr>
                </a:solidFill>
              </a:rPr>
              <a:t> </a:t>
            </a:r>
            <a:r>
              <a:rPr lang="en-US" sz="3200" dirty="0" err="1">
                <a:solidFill>
                  <a:schemeClr val="bg1">
                    <a:lumMod val="95000"/>
                    <a:lumOff val="5000"/>
                  </a:schemeClr>
                </a:solidFill>
              </a:rPr>
              <a:t>bien</a:t>
            </a:r>
            <a:r>
              <a:rPr lang="en-US" sz="3200" dirty="0">
                <a:solidFill>
                  <a:schemeClr val="bg1">
                    <a:lumMod val="95000"/>
                    <a:lumOff val="5000"/>
                  </a:schemeClr>
                </a:solidFill>
              </a:rPr>
              <a:t>!</a:t>
            </a:r>
            <a:endParaRPr lang="en-US" sz="3200" dirty="0">
              <a:solidFill>
                <a:schemeClr val="bg1">
                  <a:lumMod val="95000"/>
                  <a:lumOff val="5000"/>
                </a:schemeClr>
              </a:solidFill>
            </a:endParaRPr>
          </a:p>
        </p:txBody>
      </p:sp>
      <p:sp>
        <p:nvSpPr>
          <p:cNvPr id="6" name="Date Placeholder 5"/>
          <p:cNvSpPr>
            <a:spLocks noGrp="1"/>
          </p:cNvSpPr>
          <p:nvPr>
            <p:ph type="dt" sz="half" idx="10"/>
          </p:nvPr>
        </p:nvSpPr>
        <p:spPr/>
        <p:txBody>
          <a:bodyPr/>
          <a:lstStyle/>
          <a:p>
            <a:r>
              <a:rPr lang="en-US" smtClean="0"/>
              <a:t>06/2019     T603.02</a:t>
            </a:r>
            <a:endParaRPr lang="en-US"/>
          </a:p>
        </p:txBody>
      </p:sp>
      <p:sp>
        <p:nvSpPr>
          <p:cNvPr id="7" name="Slide Number Placeholder 6"/>
          <p:cNvSpPr>
            <a:spLocks noGrp="1"/>
          </p:cNvSpPr>
          <p:nvPr>
            <p:ph type="sldNum" sz="quarter" idx="12"/>
          </p:nvPr>
        </p:nvSpPr>
        <p:spPr/>
        <p:txBody>
          <a:bodyPr/>
          <a:lstStyle/>
          <a:p>
            <a:fld id="{B0E6E48A-378A-48E8-845F-3F5455E37553}" type="slidenum">
              <a:rPr lang="en-US" smtClean="0"/>
              <a:pPr/>
              <a:t>10</a:t>
            </a:fld>
            <a:endParaRPr lang="en-US"/>
          </a:p>
        </p:txBody>
      </p:sp>
      <p:sp>
        <p:nvSpPr>
          <p:cNvPr id="8" name="Footer Placeholder 7"/>
          <p:cNvSpPr>
            <a:spLocks noGrp="1"/>
          </p:cNvSpPr>
          <p:nvPr>
            <p:ph type="ftr" sz="quarter" idx="11"/>
          </p:nvPr>
        </p:nvSpPr>
        <p:spPr/>
        <p:txBody>
          <a:bodyPr/>
          <a:lstStyle/>
          <a:p>
            <a:r>
              <a:rPr lang="en-US" smtClean="0"/>
              <a:t>Intro to Counseling in TC</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512064"/>
            <a:ext cx="7772400" cy="2993136"/>
          </a:xfrm>
        </p:spPr>
        <p:txBody>
          <a:bodyPr/>
          <a:lstStyle/>
          <a:p>
            <a:pPr marL="571500" indent="-571500"/>
            <a:r>
              <a:rPr lang="en-US" b="1" dirty="0" smtClean="0"/>
              <a:t>7.	</a:t>
            </a:r>
            <a:r>
              <a:rPr lang="es-CR" b="1" dirty="0" smtClean="0"/>
              <a:t>No permita que los estudiantes lleguen a ser </a:t>
            </a:r>
            <a:r>
              <a:rPr lang="es-CR" b="1" u="sng" dirty="0" smtClean="0">
                <a:solidFill>
                  <a:srgbClr val="FFFF00"/>
                </a:solidFill>
              </a:rPr>
              <a:t>dependientes</a:t>
            </a:r>
            <a:r>
              <a:rPr lang="es-CR" b="1" dirty="0" smtClean="0"/>
              <a:t> de usted</a:t>
            </a:r>
            <a:br>
              <a:rPr lang="es-CR" b="1" dirty="0" smtClean="0"/>
            </a:br>
            <a:r>
              <a:rPr lang="es-CR" sz="1200" b="1" dirty="0"/>
              <a:t/>
            </a:r>
            <a:br>
              <a:rPr lang="es-CR" sz="1200" b="1" dirty="0"/>
            </a:br>
            <a:r>
              <a:rPr lang="en-US" sz="2400" b="1" dirty="0"/>
              <a:t>Don’t allow students to become </a:t>
            </a:r>
            <a:r>
              <a:rPr lang="en-US" sz="2400" b="1" u="sng" dirty="0">
                <a:solidFill>
                  <a:srgbClr val="FF0000"/>
                </a:solidFill>
              </a:rPr>
              <a:t>dependent</a:t>
            </a:r>
            <a:r>
              <a:rPr lang="en-US" sz="2400" b="1" dirty="0"/>
              <a:t> on you</a:t>
            </a:r>
            <a:br>
              <a:rPr lang="en-US" sz="2400" b="1" dirty="0"/>
            </a:br>
            <a:endParaRPr lang="en-US" dirty="0"/>
          </a:p>
        </p:txBody>
      </p:sp>
      <p:sp>
        <p:nvSpPr>
          <p:cNvPr id="3" name="Content Placeholder 2"/>
          <p:cNvSpPr>
            <a:spLocks noGrp="1"/>
          </p:cNvSpPr>
          <p:nvPr>
            <p:ph idx="1"/>
          </p:nvPr>
        </p:nvSpPr>
        <p:spPr>
          <a:xfrm>
            <a:off x="3352800" y="3931440"/>
            <a:ext cx="6858000" cy="1935960"/>
          </a:xfrm>
        </p:spPr>
        <p:txBody>
          <a:bodyPr/>
          <a:lstStyle/>
          <a:p>
            <a:pPr lvl="0">
              <a:buNone/>
            </a:pPr>
            <a:r>
              <a:rPr lang="en-US" dirty="0" smtClean="0"/>
              <a:t>--</a:t>
            </a:r>
            <a:r>
              <a:rPr lang="es-CR" dirty="0" smtClean="0"/>
              <a:t> “¡Usted es el único que me puede ayudar!”</a:t>
            </a:r>
            <a:endParaRPr lang="en-US" dirty="0" smtClean="0"/>
          </a:p>
          <a:p>
            <a:pPr lvl="0">
              <a:buNone/>
            </a:pPr>
            <a:r>
              <a:rPr lang="en-US" sz="2400" dirty="0"/>
              <a:t>     “You are the only one who can help me!”</a:t>
            </a:r>
          </a:p>
          <a:p>
            <a:pPr>
              <a:buNone/>
            </a:pPr>
            <a:endParaRPr lang="en-US" dirty="0"/>
          </a:p>
        </p:txBody>
      </p:sp>
      <p:sp>
        <p:nvSpPr>
          <p:cNvPr id="4" name="Date Placeholder 3"/>
          <p:cNvSpPr>
            <a:spLocks noGrp="1"/>
          </p:cNvSpPr>
          <p:nvPr>
            <p:ph type="dt" sz="half" idx="10"/>
          </p:nvPr>
        </p:nvSpPr>
        <p:spPr/>
        <p:txBody>
          <a:bodyPr/>
          <a:lstStyle/>
          <a:p>
            <a:r>
              <a:rPr lang="en-US" smtClean="0"/>
              <a:t>06/2019     T603.02</a:t>
            </a:r>
            <a:endParaRPr lang="en-US"/>
          </a:p>
        </p:txBody>
      </p:sp>
      <p:sp>
        <p:nvSpPr>
          <p:cNvPr id="5" name="Slide Number Placeholder 4"/>
          <p:cNvSpPr>
            <a:spLocks noGrp="1"/>
          </p:cNvSpPr>
          <p:nvPr>
            <p:ph type="sldNum" sz="quarter" idx="12"/>
          </p:nvPr>
        </p:nvSpPr>
        <p:spPr/>
        <p:txBody>
          <a:bodyPr/>
          <a:lstStyle/>
          <a:p>
            <a:fld id="{B0E6E48A-378A-48E8-845F-3F5455E37553}" type="slidenum">
              <a:rPr lang="en-US" smtClean="0"/>
              <a:pPr/>
              <a:t>11</a:t>
            </a:fld>
            <a:endParaRPr lang="en-US"/>
          </a:p>
        </p:txBody>
      </p:sp>
      <p:sp>
        <p:nvSpPr>
          <p:cNvPr id="6" name="Footer Placeholder 5"/>
          <p:cNvSpPr>
            <a:spLocks noGrp="1"/>
          </p:cNvSpPr>
          <p:nvPr>
            <p:ph type="ftr" sz="quarter" idx="11"/>
          </p:nvPr>
        </p:nvSpPr>
        <p:spPr/>
        <p:txBody>
          <a:bodyPr/>
          <a:lstStyle/>
          <a:p>
            <a:r>
              <a:rPr lang="en-US" smtClean="0"/>
              <a:t>Intro to Counseling in TC</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35864"/>
            <a:ext cx="9372600" cy="2688336"/>
          </a:xfrm>
        </p:spPr>
        <p:txBody>
          <a:bodyPr/>
          <a:lstStyle/>
          <a:p>
            <a:pPr marL="571500" indent="-571500"/>
            <a:r>
              <a:rPr lang="en-US" b="1" dirty="0" smtClean="0"/>
              <a:t>8.	</a:t>
            </a:r>
            <a:r>
              <a:rPr lang="es-CR" b="1" dirty="0" smtClean="0"/>
              <a:t>Señale a </a:t>
            </a:r>
            <a:r>
              <a:rPr lang="es-CR" b="1" u="sng" dirty="0" smtClean="0">
                <a:solidFill>
                  <a:srgbClr val="FFFF00"/>
                </a:solidFill>
              </a:rPr>
              <a:t>Jesús</a:t>
            </a:r>
            <a:r>
              <a:rPr lang="es-CR" b="1" dirty="0" smtClean="0"/>
              <a:t> como la única fuente de ayuda</a:t>
            </a:r>
            <a:br>
              <a:rPr lang="es-CR" b="1" dirty="0" smtClean="0"/>
            </a:br>
            <a:r>
              <a:rPr lang="es-CR" sz="1200" b="1" dirty="0"/>
              <a:t> </a:t>
            </a:r>
            <a:r>
              <a:rPr lang="es-CR" b="1" dirty="0" smtClean="0"/>
              <a:t/>
            </a:r>
            <a:br>
              <a:rPr lang="es-CR" b="1" dirty="0" smtClean="0"/>
            </a:br>
            <a:r>
              <a:rPr lang="en-US" sz="2800" b="1" dirty="0"/>
              <a:t>Point them to </a:t>
            </a:r>
            <a:r>
              <a:rPr lang="en-US" sz="2800" b="1" u="sng" dirty="0">
                <a:solidFill>
                  <a:srgbClr val="FF0000"/>
                </a:solidFill>
              </a:rPr>
              <a:t>Jesus</a:t>
            </a:r>
            <a:r>
              <a:rPr lang="en-US" sz="2800" b="1" dirty="0"/>
              <a:t> as the real source of help</a:t>
            </a:r>
            <a:endParaRPr lang="en-US" dirty="0"/>
          </a:p>
        </p:txBody>
      </p:sp>
      <p:sp>
        <p:nvSpPr>
          <p:cNvPr id="3" name="Content Placeholder 2"/>
          <p:cNvSpPr>
            <a:spLocks noGrp="1"/>
          </p:cNvSpPr>
          <p:nvPr>
            <p:ph idx="1"/>
          </p:nvPr>
        </p:nvSpPr>
        <p:spPr>
          <a:xfrm>
            <a:off x="3352800" y="3124200"/>
            <a:ext cx="6858000" cy="3231360"/>
          </a:xfrm>
        </p:spPr>
        <p:txBody>
          <a:bodyPr/>
          <a:lstStyle/>
          <a:p>
            <a:r>
              <a:rPr lang="en-US" dirty="0" err="1" smtClean="0"/>
              <a:t>Hebreos</a:t>
            </a:r>
            <a:r>
              <a:rPr lang="en-US" dirty="0" smtClean="0"/>
              <a:t> 12:1-2</a:t>
            </a:r>
            <a:endParaRPr lang="en-US" dirty="0"/>
          </a:p>
        </p:txBody>
      </p:sp>
      <p:sp>
        <p:nvSpPr>
          <p:cNvPr id="4" name="Date Placeholder 3"/>
          <p:cNvSpPr>
            <a:spLocks noGrp="1"/>
          </p:cNvSpPr>
          <p:nvPr>
            <p:ph type="dt" sz="half" idx="10"/>
          </p:nvPr>
        </p:nvSpPr>
        <p:spPr/>
        <p:txBody>
          <a:bodyPr/>
          <a:lstStyle/>
          <a:p>
            <a:r>
              <a:rPr lang="en-US" smtClean="0"/>
              <a:t>06/2019     T603.02</a:t>
            </a:r>
            <a:endParaRPr lang="en-US"/>
          </a:p>
        </p:txBody>
      </p:sp>
      <p:sp>
        <p:nvSpPr>
          <p:cNvPr id="5" name="Slide Number Placeholder 4"/>
          <p:cNvSpPr>
            <a:spLocks noGrp="1"/>
          </p:cNvSpPr>
          <p:nvPr>
            <p:ph type="sldNum" sz="quarter" idx="12"/>
          </p:nvPr>
        </p:nvSpPr>
        <p:spPr/>
        <p:txBody>
          <a:bodyPr/>
          <a:lstStyle/>
          <a:p>
            <a:fld id="{B0E6E48A-378A-48E8-845F-3F5455E37553}" type="slidenum">
              <a:rPr lang="en-US" smtClean="0"/>
              <a:pPr/>
              <a:t>12</a:t>
            </a:fld>
            <a:endParaRPr lang="en-US"/>
          </a:p>
        </p:txBody>
      </p:sp>
      <p:sp>
        <p:nvSpPr>
          <p:cNvPr id="6" name="Footer Placeholder 5"/>
          <p:cNvSpPr>
            <a:spLocks noGrp="1"/>
          </p:cNvSpPr>
          <p:nvPr>
            <p:ph type="ftr" sz="quarter" idx="11"/>
          </p:nvPr>
        </p:nvSpPr>
        <p:spPr/>
        <p:txBody>
          <a:bodyPr/>
          <a:lstStyle/>
          <a:p>
            <a:r>
              <a:rPr lang="en-US" smtClean="0"/>
              <a:t>Intro to Counseling in TC</a:t>
            </a:r>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5449"/>
          <a:stretch/>
        </p:blipFill>
        <p:spPr>
          <a:xfrm>
            <a:off x="7561416" y="2514600"/>
            <a:ext cx="2617328" cy="43434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8153400" cy="2057400"/>
          </a:xfrm>
        </p:spPr>
        <p:txBody>
          <a:bodyPr/>
          <a:lstStyle/>
          <a:p>
            <a:pPr marL="571500" indent="-571500"/>
            <a:r>
              <a:rPr lang="en-US" b="1" dirty="0" smtClean="0"/>
              <a:t>9.	</a:t>
            </a:r>
            <a:r>
              <a:rPr lang="es-CR" b="1" dirty="0" smtClean="0"/>
              <a:t>Ayúdales identificar  problemas de </a:t>
            </a:r>
            <a:r>
              <a:rPr lang="es-CR" b="1" u="sng" dirty="0" smtClean="0">
                <a:solidFill>
                  <a:srgbClr val="FFFF00"/>
                </a:solidFill>
              </a:rPr>
              <a:t>fondo</a:t>
            </a:r>
            <a:r>
              <a:rPr lang="es-CR" b="1" u="sng" dirty="0" smtClean="0"/>
              <a:t/>
            </a:r>
            <a:br>
              <a:rPr lang="es-CR" b="1" u="sng" dirty="0" smtClean="0"/>
            </a:br>
            <a:r>
              <a:rPr lang="en-US" sz="2800" b="1" dirty="0"/>
              <a:t>Help them identify </a:t>
            </a:r>
            <a:r>
              <a:rPr lang="en-US" sz="2800" b="1" u="sng" dirty="0">
                <a:solidFill>
                  <a:srgbClr val="FF0000"/>
                </a:solidFill>
              </a:rPr>
              <a:t>root</a:t>
            </a:r>
            <a:r>
              <a:rPr lang="en-US" sz="2800" b="1" dirty="0"/>
              <a:t> problems</a:t>
            </a:r>
            <a:r>
              <a:rPr lang="en-US" b="1" dirty="0" smtClean="0"/>
              <a:t/>
            </a:r>
            <a:br>
              <a:rPr lang="en-US" b="1" dirty="0" smtClean="0"/>
            </a:br>
            <a:endParaRPr lang="en-US" dirty="0"/>
          </a:p>
        </p:txBody>
      </p:sp>
      <p:pic>
        <p:nvPicPr>
          <p:cNvPr id="4" name="Content Placeholder 3" descr="iceberga.jpg"/>
          <p:cNvPicPr>
            <a:picLocks noGrp="1" noChangeAspect="1"/>
          </p:cNvPicPr>
          <p:nvPr>
            <p:ph idx="1"/>
          </p:nvPr>
        </p:nvPicPr>
        <p:blipFill>
          <a:blip r:embed="rId2" cstate="print"/>
          <a:stretch>
            <a:fillRect/>
          </a:stretch>
        </p:blipFill>
        <p:spPr>
          <a:xfrm>
            <a:off x="4724401" y="2438400"/>
            <a:ext cx="3259603" cy="4424800"/>
          </a:xfrm>
        </p:spPr>
      </p:pic>
      <p:sp>
        <p:nvSpPr>
          <p:cNvPr id="5" name="Date Placeholder 4"/>
          <p:cNvSpPr>
            <a:spLocks noGrp="1"/>
          </p:cNvSpPr>
          <p:nvPr>
            <p:ph type="dt" sz="half" idx="10"/>
          </p:nvPr>
        </p:nvSpPr>
        <p:spPr/>
        <p:txBody>
          <a:bodyPr/>
          <a:lstStyle/>
          <a:p>
            <a:r>
              <a:rPr lang="en-US" smtClean="0"/>
              <a:t>06/2019     T603.02</a:t>
            </a:r>
            <a:endParaRPr lang="en-US"/>
          </a:p>
        </p:txBody>
      </p:sp>
      <p:sp>
        <p:nvSpPr>
          <p:cNvPr id="6" name="Slide Number Placeholder 5"/>
          <p:cNvSpPr>
            <a:spLocks noGrp="1"/>
          </p:cNvSpPr>
          <p:nvPr>
            <p:ph type="sldNum" sz="quarter" idx="12"/>
          </p:nvPr>
        </p:nvSpPr>
        <p:spPr/>
        <p:txBody>
          <a:bodyPr/>
          <a:lstStyle/>
          <a:p>
            <a:fld id="{B0E6E48A-378A-48E8-845F-3F5455E37553}" type="slidenum">
              <a:rPr lang="en-US" smtClean="0"/>
              <a:pPr/>
              <a:t>13</a:t>
            </a:fld>
            <a:endParaRPr lang="en-US"/>
          </a:p>
        </p:txBody>
      </p:sp>
      <p:sp>
        <p:nvSpPr>
          <p:cNvPr id="7" name="Footer Placeholder 6"/>
          <p:cNvSpPr>
            <a:spLocks noGrp="1"/>
          </p:cNvSpPr>
          <p:nvPr>
            <p:ph type="ftr" sz="quarter" idx="11"/>
          </p:nvPr>
        </p:nvSpPr>
        <p:spPr/>
        <p:txBody>
          <a:bodyPr/>
          <a:lstStyle/>
          <a:p>
            <a:r>
              <a:rPr lang="en-US" smtClean="0"/>
              <a:t>Intro to Counseling in TC</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7772400" cy="2362200"/>
          </a:xfrm>
        </p:spPr>
        <p:txBody>
          <a:bodyPr/>
          <a:lstStyle/>
          <a:p>
            <a:pPr marL="800100" indent="-800100"/>
            <a:r>
              <a:rPr lang="en-US" sz="3600" b="1" dirty="0"/>
              <a:t>10.	</a:t>
            </a:r>
            <a:r>
              <a:rPr lang="es-CR" sz="3600" b="1" dirty="0"/>
              <a:t>Ayúdales desarrollar habilidades para </a:t>
            </a:r>
            <a:r>
              <a:rPr lang="es-CR" sz="3600" b="1" u="sng" dirty="0">
                <a:solidFill>
                  <a:srgbClr val="FFFF00"/>
                </a:solidFill>
              </a:rPr>
              <a:t>resolver</a:t>
            </a:r>
            <a:r>
              <a:rPr lang="es-CR" sz="3600" b="1" u="sng" dirty="0"/>
              <a:t> </a:t>
            </a:r>
            <a:r>
              <a:rPr lang="es-CR" sz="3600" b="1" u="sng" dirty="0">
                <a:solidFill>
                  <a:srgbClr val="FFFF00"/>
                </a:solidFill>
              </a:rPr>
              <a:t>problemas</a:t>
            </a:r>
            <a:r>
              <a:rPr lang="es-CR" sz="3600" b="1" dirty="0"/>
              <a:t> </a:t>
            </a:r>
            <a:br>
              <a:rPr lang="es-CR" sz="3600" b="1" dirty="0"/>
            </a:br>
            <a:r>
              <a:rPr lang="en-US" sz="2400" b="1" dirty="0"/>
              <a:t>Help them develop </a:t>
            </a:r>
            <a:r>
              <a:rPr lang="en-US" sz="2400" b="1" u="sng" dirty="0">
                <a:solidFill>
                  <a:srgbClr val="FF0000"/>
                </a:solidFill>
              </a:rPr>
              <a:t>problem</a:t>
            </a:r>
            <a:r>
              <a:rPr lang="en-US" sz="2400" b="1" dirty="0"/>
              <a:t> </a:t>
            </a:r>
            <a:r>
              <a:rPr lang="en-US" sz="2400" b="1" u="sng" dirty="0">
                <a:solidFill>
                  <a:srgbClr val="FF0000"/>
                </a:solidFill>
              </a:rPr>
              <a:t>solving</a:t>
            </a:r>
            <a:r>
              <a:rPr lang="en-US" sz="2400" b="1" dirty="0"/>
              <a:t> skills</a:t>
            </a:r>
            <a:r>
              <a:rPr lang="en-US" dirty="0" smtClean="0"/>
              <a:t/>
            </a:r>
            <a:br>
              <a:rPr lang="en-US" dirty="0" smtClean="0"/>
            </a:br>
            <a:endParaRPr lang="en-US" dirty="0"/>
          </a:p>
        </p:txBody>
      </p:sp>
      <p:sp>
        <p:nvSpPr>
          <p:cNvPr id="3" name="Content Placeholder 2"/>
          <p:cNvSpPr>
            <a:spLocks noGrp="1"/>
          </p:cNvSpPr>
          <p:nvPr>
            <p:ph idx="1"/>
          </p:nvPr>
        </p:nvSpPr>
        <p:spPr>
          <a:xfrm>
            <a:off x="3352800" y="2514600"/>
            <a:ext cx="6858000" cy="3764760"/>
          </a:xfrm>
        </p:spPr>
        <p:txBody>
          <a:bodyPr/>
          <a:lstStyle/>
          <a:p>
            <a:r>
              <a:rPr lang="en-US" dirty="0" smtClean="0"/>
              <a:t>Santiago 1:2-5      James 1:2-5</a:t>
            </a:r>
            <a:endParaRPr lang="en-US" dirty="0"/>
          </a:p>
        </p:txBody>
      </p:sp>
      <p:pic>
        <p:nvPicPr>
          <p:cNvPr id="4" name="Picture 3" descr="puzzle pieces.jpg"/>
          <p:cNvPicPr>
            <a:picLocks noChangeAspect="1"/>
          </p:cNvPicPr>
          <p:nvPr/>
        </p:nvPicPr>
        <p:blipFill>
          <a:blip r:embed="rId2" cstate="print"/>
          <a:stretch>
            <a:fillRect/>
          </a:stretch>
        </p:blipFill>
        <p:spPr>
          <a:xfrm>
            <a:off x="4648200" y="3292206"/>
            <a:ext cx="3733800" cy="3337194"/>
          </a:xfrm>
          <a:prstGeom prst="rect">
            <a:avLst/>
          </a:prstGeom>
        </p:spPr>
      </p:pic>
      <p:sp>
        <p:nvSpPr>
          <p:cNvPr id="5" name="Date Placeholder 4"/>
          <p:cNvSpPr>
            <a:spLocks noGrp="1"/>
          </p:cNvSpPr>
          <p:nvPr>
            <p:ph type="dt" sz="half" idx="10"/>
          </p:nvPr>
        </p:nvSpPr>
        <p:spPr/>
        <p:txBody>
          <a:bodyPr/>
          <a:lstStyle/>
          <a:p>
            <a:r>
              <a:rPr lang="en-US" smtClean="0"/>
              <a:t>06/2019     T603.02</a:t>
            </a:r>
            <a:endParaRPr lang="en-US"/>
          </a:p>
        </p:txBody>
      </p:sp>
      <p:sp>
        <p:nvSpPr>
          <p:cNvPr id="6" name="Slide Number Placeholder 5"/>
          <p:cNvSpPr>
            <a:spLocks noGrp="1"/>
          </p:cNvSpPr>
          <p:nvPr>
            <p:ph type="sldNum" sz="quarter" idx="12"/>
          </p:nvPr>
        </p:nvSpPr>
        <p:spPr/>
        <p:txBody>
          <a:bodyPr/>
          <a:lstStyle/>
          <a:p>
            <a:fld id="{B0E6E48A-378A-48E8-845F-3F5455E37553}" type="slidenum">
              <a:rPr lang="en-US" smtClean="0"/>
              <a:pPr/>
              <a:t>14</a:t>
            </a:fld>
            <a:endParaRPr lang="en-US"/>
          </a:p>
        </p:txBody>
      </p:sp>
      <p:sp>
        <p:nvSpPr>
          <p:cNvPr id="7" name="Footer Placeholder 6"/>
          <p:cNvSpPr>
            <a:spLocks noGrp="1"/>
          </p:cNvSpPr>
          <p:nvPr>
            <p:ph type="ftr" sz="quarter" idx="11"/>
          </p:nvPr>
        </p:nvSpPr>
        <p:spPr/>
        <p:txBody>
          <a:bodyPr/>
          <a:lstStyle/>
          <a:p>
            <a:r>
              <a:rPr lang="en-US" smtClean="0"/>
              <a:t>Intro to Counseling in TC</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512064"/>
            <a:ext cx="8001000" cy="5583936"/>
          </a:xfrm>
        </p:spPr>
        <p:txBody>
          <a:bodyPr/>
          <a:lstStyle/>
          <a:p>
            <a:pPr marL="800100" indent="-800100"/>
            <a:r>
              <a:rPr lang="en-US" sz="3600" b="1" dirty="0"/>
              <a:t>11.	</a:t>
            </a:r>
            <a:r>
              <a:rPr lang="es-CR" sz="3600" b="1" dirty="0"/>
              <a:t>Ayúdales aprender como “despojarse” y “vestirse” de la nueva naturaleza para llegar a ser todo lo que Jesús desea que ellos sean </a:t>
            </a:r>
            <a:r>
              <a:rPr lang="en-US" sz="2400" b="1" dirty="0"/>
              <a:t>Help them learn how to “put off” and “put on” in their life so they can become all that Jesus wants them to be.</a:t>
            </a:r>
            <a:r>
              <a:rPr lang="en-US" dirty="0" smtClean="0"/>
              <a:t/>
            </a:r>
            <a:br>
              <a:rPr lang="en-US" dirty="0" smtClean="0"/>
            </a:br>
            <a:endParaRPr lang="en-US" dirty="0"/>
          </a:p>
        </p:txBody>
      </p:sp>
      <p:sp>
        <p:nvSpPr>
          <p:cNvPr id="4" name="Content Placeholder 2"/>
          <p:cNvSpPr txBox="1">
            <a:spLocks/>
          </p:cNvSpPr>
          <p:nvPr/>
        </p:nvSpPr>
        <p:spPr>
          <a:xfrm>
            <a:off x="2971800" y="4648200"/>
            <a:ext cx="6858000" cy="1188240"/>
          </a:xfrm>
          <a:prstGeom prst="rect">
            <a:avLst/>
          </a:prstGeom>
        </p:spPr>
        <p:txBody>
          <a:bodyPr vert="horz">
            <a:normAutofit/>
          </a:bodyPr>
          <a:lstStyle/>
          <a:p>
            <a:pPr marL="411480" indent="-342900">
              <a:spcBef>
                <a:spcPts val="700"/>
              </a:spcBef>
              <a:buClr>
                <a:schemeClr val="tx2"/>
              </a:buClr>
              <a:buSzPct val="95000"/>
              <a:buFont typeface="Wingdings"/>
              <a:buChar char=""/>
              <a:defRPr/>
            </a:pPr>
            <a:r>
              <a:rPr lang="es-CR" sz="3200" dirty="0"/>
              <a:t>Colosenses 3:1-17     </a:t>
            </a:r>
            <a:r>
              <a:rPr lang="en-US" sz="3000" dirty="0"/>
              <a:t>Colossians 3:1-17</a:t>
            </a:r>
          </a:p>
          <a:p>
            <a:pPr marL="411480" indent="-342900">
              <a:spcBef>
                <a:spcPts val="700"/>
              </a:spcBef>
              <a:buClr>
                <a:schemeClr val="tx2"/>
              </a:buClr>
              <a:buSzPct val="95000"/>
              <a:buFont typeface="Wingdings"/>
              <a:buChar char=""/>
              <a:defRPr/>
            </a:pPr>
            <a:r>
              <a:rPr lang="es-CR" sz="3200" dirty="0"/>
              <a:t>2 Pedro 1:3-11            </a:t>
            </a:r>
            <a:r>
              <a:rPr lang="en-US" sz="3000" dirty="0"/>
              <a:t>2 Peter 1:3-11</a:t>
            </a:r>
            <a:endParaRPr lang="en-US" sz="3000" dirty="0"/>
          </a:p>
        </p:txBody>
      </p:sp>
      <p:sp>
        <p:nvSpPr>
          <p:cNvPr id="5" name="Date Placeholder 4"/>
          <p:cNvSpPr>
            <a:spLocks noGrp="1"/>
          </p:cNvSpPr>
          <p:nvPr>
            <p:ph type="dt" sz="half" idx="10"/>
          </p:nvPr>
        </p:nvSpPr>
        <p:spPr/>
        <p:txBody>
          <a:bodyPr/>
          <a:lstStyle/>
          <a:p>
            <a:r>
              <a:rPr lang="en-US" smtClean="0"/>
              <a:t>06/2019     T603.02</a:t>
            </a:r>
            <a:endParaRPr lang="en-US"/>
          </a:p>
        </p:txBody>
      </p:sp>
      <p:sp>
        <p:nvSpPr>
          <p:cNvPr id="6" name="Slide Number Placeholder 5"/>
          <p:cNvSpPr>
            <a:spLocks noGrp="1"/>
          </p:cNvSpPr>
          <p:nvPr>
            <p:ph type="sldNum" sz="quarter" idx="12"/>
          </p:nvPr>
        </p:nvSpPr>
        <p:spPr/>
        <p:txBody>
          <a:bodyPr/>
          <a:lstStyle/>
          <a:p>
            <a:fld id="{B0E6E48A-378A-48E8-845F-3F5455E37553}" type="slidenum">
              <a:rPr lang="en-US" smtClean="0"/>
              <a:pPr/>
              <a:t>15</a:t>
            </a:fld>
            <a:endParaRPr lang="en-US"/>
          </a:p>
        </p:txBody>
      </p:sp>
      <p:sp>
        <p:nvSpPr>
          <p:cNvPr id="7" name="Footer Placeholder 6"/>
          <p:cNvSpPr>
            <a:spLocks noGrp="1"/>
          </p:cNvSpPr>
          <p:nvPr>
            <p:ph type="ftr" sz="quarter" idx="11"/>
          </p:nvPr>
        </p:nvSpPr>
        <p:spPr/>
        <p:txBody>
          <a:bodyPr/>
          <a:lstStyle/>
          <a:p>
            <a:r>
              <a:rPr lang="en-US" smtClean="0"/>
              <a:t>Intro to Counseling in TC</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512064"/>
            <a:ext cx="7772400" cy="1621536"/>
          </a:xfrm>
        </p:spPr>
        <p:txBody>
          <a:bodyPr/>
          <a:lstStyle/>
          <a:p>
            <a:pPr algn="ctr"/>
            <a:r>
              <a:rPr lang="es-CR" b="1" dirty="0" smtClean="0"/>
              <a:t>Preguntas para discusión</a:t>
            </a:r>
            <a:r>
              <a:rPr lang="en-US" dirty="0" smtClean="0"/>
              <a:t/>
            </a:r>
            <a:br>
              <a:rPr lang="en-US" dirty="0" smtClean="0"/>
            </a:br>
            <a:r>
              <a:rPr lang="en-US" sz="2400" b="1" dirty="0"/>
              <a:t>Questions for discussion</a:t>
            </a:r>
            <a:endParaRPr lang="en-US" dirty="0"/>
          </a:p>
        </p:txBody>
      </p:sp>
      <p:sp>
        <p:nvSpPr>
          <p:cNvPr id="5" name="Date Placeholder 4"/>
          <p:cNvSpPr>
            <a:spLocks noGrp="1"/>
          </p:cNvSpPr>
          <p:nvPr>
            <p:ph type="dt" sz="half" idx="10"/>
          </p:nvPr>
        </p:nvSpPr>
        <p:spPr/>
        <p:txBody>
          <a:bodyPr/>
          <a:lstStyle/>
          <a:p>
            <a:r>
              <a:rPr lang="en-US" smtClean="0"/>
              <a:t>06/2019     T603.02</a:t>
            </a:r>
            <a:endParaRPr lang="en-US"/>
          </a:p>
        </p:txBody>
      </p:sp>
      <p:sp>
        <p:nvSpPr>
          <p:cNvPr id="6" name="Slide Number Placeholder 5"/>
          <p:cNvSpPr>
            <a:spLocks noGrp="1"/>
          </p:cNvSpPr>
          <p:nvPr>
            <p:ph type="sldNum" sz="quarter" idx="12"/>
          </p:nvPr>
        </p:nvSpPr>
        <p:spPr/>
        <p:txBody>
          <a:bodyPr/>
          <a:lstStyle/>
          <a:p>
            <a:fld id="{B0E6E48A-378A-48E8-845F-3F5455E37553}" type="slidenum">
              <a:rPr lang="en-US" smtClean="0"/>
              <a:pPr/>
              <a:t>16</a:t>
            </a:fld>
            <a:endParaRPr lang="en-US"/>
          </a:p>
        </p:txBody>
      </p:sp>
      <p:sp>
        <p:nvSpPr>
          <p:cNvPr id="7" name="Footer Placeholder 6"/>
          <p:cNvSpPr>
            <a:spLocks noGrp="1"/>
          </p:cNvSpPr>
          <p:nvPr>
            <p:ph type="ftr" sz="quarter" idx="11"/>
          </p:nvPr>
        </p:nvSpPr>
        <p:spPr/>
        <p:txBody>
          <a:bodyPr/>
          <a:lstStyle/>
          <a:p>
            <a:r>
              <a:rPr lang="en-US" smtClean="0"/>
              <a:t>Intro to Counseling in TC</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512064"/>
            <a:ext cx="7315200" cy="914400"/>
          </a:xfrm>
        </p:spPr>
        <p:txBody>
          <a:bodyPr/>
          <a:lstStyle/>
          <a:p>
            <a:pPr algn="ctr">
              <a:defRPr/>
            </a:pPr>
            <a:r>
              <a:rPr lang="en-US" dirty="0" smtClean="0"/>
              <a:t>Contact information</a:t>
            </a:r>
            <a:endParaRPr lang="en-US" dirty="0"/>
          </a:p>
        </p:txBody>
      </p:sp>
      <p:sp>
        <p:nvSpPr>
          <p:cNvPr id="3" name="Content Placeholder 2"/>
          <p:cNvSpPr>
            <a:spLocks noGrp="1"/>
          </p:cNvSpPr>
          <p:nvPr>
            <p:ph idx="1"/>
          </p:nvPr>
        </p:nvSpPr>
        <p:spPr>
          <a:xfrm>
            <a:off x="2438400" y="1905000"/>
            <a:ext cx="7315200" cy="3276600"/>
          </a:xfrm>
        </p:spPr>
        <p:txBody>
          <a:bodyPr/>
          <a:lstStyle/>
          <a:p>
            <a:pPr algn="ctr">
              <a:buFont typeface="Wingdings" pitchFamily="2" charset="2"/>
              <a:buNone/>
              <a:defRPr/>
            </a:pPr>
            <a:r>
              <a:rPr lang="en-US" sz="4400" dirty="0"/>
              <a:t>Global Teen Challenge</a:t>
            </a:r>
          </a:p>
          <a:p>
            <a:pPr algn="ctr">
              <a:buFont typeface="Wingdings" pitchFamily="2" charset="2"/>
              <a:buNone/>
              <a:defRPr/>
            </a:pPr>
            <a:endParaRPr lang="en-US" sz="2400" dirty="0"/>
          </a:p>
          <a:p>
            <a:pPr algn="ctr">
              <a:buFont typeface="Wingdings" pitchFamily="2" charset="2"/>
              <a:buNone/>
              <a:defRPr/>
            </a:pPr>
            <a:r>
              <a:rPr lang="en-US" sz="4400" dirty="0"/>
              <a:t>www.GlobalTC.org</a:t>
            </a:r>
          </a:p>
          <a:p>
            <a:pPr algn="ctr">
              <a:buFont typeface="Wingdings" pitchFamily="2" charset="2"/>
              <a:buNone/>
              <a:defRPr/>
            </a:pPr>
            <a:r>
              <a:rPr lang="en-US" sz="4400" dirty="0"/>
              <a:t>www.iTeenChallenge.org</a:t>
            </a:r>
          </a:p>
          <a:p>
            <a:pPr algn="ctr">
              <a:buFont typeface="Wingdings" pitchFamily="2" charset="2"/>
              <a:buNone/>
              <a:defRPr/>
            </a:pPr>
            <a:endParaRPr lang="en-US" sz="4400" dirty="0"/>
          </a:p>
        </p:txBody>
      </p:sp>
      <p:sp>
        <p:nvSpPr>
          <p:cNvPr id="4" name="Date Placeholder 3"/>
          <p:cNvSpPr>
            <a:spLocks noGrp="1"/>
          </p:cNvSpPr>
          <p:nvPr>
            <p:ph type="dt" sz="quarter" idx="10"/>
          </p:nvPr>
        </p:nvSpPr>
        <p:spPr/>
        <p:txBody>
          <a:bodyPr/>
          <a:lstStyle/>
          <a:p>
            <a:pPr>
              <a:defRPr/>
            </a:pPr>
            <a:r>
              <a:rPr lang="en-US" smtClean="0"/>
              <a:t>06/2019     T603.02</a:t>
            </a:r>
            <a:endParaRPr lang="en-US"/>
          </a:p>
        </p:txBody>
      </p:sp>
      <p:sp>
        <p:nvSpPr>
          <p:cNvPr id="5" name="Slide Number Placeholder 4"/>
          <p:cNvSpPr>
            <a:spLocks noGrp="1"/>
          </p:cNvSpPr>
          <p:nvPr>
            <p:ph type="sldNum" sz="quarter" idx="12"/>
          </p:nvPr>
        </p:nvSpPr>
        <p:spPr/>
        <p:txBody>
          <a:bodyPr/>
          <a:lstStyle/>
          <a:p>
            <a:pPr>
              <a:defRPr/>
            </a:pPr>
            <a:fld id="{2E7949F8-039D-4632-BB05-086C0189C0F9}" type="slidenum">
              <a:rPr lang="en-US" smtClean="0"/>
              <a:pPr>
                <a:defRPr/>
              </a:pPr>
              <a:t>17</a:t>
            </a:fld>
            <a:endParaRPr lang="en-US"/>
          </a:p>
        </p:txBody>
      </p:sp>
      <p:sp>
        <p:nvSpPr>
          <p:cNvPr id="6" name="Footer Placeholder 5"/>
          <p:cNvSpPr>
            <a:spLocks noGrp="1"/>
          </p:cNvSpPr>
          <p:nvPr>
            <p:ph type="ftr" sz="quarter" idx="11"/>
          </p:nvPr>
        </p:nvSpPr>
        <p:spPr/>
        <p:txBody>
          <a:bodyPr/>
          <a:lstStyle/>
          <a:p>
            <a:pPr>
              <a:defRPr/>
            </a:pPr>
            <a:r>
              <a:rPr lang="en-US" smtClean="0"/>
              <a:t>Intro to Counseling in TC</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7772400" cy="1850136"/>
          </a:xfrm>
        </p:spPr>
        <p:txBody>
          <a:bodyPr/>
          <a:lstStyle/>
          <a:p>
            <a:pPr lvl="0"/>
            <a:r>
              <a:rPr lang="en-US" b="1" dirty="0" smtClean="0"/>
              <a:t>1.	</a:t>
            </a:r>
            <a:r>
              <a:rPr lang="es-CR" b="1" dirty="0" smtClean="0"/>
              <a:t>La realidad de trabajar 	con Teen Challenge</a:t>
            </a:r>
            <a:r>
              <a:rPr lang="en-US" dirty="0" smtClean="0"/>
              <a:t/>
            </a:r>
            <a:br>
              <a:rPr lang="en-US" dirty="0" smtClean="0"/>
            </a:br>
            <a:r>
              <a:rPr lang="en-US" sz="2400" dirty="0"/>
              <a:t>	</a:t>
            </a:r>
            <a:r>
              <a:rPr lang="en-US" sz="2400" b="1" dirty="0"/>
              <a:t>The reality of working in Teen Challenge</a:t>
            </a:r>
            <a:endParaRPr lang="en-US" dirty="0"/>
          </a:p>
        </p:txBody>
      </p:sp>
      <p:sp>
        <p:nvSpPr>
          <p:cNvPr id="3" name="Content Placeholder 2"/>
          <p:cNvSpPr>
            <a:spLocks noGrp="1"/>
          </p:cNvSpPr>
          <p:nvPr>
            <p:ph idx="1"/>
          </p:nvPr>
        </p:nvSpPr>
        <p:spPr>
          <a:xfrm>
            <a:off x="2895600" y="2286000"/>
            <a:ext cx="7315200" cy="4069560"/>
          </a:xfrm>
        </p:spPr>
        <p:txBody>
          <a:bodyPr>
            <a:normAutofit/>
          </a:bodyPr>
          <a:lstStyle/>
          <a:p>
            <a:pPr marL="582930" indent="-514350">
              <a:spcAft>
                <a:spcPts val="1000"/>
              </a:spcAft>
              <a:buFont typeface="+mj-lt"/>
              <a:buAutoNum type="alphaUcPeriod"/>
            </a:pPr>
            <a:r>
              <a:rPr lang="es-CR" sz="3200" dirty="0"/>
              <a:t>Las personas llegan con muchos </a:t>
            </a:r>
            <a:r>
              <a:rPr lang="es-CR" sz="3200" b="1" u="sng" dirty="0">
                <a:solidFill>
                  <a:srgbClr val="FFFF00"/>
                </a:solidFill>
              </a:rPr>
              <a:t>problemas</a:t>
            </a:r>
            <a:r>
              <a:rPr lang="es-CR" sz="3200" b="1" u="sng" dirty="0"/>
              <a:t> </a:t>
            </a:r>
            <a:br>
              <a:rPr lang="es-CR" sz="3200" b="1" u="sng" dirty="0"/>
            </a:br>
            <a:r>
              <a:rPr lang="en-US" sz="2400" dirty="0"/>
              <a:t>People come with lots of </a:t>
            </a:r>
            <a:r>
              <a:rPr lang="en-US" sz="2400" u="sng" dirty="0">
                <a:solidFill>
                  <a:srgbClr val="FF0000"/>
                </a:solidFill>
              </a:rPr>
              <a:t>problems</a:t>
            </a:r>
            <a:endParaRPr lang="en-US" sz="3200" u="sng" dirty="0">
              <a:solidFill>
                <a:srgbClr val="FF0000"/>
              </a:solidFill>
            </a:endParaRPr>
          </a:p>
          <a:p>
            <a:pPr>
              <a:buNone/>
            </a:pPr>
            <a:endParaRPr lang="en-US" dirty="0"/>
          </a:p>
        </p:txBody>
      </p:sp>
      <p:sp>
        <p:nvSpPr>
          <p:cNvPr id="4" name="Date Placeholder 3"/>
          <p:cNvSpPr>
            <a:spLocks noGrp="1"/>
          </p:cNvSpPr>
          <p:nvPr>
            <p:ph type="dt" sz="half" idx="10"/>
          </p:nvPr>
        </p:nvSpPr>
        <p:spPr/>
        <p:txBody>
          <a:bodyPr/>
          <a:lstStyle/>
          <a:p>
            <a:r>
              <a:rPr lang="en-US" smtClean="0"/>
              <a:t>06/2019     T603.02</a:t>
            </a:r>
            <a:endParaRPr lang="en-US"/>
          </a:p>
        </p:txBody>
      </p:sp>
      <p:sp>
        <p:nvSpPr>
          <p:cNvPr id="5" name="Slide Number Placeholder 4"/>
          <p:cNvSpPr>
            <a:spLocks noGrp="1"/>
          </p:cNvSpPr>
          <p:nvPr>
            <p:ph type="sldNum" sz="quarter" idx="12"/>
          </p:nvPr>
        </p:nvSpPr>
        <p:spPr/>
        <p:txBody>
          <a:bodyPr/>
          <a:lstStyle/>
          <a:p>
            <a:fld id="{B0E6E48A-378A-48E8-845F-3F5455E37553}" type="slidenum">
              <a:rPr lang="en-US" smtClean="0"/>
              <a:pPr/>
              <a:t>2</a:t>
            </a:fld>
            <a:endParaRPr lang="en-US"/>
          </a:p>
        </p:txBody>
      </p:sp>
      <p:sp>
        <p:nvSpPr>
          <p:cNvPr id="6" name="Footer Placeholder 5"/>
          <p:cNvSpPr>
            <a:spLocks noGrp="1"/>
          </p:cNvSpPr>
          <p:nvPr>
            <p:ph type="ftr" sz="quarter" idx="11"/>
          </p:nvPr>
        </p:nvSpPr>
        <p:spPr/>
        <p:txBody>
          <a:bodyPr/>
          <a:lstStyle/>
          <a:p>
            <a:r>
              <a:rPr lang="en-US" smtClean="0"/>
              <a:t>Intro to Counseling in TC</a:t>
            </a:r>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66430" r="8036" b="83169"/>
          <a:stretch/>
        </p:blipFill>
        <p:spPr>
          <a:xfrm>
            <a:off x="7086602" y="3962400"/>
            <a:ext cx="3702131" cy="22098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4757737"/>
            <a:ext cx="3369914" cy="21002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7772400" cy="1850136"/>
          </a:xfrm>
        </p:spPr>
        <p:txBody>
          <a:bodyPr/>
          <a:lstStyle/>
          <a:p>
            <a:pPr lvl="0"/>
            <a:r>
              <a:rPr lang="en-US" b="1" dirty="0" smtClean="0"/>
              <a:t>1.	</a:t>
            </a:r>
            <a:r>
              <a:rPr lang="es-CR" b="1" dirty="0" smtClean="0"/>
              <a:t>La realidad de trabajar 	con Teen Challenge</a:t>
            </a:r>
            <a:r>
              <a:rPr lang="en-US" dirty="0" smtClean="0"/>
              <a:t/>
            </a:r>
            <a:br>
              <a:rPr lang="en-US" dirty="0" smtClean="0"/>
            </a:br>
            <a:r>
              <a:rPr lang="en-US" sz="2400" dirty="0"/>
              <a:t>	</a:t>
            </a:r>
            <a:r>
              <a:rPr lang="en-US" sz="2400" b="1" dirty="0"/>
              <a:t>The reality of working in Teen Challenge</a:t>
            </a:r>
            <a:endParaRPr lang="en-US" dirty="0"/>
          </a:p>
        </p:txBody>
      </p:sp>
      <p:sp>
        <p:nvSpPr>
          <p:cNvPr id="3" name="Content Placeholder 2"/>
          <p:cNvSpPr>
            <a:spLocks noGrp="1"/>
          </p:cNvSpPr>
          <p:nvPr>
            <p:ph idx="1"/>
          </p:nvPr>
        </p:nvSpPr>
        <p:spPr>
          <a:xfrm>
            <a:off x="2895600" y="2286000"/>
            <a:ext cx="8763000" cy="4069560"/>
          </a:xfrm>
        </p:spPr>
        <p:txBody>
          <a:bodyPr>
            <a:normAutofit/>
          </a:bodyPr>
          <a:lstStyle/>
          <a:p>
            <a:pPr marL="582930" indent="-514350">
              <a:spcAft>
                <a:spcPts val="1000"/>
              </a:spcAft>
              <a:buFont typeface="+mj-lt"/>
              <a:buAutoNum type="alphaUcPeriod" startAt="2"/>
            </a:pPr>
            <a:r>
              <a:rPr lang="es-CR" sz="3200" dirty="0" smtClean="0"/>
              <a:t>Muchos </a:t>
            </a:r>
            <a:r>
              <a:rPr lang="es-CR" sz="3200" dirty="0"/>
              <a:t>tienen  </a:t>
            </a:r>
            <a:r>
              <a:rPr lang="es-CR" sz="3200" b="1" u="sng" dirty="0">
                <a:solidFill>
                  <a:srgbClr val="FFFF00"/>
                </a:solidFill>
              </a:rPr>
              <a:t>daños</a:t>
            </a:r>
            <a:r>
              <a:rPr lang="es-CR" sz="3200" dirty="0"/>
              <a:t> profundos de su pasado </a:t>
            </a:r>
            <a:br>
              <a:rPr lang="es-CR" sz="3200" dirty="0"/>
            </a:br>
            <a:r>
              <a:rPr lang="en-US" sz="2400" dirty="0"/>
              <a:t>Many have deep </a:t>
            </a:r>
            <a:r>
              <a:rPr lang="en-US" sz="2400" u="sng" dirty="0">
                <a:solidFill>
                  <a:srgbClr val="FF0000"/>
                </a:solidFill>
              </a:rPr>
              <a:t>damage</a:t>
            </a:r>
            <a:r>
              <a:rPr lang="en-US" sz="2400" dirty="0"/>
              <a:t> from their past</a:t>
            </a:r>
            <a:endParaRPr lang="en-US" sz="3200" dirty="0"/>
          </a:p>
          <a:p>
            <a:pPr>
              <a:buNone/>
            </a:pPr>
            <a:endParaRPr lang="en-US" dirty="0"/>
          </a:p>
        </p:txBody>
      </p:sp>
      <p:sp>
        <p:nvSpPr>
          <p:cNvPr id="4" name="Date Placeholder 3"/>
          <p:cNvSpPr>
            <a:spLocks noGrp="1"/>
          </p:cNvSpPr>
          <p:nvPr>
            <p:ph type="dt" sz="half" idx="10"/>
          </p:nvPr>
        </p:nvSpPr>
        <p:spPr/>
        <p:txBody>
          <a:bodyPr/>
          <a:lstStyle/>
          <a:p>
            <a:r>
              <a:rPr lang="en-US" smtClean="0"/>
              <a:t>06/2019     T603.02</a:t>
            </a:r>
            <a:endParaRPr lang="en-US"/>
          </a:p>
        </p:txBody>
      </p:sp>
      <p:sp>
        <p:nvSpPr>
          <p:cNvPr id="5" name="Slide Number Placeholder 4"/>
          <p:cNvSpPr>
            <a:spLocks noGrp="1"/>
          </p:cNvSpPr>
          <p:nvPr>
            <p:ph type="sldNum" sz="quarter" idx="12"/>
          </p:nvPr>
        </p:nvSpPr>
        <p:spPr/>
        <p:txBody>
          <a:bodyPr/>
          <a:lstStyle/>
          <a:p>
            <a:fld id="{B0E6E48A-378A-48E8-845F-3F5455E37553}" type="slidenum">
              <a:rPr lang="en-US" smtClean="0"/>
              <a:pPr/>
              <a:t>3</a:t>
            </a:fld>
            <a:endParaRPr lang="en-US"/>
          </a:p>
        </p:txBody>
      </p:sp>
      <p:sp>
        <p:nvSpPr>
          <p:cNvPr id="6" name="Footer Placeholder 5"/>
          <p:cNvSpPr>
            <a:spLocks noGrp="1"/>
          </p:cNvSpPr>
          <p:nvPr>
            <p:ph type="ftr" sz="quarter" idx="11"/>
          </p:nvPr>
        </p:nvSpPr>
        <p:spPr/>
        <p:txBody>
          <a:bodyPr/>
          <a:lstStyle/>
          <a:p>
            <a:r>
              <a:rPr lang="en-US" smtClean="0"/>
              <a:t>Intro to Counseling in TC</a:t>
            </a: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0257" y="3638551"/>
            <a:ext cx="2933700" cy="31432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1599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7772400" cy="1850136"/>
          </a:xfrm>
        </p:spPr>
        <p:txBody>
          <a:bodyPr/>
          <a:lstStyle/>
          <a:p>
            <a:pPr lvl="0"/>
            <a:r>
              <a:rPr lang="en-US" b="1" dirty="0" smtClean="0"/>
              <a:t>1.	</a:t>
            </a:r>
            <a:r>
              <a:rPr lang="es-CR" b="1" dirty="0" smtClean="0"/>
              <a:t>La realidad de trabajar 	con Teen Challenge</a:t>
            </a:r>
            <a:r>
              <a:rPr lang="en-US" dirty="0" smtClean="0"/>
              <a:t/>
            </a:r>
            <a:br>
              <a:rPr lang="en-US" dirty="0" smtClean="0"/>
            </a:br>
            <a:r>
              <a:rPr lang="en-US" sz="2400" dirty="0"/>
              <a:t>	</a:t>
            </a:r>
            <a:r>
              <a:rPr lang="en-US" sz="2400" b="1" dirty="0"/>
              <a:t>The reality of working in Teen Challenge</a:t>
            </a:r>
            <a:endParaRPr lang="en-US" dirty="0"/>
          </a:p>
        </p:txBody>
      </p:sp>
      <p:sp>
        <p:nvSpPr>
          <p:cNvPr id="3" name="Content Placeholder 2"/>
          <p:cNvSpPr>
            <a:spLocks noGrp="1"/>
          </p:cNvSpPr>
          <p:nvPr>
            <p:ph idx="1"/>
          </p:nvPr>
        </p:nvSpPr>
        <p:spPr>
          <a:xfrm>
            <a:off x="2895600" y="2286000"/>
            <a:ext cx="7315200" cy="4069560"/>
          </a:xfrm>
        </p:spPr>
        <p:txBody>
          <a:bodyPr>
            <a:normAutofit/>
          </a:bodyPr>
          <a:lstStyle/>
          <a:p>
            <a:pPr marL="582930" indent="-514350">
              <a:buFont typeface="+mj-lt"/>
              <a:buAutoNum type="alphaUcPeriod" startAt="3"/>
            </a:pPr>
            <a:r>
              <a:rPr lang="en-US" sz="3200" dirty="0" smtClean="0"/>
              <a:t>Trauma</a:t>
            </a:r>
            <a:endParaRPr lang="en-US" sz="3200" dirty="0"/>
          </a:p>
          <a:p>
            <a:pPr>
              <a:buNone/>
            </a:pPr>
            <a:endParaRPr lang="en-US" dirty="0"/>
          </a:p>
        </p:txBody>
      </p:sp>
      <p:sp>
        <p:nvSpPr>
          <p:cNvPr id="4" name="Date Placeholder 3"/>
          <p:cNvSpPr>
            <a:spLocks noGrp="1"/>
          </p:cNvSpPr>
          <p:nvPr>
            <p:ph type="dt" sz="half" idx="10"/>
          </p:nvPr>
        </p:nvSpPr>
        <p:spPr/>
        <p:txBody>
          <a:bodyPr/>
          <a:lstStyle/>
          <a:p>
            <a:r>
              <a:rPr lang="en-US" smtClean="0"/>
              <a:t>06/2019     T603.02</a:t>
            </a:r>
            <a:endParaRPr lang="en-US"/>
          </a:p>
        </p:txBody>
      </p:sp>
      <p:sp>
        <p:nvSpPr>
          <p:cNvPr id="5" name="Slide Number Placeholder 4"/>
          <p:cNvSpPr>
            <a:spLocks noGrp="1"/>
          </p:cNvSpPr>
          <p:nvPr>
            <p:ph type="sldNum" sz="quarter" idx="12"/>
          </p:nvPr>
        </p:nvSpPr>
        <p:spPr/>
        <p:txBody>
          <a:bodyPr/>
          <a:lstStyle/>
          <a:p>
            <a:fld id="{B0E6E48A-378A-48E8-845F-3F5455E37553}" type="slidenum">
              <a:rPr lang="en-US" smtClean="0"/>
              <a:pPr/>
              <a:t>4</a:t>
            </a:fld>
            <a:endParaRPr lang="en-US"/>
          </a:p>
        </p:txBody>
      </p:sp>
      <p:sp>
        <p:nvSpPr>
          <p:cNvPr id="6" name="Footer Placeholder 5"/>
          <p:cNvSpPr>
            <a:spLocks noGrp="1"/>
          </p:cNvSpPr>
          <p:nvPr>
            <p:ph type="ftr" sz="quarter" idx="11"/>
          </p:nvPr>
        </p:nvSpPr>
        <p:spPr/>
        <p:txBody>
          <a:bodyPr/>
          <a:lstStyle/>
          <a:p>
            <a:r>
              <a:rPr lang="en-US" smtClean="0"/>
              <a:t>Intro to Counseling in TC</a:t>
            </a: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1" y="3657600"/>
            <a:ext cx="3357121" cy="25146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1623" y="2743201"/>
            <a:ext cx="3235377" cy="2269593"/>
          </a:xfrm>
          <a:prstGeom prst="rect">
            <a:avLst/>
          </a:prstGeom>
        </p:spPr>
      </p:pic>
    </p:spTree>
    <p:extLst>
      <p:ext uri="{BB962C8B-B14F-4D97-AF65-F5344CB8AC3E}">
        <p14:creationId xmlns:p14="http://schemas.microsoft.com/office/powerpoint/2010/main" val="421441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7772400" cy="1850136"/>
          </a:xfrm>
        </p:spPr>
        <p:txBody>
          <a:bodyPr/>
          <a:lstStyle/>
          <a:p>
            <a:pPr lvl="0"/>
            <a:r>
              <a:rPr lang="en-US" b="1" dirty="0" smtClean="0"/>
              <a:t>1.	</a:t>
            </a:r>
            <a:r>
              <a:rPr lang="es-CR" b="1" dirty="0" smtClean="0"/>
              <a:t>La realidad de trabajar 	con Teen Challenge</a:t>
            </a:r>
            <a:r>
              <a:rPr lang="en-US" dirty="0" smtClean="0"/>
              <a:t/>
            </a:r>
            <a:br>
              <a:rPr lang="en-US" dirty="0" smtClean="0"/>
            </a:br>
            <a:r>
              <a:rPr lang="en-US" sz="2400" dirty="0"/>
              <a:t>	</a:t>
            </a:r>
            <a:r>
              <a:rPr lang="en-US" sz="2400" b="1" dirty="0"/>
              <a:t>The reality of working in Teen Challenge</a:t>
            </a:r>
            <a:endParaRPr lang="en-US" dirty="0"/>
          </a:p>
        </p:txBody>
      </p:sp>
      <p:sp>
        <p:nvSpPr>
          <p:cNvPr id="3" name="Content Placeholder 2"/>
          <p:cNvSpPr>
            <a:spLocks noGrp="1"/>
          </p:cNvSpPr>
          <p:nvPr>
            <p:ph idx="1"/>
          </p:nvPr>
        </p:nvSpPr>
        <p:spPr>
          <a:xfrm>
            <a:off x="2895600" y="2286000"/>
            <a:ext cx="8458200" cy="4069560"/>
          </a:xfrm>
        </p:spPr>
        <p:txBody>
          <a:bodyPr>
            <a:normAutofit/>
          </a:bodyPr>
          <a:lstStyle/>
          <a:p>
            <a:pPr marL="582930" indent="-514350">
              <a:spcAft>
                <a:spcPts val="3000"/>
              </a:spcAft>
              <a:buFont typeface="+mj-lt"/>
              <a:buAutoNum type="alphaUcPeriod" startAt="4"/>
            </a:pPr>
            <a:r>
              <a:rPr lang="es-CR" sz="3200" dirty="0"/>
              <a:t>90% de las mujeres han sufrido abuso </a:t>
            </a:r>
            <a:r>
              <a:rPr lang="es-CR" sz="3200" b="1" u="sng" dirty="0">
                <a:solidFill>
                  <a:srgbClr val="FFFF00"/>
                </a:solidFill>
              </a:rPr>
              <a:t>sexual</a:t>
            </a:r>
            <a:r>
              <a:rPr lang="es-CR" sz="3200" dirty="0"/>
              <a:t> </a:t>
            </a:r>
            <a:br>
              <a:rPr lang="es-CR" sz="3200" dirty="0"/>
            </a:br>
            <a:r>
              <a:rPr lang="en-US" sz="2400" dirty="0"/>
              <a:t>90% of women have background of </a:t>
            </a:r>
            <a:r>
              <a:rPr lang="en-US" sz="2400" u="sng" dirty="0">
                <a:solidFill>
                  <a:srgbClr val="FF0000"/>
                </a:solidFill>
              </a:rPr>
              <a:t>sexual</a:t>
            </a:r>
            <a:r>
              <a:rPr lang="en-US" sz="2400" dirty="0"/>
              <a:t> abuse</a:t>
            </a:r>
            <a:endParaRPr lang="en-US" sz="3200" dirty="0"/>
          </a:p>
          <a:p>
            <a:pPr marL="582930" indent="-514350">
              <a:buFont typeface="+mj-lt"/>
              <a:buAutoNum type="alphaUcPeriod" startAt="4"/>
            </a:pPr>
            <a:r>
              <a:rPr lang="es-CR" sz="3200" dirty="0"/>
              <a:t>La mayoría del personal del TC no han sido entrenados para ser consejeros profesionales </a:t>
            </a:r>
            <a:br>
              <a:rPr lang="es-CR" sz="3200" dirty="0"/>
            </a:br>
            <a:r>
              <a:rPr lang="en-US" sz="2400" dirty="0"/>
              <a:t>Most TC staff are not trained as professional counselors</a:t>
            </a:r>
            <a:endParaRPr lang="en-US" sz="3200" dirty="0"/>
          </a:p>
          <a:p>
            <a:pPr>
              <a:buNone/>
            </a:pPr>
            <a:endParaRPr lang="en-US" dirty="0"/>
          </a:p>
        </p:txBody>
      </p:sp>
      <p:sp>
        <p:nvSpPr>
          <p:cNvPr id="4" name="Date Placeholder 3"/>
          <p:cNvSpPr>
            <a:spLocks noGrp="1"/>
          </p:cNvSpPr>
          <p:nvPr>
            <p:ph type="dt" sz="half" idx="10"/>
          </p:nvPr>
        </p:nvSpPr>
        <p:spPr/>
        <p:txBody>
          <a:bodyPr/>
          <a:lstStyle/>
          <a:p>
            <a:r>
              <a:rPr lang="en-US" smtClean="0"/>
              <a:t>06/2019     T603.02</a:t>
            </a:r>
            <a:endParaRPr lang="en-US"/>
          </a:p>
        </p:txBody>
      </p:sp>
      <p:sp>
        <p:nvSpPr>
          <p:cNvPr id="5" name="Slide Number Placeholder 4"/>
          <p:cNvSpPr>
            <a:spLocks noGrp="1"/>
          </p:cNvSpPr>
          <p:nvPr>
            <p:ph type="sldNum" sz="quarter" idx="12"/>
          </p:nvPr>
        </p:nvSpPr>
        <p:spPr/>
        <p:txBody>
          <a:bodyPr/>
          <a:lstStyle/>
          <a:p>
            <a:fld id="{B0E6E48A-378A-48E8-845F-3F5455E37553}" type="slidenum">
              <a:rPr lang="en-US" smtClean="0"/>
              <a:pPr/>
              <a:t>5</a:t>
            </a:fld>
            <a:endParaRPr lang="en-US"/>
          </a:p>
        </p:txBody>
      </p:sp>
      <p:sp>
        <p:nvSpPr>
          <p:cNvPr id="6" name="Footer Placeholder 5"/>
          <p:cNvSpPr>
            <a:spLocks noGrp="1"/>
          </p:cNvSpPr>
          <p:nvPr>
            <p:ph type="ftr" sz="quarter" idx="11"/>
          </p:nvPr>
        </p:nvSpPr>
        <p:spPr/>
        <p:txBody>
          <a:bodyPr/>
          <a:lstStyle/>
          <a:p>
            <a:r>
              <a:rPr lang="en-US" dirty="0" smtClean="0"/>
              <a:t>Intro to Counseling in TC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8229600" cy="2307336"/>
          </a:xfrm>
        </p:spPr>
        <p:txBody>
          <a:bodyPr/>
          <a:lstStyle/>
          <a:p>
            <a:pPr marL="454025" indent="-454025"/>
            <a:r>
              <a:rPr lang="en-US" sz="2800" b="1" dirty="0"/>
              <a:t>2.	</a:t>
            </a:r>
            <a:r>
              <a:rPr lang="es-CR" sz="2800" b="1" dirty="0"/>
              <a:t>Teen Challenge es en primer lugar, un ministerio de </a:t>
            </a:r>
            <a:r>
              <a:rPr lang="es-CR" sz="2800" b="1" u="sng" dirty="0">
                <a:solidFill>
                  <a:srgbClr val="FFFF00"/>
                </a:solidFill>
              </a:rPr>
              <a:t>discipulado</a:t>
            </a:r>
            <a:r>
              <a:rPr lang="es-CR" sz="2800" b="1" dirty="0"/>
              <a:t> Cristiano antes de ser un ministerio de </a:t>
            </a:r>
            <a:r>
              <a:rPr lang="es-CR" sz="2800" b="1" u="sng" dirty="0">
                <a:solidFill>
                  <a:srgbClr val="FFFF00"/>
                </a:solidFill>
              </a:rPr>
              <a:t>consejería</a:t>
            </a:r>
            <a:r>
              <a:rPr lang="es-CR" sz="2800" b="1" dirty="0"/>
              <a:t> </a:t>
            </a:r>
            <a:br>
              <a:rPr lang="es-CR" sz="2800" b="1" dirty="0"/>
            </a:br>
            <a:r>
              <a:rPr lang="en-US" sz="2000" b="1" dirty="0"/>
              <a:t>Teen Challenge is first of all a Christian </a:t>
            </a:r>
            <a:r>
              <a:rPr lang="en-US" sz="2000" b="1" u="sng" dirty="0">
                <a:solidFill>
                  <a:srgbClr val="FF0000"/>
                </a:solidFill>
              </a:rPr>
              <a:t>discipleship</a:t>
            </a:r>
            <a:r>
              <a:rPr lang="en-US" sz="2000" b="1" dirty="0"/>
              <a:t> ministry before being a </a:t>
            </a:r>
            <a:r>
              <a:rPr lang="en-US" sz="2000" b="1" u="sng" dirty="0">
                <a:solidFill>
                  <a:srgbClr val="FF0000"/>
                </a:solidFill>
              </a:rPr>
              <a:t>counseling</a:t>
            </a:r>
            <a:r>
              <a:rPr lang="en-US" sz="2000" b="1" dirty="0"/>
              <a:t> ministry</a:t>
            </a:r>
            <a:r>
              <a:rPr lang="en-US" sz="2400" b="1" dirty="0"/>
              <a:t/>
            </a:r>
            <a:br>
              <a:rPr lang="en-US" sz="2400" b="1" dirty="0"/>
            </a:br>
            <a:endParaRPr lang="en-US" sz="2400" dirty="0"/>
          </a:p>
        </p:txBody>
      </p:sp>
      <p:pic>
        <p:nvPicPr>
          <p:cNvPr id="1029" name="Picture 5" descr="C:\Documents and Settings\Dave Batty\Local Settings\Temporary Internet Files\Content.IE5\H467LFQU\MPj03988050000[1].jpg"/>
          <p:cNvPicPr>
            <a:picLocks noChangeAspect="1" noChangeArrowheads="1"/>
          </p:cNvPicPr>
          <p:nvPr/>
        </p:nvPicPr>
        <p:blipFill>
          <a:blip r:embed="rId2" cstate="print"/>
          <a:srcRect t="8333" b="16667"/>
          <a:stretch>
            <a:fillRect/>
          </a:stretch>
        </p:blipFill>
        <p:spPr bwMode="auto">
          <a:xfrm flipH="1">
            <a:off x="3048000" y="3048000"/>
            <a:ext cx="6400800" cy="3429000"/>
          </a:xfrm>
          <a:prstGeom prst="rect">
            <a:avLst/>
          </a:prstGeom>
          <a:noFill/>
          <a:ln>
            <a:noFill/>
          </a:ln>
          <a:effectLst>
            <a:outerShdw blurRad="44450" dist="27940" dir="5400000" algn="ctr">
              <a:srgbClr val="000000">
                <a:alpha val="32000"/>
              </a:srgbClr>
            </a:outerShdw>
            <a:softEdge rad="31750"/>
          </a:effectLst>
          <a:scene3d>
            <a:camera prst="perspectiveAbove"/>
            <a:lightRig rig="balanced" dir="t">
              <a:rot lat="0" lon="0" rev="8700000"/>
            </a:lightRig>
          </a:scene3d>
          <a:sp3d>
            <a:bevelT w="190500" h="38100"/>
          </a:sp3d>
        </p:spPr>
      </p:pic>
      <p:sp>
        <p:nvSpPr>
          <p:cNvPr id="10" name="Date Placeholder 9"/>
          <p:cNvSpPr>
            <a:spLocks noGrp="1"/>
          </p:cNvSpPr>
          <p:nvPr>
            <p:ph type="dt" sz="half" idx="10"/>
          </p:nvPr>
        </p:nvSpPr>
        <p:spPr/>
        <p:txBody>
          <a:bodyPr/>
          <a:lstStyle/>
          <a:p>
            <a:r>
              <a:rPr lang="en-US" smtClean="0"/>
              <a:t>06/2019     T603.02</a:t>
            </a:r>
            <a:endParaRPr lang="en-US"/>
          </a:p>
        </p:txBody>
      </p:sp>
      <p:sp>
        <p:nvSpPr>
          <p:cNvPr id="11" name="Slide Number Placeholder 10"/>
          <p:cNvSpPr>
            <a:spLocks noGrp="1"/>
          </p:cNvSpPr>
          <p:nvPr>
            <p:ph type="sldNum" sz="quarter" idx="12"/>
          </p:nvPr>
        </p:nvSpPr>
        <p:spPr/>
        <p:txBody>
          <a:bodyPr/>
          <a:lstStyle/>
          <a:p>
            <a:fld id="{B0E6E48A-378A-48E8-845F-3F5455E37553}" type="slidenum">
              <a:rPr lang="en-US" smtClean="0"/>
              <a:pPr/>
              <a:t>6</a:t>
            </a:fld>
            <a:endParaRPr lang="en-US"/>
          </a:p>
        </p:txBody>
      </p:sp>
      <p:sp>
        <p:nvSpPr>
          <p:cNvPr id="12" name="Footer Placeholder 11"/>
          <p:cNvSpPr>
            <a:spLocks noGrp="1"/>
          </p:cNvSpPr>
          <p:nvPr>
            <p:ph type="ftr" sz="quarter" idx="11"/>
          </p:nvPr>
        </p:nvSpPr>
        <p:spPr/>
        <p:txBody>
          <a:bodyPr/>
          <a:lstStyle/>
          <a:p>
            <a:r>
              <a:rPr lang="en-US" smtClean="0"/>
              <a:t>Intro to Counseling in TC</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Punched Tape 9"/>
          <p:cNvSpPr/>
          <p:nvPr/>
        </p:nvSpPr>
        <p:spPr>
          <a:xfrm>
            <a:off x="1981200" y="1905000"/>
            <a:ext cx="9296400" cy="54864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0" y="381000"/>
            <a:ext cx="8001000" cy="1045464"/>
          </a:xfrm>
        </p:spPr>
        <p:txBody>
          <a:bodyPr/>
          <a:lstStyle/>
          <a:p>
            <a:pPr marL="457200" indent="-457200"/>
            <a:r>
              <a:rPr lang="en-US" sz="3600" b="1" dirty="0"/>
              <a:t>3.No </a:t>
            </a:r>
            <a:r>
              <a:rPr lang="en-US" sz="3600" b="1" dirty="0" err="1"/>
              <a:t>prometa</a:t>
            </a:r>
            <a:r>
              <a:rPr lang="en-US" sz="3600" b="1" dirty="0"/>
              <a:t> </a:t>
            </a:r>
            <a:r>
              <a:rPr lang="en-US" sz="3600" b="1" u="sng" dirty="0" err="1">
                <a:solidFill>
                  <a:srgbClr val="FFFF00"/>
                </a:solidFill>
              </a:rPr>
              <a:t>soluciones</a:t>
            </a:r>
            <a:r>
              <a:rPr lang="en-US" sz="3600" b="1" dirty="0"/>
              <a:t> </a:t>
            </a:r>
            <a:r>
              <a:rPr lang="en-US" sz="3600" b="1" dirty="0" err="1"/>
              <a:t>rápidas</a:t>
            </a:r>
            <a:r>
              <a:rPr lang="en-US" sz="3600" b="1" dirty="0"/>
              <a:t> </a:t>
            </a:r>
            <a:r>
              <a:rPr lang="en-US" b="1" dirty="0" smtClean="0"/>
              <a:t/>
            </a:r>
            <a:br>
              <a:rPr lang="en-US" b="1" dirty="0" smtClean="0"/>
            </a:br>
            <a:r>
              <a:rPr lang="en-US" sz="2800" b="1" dirty="0"/>
              <a:t>Don’t promise quick </a:t>
            </a:r>
            <a:r>
              <a:rPr lang="en-US" sz="2800" b="1" u="sng" dirty="0">
                <a:solidFill>
                  <a:srgbClr val="FF0000"/>
                </a:solidFill>
              </a:rPr>
              <a:t>solutions</a:t>
            </a:r>
            <a:r>
              <a:rPr lang="en-US" dirty="0" smtClean="0"/>
              <a:t/>
            </a:r>
            <a:br>
              <a:rPr lang="en-US" dirty="0" smtClean="0"/>
            </a:br>
            <a:endParaRPr lang="en-US" dirty="0"/>
          </a:p>
        </p:txBody>
      </p:sp>
      <p:pic>
        <p:nvPicPr>
          <p:cNvPr id="2050" name="Picture 2" descr="C:\Documents and Settings\Dave Batty\Local Settings\Temporary Internet Files\Content.IE5\CVWEFMIT\MCj04124260000[1].wmf"/>
          <p:cNvPicPr>
            <a:picLocks noChangeAspect="1" noChangeArrowheads="1"/>
          </p:cNvPicPr>
          <p:nvPr/>
        </p:nvPicPr>
        <p:blipFill>
          <a:blip r:embed="rId2" cstate="print"/>
          <a:srcRect/>
          <a:stretch>
            <a:fillRect/>
          </a:stretch>
        </p:blipFill>
        <p:spPr bwMode="auto">
          <a:xfrm flipH="1">
            <a:off x="6096000" y="2286001"/>
            <a:ext cx="3581400" cy="4750637"/>
          </a:xfrm>
          <a:prstGeom prst="rect">
            <a:avLst/>
          </a:prstGeom>
          <a:noFill/>
        </p:spPr>
      </p:pic>
      <p:sp>
        <p:nvSpPr>
          <p:cNvPr id="11" name="Date Placeholder 10"/>
          <p:cNvSpPr>
            <a:spLocks noGrp="1"/>
          </p:cNvSpPr>
          <p:nvPr>
            <p:ph type="dt" sz="half" idx="10"/>
          </p:nvPr>
        </p:nvSpPr>
        <p:spPr/>
        <p:txBody>
          <a:bodyPr/>
          <a:lstStyle/>
          <a:p>
            <a:r>
              <a:rPr lang="en-US" smtClean="0"/>
              <a:t>06/2019     T603.02</a:t>
            </a:r>
            <a:endParaRPr lang="en-US"/>
          </a:p>
        </p:txBody>
      </p:sp>
      <p:sp>
        <p:nvSpPr>
          <p:cNvPr id="12" name="Slide Number Placeholder 11"/>
          <p:cNvSpPr>
            <a:spLocks noGrp="1"/>
          </p:cNvSpPr>
          <p:nvPr>
            <p:ph type="sldNum" sz="quarter" idx="12"/>
          </p:nvPr>
        </p:nvSpPr>
        <p:spPr/>
        <p:txBody>
          <a:bodyPr/>
          <a:lstStyle/>
          <a:p>
            <a:fld id="{B0E6E48A-378A-48E8-845F-3F5455E37553}" type="slidenum">
              <a:rPr lang="en-US" smtClean="0"/>
              <a:pPr/>
              <a:t>7</a:t>
            </a:fld>
            <a:endParaRPr lang="en-US"/>
          </a:p>
        </p:txBody>
      </p:sp>
      <p:sp>
        <p:nvSpPr>
          <p:cNvPr id="13" name="Footer Placeholder 12"/>
          <p:cNvSpPr>
            <a:spLocks noGrp="1"/>
          </p:cNvSpPr>
          <p:nvPr>
            <p:ph type="ftr" sz="quarter" idx="11"/>
          </p:nvPr>
        </p:nvSpPr>
        <p:spPr/>
        <p:txBody>
          <a:bodyPr/>
          <a:lstStyle/>
          <a:p>
            <a:r>
              <a:rPr lang="en-US" smtClean="0"/>
              <a:t>Intro to Counseling in TC</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81000"/>
            <a:ext cx="9042400" cy="2133600"/>
          </a:xfrm>
        </p:spPr>
        <p:txBody>
          <a:bodyPr/>
          <a:lstStyle/>
          <a:p>
            <a:pPr marL="685800" indent="-685800"/>
            <a:r>
              <a:rPr lang="en-US" b="1" dirty="0" smtClean="0"/>
              <a:t>4.	</a:t>
            </a:r>
            <a:r>
              <a:rPr lang="es-CR" b="1" dirty="0" smtClean="0"/>
              <a:t>No </a:t>
            </a:r>
            <a:r>
              <a:rPr lang="es-CR" b="1" u="sng" dirty="0">
                <a:solidFill>
                  <a:srgbClr val="FFFF00"/>
                </a:solidFill>
              </a:rPr>
              <a:t>tomes decisiones</a:t>
            </a:r>
            <a:r>
              <a:rPr lang="es-CR" b="1" dirty="0" smtClean="0"/>
              <a:t> </a:t>
            </a:r>
            <a:r>
              <a:rPr lang="es-CR" b="1" dirty="0" smtClean="0"/>
              <a:t>por </a:t>
            </a:r>
            <a:r>
              <a:rPr lang="es-CR" b="1" dirty="0"/>
              <a:t>la persona </a:t>
            </a:r>
            <a:r>
              <a:rPr lang="es-CR" b="1" dirty="0" smtClean="0"/>
              <a:t>que</a:t>
            </a:r>
            <a:r>
              <a:rPr lang="es-CR" b="1" dirty="0"/>
              <a:t> estás aconsejando</a:t>
            </a:r>
            <a:r>
              <a:rPr lang="es-CR" b="1" dirty="0" smtClean="0"/>
              <a:t/>
            </a:r>
            <a:br>
              <a:rPr lang="es-CR" b="1" dirty="0" smtClean="0"/>
            </a:br>
            <a:r>
              <a:rPr lang="en-US" sz="2400" b="1" dirty="0" smtClean="0"/>
              <a:t>Don’t </a:t>
            </a:r>
            <a:r>
              <a:rPr lang="en-US" sz="2400" b="1" u="sng" dirty="0" smtClean="0">
                <a:solidFill>
                  <a:srgbClr val="FF0000"/>
                </a:solidFill>
              </a:rPr>
              <a:t> make </a:t>
            </a:r>
            <a:r>
              <a:rPr lang="en-US" sz="2400" b="1" u="sng" dirty="0">
                <a:solidFill>
                  <a:srgbClr val="FF0000"/>
                </a:solidFill>
              </a:rPr>
              <a:t>decisions </a:t>
            </a:r>
            <a:r>
              <a:rPr lang="en-US" sz="2400" b="1" dirty="0" smtClean="0">
                <a:solidFill>
                  <a:srgbClr val="FF0000"/>
                </a:solidFill>
              </a:rPr>
              <a:t> </a:t>
            </a:r>
            <a:r>
              <a:rPr lang="en-US" sz="2400" b="1" dirty="0" smtClean="0"/>
              <a:t>for </a:t>
            </a:r>
            <a:r>
              <a:rPr lang="en-US" sz="2400" b="1" dirty="0"/>
              <a:t>the person you are </a:t>
            </a:r>
            <a:r>
              <a:rPr lang="en-US" sz="2400" b="1" dirty="0" smtClean="0"/>
              <a:t>counseling</a:t>
            </a:r>
            <a:r>
              <a:rPr lang="en-US" b="1" dirty="0" smtClean="0"/>
              <a:t/>
            </a:r>
            <a:br>
              <a:rPr lang="en-US" b="1" dirty="0" smtClean="0"/>
            </a:br>
            <a:endParaRPr lang="en-US" dirty="0"/>
          </a:p>
        </p:txBody>
      </p:sp>
      <p:sp>
        <p:nvSpPr>
          <p:cNvPr id="3" name="Content Placeholder 2"/>
          <p:cNvSpPr>
            <a:spLocks noGrp="1"/>
          </p:cNvSpPr>
          <p:nvPr>
            <p:ph idx="1"/>
          </p:nvPr>
        </p:nvSpPr>
        <p:spPr>
          <a:xfrm>
            <a:off x="2514600" y="2667000"/>
            <a:ext cx="5486400" cy="3352800"/>
          </a:xfrm>
        </p:spPr>
        <p:txBody>
          <a:bodyPr/>
          <a:lstStyle/>
          <a:p>
            <a:pPr lvl="0">
              <a:buNone/>
            </a:pPr>
            <a:r>
              <a:rPr lang="es-CR" sz="4000" dirty="0"/>
              <a:t>	En cambio, dé: </a:t>
            </a:r>
            <a:br>
              <a:rPr lang="es-CR" sz="4000" dirty="0"/>
            </a:br>
            <a:r>
              <a:rPr lang="en-US" sz="2400" dirty="0"/>
              <a:t>Instead, give:</a:t>
            </a:r>
            <a:endParaRPr lang="en-US" sz="4000" dirty="0"/>
          </a:p>
          <a:p>
            <a:pPr lvl="1">
              <a:buFont typeface="Wingdings" pitchFamily="2" charset="2"/>
              <a:buChar char="Ø"/>
            </a:pPr>
            <a:r>
              <a:rPr lang="en-US" sz="4000" dirty="0"/>
              <a:t>Ideas</a:t>
            </a:r>
          </a:p>
          <a:p>
            <a:pPr lvl="1">
              <a:buFont typeface="Wingdings" pitchFamily="2" charset="2"/>
              <a:buChar char="Ø"/>
            </a:pPr>
            <a:r>
              <a:rPr lang="en-US" sz="4000" dirty="0" err="1"/>
              <a:t>Alternativas</a:t>
            </a:r>
            <a:endParaRPr lang="en-US" sz="4000" dirty="0"/>
          </a:p>
          <a:p>
            <a:pPr lvl="1">
              <a:buFont typeface="Wingdings" pitchFamily="2" charset="2"/>
              <a:buChar char="Ø"/>
            </a:pPr>
            <a:r>
              <a:rPr lang="en-US" sz="4000" dirty="0" err="1"/>
              <a:t>Informa</a:t>
            </a:r>
            <a:r>
              <a:rPr lang="es-CR" sz="4000" dirty="0" err="1"/>
              <a:t>ció</a:t>
            </a:r>
            <a:r>
              <a:rPr lang="en-US" sz="4000" dirty="0"/>
              <a:t>n</a:t>
            </a:r>
          </a:p>
          <a:p>
            <a:pPr>
              <a:buNone/>
            </a:pPr>
            <a:endParaRPr lang="en-US" dirty="0"/>
          </a:p>
        </p:txBody>
      </p:sp>
      <p:sp>
        <p:nvSpPr>
          <p:cNvPr id="4" name="Date Placeholder 3"/>
          <p:cNvSpPr>
            <a:spLocks noGrp="1"/>
          </p:cNvSpPr>
          <p:nvPr>
            <p:ph type="dt" sz="half" idx="10"/>
          </p:nvPr>
        </p:nvSpPr>
        <p:spPr/>
        <p:txBody>
          <a:bodyPr/>
          <a:lstStyle/>
          <a:p>
            <a:r>
              <a:rPr lang="en-US" smtClean="0"/>
              <a:t>06/2019     T603.02</a:t>
            </a:r>
            <a:endParaRPr lang="en-US"/>
          </a:p>
        </p:txBody>
      </p:sp>
      <p:sp>
        <p:nvSpPr>
          <p:cNvPr id="5" name="Slide Number Placeholder 4"/>
          <p:cNvSpPr>
            <a:spLocks noGrp="1"/>
          </p:cNvSpPr>
          <p:nvPr>
            <p:ph type="sldNum" sz="quarter" idx="12"/>
          </p:nvPr>
        </p:nvSpPr>
        <p:spPr/>
        <p:txBody>
          <a:bodyPr/>
          <a:lstStyle/>
          <a:p>
            <a:fld id="{B0E6E48A-378A-48E8-845F-3F5455E37553}" type="slidenum">
              <a:rPr lang="en-US" smtClean="0"/>
              <a:pPr/>
              <a:t>8</a:t>
            </a:fld>
            <a:endParaRPr lang="en-US"/>
          </a:p>
        </p:txBody>
      </p:sp>
      <p:sp>
        <p:nvSpPr>
          <p:cNvPr id="6" name="Footer Placeholder 5"/>
          <p:cNvSpPr>
            <a:spLocks noGrp="1"/>
          </p:cNvSpPr>
          <p:nvPr>
            <p:ph type="ftr" sz="quarter" idx="11"/>
          </p:nvPr>
        </p:nvSpPr>
        <p:spPr/>
        <p:txBody>
          <a:bodyPr/>
          <a:lstStyle/>
          <a:p>
            <a:r>
              <a:rPr lang="en-US" smtClean="0"/>
              <a:t>Intro to Counseling in TC</a:t>
            </a:r>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9960" t="19324" r="14719" b="18955"/>
          <a:stretch/>
        </p:blipFill>
        <p:spPr>
          <a:xfrm>
            <a:off x="7110938" y="2667000"/>
            <a:ext cx="5086505" cy="32041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0"/>
            <a:ext cx="10363200" cy="914400"/>
          </a:xfrm>
        </p:spPr>
        <p:txBody>
          <a:bodyPr/>
          <a:lstStyle/>
          <a:p>
            <a:r>
              <a:rPr lang="en-US" dirty="0" smtClean="0"/>
              <a:t>5.</a:t>
            </a:r>
            <a:endParaRPr lang="en-US" dirty="0"/>
          </a:p>
        </p:txBody>
      </p:sp>
      <p:sp>
        <p:nvSpPr>
          <p:cNvPr id="3" name="Content Placeholder 2"/>
          <p:cNvSpPr>
            <a:spLocks noGrp="1"/>
          </p:cNvSpPr>
          <p:nvPr>
            <p:ph idx="1"/>
          </p:nvPr>
        </p:nvSpPr>
        <p:spPr>
          <a:xfrm>
            <a:off x="1828800" y="-105279"/>
            <a:ext cx="10363200" cy="2086479"/>
          </a:xfrm>
        </p:spPr>
        <p:txBody>
          <a:bodyPr>
            <a:normAutofit lnSpcReduction="10000"/>
          </a:bodyPr>
          <a:lstStyle/>
          <a:p>
            <a:pPr lvl="0">
              <a:buNone/>
            </a:pPr>
            <a:r>
              <a:rPr lang="en-US" sz="13800" b="1" dirty="0"/>
              <a:t> </a:t>
            </a:r>
            <a:r>
              <a:rPr lang="en-US" sz="9600" b="1" dirty="0"/>
              <a:t>¡</a:t>
            </a:r>
            <a:r>
              <a:rPr lang="en-US" sz="9600" b="1" dirty="0" err="1"/>
              <a:t>Escuche</a:t>
            </a:r>
            <a:r>
              <a:rPr lang="en-US" sz="9600" b="1" dirty="0"/>
              <a:t>! </a:t>
            </a:r>
            <a:r>
              <a:rPr lang="en-US" sz="2800" b="1" dirty="0"/>
              <a:t>Listen!</a:t>
            </a:r>
            <a:endParaRPr lang="en-US" sz="2800" dirty="0"/>
          </a:p>
          <a:p>
            <a:endParaRPr lang="en-US" dirty="0"/>
          </a:p>
        </p:txBody>
      </p:sp>
      <p:sp>
        <p:nvSpPr>
          <p:cNvPr id="4" name="Date Placeholder 3"/>
          <p:cNvSpPr>
            <a:spLocks noGrp="1"/>
          </p:cNvSpPr>
          <p:nvPr>
            <p:ph type="dt" sz="half" idx="10"/>
          </p:nvPr>
        </p:nvSpPr>
        <p:spPr/>
        <p:txBody>
          <a:bodyPr/>
          <a:lstStyle/>
          <a:p>
            <a:r>
              <a:rPr lang="en-US" smtClean="0"/>
              <a:t>06/2019     T603.02</a:t>
            </a:r>
            <a:endParaRPr lang="en-US"/>
          </a:p>
        </p:txBody>
      </p:sp>
      <p:sp>
        <p:nvSpPr>
          <p:cNvPr id="5" name="Slide Number Placeholder 4"/>
          <p:cNvSpPr>
            <a:spLocks noGrp="1"/>
          </p:cNvSpPr>
          <p:nvPr>
            <p:ph type="sldNum" sz="quarter" idx="12"/>
          </p:nvPr>
        </p:nvSpPr>
        <p:spPr/>
        <p:txBody>
          <a:bodyPr/>
          <a:lstStyle/>
          <a:p>
            <a:fld id="{B0E6E48A-378A-48E8-845F-3F5455E37553}" type="slidenum">
              <a:rPr lang="en-US" smtClean="0"/>
              <a:pPr/>
              <a:t>9</a:t>
            </a:fld>
            <a:endParaRPr lang="en-US"/>
          </a:p>
        </p:txBody>
      </p:sp>
      <p:sp>
        <p:nvSpPr>
          <p:cNvPr id="6" name="Footer Placeholder 5"/>
          <p:cNvSpPr>
            <a:spLocks noGrp="1"/>
          </p:cNvSpPr>
          <p:nvPr>
            <p:ph type="ftr" sz="quarter" idx="11"/>
          </p:nvPr>
        </p:nvSpPr>
        <p:spPr/>
        <p:txBody>
          <a:bodyPr/>
          <a:lstStyle/>
          <a:p>
            <a:r>
              <a:rPr lang="en-US" smtClean="0"/>
              <a:t>Intro to Counseling in TC</a:t>
            </a:r>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2459" t="10471" r="9836" b="8627"/>
          <a:stretch/>
        </p:blipFill>
        <p:spPr>
          <a:xfrm>
            <a:off x="2610162" y="2402455"/>
            <a:ext cx="6267138" cy="4349976"/>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1390</TotalTime>
  <Words>265</Words>
  <Application>Microsoft Office PowerPoint</Application>
  <PresentationFormat>Widescreen</PresentationFormat>
  <Paragraphs>92</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Calibri</vt:lpstr>
      <vt:lpstr>Consolas</vt:lpstr>
      <vt:lpstr>Corbel</vt:lpstr>
      <vt:lpstr>Wingdings</vt:lpstr>
      <vt:lpstr>Wingdings 2</vt:lpstr>
      <vt:lpstr>Wingdings 3</vt:lpstr>
      <vt:lpstr>Metro</vt:lpstr>
      <vt:lpstr>Introducción a la Consejería en Teen Challenge  Introduction to Counseling in Teen Challenge </vt:lpstr>
      <vt:lpstr>1. La realidad de trabajar  con Teen Challenge  The reality of working in Teen Challenge</vt:lpstr>
      <vt:lpstr>1. La realidad de trabajar  con Teen Challenge  The reality of working in Teen Challenge</vt:lpstr>
      <vt:lpstr>1. La realidad de trabajar  con Teen Challenge  The reality of working in Teen Challenge</vt:lpstr>
      <vt:lpstr>1. La realidad de trabajar  con Teen Challenge  The reality of working in Teen Challenge</vt:lpstr>
      <vt:lpstr>2. Teen Challenge es en primer lugar, un ministerio de discipulado Cristiano antes de ser un ministerio de consejería  Teen Challenge is first of all a Christian discipleship ministry before being a counseling ministry </vt:lpstr>
      <vt:lpstr>3.No prometa soluciones rápidas  Don’t promise quick solutions </vt:lpstr>
      <vt:lpstr>4. No tomes decisiones por la persona que estás aconsejando Don’t  make decisions  for the person you are counseling </vt:lpstr>
      <vt:lpstr>5.</vt:lpstr>
      <vt:lpstr>6. Ayude romper creencias falsas  Help break down false beliefs</vt:lpstr>
      <vt:lpstr>7. No permita que los estudiantes lleguen a ser dependientes de usted  Don’t allow students to become dependent on you </vt:lpstr>
      <vt:lpstr>8. Señale a Jesús como la única fuente de ayuda   Point them to Jesus as the real source of help</vt:lpstr>
      <vt:lpstr>9. Ayúdales identificar  problemas de fondo Help them identify root problems </vt:lpstr>
      <vt:lpstr>10. Ayúdales desarrollar habilidades para resolver problemas  Help them develop problem solving skills </vt:lpstr>
      <vt:lpstr>11. Ayúdales aprender como “despojarse” y “vestirse” de la nueva naturaleza para llegar a ser todo lo que Jesús desea que ellos sean Help them learn how to “put off” and “put on” in their life so they can become all that Jesus wants them to be. </vt:lpstr>
      <vt:lpstr>Preguntas para discusión Questions for discussion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Counseling in Teen Challenge</dc:title>
  <dc:creator>Gregg Fischer</dc:creator>
  <cp:lastModifiedBy>Dave Batty</cp:lastModifiedBy>
  <cp:revision>45</cp:revision>
  <dcterms:created xsi:type="dcterms:W3CDTF">2009-07-01T11:27:30Z</dcterms:created>
  <dcterms:modified xsi:type="dcterms:W3CDTF">2019-06-06T20:46:02Z</dcterms:modified>
</cp:coreProperties>
</file>