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2" r:id="rId4"/>
    <p:sldId id="271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3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4AFE4-EC8D-48F9-B457-8290BDC270B1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E570F-87C3-4BB2-87FC-4368C148D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9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r>
              <a:rPr lang="en-US"/>
              <a:t>www.iteenchallenge.org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7/2019     T603.02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www.iteenchallenge.org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E6E48A-378A-48E8-845F-3F5455E37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685800"/>
            <a:ext cx="9182100" cy="1975104"/>
          </a:xfrm>
        </p:spPr>
        <p:txBody>
          <a:bodyPr/>
          <a:lstStyle/>
          <a:p>
            <a:r>
              <a:rPr lang="vi-VN" dirty="0">
                <a:effectLst/>
              </a:rPr>
              <a:t>Giới thiệu về tư vấn tại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vi-VN" dirty="0">
                <a:effectLst/>
              </a:rPr>
              <a:t>Thách Thức Thanh Thiếu Niên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2400" dirty="0"/>
              <a:t>Introduction to Counseling in Teen Challenge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9429" y="2275650"/>
            <a:ext cx="7772400" cy="1508760"/>
          </a:xfrm>
        </p:spPr>
        <p:txBody>
          <a:bodyPr/>
          <a:lstStyle/>
          <a:p>
            <a:r>
              <a:rPr lang="vi-VN" b="1" dirty="0"/>
              <a:t>Tác giả: Đa-vít Bát-ti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By Dave Batty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4591586"/>
            <a:ext cx="3581400" cy="165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562600" y="541998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 Challenge Staff Training Course T603.02</a:t>
            </a: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iTeenChallenge.org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8229600" cy="1045464"/>
          </a:xfrm>
        </p:spPr>
        <p:txBody>
          <a:bodyPr/>
          <a:lstStyle/>
          <a:p>
            <a:pPr marL="685800" indent="-685800"/>
            <a:r>
              <a:rPr lang="en-US" sz="3600" b="1" dirty="0"/>
              <a:t>6.	</a:t>
            </a:r>
            <a:r>
              <a:rPr lang="en-US" sz="3600" b="1" dirty="0" err="1"/>
              <a:t>Giúp</a:t>
            </a:r>
            <a:r>
              <a:rPr lang="en-US" sz="3600" b="1" dirty="0"/>
              <a:t> </a:t>
            </a:r>
            <a:r>
              <a:rPr lang="en-US" sz="3600" b="1" dirty="0" err="1"/>
              <a:t>họ</a:t>
            </a:r>
            <a:r>
              <a:rPr lang="en-US" sz="3600" b="1" dirty="0"/>
              <a:t> </a:t>
            </a:r>
            <a:r>
              <a:rPr lang="en-US" sz="3600" b="1" dirty="0" err="1"/>
              <a:t>loại</a:t>
            </a:r>
            <a:r>
              <a:rPr lang="en-US" sz="3600" b="1" dirty="0"/>
              <a:t> </a:t>
            </a:r>
            <a:r>
              <a:rPr lang="en-US" sz="3600" b="1" dirty="0" err="1"/>
              <a:t>bỏ</a:t>
            </a:r>
            <a:r>
              <a:rPr lang="en-US" sz="3600" b="1" dirty="0"/>
              <a:t>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niềm</a:t>
            </a:r>
            <a:r>
              <a:rPr lang="en-US" sz="3600" b="1" dirty="0"/>
              <a:t> tin </a:t>
            </a:r>
            <a:r>
              <a:rPr lang="en-US" sz="3600" b="1" u="sng" dirty="0" err="1">
                <a:solidFill>
                  <a:srgbClr val="FFFF00"/>
                </a:solidFill>
              </a:rPr>
              <a:t>sai</a:t>
            </a:r>
            <a:r>
              <a:rPr lang="en-US" sz="3600" b="1" u="sng" dirty="0">
                <a:solidFill>
                  <a:srgbClr val="FFFF00"/>
                </a:solidFill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</a:rPr>
              <a:t>lệch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400" b="1" dirty="0"/>
              <a:t>Help break down </a:t>
            </a:r>
            <a:r>
              <a:rPr lang="en-US" sz="2400" b="1" u="sng" dirty="0">
                <a:solidFill>
                  <a:srgbClr val="FF0000"/>
                </a:solidFill>
              </a:rPr>
              <a:t>false</a:t>
            </a:r>
            <a:r>
              <a:rPr lang="en-US" sz="2400" b="1" dirty="0"/>
              <a:t> </a:t>
            </a:r>
            <a:r>
              <a:rPr lang="en-US" sz="2800" b="1" dirty="0"/>
              <a:t>beliefs</a:t>
            </a:r>
            <a:endParaRPr lang="en-US" sz="2800" dirty="0"/>
          </a:p>
        </p:txBody>
      </p:sp>
      <p:pic>
        <p:nvPicPr>
          <p:cNvPr id="4" name="Picture 3" descr="Ball and chains-confli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981201"/>
            <a:ext cx="7100888" cy="443626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048000" y="2438400"/>
            <a:ext cx="2819400" cy="838200"/>
          </a:xfrm>
          <a:prstGeom prst="wedgeRoundRectCallout">
            <a:avLst>
              <a:gd name="adj1" fmla="val 35744"/>
              <a:gd name="adj2" fmla="val 10138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Tôi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ổn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9042400" cy="2993136"/>
          </a:xfrm>
        </p:spPr>
        <p:txBody>
          <a:bodyPr/>
          <a:lstStyle/>
          <a:p>
            <a:pPr marL="685800" indent="-685800"/>
            <a:r>
              <a:rPr lang="en-US" b="1" dirty="0"/>
              <a:t>7.	</a:t>
            </a:r>
            <a:r>
              <a:rPr lang="en-US" b="1" dirty="0" err="1"/>
              <a:t>Đừng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viên</a:t>
            </a:r>
            <a:r>
              <a:rPr lang="en-US" b="1" dirty="0"/>
              <a:t> </a:t>
            </a:r>
            <a:r>
              <a:rPr lang="en-US" b="1" dirty="0" err="1"/>
              <a:t>trở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ru-RU" b="1" dirty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u="sng" dirty="0" err="1">
                <a:solidFill>
                  <a:srgbClr val="FFFF00"/>
                </a:solidFill>
              </a:rPr>
              <a:t>dựa</a:t>
            </a:r>
            <a:r>
              <a:rPr lang="en-US" b="1" u="sng" dirty="0">
                <a:solidFill>
                  <a:srgbClr val="FFFF00"/>
                </a:solidFill>
              </a:rPr>
              <a:t> </a:t>
            </a:r>
            <a:r>
              <a:rPr lang="en-US" b="1" u="sng" dirty="0" err="1">
                <a:solidFill>
                  <a:srgbClr val="FFFF00"/>
                </a:solidFill>
              </a:rPr>
              <a:t>dẫm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pt-BR" b="1" dirty="0"/>
              <a:t> </a:t>
            </a:r>
            <a:r>
              <a:rPr lang="es-CR" b="1" dirty="0"/>
              <a:t/>
            </a:r>
            <a:br>
              <a:rPr lang="es-CR" b="1" dirty="0"/>
            </a:br>
            <a:r>
              <a:rPr lang="es-CR" sz="1200" b="1" dirty="0"/>
              <a:t/>
            </a:r>
            <a:br>
              <a:rPr lang="es-CR" sz="1200" b="1" dirty="0"/>
            </a:br>
            <a:r>
              <a:rPr lang="en-US" sz="2400" b="1" dirty="0"/>
              <a:t>Don’t allow students to become </a:t>
            </a:r>
            <a:r>
              <a:rPr lang="en-US" sz="2400" b="1" u="sng" dirty="0">
                <a:solidFill>
                  <a:srgbClr val="FF0000"/>
                </a:solidFill>
              </a:rPr>
              <a:t>dependent</a:t>
            </a:r>
            <a:r>
              <a:rPr lang="en-US" sz="2400" b="1" dirty="0"/>
              <a:t> on you</a:t>
            </a:r>
            <a:br>
              <a:rPr lang="en-US" sz="24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940840"/>
            <a:ext cx="7848600" cy="1935960"/>
          </a:xfrm>
        </p:spPr>
        <p:txBody>
          <a:bodyPr/>
          <a:lstStyle/>
          <a:p>
            <a:pPr lvl="0">
              <a:buNone/>
            </a:pPr>
            <a:r>
              <a:rPr lang="en-US" dirty="0"/>
              <a:t>--</a:t>
            </a:r>
            <a:r>
              <a:rPr lang="es-CR" dirty="0"/>
              <a:t> “</a:t>
            </a:r>
            <a:r>
              <a:rPr lang="vi-VN" dirty="0"/>
              <a:t>Chỉ thầy mới có thể giúp em được thôi!</a:t>
            </a:r>
            <a:r>
              <a:rPr lang="es-CR" dirty="0"/>
              <a:t>”</a:t>
            </a:r>
            <a:endParaRPr lang="en-US" dirty="0"/>
          </a:p>
          <a:p>
            <a:pPr lvl="0">
              <a:buNone/>
            </a:pPr>
            <a:r>
              <a:rPr lang="en-US" sz="2400" dirty="0"/>
              <a:t>     “You are the only one who can help me!”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8610600" cy="2688336"/>
          </a:xfrm>
        </p:spPr>
        <p:txBody>
          <a:bodyPr/>
          <a:lstStyle/>
          <a:p>
            <a:pPr marL="685800" indent="-685800"/>
            <a:r>
              <a:rPr lang="en-US" b="1" dirty="0"/>
              <a:t>8.	</a:t>
            </a:r>
            <a:r>
              <a:rPr lang="vi-VN" b="1" dirty="0">
                <a:latin typeface="Consolas" panose="020B0609020204030204" pitchFamily="49" charset="0"/>
              </a:rPr>
              <a:t>Hướng họ đến với</a:t>
            </a:r>
            <a:r>
              <a:rPr lang="ru-RU" b="1" dirty="0">
                <a:latin typeface="Consolas" panose="020B0609020204030204" pitchFamily="49" charset="0"/>
              </a:rPr>
              <a:t> </a:t>
            </a:r>
            <a:r>
              <a:rPr lang="en-US" b="1" u="sng" dirty="0" err="1">
                <a:solidFill>
                  <a:srgbClr val="FFFF00"/>
                </a:solidFill>
              </a:rPr>
              <a:t>Chúa</a:t>
            </a:r>
            <a:r>
              <a:rPr lang="en-US" b="1" u="sng" dirty="0">
                <a:solidFill>
                  <a:srgbClr val="FFFF00"/>
                </a:solidFill>
              </a:rPr>
              <a:t> </a:t>
            </a:r>
            <a:r>
              <a:rPr lang="en-US" b="1" u="sng" dirty="0" err="1">
                <a:solidFill>
                  <a:srgbClr val="FFFF00"/>
                </a:solidFill>
              </a:rPr>
              <a:t>Giê-su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vi-VN" b="1" dirty="0">
                <a:latin typeface="Consolas" panose="020B0609020204030204" pitchFamily="49" charset="0"/>
              </a:rPr>
              <a:t>như nguồn trợ giúp thật sự</a:t>
            </a:r>
            <a:r>
              <a:rPr lang="pt-BR" b="1" dirty="0">
                <a:latin typeface="Consolas" panose="020B0609020204030204" pitchFamily="49" charset="0"/>
              </a:rPr>
              <a:t> </a:t>
            </a:r>
            <a:r>
              <a:rPr lang="es-CR" b="1" dirty="0"/>
              <a:t/>
            </a:r>
            <a:br>
              <a:rPr lang="es-CR" b="1" dirty="0"/>
            </a:br>
            <a:r>
              <a:rPr lang="es-CR" sz="1200" b="1" dirty="0"/>
              <a:t> </a:t>
            </a:r>
            <a:r>
              <a:rPr lang="es-CR" b="1" dirty="0"/>
              <a:t/>
            </a:r>
            <a:br>
              <a:rPr lang="es-CR" b="1" dirty="0"/>
            </a:br>
            <a:r>
              <a:rPr lang="en-US" sz="2800" b="1" dirty="0"/>
              <a:t>Point them to </a:t>
            </a:r>
            <a:r>
              <a:rPr lang="en-US" sz="2800" b="1" u="sng" dirty="0">
                <a:solidFill>
                  <a:srgbClr val="FF0000"/>
                </a:solidFill>
              </a:rPr>
              <a:t>Jesus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as the real source </a:t>
            </a:r>
            <a:br>
              <a:rPr lang="en-US" sz="2800" b="1" dirty="0"/>
            </a:br>
            <a:r>
              <a:rPr lang="en-US" sz="2800" b="1" dirty="0"/>
              <a:t>of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3048000"/>
            <a:ext cx="3200400" cy="838200"/>
          </a:xfrm>
        </p:spPr>
        <p:txBody>
          <a:bodyPr/>
          <a:lstStyle/>
          <a:p>
            <a:r>
              <a:rPr lang="vi-VN" dirty="0">
                <a:latin typeface="Corbel" panose="020B0503020204020204" pitchFamily="34" charset="0"/>
              </a:rPr>
              <a:t>Hê-bơ-rơ</a:t>
            </a:r>
            <a:r>
              <a:rPr lang="en-US" dirty="0"/>
              <a:t> 12:1-2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9"/>
          <a:stretch/>
        </p:blipFill>
        <p:spPr>
          <a:xfrm>
            <a:off x="7010400" y="1600200"/>
            <a:ext cx="3168344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8153400" cy="2057400"/>
          </a:xfrm>
        </p:spPr>
        <p:txBody>
          <a:bodyPr/>
          <a:lstStyle/>
          <a:p>
            <a:pPr marL="685800" indent="-685800"/>
            <a:r>
              <a:rPr lang="en-US" b="1" dirty="0"/>
              <a:t>9.	</a:t>
            </a:r>
            <a:r>
              <a:rPr lang="en-US" b="1" dirty="0" err="1"/>
              <a:t>Giúp</a:t>
            </a:r>
            <a:r>
              <a:rPr lang="en-US" b="1" dirty="0"/>
              <a:t> </a:t>
            </a:r>
            <a:r>
              <a:rPr lang="en-US" b="1" dirty="0" err="1"/>
              <a:t>họ</a:t>
            </a:r>
            <a:r>
              <a:rPr lang="en-US" b="1" dirty="0"/>
              <a:t> </a:t>
            </a:r>
            <a:r>
              <a:rPr lang="en-US" b="1" dirty="0" err="1"/>
              <a:t>nhận</a:t>
            </a:r>
            <a:r>
              <a:rPr lang="en-US" b="1" dirty="0"/>
              <a:t> ra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vấn</a:t>
            </a:r>
            <a:r>
              <a:rPr lang="en-US" b="1" dirty="0"/>
              <a:t> </a:t>
            </a:r>
            <a:r>
              <a:rPr lang="en-US" b="1" dirty="0" err="1"/>
              <a:t>đề</a:t>
            </a:r>
            <a:r>
              <a:rPr lang="en-US" b="1" dirty="0"/>
              <a:t> </a:t>
            </a:r>
            <a:r>
              <a:rPr lang="en-US" b="1" u="sng" dirty="0" err="1">
                <a:solidFill>
                  <a:srgbClr val="FFFF00"/>
                </a:solidFill>
              </a:rPr>
              <a:t>sâu</a:t>
            </a:r>
            <a:r>
              <a:rPr lang="en-US" b="1" u="sng" dirty="0">
                <a:solidFill>
                  <a:srgbClr val="FFFF00"/>
                </a:solidFill>
              </a:rPr>
              <a:t> </a:t>
            </a:r>
            <a:r>
              <a:rPr lang="en-US" b="1" u="sng" dirty="0" err="1">
                <a:solidFill>
                  <a:srgbClr val="FFFF00"/>
                </a:solidFill>
              </a:rPr>
              <a:t>xa</a:t>
            </a:r>
            <a:r>
              <a:rPr lang="es-CR" b="1" u="sng" dirty="0"/>
              <a:t/>
            </a:r>
            <a:br>
              <a:rPr lang="es-CR" b="1" u="sng" dirty="0"/>
            </a:br>
            <a:r>
              <a:rPr lang="en-US" sz="2800" b="1" dirty="0"/>
              <a:t>Help them identify </a:t>
            </a:r>
            <a:r>
              <a:rPr lang="en-US" sz="2800" b="1" u="sng" dirty="0">
                <a:solidFill>
                  <a:srgbClr val="FF0000"/>
                </a:solidFill>
              </a:rPr>
              <a:t>root</a:t>
            </a:r>
            <a:r>
              <a:rPr lang="en-US" sz="2800" b="1" dirty="0"/>
              <a:t> problems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 descr="iceber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1" y="2438400"/>
            <a:ext cx="3259603" cy="44248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8610600" cy="2362200"/>
          </a:xfrm>
        </p:spPr>
        <p:txBody>
          <a:bodyPr/>
          <a:lstStyle/>
          <a:p>
            <a:pPr marL="800100" indent="-800100"/>
            <a:r>
              <a:rPr lang="en-US" sz="3600" b="1" dirty="0"/>
              <a:t>10.	</a:t>
            </a:r>
            <a:r>
              <a:rPr lang="en-US" sz="3600" b="1" dirty="0" err="1"/>
              <a:t>Giúp</a:t>
            </a:r>
            <a:r>
              <a:rPr lang="en-US" sz="3600" b="1" dirty="0"/>
              <a:t> </a:t>
            </a:r>
            <a:r>
              <a:rPr lang="en-US" sz="3600" b="1" dirty="0" err="1"/>
              <a:t>họ</a:t>
            </a:r>
            <a:r>
              <a:rPr lang="en-US" sz="3600" b="1" dirty="0"/>
              <a:t> </a:t>
            </a:r>
            <a:r>
              <a:rPr lang="en-US" sz="3600" b="1" dirty="0" err="1"/>
              <a:t>phát</a:t>
            </a:r>
            <a:r>
              <a:rPr lang="en-US" sz="3600" b="1" dirty="0"/>
              <a:t> </a:t>
            </a:r>
            <a:r>
              <a:rPr lang="en-US" sz="3600" b="1" dirty="0" err="1"/>
              <a:t>triển</a:t>
            </a:r>
            <a:r>
              <a:rPr lang="en-US" sz="3600" b="1" dirty="0"/>
              <a:t> </a:t>
            </a:r>
            <a:r>
              <a:rPr lang="en-US" sz="3600" b="1" dirty="0" err="1"/>
              <a:t>kỹ</a:t>
            </a:r>
            <a:r>
              <a:rPr lang="en-US" sz="3600" b="1" dirty="0"/>
              <a:t> </a:t>
            </a:r>
            <a:r>
              <a:rPr lang="en-US" sz="3600" b="1" dirty="0" err="1"/>
              <a:t>năng</a:t>
            </a:r>
            <a:r>
              <a:rPr lang="ru-RU" sz="3600" b="1" dirty="0"/>
              <a:t>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u="sng" dirty="0" err="1">
                <a:solidFill>
                  <a:srgbClr val="FFFF00"/>
                </a:solidFill>
              </a:rPr>
              <a:t>giải</a:t>
            </a:r>
            <a:r>
              <a:rPr lang="en-US" sz="3600" b="1" u="sng" dirty="0">
                <a:solidFill>
                  <a:srgbClr val="FFFF00"/>
                </a:solidFill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</a:rPr>
              <a:t>quyết</a:t>
            </a:r>
            <a:r>
              <a:rPr lang="en-US" sz="3600" b="1" u="sng" dirty="0">
                <a:solidFill>
                  <a:srgbClr val="FFFF00"/>
                </a:solidFill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</a:rPr>
              <a:t>vấn</a:t>
            </a:r>
            <a:r>
              <a:rPr lang="en-US" sz="3600" b="1" u="sng" dirty="0">
                <a:solidFill>
                  <a:srgbClr val="FFFF00"/>
                </a:solidFill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</a:rPr>
              <a:t>đề</a:t>
            </a:r>
            <a:r>
              <a:rPr lang="es-CR" sz="3600" b="1" dirty="0"/>
              <a:t> </a:t>
            </a:r>
            <a:br>
              <a:rPr lang="es-CR" sz="3600" b="1" dirty="0"/>
            </a:br>
            <a:r>
              <a:rPr lang="en-US" sz="2400" b="1" dirty="0"/>
              <a:t>Help them develop </a:t>
            </a:r>
            <a:r>
              <a:rPr lang="en-US" sz="2400" b="1" u="sng" dirty="0">
                <a:solidFill>
                  <a:srgbClr val="FF0000"/>
                </a:solidFill>
              </a:rPr>
              <a:t>problem</a:t>
            </a:r>
            <a:r>
              <a:rPr lang="en-US" sz="2400" b="1" dirty="0"/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solving</a:t>
            </a:r>
            <a:r>
              <a:rPr lang="en-US" sz="2400" b="1" dirty="0"/>
              <a:t> skills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057400"/>
            <a:ext cx="6858000" cy="3764760"/>
          </a:xfrm>
        </p:spPr>
        <p:txBody>
          <a:bodyPr/>
          <a:lstStyle/>
          <a:p>
            <a:r>
              <a:rPr lang="vi-VN" dirty="0">
                <a:latin typeface="Corbel" panose="020B0503020204020204" pitchFamily="34" charset="0"/>
              </a:rPr>
              <a:t>Gia-cơ </a:t>
            </a:r>
            <a:r>
              <a:rPr lang="en-US" dirty="0"/>
              <a:t>1:2-5      James 1:2-5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76600"/>
            <a:ext cx="3276600" cy="3503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12064"/>
            <a:ext cx="8001000" cy="5583936"/>
          </a:xfrm>
        </p:spPr>
        <p:txBody>
          <a:bodyPr/>
          <a:lstStyle/>
          <a:p>
            <a:pPr marL="800100" indent="-800100"/>
            <a:r>
              <a:rPr lang="en-US" sz="3600" b="1" dirty="0"/>
              <a:t>11.	</a:t>
            </a:r>
            <a:r>
              <a:rPr lang="en-US" sz="3600" b="1" dirty="0" err="1"/>
              <a:t>Giúp</a:t>
            </a:r>
            <a:r>
              <a:rPr lang="en-US" sz="3600" b="1" dirty="0"/>
              <a:t> </a:t>
            </a:r>
            <a:r>
              <a:rPr lang="en-US" sz="3600" b="1" dirty="0" err="1"/>
              <a:t>họ</a:t>
            </a:r>
            <a:r>
              <a:rPr lang="en-US" sz="3600" b="1" dirty="0"/>
              <a:t> </a:t>
            </a:r>
            <a:r>
              <a:rPr lang="en-US" sz="3600" b="1" dirty="0" err="1"/>
              <a:t>biết</a:t>
            </a:r>
            <a:r>
              <a:rPr lang="en-US" sz="3600" b="1" dirty="0"/>
              <a:t> </a:t>
            </a:r>
            <a:r>
              <a:rPr lang="en-US" sz="3600" b="1" dirty="0" err="1"/>
              <a:t>cách</a:t>
            </a:r>
            <a:r>
              <a:rPr lang="en-US" sz="3600" b="1" dirty="0"/>
              <a:t> “</a:t>
            </a:r>
            <a:r>
              <a:rPr lang="en-US" sz="3600" b="1" dirty="0" err="1"/>
              <a:t>cởi</a:t>
            </a:r>
            <a:r>
              <a:rPr lang="en-US" sz="3600" b="1" dirty="0"/>
              <a:t> </a:t>
            </a:r>
            <a:r>
              <a:rPr lang="en-US" sz="3600" b="1" dirty="0" err="1"/>
              <a:t>bỏ</a:t>
            </a:r>
            <a:r>
              <a:rPr lang="en-US" sz="3600" b="1" dirty="0"/>
              <a:t>” </a:t>
            </a:r>
            <a:r>
              <a:rPr lang="en-US" sz="3600" b="1" dirty="0" err="1"/>
              <a:t>và</a:t>
            </a:r>
            <a:r>
              <a:rPr lang="en-US" sz="3600" b="1" dirty="0"/>
              <a:t> “</a:t>
            </a:r>
            <a:r>
              <a:rPr lang="en-US" sz="3600" b="1" dirty="0" err="1"/>
              <a:t>mặc</a:t>
            </a:r>
            <a:r>
              <a:rPr lang="en-US" sz="3600" b="1" dirty="0"/>
              <a:t> </a:t>
            </a:r>
            <a:r>
              <a:rPr lang="en-US" sz="3600" b="1" dirty="0" err="1"/>
              <a:t>lấy</a:t>
            </a:r>
            <a:r>
              <a:rPr lang="en-US" sz="3600" b="1" dirty="0"/>
              <a:t>”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đời</a:t>
            </a:r>
            <a:r>
              <a:rPr lang="en-US" sz="3600" b="1" dirty="0"/>
              <a:t> </a:t>
            </a:r>
            <a:r>
              <a:rPr lang="en-US" sz="3600" b="1" dirty="0" err="1"/>
              <a:t>sống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trở</a:t>
            </a:r>
            <a:r>
              <a:rPr lang="en-US" sz="3600" b="1" dirty="0"/>
              <a:t> </a:t>
            </a:r>
            <a:r>
              <a:rPr lang="en-US" sz="3600" b="1" dirty="0" err="1"/>
              <a:t>thành</a:t>
            </a:r>
            <a:r>
              <a:rPr lang="en-US" sz="3600" b="1" dirty="0"/>
              <a:t> </a:t>
            </a:r>
            <a:r>
              <a:rPr lang="en-US" sz="3600" b="1" dirty="0" err="1"/>
              <a:t>mọi</a:t>
            </a:r>
            <a:r>
              <a:rPr lang="en-US" sz="3600" b="1" dirty="0"/>
              <a:t> </a:t>
            </a:r>
            <a:r>
              <a:rPr lang="en-US" sz="3600" b="1" dirty="0" err="1"/>
              <a:t>điều</a:t>
            </a:r>
            <a:r>
              <a:rPr lang="en-US" sz="3600" b="1" dirty="0"/>
              <a:t> </a:t>
            </a:r>
            <a:r>
              <a:rPr lang="en-US" sz="3600" b="1" dirty="0" err="1"/>
              <a:t>mà</a:t>
            </a:r>
            <a:r>
              <a:rPr lang="en-US" sz="3600" b="1" dirty="0"/>
              <a:t> </a:t>
            </a:r>
            <a:r>
              <a:rPr lang="en-US" sz="3600" b="1" dirty="0" err="1"/>
              <a:t>Chúa</a:t>
            </a:r>
            <a:r>
              <a:rPr lang="en-US" sz="3600" b="1" dirty="0"/>
              <a:t> </a:t>
            </a:r>
            <a:r>
              <a:rPr lang="en-US" sz="3600" b="1" dirty="0" err="1"/>
              <a:t>Giê-su</a:t>
            </a:r>
            <a:r>
              <a:rPr lang="en-US" sz="3600" b="1" dirty="0"/>
              <a:t> </a:t>
            </a:r>
            <a:r>
              <a:rPr lang="en-US" sz="3600" b="1" dirty="0" err="1"/>
              <a:t>muốn</a:t>
            </a:r>
            <a:r>
              <a:rPr lang="en-US" sz="3600" b="1" dirty="0"/>
              <a:t> </a:t>
            </a:r>
            <a:r>
              <a:rPr lang="en-US" sz="3600" b="1" dirty="0" err="1"/>
              <a:t>họ</a:t>
            </a:r>
            <a:r>
              <a:rPr lang="en-US" sz="3600" b="1" dirty="0"/>
              <a:t> </a:t>
            </a:r>
            <a:r>
              <a:rPr lang="en-US" sz="3600" b="1" dirty="0" err="1"/>
              <a:t>trở</a:t>
            </a:r>
            <a:r>
              <a:rPr lang="en-US" sz="3600" b="1" dirty="0"/>
              <a:t> </a:t>
            </a:r>
            <a:r>
              <a:rPr lang="en-US" sz="3600" b="1" dirty="0" err="1"/>
              <a:t>thành</a:t>
            </a:r>
            <a:r>
              <a:rPr lang="pt-BR" sz="3600" b="1" dirty="0"/>
              <a:t>.</a:t>
            </a:r>
            <a:br>
              <a:rPr lang="pt-BR" sz="3600" b="1" dirty="0"/>
            </a:br>
            <a:r>
              <a:rPr lang="en-US" sz="2400" b="1" dirty="0"/>
              <a:t>Help them learn how to “put off” and “put on” in their life so they can become all that Jesus wants them to be.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71800" y="4648200"/>
            <a:ext cx="6858000" cy="1188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3200" dirty="0" err="1"/>
              <a:t>Cô</a:t>
            </a:r>
            <a:r>
              <a:rPr lang="en-US" sz="3200" dirty="0"/>
              <a:t>-</a:t>
            </a:r>
            <a:r>
              <a:rPr lang="en-US" sz="3200" dirty="0" err="1"/>
              <a:t>lô</a:t>
            </a:r>
            <a:r>
              <a:rPr lang="en-US" sz="3200" dirty="0"/>
              <a:t>-se</a:t>
            </a:r>
            <a:r>
              <a:rPr lang="ru-RU" sz="3200" dirty="0"/>
              <a:t> </a:t>
            </a:r>
            <a:r>
              <a:rPr lang="es-CR" sz="3200" dirty="0"/>
              <a:t>3:1-17     </a:t>
            </a:r>
            <a:r>
              <a:rPr lang="en-US" sz="3000" dirty="0"/>
              <a:t>Colossians 3:1-17</a:t>
            </a:r>
          </a:p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3200" dirty="0"/>
              <a:t>2 </a:t>
            </a:r>
            <a:r>
              <a:rPr lang="vi-VN" sz="3200" dirty="0">
                <a:latin typeface="Corbel" panose="020B0503020204020204" pitchFamily="34" charset="0"/>
              </a:rPr>
              <a:t>Phê-rơ</a:t>
            </a:r>
            <a:r>
              <a:rPr lang="vi-VN" sz="3200" dirty="0"/>
              <a:t> </a:t>
            </a:r>
            <a:r>
              <a:rPr lang="es-CR" sz="3200" dirty="0"/>
              <a:t>1:3-11            </a:t>
            </a:r>
            <a:r>
              <a:rPr lang="en-US" sz="3000" dirty="0"/>
              <a:t>2 Peter 1:3-11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621536"/>
          </a:xfrm>
        </p:spPr>
        <p:txBody>
          <a:bodyPr/>
          <a:lstStyle/>
          <a:p>
            <a:pPr algn="ctr"/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 </a:t>
            </a:r>
            <a:r>
              <a:rPr lang="en-US" b="1" dirty="0" err="1"/>
              <a:t>thảo</a:t>
            </a:r>
            <a:r>
              <a:rPr lang="en-US" b="1" dirty="0"/>
              <a:t> </a:t>
            </a:r>
            <a:r>
              <a:rPr lang="en-US" b="1" dirty="0" err="1"/>
              <a:t>luận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/>
              <a:t>Questions for discussion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315200" cy="914400"/>
          </a:xfrm>
        </p:spPr>
        <p:txBody>
          <a:bodyPr/>
          <a:lstStyle/>
          <a:p>
            <a:pPr algn="ctr">
              <a:defRPr/>
            </a:pP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liên</a:t>
            </a:r>
            <a:r>
              <a:rPr lang="en-US" b="1" dirty="0"/>
              <a:t> </a:t>
            </a:r>
            <a:r>
              <a:rPr lang="en-US" b="1" dirty="0" err="1"/>
              <a:t>hệ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b="1" dirty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7315200" cy="32766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Global Teen Challenge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2400" dirty="0"/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www.GlobalTC.org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www.iTeenChallenge.org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7/2019     T603.02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949F8-039D-4632-BB05-086C0189C0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www.iteenchallenge.org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772400" cy="1508124"/>
          </a:xfrm>
        </p:spPr>
        <p:txBody>
          <a:bodyPr/>
          <a:lstStyle/>
          <a:p>
            <a:pPr marL="685800" indent="-685800"/>
            <a:r>
              <a:rPr lang="en-US" sz="3200" b="1" dirty="0"/>
              <a:t>1.	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tế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việc</a:t>
            </a:r>
            <a:r>
              <a:rPr lang="en-US" sz="3200" b="1" dirty="0"/>
              <a:t> </a:t>
            </a:r>
            <a:r>
              <a:rPr lang="en-US" sz="3200" b="1" dirty="0" err="1"/>
              <a:t>tại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3200" b="1" dirty="0" err="1"/>
              <a:t>Thách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Thanh </a:t>
            </a:r>
            <a:r>
              <a:rPr lang="en-US" sz="3200" b="1" dirty="0" err="1"/>
              <a:t>Thiếu</a:t>
            </a:r>
            <a:r>
              <a:rPr lang="en-US" sz="3200" b="1" dirty="0"/>
              <a:t> </a:t>
            </a:r>
            <a:r>
              <a:rPr lang="en-US" sz="3200" b="1" dirty="0" err="1"/>
              <a:t>Niên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/>
              <a:t>The reality of working in Teen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905000"/>
            <a:ext cx="8610600" cy="1143000"/>
          </a:xfrm>
        </p:spPr>
        <p:txBody>
          <a:bodyPr>
            <a:normAutofit fontScale="92500"/>
          </a:bodyPr>
          <a:lstStyle/>
          <a:p>
            <a:pPr marL="581025" indent="-581025">
              <a:spcAft>
                <a:spcPts val="2000"/>
              </a:spcAft>
              <a:buNone/>
            </a:pPr>
            <a:r>
              <a:rPr lang="en-US" sz="3200" dirty="0"/>
              <a:t>A.	</a:t>
            </a:r>
            <a:r>
              <a:rPr lang="vi-VN" sz="3200" dirty="0"/>
              <a:t>Khi người ta đến đây, họ gặp rất nhiều</a:t>
            </a:r>
            <a:r>
              <a:rPr lang="en-US" sz="3200" dirty="0"/>
              <a:t> </a:t>
            </a:r>
            <a:r>
              <a:rPr lang="en-US" sz="3200" b="1" u="sng" dirty="0" err="1">
                <a:solidFill>
                  <a:srgbClr val="FFFF00"/>
                </a:solidFill>
              </a:rPr>
              <a:t>vấn</a:t>
            </a:r>
            <a:r>
              <a:rPr lang="en-US" sz="3200" b="1" u="sng" dirty="0">
                <a:solidFill>
                  <a:srgbClr val="FFFF00"/>
                </a:solidFill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</a:rPr>
              <a:t>đề</a:t>
            </a:r>
            <a:r>
              <a:rPr lang="es-CR" sz="3200" b="1" u="sng" dirty="0">
                <a:solidFill>
                  <a:srgbClr val="FFFF00"/>
                </a:solidFill>
              </a:rPr>
              <a:t> </a:t>
            </a:r>
            <a:r>
              <a:rPr lang="es-CR" sz="3200" b="1" u="sng" dirty="0"/>
              <a:t/>
            </a:r>
            <a:br>
              <a:rPr lang="es-CR" sz="3200" b="1" u="sng" dirty="0"/>
            </a:br>
            <a:r>
              <a:rPr lang="en-US" sz="2400" dirty="0"/>
              <a:t>People come with lots of </a:t>
            </a:r>
            <a:r>
              <a:rPr lang="en-US" sz="2400" u="sng" dirty="0">
                <a:solidFill>
                  <a:srgbClr val="FF0000"/>
                </a:solidFill>
              </a:rPr>
              <a:t>problems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0" r="8036" b="83169"/>
          <a:stretch/>
        </p:blipFill>
        <p:spPr>
          <a:xfrm>
            <a:off x="7239001" y="3276599"/>
            <a:ext cx="3702131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24337"/>
            <a:ext cx="3369914" cy="210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905000"/>
            <a:ext cx="7315200" cy="1676400"/>
          </a:xfrm>
        </p:spPr>
        <p:txBody>
          <a:bodyPr>
            <a:normAutofit lnSpcReduction="10000"/>
          </a:bodyPr>
          <a:lstStyle/>
          <a:p>
            <a:pPr marL="581025" indent="-581025">
              <a:spcAft>
                <a:spcPts val="2000"/>
              </a:spcAft>
              <a:buNone/>
            </a:pPr>
            <a:r>
              <a:rPr lang="en-US" sz="3200" dirty="0"/>
              <a:t>B.	</a:t>
            </a:r>
            <a:r>
              <a:rPr lang="vi-VN" sz="3200" dirty="0"/>
              <a:t>Nhiều người từng phải chịu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vi-VN" sz="3200" b="1" u="sng" dirty="0">
                <a:solidFill>
                  <a:srgbClr val="FFFF00"/>
                </a:solidFill>
              </a:rPr>
              <a:t>tổn thương</a:t>
            </a:r>
            <a:r>
              <a:rPr lang="ru-RU" sz="3200" dirty="0"/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usắc</a:t>
            </a:r>
            <a:r>
              <a:rPr lang="es-CR" sz="3200" dirty="0"/>
              <a:t/>
            </a:r>
            <a:br>
              <a:rPr lang="es-CR" sz="3200" dirty="0"/>
            </a:br>
            <a:r>
              <a:rPr lang="en-US" sz="2400" dirty="0"/>
              <a:t>Many have deep </a:t>
            </a:r>
            <a:r>
              <a:rPr lang="en-US" sz="2400" u="sng" dirty="0">
                <a:solidFill>
                  <a:srgbClr val="FF0000"/>
                </a:solidFill>
              </a:rPr>
              <a:t>damage</a:t>
            </a:r>
            <a:r>
              <a:rPr lang="en-US" sz="2400" dirty="0"/>
              <a:t> from their past</a:t>
            </a:r>
            <a:endParaRPr lang="en-US" sz="32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27474"/>
            <a:ext cx="2592918" cy="2778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772400" cy="1508124"/>
          </a:xfrm>
        </p:spPr>
        <p:txBody>
          <a:bodyPr/>
          <a:lstStyle/>
          <a:p>
            <a:pPr marL="685800" indent="-685800"/>
            <a:r>
              <a:rPr lang="en-US" sz="3200" b="1" dirty="0"/>
              <a:t>1.	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tế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việc</a:t>
            </a:r>
            <a:r>
              <a:rPr lang="en-US" sz="3200" b="1" dirty="0"/>
              <a:t> </a:t>
            </a:r>
            <a:r>
              <a:rPr lang="en-US" sz="3200" b="1" dirty="0" err="1"/>
              <a:t>tại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3200" b="1" dirty="0" err="1"/>
              <a:t>Thách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Thanh </a:t>
            </a:r>
            <a:r>
              <a:rPr lang="en-US" sz="3200" b="1" dirty="0" err="1"/>
              <a:t>Thiếu</a:t>
            </a:r>
            <a:r>
              <a:rPr lang="en-US" sz="3200" b="1" dirty="0"/>
              <a:t> </a:t>
            </a:r>
            <a:r>
              <a:rPr lang="en-US" sz="3200" b="1" dirty="0" err="1"/>
              <a:t>Niên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/>
              <a:t>The reality of working in Teen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6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286000"/>
            <a:ext cx="7315200" cy="1066800"/>
          </a:xfrm>
        </p:spPr>
        <p:txBody>
          <a:bodyPr>
            <a:normAutofit/>
          </a:bodyPr>
          <a:lstStyle/>
          <a:p>
            <a:pPr marL="465138" indent="-465138">
              <a:buNone/>
            </a:pPr>
            <a:r>
              <a:rPr lang="en-US" sz="3200" dirty="0"/>
              <a:t>C.	</a:t>
            </a:r>
            <a:r>
              <a:rPr lang="vi-VN" sz="3200" dirty="0"/>
              <a:t>Chấn thương về tâm lý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Trauma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4191000"/>
            <a:ext cx="3357121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23" y="3276601"/>
            <a:ext cx="3235377" cy="226959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772400" cy="1508124"/>
          </a:xfrm>
        </p:spPr>
        <p:txBody>
          <a:bodyPr/>
          <a:lstStyle/>
          <a:p>
            <a:pPr marL="685800" indent="-685800"/>
            <a:r>
              <a:rPr lang="en-US" sz="3200" b="1" dirty="0"/>
              <a:t>1.	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tế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việc</a:t>
            </a:r>
            <a:r>
              <a:rPr lang="en-US" sz="3200" b="1" dirty="0"/>
              <a:t> </a:t>
            </a:r>
            <a:r>
              <a:rPr lang="en-US" sz="3200" b="1" dirty="0" err="1"/>
              <a:t>tại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3200" b="1" dirty="0" err="1"/>
              <a:t>Thách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Thanh </a:t>
            </a:r>
            <a:r>
              <a:rPr lang="en-US" sz="3200" b="1" dirty="0" err="1"/>
              <a:t>Thiếu</a:t>
            </a:r>
            <a:r>
              <a:rPr lang="en-US" sz="3200" b="1" dirty="0"/>
              <a:t> </a:t>
            </a:r>
            <a:r>
              <a:rPr lang="en-US" sz="3200" b="1" dirty="0" err="1"/>
              <a:t>Niên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/>
              <a:t>The reality of working in Teen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1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286000"/>
            <a:ext cx="7315200" cy="4069560"/>
          </a:xfrm>
        </p:spPr>
        <p:txBody>
          <a:bodyPr>
            <a:normAutofit/>
          </a:bodyPr>
          <a:lstStyle/>
          <a:p>
            <a:pPr marL="581025" indent="-581025">
              <a:spcAft>
                <a:spcPts val="1000"/>
              </a:spcAft>
              <a:buNone/>
            </a:pPr>
            <a:r>
              <a:rPr lang="en-US" sz="3200" dirty="0"/>
              <a:t>D.	</a:t>
            </a:r>
            <a:r>
              <a:rPr lang="es-CR" sz="3200" dirty="0"/>
              <a:t>90% </a:t>
            </a:r>
            <a:r>
              <a:rPr lang="en-US" sz="3200" dirty="0" err="1"/>
              <a:t>phụ</a:t>
            </a:r>
            <a:r>
              <a:rPr lang="en-US" sz="3200" dirty="0"/>
              <a:t> </a:t>
            </a:r>
            <a:r>
              <a:rPr lang="en-US" sz="3200" dirty="0" err="1"/>
              <a:t>nữ</a:t>
            </a:r>
            <a:r>
              <a:rPr lang="en-US" sz="3200" dirty="0"/>
              <a:t>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lạm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b="1" u="sng" dirty="0" err="1">
                <a:solidFill>
                  <a:srgbClr val="FFFF00"/>
                </a:solidFill>
              </a:rPr>
              <a:t>tình</a:t>
            </a:r>
            <a:r>
              <a:rPr lang="en-US" sz="3200" b="1" u="sng" dirty="0">
                <a:solidFill>
                  <a:srgbClr val="FFFF00"/>
                </a:solidFill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</a:rPr>
              <a:t>dục</a:t>
            </a:r>
            <a:r>
              <a:rPr lang="es-CR" sz="3200" dirty="0"/>
              <a:t/>
            </a:r>
            <a:br>
              <a:rPr lang="es-CR" sz="3200" dirty="0"/>
            </a:br>
            <a:r>
              <a:rPr lang="en-US" sz="2400" dirty="0"/>
              <a:t>90% of women have background of </a:t>
            </a:r>
            <a:r>
              <a:rPr lang="en-US" sz="2400" u="sng" dirty="0">
                <a:solidFill>
                  <a:srgbClr val="FF0000"/>
                </a:solidFill>
              </a:rPr>
              <a:t>sexual</a:t>
            </a:r>
            <a:r>
              <a:rPr lang="en-US" sz="2400" dirty="0"/>
              <a:t> abuse</a:t>
            </a:r>
            <a:br>
              <a:rPr lang="en-US" sz="2400" dirty="0"/>
            </a:br>
            <a:endParaRPr lang="en-US" sz="3200" dirty="0"/>
          </a:p>
          <a:p>
            <a:pPr marL="581025" indent="-581025">
              <a:buNone/>
            </a:pPr>
            <a:r>
              <a:rPr lang="en-US" sz="3200" dirty="0"/>
              <a:t>E.	</a:t>
            </a:r>
            <a:r>
              <a:rPr lang="vi-VN" sz="3200" dirty="0"/>
              <a:t>Phần đa nhân sự TTTTN không phải là tư vấn viên chuyên nghiệp</a:t>
            </a:r>
            <a:r>
              <a:rPr lang="pt-BR" sz="3200" dirty="0"/>
              <a:t> </a:t>
            </a:r>
            <a:r>
              <a:rPr lang="es-CR" sz="3200" dirty="0"/>
              <a:t/>
            </a:r>
            <a:br>
              <a:rPr lang="es-CR" sz="3200" dirty="0"/>
            </a:br>
            <a:r>
              <a:rPr lang="en-US" sz="2400" dirty="0"/>
              <a:t>Most TC staff are not trained as professional counselors</a:t>
            </a:r>
            <a:endParaRPr lang="en-US" sz="32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772400" cy="1508124"/>
          </a:xfrm>
        </p:spPr>
        <p:txBody>
          <a:bodyPr/>
          <a:lstStyle/>
          <a:p>
            <a:pPr marL="685800" indent="-685800"/>
            <a:r>
              <a:rPr lang="en-US" sz="3200" b="1" dirty="0"/>
              <a:t>1.	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tế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việc</a:t>
            </a:r>
            <a:r>
              <a:rPr lang="en-US" sz="3200" b="1" dirty="0"/>
              <a:t> </a:t>
            </a:r>
            <a:r>
              <a:rPr lang="en-US" sz="3200" b="1" dirty="0" err="1"/>
              <a:t>tại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3200" b="1" dirty="0" err="1"/>
              <a:t>Thách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Thanh </a:t>
            </a:r>
            <a:r>
              <a:rPr lang="en-US" sz="3200" b="1" dirty="0" err="1"/>
              <a:t>Thiếu</a:t>
            </a:r>
            <a:r>
              <a:rPr lang="en-US" sz="3200" b="1" dirty="0"/>
              <a:t> </a:t>
            </a:r>
            <a:r>
              <a:rPr lang="en-US" sz="3200" b="1" dirty="0" err="1"/>
              <a:t>Niên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/>
              <a:t>The reality of working in Teen Challenge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229600" cy="2307336"/>
          </a:xfrm>
        </p:spPr>
        <p:txBody>
          <a:bodyPr/>
          <a:lstStyle/>
          <a:p>
            <a:pPr marL="454025" indent="-454025"/>
            <a:r>
              <a:rPr lang="en-US" sz="2800" b="1" dirty="0"/>
              <a:t>2.	</a:t>
            </a:r>
            <a:r>
              <a:rPr lang="vi-VN" sz="2800" b="1" dirty="0"/>
              <a:t>Trước hết, Thách Thức Thanh Thiếu Niên là một mục vụ</a:t>
            </a:r>
            <a:r>
              <a:rPr lang="en-US" sz="2800" b="1" dirty="0"/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</a:t>
            </a:r>
            <a:r>
              <a:rPr lang="en-US" sz="2800" b="1" u="sng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800" b="1" u="sng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ru-RU" sz="2800" b="1" dirty="0"/>
              <a:t> </a:t>
            </a:r>
            <a:r>
              <a:rPr lang="vi-VN" sz="2800" b="1" dirty="0"/>
              <a:t>Cơ Đốc, sau đó mới là mục vụ</a:t>
            </a:r>
            <a:r>
              <a:rPr lang="ru-RU" sz="2800" b="1" dirty="0"/>
              <a:t> </a:t>
            </a:r>
            <a:r>
              <a:rPr lang="vi-VN" sz="2800" b="1" u="sng" dirty="0">
                <a:solidFill>
                  <a:srgbClr val="FFFF00"/>
                </a:solidFill>
              </a:rPr>
              <a:t>tư vấn</a:t>
            </a:r>
            <a:r>
              <a:rPr lang="pt-BR" sz="2800" b="1" u="sng" dirty="0">
                <a:solidFill>
                  <a:srgbClr val="FFFF00"/>
                </a:solidFill>
              </a:rPr>
              <a:t> </a:t>
            </a:r>
            <a:r>
              <a:rPr lang="es-CR" sz="2800" b="1" dirty="0"/>
              <a:t/>
            </a:r>
            <a:br>
              <a:rPr lang="es-CR" sz="2800" b="1" dirty="0"/>
            </a:br>
            <a:r>
              <a:rPr lang="en-US" sz="2000" b="1" dirty="0"/>
              <a:t>Teen Challenge is first of all a Christian </a:t>
            </a:r>
            <a:r>
              <a:rPr lang="en-US" sz="2000" b="1" u="sng" dirty="0">
                <a:solidFill>
                  <a:srgbClr val="FF0000"/>
                </a:solidFill>
              </a:rPr>
              <a:t>discipleship</a:t>
            </a:r>
            <a:r>
              <a:rPr lang="en-US" sz="2000" b="1" dirty="0"/>
              <a:t> ministry before being a </a:t>
            </a:r>
            <a:r>
              <a:rPr lang="en-US" sz="2000" b="1" u="sng" dirty="0">
                <a:solidFill>
                  <a:srgbClr val="FF0000"/>
                </a:solidFill>
              </a:rPr>
              <a:t>counseling</a:t>
            </a:r>
            <a:r>
              <a:rPr lang="en-US" sz="2000" b="1" dirty="0"/>
              <a:t> ministry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pic>
        <p:nvPicPr>
          <p:cNvPr id="1029" name="Picture 5" descr="C:\Documents and Settings\Dave Batty\Local Settings\Temporary Internet Files\Content.IE5\H467LFQU\MPj03988050000[1].jpg"/>
          <p:cNvPicPr>
            <a:picLocks noChangeAspect="1" noChangeArrowheads="1"/>
          </p:cNvPicPr>
          <p:nvPr/>
        </p:nvPicPr>
        <p:blipFill>
          <a:blip r:embed="rId2" cstate="print"/>
          <a:srcRect t="8333" b="16667"/>
          <a:stretch>
            <a:fillRect/>
          </a:stretch>
        </p:blipFill>
        <p:spPr bwMode="auto">
          <a:xfrm flipH="1">
            <a:off x="3048000" y="3048000"/>
            <a:ext cx="6400800" cy="3429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unched Tape 9"/>
          <p:cNvSpPr/>
          <p:nvPr/>
        </p:nvSpPr>
        <p:spPr>
          <a:xfrm>
            <a:off x="1981200" y="2286000"/>
            <a:ext cx="9296400" cy="510539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8153400" cy="1045464"/>
          </a:xfrm>
        </p:spPr>
        <p:txBody>
          <a:bodyPr/>
          <a:lstStyle/>
          <a:p>
            <a:pPr marL="685800" indent="-685800"/>
            <a:r>
              <a:rPr lang="en-US" sz="3600" b="1" dirty="0"/>
              <a:t>3.	</a:t>
            </a:r>
            <a:r>
              <a:rPr lang="en-US" sz="3600" b="1" dirty="0" err="1"/>
              <a:t>Đừng</a:t>
            </a:r>
            <a:r>
              <a:rPr lang="en-US" sz="3600" b="1" dirty="0"/>
              <a:t> </a:t>
            </a:r>
            <a:r>
              <a:rPr lang="en-US" sz="3600" b="1" dirty="0" err="1"/>
              <a:t>hứa</a:t>
            </a:r>
            <a:r>
              <a:rPr lang="en-US" sz="3600" b="1" dirty="0"/>
              <a:t> </a:t>
            </a:r>
            <a:r>
              <a:rPr lang="en-US" sz="3600" b="1" dirty="0" err="1"/>
              <a:t>hẹn</a:t>
            </a:r>
            <a:r>
              <a:rPr lang="en-US" sz="3600" b="1" dirty="0"/>
              <a:t> </a:t>
            </a:r>
            <a:r>
              <a:rPr lang="en-US" sz="3600" b="1" dirty="0" err="1"/>
              <a:t>rằng</a:t>
            </a:r>
            <a:r>
              <a:rPr lang="en-US" sz="3600" b="1" dirty="0"/>
              <a:t> </a:t>
            </a:r>
            <a:r>
              <a:rPr lang="en-US" sz="3600" b="1" dirty="0" err="1"/>
              <a:t>sẽ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u="sng" dirty="0" err="1">
                <a:solidFill>
                  <a:srgbClr val="FFFF00"/>
                </a:solidFill>
              </a:rPr>
              <a:t>cách</a:t>
            </a:r>
            <a:r>
              <a:rPr lang="en-US" sz="3600" b="1" u="sng" dirty="0">
                <a:solidFill>
                  <a:srgbClr val="FFFF00"/>
                </a:solidFill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</a:rPr>
              <a:t>giải</a:t>
            </a:r>
            <a:r>
              <a:rPr lang="en-US" sz="3600" b="1" u="sng" dirty="0">
                <a:solidFill>
                  <a:srgbClr val="FFFF00"/>
                </a:solidFill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</a:rPr>
              <a:t>quyết</a:t>
            </a:r>
            <a:r>
              <a:rPr lang="en-US" sz="3600" b="1" dirty="0"/>
              <a:t> </a:t>
            </a:r>
            <a:r>
              <a:rPr lang="en-US" sz="3600" b="1" dirty="0" err="1"/>
              <a:t>nhanh</a:t>
            </a:r>
            <a:r>
              <a:rPr lang="en-US" sz="3600" b="1" dirty="0"/>
              <a:t> </a:t>
            </a:r>
            <a:r>
              <a:rPr lang="en-US" sz="3600" b="1" dirty="0" err="1"/>
              <a:t>chóng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800" b="1" dirty="0"/>
              <a:t>Don’t promise quick </a:t>
            </a:r>
            <a:r>
              <a:rPr lang="en-US" sz="2800" b="1" u="sng" dirty="0">
                <a:solidFill>
                  <a:srgbClr val="FF0000"/>
                </a:solidFill>
              </a:rPr>
              <a:t>solutions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C:\Documents and Settings\Dave Batty\Local Settings\Temporary Internet Files\Content.IE5\CVWEFMIT\MCj041242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96000" y="2286001"/>
            <a:ext cx="3581400" cy="4750637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896600" cy="1905000"/>
          </a:xfrm>
        </p:spPr>
        <p:txBody>
          <a:bodyPr/>
          <a:lstStyle/>
          <a:p>
            <a:pPr marL="685800" indent="-685800"/>
            <a:r>
              <a:rPr lang="en-US" b="1" dirty="0"/>
              <a:t>4.	</a:t>
            </a:r>
            <a:r>
              <a:rPr lang="en-US" b="1" dirty="0" err="1"/>
              <a:t>Đừng</a:t>
            </a:r>
            <a:r>
              <a:rPr lang="en-US" b="1" dirty="0"/>
              <a:t> </a:t>
            </a:r>
            <a:r>
              <a:rPr lang="en-US" b="1" u="sng" dirty="0" err="1">
                <a:solidFill>
                  <a:srgbClr val="FFFF00"/>
                </a:solidFill>
              </a:rPr>
              <a:t>quyết</a:t>
            </a:r>
            <a:r>
              <a:rPr lang="en-US" b="1" u="sng" dirty="0">
                <a:solidFill>
                  <a:srgbClr val="FFFF00"/>
                </a:solidFill>
              </a:rPr>
              <a:t> </a:t>
            </a:r>
            <a:r>
              <a:rPr lang="en-US" b="1" u="sng" dirty="0" err="1">
                <a:solidFill>
                  <a:srgbClr val="FFFF00"/>
                </a:solidFill>
              </a:rPr>
              <a:t>định</a:t>
            </a:r>
            <a:r>
              <a:rPr lang="en-US" b="1" u="sng" dirty="0">
                <a:solidFill>
                  <a:srgbClr val="FFFF00"/>
                </a:solidFill>
              </a:rPr>
              <a:t> </a:t>
            </a:r>
            <a:r>
              <a:rPr lang="en-US" b="1" u="sng" dirty="0" err="1">
                <a:solidFill>
                  <a:srgbClr val="FFFF00"/>
                </a:solidFill>
              </a:rPr>
              <a:t>thay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vi-VN" b="1" dirty="0">
                <a:latin typeface="Consolas" panose="020B0609020204030204" pitchFamily="49" charset="0"/>
              </a:rPr>
              <a:t>cho người mà bạn đang tư vấn</a:t>
            </a:r>
            <a:r>
              <a:rPr lang="ru-RU" b="1" dirty="0">
                <a:latin typeface="Consolas" panose="020B0609020204030204" pitchFamily="49" charset="0"/>
              </a:rPr>
              <a:t> </a:t>
            </a:r>
            <a:r>
              <a:rPr lang="es-CR" b="1" dirty="0"/>
              <a:t/>
            </a:r>
            <a:br>
              <a:rPr lang="es-CR" b="1" dirty="0"/>
            </a:br>
            <a:r>
              <a:rPr lang="en-US" sz="2400" b="1" dirty="0"/>
              <a:t>Don’t make </a:t>
            </a:r>
            <a:r>
              <a:rPr lang="en-US" sz="2400" b="1" u="sng" dirty="0">
                <a:solidFill>
                  <a:srgbClr val="FF0000"/>
                </a:solidFill>
              </a:rPr>
              <a:t>decisions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for the person you are counseling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256" y="1981199"/>
            <a:ext cx="7010400" cy="4468133"/>
          </a:xfrm>
        </p:spPr>
        <p:txBody>
          <a:bodyPr/>
          <a:lstStyle/>
          <a:p>
            <a:pPr lvl="0">
              <a:buNone/>
            </a:pPr>
            <a:r>
              <a:rPr lang="es-CR" sz="4000" dirty="0"/>
              <a:t>	</a:t>
            </a:r>
            <a:r>
              <a:rPr lang="en-US" sz="3600" dirty="0" err="1"/>
              <a:t>Thay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,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họ</a:t>
            </a:r>
            <a:r>
              <a:rPr lang="es-CR" sz="3600" dirty="0"/>
              <a:t>: </a:t>
            </a:r>
            <a:br>
              <a:rPr lang="es-CR" sz="3600" dirty="0"/>
            </a:br>
            <a:r>
              <a:rPr lang="en-US" sz="2000" dirty="0"/>
              <a:t>Instead, give:</a:t>
            </a:r>
            <a:endParaRPr lang="en-US" sz="3600" dirty="0"/>
          </a:p>
          <a:p>
            <a:pPr lvl="1">
              <a:buFont typeface="Wingdings" pitchFamily="2" charset="2"/>
              <a:buChar char="Ø"/>
            </a:pPr>
            <a:r>
              <a:rPr lang="vi-VN" sz="3600" dirty="0">
                <a:latin typeface="Corbel" panose="020B0503020204020204" pitchFamily="34" charset="0"/>
              </a:rPr>
              <a:t>ý tưởng</a:t>
            </a:r>
            <a:r>
              <a:rPr lang="en-US" sz="3600" dirty="0">
                <a:latin typeface="Corbel" panose="020B0503020204020204" pitchFamily="34" charset="0"/>
              </a:rPr>
              <a:t>   </a:t>
            </a:r>
            <a:r>
              <a:rPr lang="en-US" sz="2800" dirty="0"/>
              <a:t>ideas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/>
              <a:t>alternatives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 err="1">
                <a:latin typeface="Corbel" panose="020B0503020204020204" pitchFamily="34" charset="0"/>
              </a:rPr>
              <a:t>thông</a:t>
            </a:r>
            <a:r>
              <a:rPr lang="en-US" sz="3600" dirty="0">
                <a:latin typeface="Corbel" panose="020B0503020204020204" pitchFamily="34" charset="0"/>
              </a:rPr>
              <a:t> tin</a:t>
            </a:r>
            <a:br>
              <a:rPr lang="en-US" sz="3600" dirty="0">
                <a:latin typeface="Corbel" panose="020B0503020204020204" pitchFamily="34" charset="0"/>
              </a:rPr>
            </a:br>
            <a:r>
              <a:rPr lang="en-US" sz="2800" dirty="0"/>
              <a:t>Information</a:t>
            </a: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19324" r="14719" b="18955"/>
          <a:stretch/>
        </p:blipFill>
        <p:spPr>
          <a:xfrm>
            <a:off x="6564459" y="3048000"/>
            <a:ext cx="5086505" cy="3204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5. </a:t>
            </a:r>
            <a:r>
              <a:rPr lang="en-US" b="1" dirty="0" err="1"/>
              <a:t>Hãy</a:t>
            </a:r>
            <a:r>
              <a:rPr lang="en-US" b="1" dirty="0"/>
              <a:t> </a:t>
            </a:r>
            <a:r>
              <a:rPr lang="en-US" b="1" dirty="0" err="1"/>
              <a:t>lắng</a:t>
            </a:r>
            <a:r>
              <a:rPr lang="en-US" b="1" dirty="0"/>
              <a:t> </a:t>
            </a:r>
            <a:r>
              <a:rPr lang="en-US" b="1" dirty="0" err="1"/>
              <a:t>nghe</a:t>
            </a:r>
            <a:r>
              <a:rPr lang="en-US" b="1" dirty="0"/>
              <a:t>! </a:t>
            </a:r>
            <a:r>
              <a:rPr lang="en-US" sz="2000" b="1" dirty="0"/>
              <a:t>Listen!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7/2019     T603.02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E48A-378A-48E8-845F-3F5455E3755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10471" r="9836" b="8627"/>
          <a:stretch/>
        </p:blipFill>
        <p:spPr>
          <a:xfrm>
            <a:off x="2590800" y="1923738"/>
            <a:ext cx="7105338" cy="4931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3152</TotalTime>
  <Words>186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Consolas</vt:lpstr>
      <vt:lpstr>Corbel</vt:lpstr>
      <vt:lpstr>Tahoma</vt:lpstr>
      <vt:lpstr>Wingdings</vt:lpstr>
      <vt:lpstr>Wingdings 2</vt:lpstr>
      <vt:lpstr>Wingdings 3</vt:lpstr>
      <vt:lpstr>Metro</vt:lpstr>
      <vt:lpstr>Giới thiệu về tư vấn tại  Thách Thức Thanh Thiếu Niên Introduction to Counseling in Teen Challenge </vt:lpstr>
      <vt:lpstr>1. Thực tế khi làm việc tại  Thách Thức Thanh Thiếu Niên The reality of working in Teen Challenge</vt:lpstr>
      <vt:lpstr>1. Thực tế khi làm việc tại  Thách Thức Thanh Thiếu Niên The reality of working in Teen Challenge</vt:lpstr>
      <vt:lpstr>1. Thực tế khi làm việc tại  Thách Thức Thanh Thiếu Niên The reality of working in Teen Challenge</vt:lpstr>
      <vt:lpstr>1. Thực tế khi làm việc tại  Thách Thức Thanh Thiếu Niên The reality of working in Teen Challenge</vt:lpstr>
      <vt:lpstr>2. Trước hết, Thách Thức Thanh Thiếu Niên là một mục vụ môn đồ hóa Cơ Đốc, sau đó mới là mục vụ tư vấn  Teen Challenge is first of all a Christian discipleship ministry before being a counseling ministry </vt:lpstr>
      <vt:lpstr>3. Đừng hứa hẹn rằng sẽ có cách giải quyết nhanh chóng Don’t promise quick solutions </vt:lpstr>
      <vt:lpstr>4. Đừng quyết định thay cho người mà bạn đang tư vấn  Don’t make decisions for the person you are counseling </vt:lpstr>
      <vt:lpstr>5. Hãy lắng nghe! Listen! </vt:lpstr>
      <vt:lpstr>6. Giúp họ loại bỏ những niềm tin sai lệch Help break down false beliefs</vt:lpstr>
      <vt:lpstr>7. Đừng để học viên trở nên  dựa dẫm vào bạn   Don’t allow students to become dependent on you </vt:lpstr>
      <vt:lpstr>8. Hướng họ đến với Chúa Giê-su như nguồn trợ giúp thật sự    Point them to Jesus  as the real source  of help</vt:lpstr>
      <vt:lpstr>9. Giúp họ nhận ra những  vấn đề sâu xa Help them identify root problems </vt:lpstr>
      <vt:lpstr>10. Giúp họ phát triển kỹ năng  giải quyết vấn đề  Help them develop problem solving skills </vt:lpstr>
      <vt:lpstr>11. Giúp họ biết cách “cởi bỏ” và “mặc lấy” trong đời sống để trở thành mọi điều mà Chúa Giê-su muốn họ trở thành. Help them learn how to “put off” and “put on” in their life so they can become all that Jesus wants them to be. </vt:lpstr>
      <vt:lpstr>Các câu hỏi thảo luận Questions for discussion</vt:lpstr>
      <vt:lpstr>Thông tin liên hệ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Counseling in Teen Challenge</dc:title>
  <dc:creator>Gregg Fischer</dc:creator>
  <cp:lastModifiedBy>Dave Batty</cp:lastModifiedBy>
  <cp:revision>71</cp:revision>
  <dcterms:created xsi:type="dcterms:W3CDTF">2009-07-01T11:27:30Z</dcterms:created>
  <dcterms:modified xsi:type="dcterms:W3CDTF">2019-07-06T01:55:12Z</dcterms:modified>
</cp:coreProperties>
</file>