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65" r:id="rId2"/>
    <p:sldId id="257" r:id="rId3"/>
    <p:sldId id="261" r:id="rId4"/>
    <p:sldId id="269" r:id="rId5"/>
    <p:sldId id="259" r:id="rId6"/>
    <p:sldId id="260" r:id="rId7"/>
    <p:sldId id="262" r:id="rId8"/>
    <p:sldId id="263" r:id="rId9"/>
    <p:sldId id="270" r:id="rId10"/>
    <p:sldId id="268" r:id="rId11"/>
    <p:sldId id="267" r:id="rId12"/>
  </p:sldIdLst>
  <p:sldSz cx="12192000" cy="6858000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17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-1482" y="-96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r>
              <a:rPr lang="en-US"/>
              <a:t>Student handout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fld id="{FB0C8631-C5E8-410F-A990-60AD1866E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77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23863" y="704850"/>
            <a:ext cx="62547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59526"/>
            <a:ext cx="5681980" cy="422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fld id="{33E13409-A252-42DE-9E8B-0D9427444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16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2DDA71-EADF-4026-AD08-44AD32E6D554}" type="slidenum">
              <a:rPr lang="en-GB" altLang="en-US" sz="1200" b="0" u="none"/>
              <a:pPr eaLnBrk="1" hangingPunct="1"/>
              <a:t>1</a:t>
            </a:fld>
            <a:endParaRPr lang="en-GB" altLang="en-US" sz="1200" b="0" u="none"/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12788"/>
            <a:ext cx="6254750" cy="3519487"/>
          </a:xfrm>
          <a:solidFill>
            <a:srgbClr val="FFFFFF"/>
          </a:solidFill>
          <a:ln/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10247" y="4457896"/>
            <a:ext cx="5683625" cy="414005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5649AF-CC16-4C37-9892-EDC5BCD71E51}" type="slidenum">
              <a:rPr lang="en-GB" altLang="en-US" sz="1200" b="0" u="none"/>
              <a:pPr eaLnBrk="1" hangingPunct="1"/>
              <a:t>11</a:t>
            </a:fld>
            <a:endParaRPr lang="en-GB" altLang="en-US" sz="1200" b="0" u="none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12788"/>
            <a:ext cx="6253162" cy="35179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C1CE33-5C3A-491F-BF47-494EE2348AD2}" type="slidenum">
              <a:rPr lang="en-US" altLang="en-US" sz="1200" b="0" u="none"/>
              <a:pPr eaLnBrk="1" hangingPunct="1"/>
              <a:t>2</a:t>
            </a:fld>
            <a:endParaRPr lang="en-US" altLang="en-US" sz="1200" b="0" u="none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319BE0-0FE2-4C38-AF8E-D15D62803F0F}" type="slidenum">
              <a:rPr lang="en-US" altLang="en-US" sz="1200" b="0" u="none"/>
              <a:pPr eaLnBrk="1" hangingPunct="1"/>
              <a:t>3</a:t>
            </a:fld>
            <a:endParaRPr lang="en-US" altLang="en-US" sz="1200" b="0" u="non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319BE0-0FE2-4C38-AF8E-D15D62803F0F}" type="slidenum">
              <a:rPr lang="en-US" altLang="en-US" sz="1200" b="0" u="none"/>
              <a:pPr eaLnBrk="1" hangingPunct="1"/>
              <a:t>4</a:t>
            </a:fld>
            <a:endParaRPr lang="en-US" altLang="en-US" sz="1200" b="0" u="non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CA0330-8E04-4EAF-9338-F641DC4DC5A9}" type="slidenum">
              <a:rPr lang="en-US" altLang="en-US" sz="1200" b="0" u="none"/>
              <a:pPr eaLnBrk="1" hangingPunct="1"/>
              <a:t>5</a:t>
            </a:fld>
            <a:endParaRPr lang="en-US" altLang="en-US" sz="1200" b="0" u="none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770ACF-566E-4BAE-BAA0-0878BF8C3F1F}" type="slidenum">
              <a:rPr lang="en-US" altLang="en-US" sz="1200" b="0" u="none"/>
              <a:pPr eaLnBrk="1" hangingPunct="1"/>
              <a:t>6</a:t>
            </a:fld>
            <a:endParaRPr lang="en-US" altLang="en-US" sz="1200" b="0" u="non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B57532-CAE1-4EAC-A13E-55D7FB7BBF05}" type="slidenum">
              <a:rPr lang="en-US" altLang="en-US" sz="1200" b="0" u="none"/>
              <a:pPr eaLnBrk="1" hangingPunct="1"/>
              <a:t>7</a:t>
            </a:fld>
            <a:endParaRPr lang="en-US" altLang="en-US" sz="1200" b="0" u="none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3E966A-100D-4D6F-AF14-B0D4C3FF9B79}" type="slidenum">
              <a:rPr lang="en-US" altLang="en-US" sz="1200" b="0" u="none"/>
              <a:pPr eaLnBrk="1" hangingPunct="1"/>
              <a:t>8</a:t>
            </a:fld>
            <a:endParaRPr lang="en-US" altLang="en-US" sz="1200" b="0" u="non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1pPr>
            <a:lvl2pPr marL="765610" indent="-294465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2pPr>
            <a:lvl3pPr marL="1177862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3pPr>
            <a:lvl4pPr marL="1649006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4pPr>
            <a:lvl5pPr marL="2120151" indent="-235572" eaLnBrk="0" hangingPunct="0">
              <a:defRPr sz="4100" b="1" u="sng">
                <a:solidFill>
                  <a:schemeClr val="tx1"/>
                </a:solidFill>
                <a:latin typeface="Arial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41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3E966A-100D-4D6F-AF14-B0D4C3FF9B79}" type="slidenum">
              <a:rPr lang="en-US" altLang="en-US" sz="1200" b="0" u="none"/>
              <a:pPr eaLnBrk="1" hangingPunct="1"/>
              <a:t>9</a:t>
            </a:fld>
            <a:endParaRPr lang="en-US" altLang="en-US" sz="1200" b="0" u="non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951567" y="3549650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278033" y="3549650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053667" y="3527425"/>
            <a:ext cx="61384" cy="4445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en-US" sz="4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699805"/>
            <a:ext cx="110744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153" indent="0" algn="ctr">
              <a:buNone/>
            </a:lvl2pPr>
            <a:lvl3pPr marL="914305" indent="0" algn="ctr">
              <a:buNone/>
            </a:lvl3pPr>
            <a:lvl4pPr marL="1371458" indent="0" algn="ctr">
              <a:buNone/>
            </a:lvl4pPr>
            <a:lvl5pPr marL="1828610" indent="0" algn="ctr">
              <a:buNone/>
            </a:lvl5pPr>
            <a:lvl6pPr marL="2285763" indent="0" algn="ctr">
              <a:buNone/>
            </a:lvl6pPr>
            <a:lvl7pPr marL="2742915" indent="0" algn="ctr">
              <a:buNone/>
            </a:lvl7pPr>
            <a:lvl8pPr marL="3200068" indent="0" algn="ctr">
              <a:buNone/>
            </a:lvl8pPr>
            <a:lvl9pPr marL="365722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609600" y="1433732"/>
            <a:ext cx="110744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A3109-7FB7-4F03-9C53-027725F2A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2419061155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68D05-2475-477E-AF86-C8DBD6D5A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04157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02C44-DAFD-414C-846F-0C2D09B13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59857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9601" y="1524000"/>
            <a:ext cx="10972800" cy="45720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09600" y="6202363"/>
            <a:ext cx="64008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fld id="{B6F602F2-5F32-4807-AEFC-C65F8082C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596411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914400" y="4918076"/>
            <a:ext cx="10566400" cy="317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90BD0-0636-449E-BE8F-DFEA027E5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78635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8E8B3-4962-47D9-B956-D8DEFD3AD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10437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751418" y="2181225"/>
            <a:ext cx="4997449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339418" y="2181225"/>
            <a:ext cx="4999567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99594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609600" y="2201896"/>
            <a:ext cx="53848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6199717" y="2201896"/>
            <a:ext cx="53848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5544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6197600" y="1399594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6ED28-7748-4DA3-9893-0D7B1AFCC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714262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68DB1-0ABF-4A68-BE94-6176E489F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9189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>
          <a:xfrm>
            <a:off x="8128000" y="6202363"/>
            <a:ext cx="3048000" cy="385762"/>
          </a:xfrm>
        </p:spPr>
        <p:txBody>
          <a:bodyPr/>
          <a:lstStyle>
            <a:lvl1pPr>
              <a:defRPr b="0" u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016000" y="6202363"/>
            <a:ext cx="58928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u="none"/>
            </a:lvl1pPr>
          </a:lstStyle>
          <a:p>
            <a:pPr>
              <a:defRPr/>
            </a:pPr>
            <a:fld id="{7924C2DE-B743-4F1C-8F9F-6E449DAC2F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852211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609600" y="457200"/>
            <a:ext cx="83312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42401" y="1600200"/>
            <a:ext cx="2645664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9042400" y="457200"/>
            <a:ext cx="2641600" cy="1066800"/>
          </a:xfrm>
        </p:spPr>
        <p:txBody>
          <a:bodyPr tIns="9143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074400" y="6172200"/>
            <a:ext cx="812800" cy="457200"/>
          </a:xfrm>
        </p:spPr>
        <p:txBody>
          <a:bodyPr/>
          <a:lstStyle>
            <a:lvl1pPr>
              <a:defRPr u="none">
                <a:effectLst/>
              </a:defRPr>
            </a:lvl1pPr>
          </a:lstStyle>
          <a:p>
            <a:pPr>
              <a:defRPr/>
            </a:pPr>
            <a:fld id="{8562FB7D-2799-4E25-A07E-D042075B99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812800" y="6202363"/>
            <a:ext cx="58928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1693646006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9200" y="457200"/>
            <a:ext cx="2743200" cy="1066800"/>
          </a:xfrm>
        </p:spPr>
        <p:txBody>
          <a:bodyPr tIns="9143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1" y="457200"/>
            <a:ext cx="80264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9200" y="1600201"/>
            <a:ext cx="27432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B70EC-6076-4531-B197-832FB4B29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812800" y="6202363"/>
            <a:ext cx="68072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2742953961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609600" y="1447800"/>
            <a:ext cx="109728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7721600" y="6202363"/>
            <a:ext cx="3454400" cy="385762"/>
          </a:xfrm>
          <a:prstGeom prst="rect">
            <a:avLst/>
          </a:prstGeom>
        </p:spPr>
        <p:txBody>
          <a:bodyPr vert="horz" lIns="91430" tIns="45715" rIns="91430" bIns="45715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09-2018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844800" y="6202363"/>
            <a:ext cx="4775200" cy="385762"/>
          </a:xfrm>
          <a:prstGeom prst="rect">
            <a:avLst/>
          </a:prstGeom>
        </p:spPr>
        <p:txBody>
          <a:bodyPr vert="horz" lIns="91430" tIns="45715" rIns="91430" bIns="45715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214100" y="6181725"/>
            <a:ext cx="8128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094F376F-393E-44BA-8431-976D7BD26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19200"/>
          </a:xfrm>
          <a:prstGeom prst="rect">
            <a:avLst/>
          </a:prstGeom>
          <a:ln w="6350" cap="rnd">
            <a:noFill/>
          </a:ln>
        </p:spPr>
        <p:txBody>
          <a:bodyPr vert="horz" lIns="91430" tIns="45715" rIns="91430" bIns="45715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2" r:id="rId4"/>
    <p:sldLayoutId id="2147483709" r:id="rId5"/>
    <p:sldLayoutId id="2147483703" r:id="rId6"/>
    <p:sldLayoutId id="2147483710" r:id="rId7"/>
    <p:sldLayoutId id="2147483711" r:id="rId8"/>
    <p:sldLayoutId id="2147483712" r:id="rId9"/>
    <p:sldLayoutId id="2147483704" r:id="rId10"/>
    <p:sldLayoutId id="2147483705" r:id="rId11"/>
  </p:sldLayoutIdLst>
  <p:transition>
    <p:pull dir="d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14726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829452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244178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658904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8175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7013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938" indent="-227013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2575" indent="-227013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28610" indent="-228577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472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5763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055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obaltc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hyperlink" Target="http://www.iteenchallenge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Date Placeholder 8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09-2018</a:t>
            </a:r>
            <a:endParaRPr lang="en-GB"/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2224089" y="6124576"/>
            <a:ext cx="7673975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48E214FA-AAED-4A56-94D3-F031E4B7C6EE}" type="slidenum">
              <a:rPr lang="en-GB">
                <a:ea typeface="Lucida Sans Unicode" pitchFamily="34" charset="0"/>
                <a:cs typeface="Lucida Sans Unicode" pitchFamily="34" charset="0"/>
              </a:rPr>
              <a:pPr>
                <a:defRPr/>
              </a:pPr>
              <a:t>1</a:t>
            </a:fld>
            <a:endParaRPr lang="en-GB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31963" y="622300"/>
            <a:ext cx="8710612" cy="162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sz="5400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TEEN CHALLENGE </a:t>
            </a:r>
          </a:p>
          <a:p>
            <a:pPr algn="ctr">
              <a:lnSpc>
                <a:spcPct val="140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CORE VALUE 4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398839" y="2324100"/>
            <a:ext cx="5462587" cy="106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lnSpc>
                <a:spcPct val="98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6500" u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Hvyface BT"/>
              </a:rPr>
              <a:t>Vision</a:t>
            </a:r>
            <a:endParaRPr lang="en-GB" sz="6500" u="none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Hvyface BT" pitchFamily="16" charset="0"/>
            </a:endParaRPr>
          </a:p>
        </p:txBody>
      </p:sp>
      <p:pic>
        <p:nvPicPr>
          <p:cNvPr id="9" name="Picture 14" descr="BLP0034166_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3425458"/>
            <a:ext cx="3803650" cy="26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34200" y="4800600"/>
            <a:ext cx="3352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u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By </a:t>
            </a:r>
            <a:endParaRPr lang="en-US" sz="3200" u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sz="3200" u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Stephen Storms</a:t>
            </a:r>
            <a:endParaRPr lang="en-US" sz="3200" u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1981200" y="3913189"/>
            <a:ext cx="8229600" cy="25558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b="1" u="sng" dirty="0" smtClean="0"/>
              <a:t>For further study </a:t>
            </a:r>
            <a:r>
              <a:rPr lang="en-US" altLang="en-US" dirty="0" smtClean="0"/>
              <a:t>we recommend you read chapter 4, “Vision,” in the book </a:t>
            </a:r>
            <a:r>
              <a:rPr lang="en-US" altLang="en-US" i="1" dirty="0" smtClean="0"/>
              <a:t>Our Core Values</a:t>
            </a:r>
            <a:r>
              <a:rPr lang="en-US" altLang="en-US" dirty="0" smtClean="0"/>
              <a:t>, </a:t>
            </a:r>
            <a:br>
              <a:rPr lang="en-US" altLang="en-US" dirty="0" smtClean="0"/>
            </a:br>
            <a:r>
              <a:rPr lang="en-US" altLang="en-US" dirty="0" smtClean="0"/>
              <a:t>by Dr. </a:t>
            </a:r>
            <a:r>
              <a:rPr lang="en-US" altLang="en-US" smtClean="0"/>
              <a:t>Jerry Nance (available </a:t>
            </a:r>
            <a:r>
              <a:rPr lang="en-US" altLang="en-US" dirty="0" smtClean="0"/>
              <a:t>from Teen Challenge USA and Global Teen Challenge).</a:t>
            </a:r>
            <a:endParaRPr lang="en-US" altLang="en-US" b="1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64378130-8814-47E7-BF9C-1D90267A1B6C}" type="slidenum">
              <a:rPr lang="en-GB" smtClean="0"/>
              <a:pPr>
                <a:defRPr/>
              </a:pPr>
              <a:t>10</a:t>
            </a:fld>
            <a:endParaRPr lang="en-GB" smtClean="0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947863" y="6192839"/>
            <a:ext cx="4356100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pic>
        <p:nvPicPr>
          <p:cNvPr id="17413" name="Picture 5" descr="Core Values Cover7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1550" y="457201"/>
            <a:ext cx="236855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Date Placeholder 6"/>
          <p:cNvSpPr>
            <a:spLocks noGrp="1"/>
          </p:cNvSpPr>
          <p:nvPr>
            <p:ph type="dt" sz="quarter" idx="10"/>
          </p:nvPr>
        </p:nvSpPr>
        <p:spPr bwMode="auto">
          <a:xfrm>
            <a:off x="7686676" y="6202363"/>
            <a:ext cx="2219325" cy="38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  <a:endParaRPr lang="en-GB" altLang="en-US" sz="1200" b="0" u="none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947863" y="1425575"/>
            <a:ext cx="8228012" cy="4699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3300" b="1">
                <a:solidFill>
                  <a:schemeClr val="tx2"/>
                </a:solidFill>
              </a:rPr>
              <a:t>Global Teen Challenge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300" b="1">
                <a:solidFill>
                  <a:schemeClr val="tx2"/>
                </a:solidFill>
              </a:rPr>
              <a:t>	www.globaltc.org</a:t>
            </a:r>
            <a:endParaRPr lang="en-US" altLang="en-US" sz="3300" b="1">
              <a:solidFill>
                <a:schemeClr val="tx2"/>
              </a:solidFill>
              <a:hlinkClick r:id="rId3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3300" b="1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300" b="1">
                <a:solidFill>
                  <a:schemeClr val="tx2"/>
                </a:solidFill>
              </a:rPr>
              <a:t>Training materials for this course are available at the following address:</a:t>
            </a:r>
            <a:endParaRPr lang="en-US" altLang="en-US" sz="3300" b="1">
              <a:solidFill>
                <a:schemeClr val="tx2"/>
              </a:solidFill>
              <a:hlinkClick r:id="rId4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300" b="1">
                <a:solidFill>
                  <a:schemeClr val="tx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3300" b="1">
                <a:solidFill>
                  <a:schemeClr val="tx2"/>
                </a:solidFill>
              </a:rPr>
              <a:t>www.iTeenChallenge.org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3300"/>
          </a:p>
        </p:txBody>
      </p:sp>
      <p:pic>
        <p:nvPicPr>
          <p:cNvPr id="11266" name="Rectangle 2"/>
          <p:cNvPicPr>
            <a:picLocks noGrp="1" noChangeArrowheads="1"/>
          </p:cNvPicPr>
          <p:nvPr>
            <p:ph type="title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09726" y="103189"/>
            <a:ext cx="8607425" cy="1189037"/>
          </a:xfrm>
        </p:spPr>
      </p:pic>
      <p:sp>
        <p:nvSpPr>
          <p:cNvPr id="18436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  <a:endParaRPr lang="en-GB" altLang="en-US" sz="1200" b="0" u="none">
              <a:solidFill>
                <a:schemeClr val="tx2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6C76EE29-867A-40F0-854A-BA7125C62193}" type="slidenum">
              <a:rPr lang="en-GB"/>
              <a:pPr>
                <a:defRPr/>
              </a:pPr>
              <a:t>11</a:t>
            </a:fld>
            <a:endParaRPr lang="en-GB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pic>
        <p:nvPicPr>
          <p:cNvPr id="18439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64173" y="457200"/>
            <a:ext cx="4900104" cy="226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90600"/>
            <a:ext cx="8382000" cy="5257800"/>
          </a:xfrm>
        </p:spPr>
        <p:txBody>
          <a:bodyPr/>
          <a:lstStyle/>
          <a:p>
            <a:pPr marL="461963" indent="-461963" eaLnBrk="1" hangingPunct="1">
              <a:spcAft>
                <a:spcPct val="20000"/>
              </a:spcAft>
              <a:buFontTx/>
              <a:buAutoNum type="alphaLcPeriod"/>
            </a:pPr>
            <a:r>
              <a:rPr lang="en-US" altLang="en-US" sz="3000" b="1" dirty="0">
                <a:cs typeface="Arial" panose="020B0604020202020204" pitchFamily="34" charset="0"/>
              </a:rPr>
              <a:t>Vision is seeing in our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mind</a:t>
            </a:r>
            <a:r>
              <a:rPr lang="en-US" altLang="en-US" sz="3000" b="1" dirty="0">
                <a:cs typeface="Arial" panose="020B0604020202020204" pitchFamily="34" charset="0"/>
              </a:rPr>
              <a:t> or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spirit </a:t>
            </a:r>
            <a:r>
              <a:rPr lang="en-US" altLang="en-US" sz="3000" b="1" dirty="0">
                <a:cs typeface="Arial" panose="020B0604020202020204" pitchFamily="34" charset="0"/>
              </a:rPr>
              <a:t>something that could happen in the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future</a:t>
            </a:r>
            <a:r>
              <a:rPr lang="en-US" altLang="en-US" sz="3000" b="1" dirty="0">
                <a:solidFill>
                  <a:schemeClr val="accent2"/>
                </a:solidFill>
                <a:cs typeface="Arial" panose="020B0604020202020204" pitchFamily="34" charset="0"/>
              </a:rPr>
              <a:t>.</a:t>
            </a:r>
          </a:p>
          <a:p>
            <a:pPr marL="461963" indent="-461963" eaLnBrk="1" hangingPunct="1">
              <a:spcAft>
                <a:spcPct val="20000"/>
              </a:spcAft>
              <a:buFontTx/>
              <a:buAutoNum type="alphaLcPeriod"/>
            </a:pPr>
            <a:r>
              <a:rPr lang="en-US" altLang="en-US" sz="3000" b="1" dirty="0">
                <a:cs typeface="Arial" panose="020B0604020202020204" pitchFamily="34" charset="0"/>
              </a:rPr>
              <a:t>For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Christians</a:t>
            </a:r>
            <a:r>
              <a:rPr lang="en-US" altLang="en-US" sz="3000" b="1" dirty="0">
                <a:cs typeface="Arial" panose="020B0604020202020204" pitchFamily="34" charset="0"/>
              </a:rPr>
              <a:t> </a:t>
            </a:r>
            <a:r>
              <a:rPr lang="en-US" sz="3200" dirty="0"/>
              <a:t>vision is seeing and acting on what God wants to </a:t>
            </a:r>
            <a:r>
              <a:rPr lang="en-US" sz="3200" dirty="0"/>
              <a:t>do.</a:t>
            </a:r>
          </a:p>
          <a:p>
            <a:pPr marL="461963" indent="-461963" eaLnBrk="1" hangingPunct="1">
              <a:spcAft>
                <a:spcPct val="20000"/>
              </a:spcAft>
              <a:buFontTx/>
              <a:buAutoNum type="alphaLcPeriod"/>
            </a:pPr>
            <a:r>
              <a:rPr lang="en-US" altLang="en-US" sz="3000" b="1" dirty="0">
                <a:cs typeface="Arial" panose="020B0604020202020204" pitchFamily="34" charset="0"/>
              </a:rPr>
              <a:t>God gives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leaders</a:t>
            </a:r>
            <a:r>
              <a:rPr lang="en-US" altLang="en-US" sz="3000" b="1" dirty="0">
                <a:cs typeface="Arial" panose="020B0604020202020204" pitchFamily="34" charset="0"/>
              </a:rPr>
              <a:t> and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staff</a:t>
            </a:r>
            <a:r>
              <a:rPr lang="en-US" altLang="en-US" sz="3000" b="1" dirty="0">
                <a:cs typeface="Arial" panose="020B0604020202020204" pitchFamily="34" charset="0"/>
              </a:rPr>
              <a:t> spiritual vision to know what God wants to do in our ministry.</a:t>
            </a:r>
          </a:p>
          <a:p>
            <a:pPr marL="461963" indent="-461963" eaLnBrk="1" hangingPunct="1">
              <a:spcAft>
                <a:spcPct val="20000"/>
              </a:spcAft>
              <a:buFontTx/>
              <a:buAutoNum type="alphaLcPeriod"/>
            </a:pPr>
            <a:r>
              <a:rPr lang="en-US" altLang="en-US" sz="3000" b="1" dirty="0">
                <a:cs typeface="Arial" panose="020B0604020202020204" pitchFamily="34" charset="0"/>
              </a:rPr>
              <a:t>Sometimes vision comes as a </a:t>
            </a:r>
            <a:r>
              <a:rPr lang="en-US" altLang="en-US" sz="3000" b="1" u="sng" dirty="0">
                <a:solidFill>
                  <a:schemeClr val="accent2"/>
                </a:solidFill>
                <a:cs typeface="Arial" panose="020B0604020202020204" pitchFamily="34" charset="0"/>
              </a:rPr>
              <a:t>burden</a:t>
            </a:r>
            <a:r>
              <a:rPr lang="en-US" altLang="en-US" sz="3000" b="1" dirty="0">
                <a:cs typeface="Arial" panose="020B0604020202020204" pitchFamily="34" charset="0"/>
              </a:rPr>
              <a:t> from God </a:t>
            </a:r>
            <a:r>
              <a:rPr lang="en-US" sz="3200" dirty="0"/>
              <a:t>or </a:t>
            </a:r>
            <a:r>
              <a:rPr lang="en-US" sz="3200" b="1" u="sng" dirty="0">
                <a:solidFill>
                  <a:schemeClr val="accent2"/>
                </a:solidFill>
              </a:rPr>
              <a:t>divine guidance</a:t>
            </a:r>
            <a:r>
              <a:rPr lang="en-US" sz="3200" dirty="0"/>
              <a:t>. </a:t>
            </a:r>
            <a:endParaRPr lang="en-US" altLang="en-US" sz="3000" b="1" dirty="0">
              <a:cs typeface="Arial" panose="020B0604020202020204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1DD53-0EFA-4E7B-90C0-46EC0A49DC8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 dirty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762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vision?</a:t>
            </a:r>
            <a:endParaRPr lang="en-US" b="1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641333" y="1044342"/>
            <a:ext cx="7543800" cy="1775059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altLang="en-US" sz="3600" b="1" dirty="0"/>
              <a:t>Vision gives us </a:t>
            </a:r>
            <a:r>
              <a:rPr lang="en-US" altLang="en-US" sz="3600" b="1" u="sng" dirty="0">
                <a:solidFill>
                  <a:schemeClr val="accent2"/>
                </a:solidFill>
              </a:rPr>
              <a:t>direction</a:t>
            </a:r>
            <a:r>
              <a:rPr lang="en-US" altLang="en-US" sz="3600" b="1" dirty="0">
                <a:solidFill>
                  <a:schemeClr val="accent2"/>
                </a:solidFill>
              </a:rPr>
              <a:t>.</a:t>
            </a:r>
            <a:endParaRPr lang="en-US" altLang="en-US" sz="3600" b="1" dirty="0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altLang="en-US" sz="3600" b="1" dirty="0"/>
              <a:t>Vision gives us</a:t>
            </a:r>
            <a:r>
              <a:rPr lang="en-US" altLang="en-US" sz="3600" b="1" dirty="0">
                <a:solidFill>
                  <a:schemeClr val="accent2"/>
                </a:solidFill>
              </a:rPr>
              <a:t> </a:t>
            </a:r>
            <a:r>
              <a:rPr lang="en-US" altLang="en-US" sz="3600" b="1" u="sng" dirty="0">
                <a:solidFill>
                  <a:schemeClr val="accent2"/>
                </a:solidFill>
              </a:rPr>
              <a:t>perseverance</a:t>
            </a:r>
            <a:r>
              <a:rPr lang="en-US" altLang="en-US" sz="3600" b="1" dirty="0">
                <a:solidFill>
                  <a:schemeClr val="accent2"/>
                </a:solidFill>
              </a:rPr>
              <a:t>.</a:t>
            </a:r>
            <a:r>
              <a:rPr lang="en-US" altLang="en-US" sz="3600" b="1" dirty="0"/>
              <a:t> </a:t>
            </a:r>
            <a:r>
              <a:rPr lang="en-US" altLang="en-US" sz="3600" b="1" dirty="0"/>
              <a:t> </a:t>
            </a:r>
            <a:endParaRPr lang="en-US" altLang="en-US" sz="3600" b="1" dirty="0"/>
          </a:p>
          <a:p>
            <a:pPr marL="609600" indent="-609600" eaLnBrk="1" hangingPunct="1"/>
            <a:endParaRPr lang="en-US" altLang="en-US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848600" cy="914400"/>
          </a:xfrm>
        </p:spPr>
        <p:txBody>
          <a:bodyPr/>
          <a:lstStyle/>
          <a:p>
            <a:pPr marL="838200" indent="-838200" eaLnBrk="1" hangingPunct="1">
              <a:buFontTx/>
              <a:buAutoNum type="arabicPeriod" startAt="2"/>
              <a:defRPr/>
            </a:pPr>
            <a:r>
              <a:rPr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b="1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vision important?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AE9BE-983E-4A57-AFE3-6E25DB79CB9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080" y="2884556"/>
            <a:ext cx="6009120" cy="3440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3038495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>
                <a:solidFill>
                  <a:schemeClr val="accent2"/>
                </a:solidFill>
              </a:rPr>
              <a:t>Nehemiah</a:t>
            </a:r>
            <a:r>
              <a:rPr lang="en-US" altLang="en-US" sz="3200" u="none" dirty="0"/>
              <a:t> is our key </a:t>
            </a:r>
            <a:r>
              <a:rPr lang="en-US" altLang="en-US" sz="3200" u="none" dirty="0"/>
              <a:t>example.</a:t>
            </a:r>
            <a:endParaRPr lang="en-US" sz="3200" u="none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1676400"/>
            <a:ext cx="7543800" cy="2819400"/>
          </a:xfrm>
        </p:spPr>
        <p:txBody>
          <a:bodyPr/>
          <a:lstStyle/>
          <a:p>
            <a:pPr marL="742950" indent="-742950" eaLnBrk="1" hangingPunct="1">
              <a:lnSpc>
                <a:spcPct val="130000"/>
              </a:lnSpc>
              <a:buFont typeface="+mj-lt"/>
              <a:buAutoNum type="alphaLcPeriod" startAt="3"/>
            </a:pPr>
            <a:r>
              <a:rPr lang="en-US" altLang="en-US" sz="3600" b="1" dirty="0"/>
              <a:t>Vision gives us </a:t>
            </a:r>
            <a:r>
              <a:rPr lang="en-US" altLang="en-US" sz="3600" b="1" u="sng" dirty="0">
                <a:solidFill>
                  <a:schemeClr val="accent2"/>
                </a:solidFill>
              </a:rPr>
              <a:t>passion</a:t>
            </a:r>
            <a:r>
              <a:rPr lang="en-US" altLang="en-US" sz="3600" b="1" dirty="0">
                <a:solidFill>
                  <a:schemeClr val="accent2"/>
                </a:solidFill>
              </a:rPr>
              <a:t>.</a:t>
            </a:r>
            <a:r>
              <a:rPr lang="en-US" altLang="en-US" sz="3600" b="1" dirty="0"/>
              <a:t>  </a:t>
            </a:r>
            <a:endParaRPr lang="en-US" altLang="en-US" sz="3600" b="1" dirty="0"/>
          </a:p>
          <a:p>
            <a:pPr marL="742950" indent="-742950" eaLnBrk="1" hangingPunct="1">
              <a:lnSpc>
                <a:spcPct val="130000"/>
              </a:lnSpc>
              <a:buFont typeface="+mj-lt"/>
              <a:buAutoNum type="alphaLcPeriod" startAt="3"/>
            </a:pPr>
            <a:r>
              <a:rPr lang="en-US" altLang="en-US" sz="3600" b="1" dirty="0"/>
              <a:t>Vision </a:t>
            </a:r>
            <a:r>
              <a:rPr lang="en-US" altLang="en-US" sz="3600" b="1" u="sng" dirty="0">
                <a:solidFill>
                  <a:schemeClr val="accent2"/>
                </a:solidFill>
              </a:rPr>
              <a:t>inspires</a:t>
            </a:r>
            <a:r>
              <a:rPr lang="en-US" altLang="en-US" sz="3600" b="1" dirty="0"/>
              <a:t> us to grow.  </a:t>
            </a:r>
          </a:p>
          <a:p>
            <a:pPr marL="609600" indent="-609600" eaLnBrk="1" hangingPunct="1">
              <a:lnSpc>
                <a:spcPct val="130000"/>
              </a:lnSpc>
              <a:spcBef>
                <a:spcPts val="2400"/>
              </a:spcBef>
              <a:buFontTx/>
              <a:buAutoNum type="alphaLcPeriod" startAt="3"/>
            </a:pPr>
            <a:r>
              <a:rPr lang="en-US" altLang="en-US" sz="3600" b="1" dirty="0"/>
              <a:t>Vision gives us </a:t>
            </a:r>
            <a:r>
              <a:rPr lang="en-US" altLang="en-US" sz="3600" b="1" u="sng" dirty="0">
                <a:solidFill>
                  <a:schemeClr val="accent2"/>
                </a:solidFill>
              </a:rPr>
              <a:t>hope</a:t>
            </a:r>
            <a:r>
              <a:rPr lang="en-US" altLang="en-US" sz="3600" b="1" dirty="0">
                <a:solidFill>
                  <a:schemeClr val="accent2"/>
                </a:solidFill>
              </a:rPr>
              <a:t>.</a:t>
            </a:r>
          </a:p>
          <a:p>
            <a:pPr marL="609600" indent="-609600" eaLnBrk="1" hangingPunct="1"/>
            <a:endParaRPr lang="en-US" altLang="en-US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848600" cy="914400"/>
          </a:xfrm>
        </p:spPr>
        <p:txBody>
          <a:bodyPr/>
          <a:lstStyle/>
          <a:p>
            <a:pPr marL="838200" indent="-838200" eaLnBrk="1" hangingPunct="1">
              <a:buFontTx/>
              <a:buAutoNum type="arabicPeriod" startAt="2"/>
              <a:defRPr/>
            </a:pPr>
            <a:r>
              <a:rPr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b="1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vision important?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AE9BE-983E-4A57-AFE3-6E25DB79CB98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3015418920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362200" y="1219200"/>
            <a:ext cx="7848600" cy="4724400"/>
          </a:xfrm>
        </p:spPr>
        <p:txBody>
          <a:bodyPr/>
          <a:lstStyle/>
          <a:p>
            <a:pPr marL="346075" indent="-346075" eaLnBrk="1" hangingPunct="1">
              <a:spcAft>
                <a:spcPts val="600"/>
              </a:spcAft>
              <a:buClr>
                <a:schemeClr val="tx1"/>
              </a:buClr>
              <a:buFontTx/>
              <a:buAutoNum type="alphaLcPeriod"/>
            </a:pPr>
            <a:r>
              <a:rPr lang="en-US" altLang="en-US" sz="3000" b="1" u="sng" dirty="0">
                <a:solidFill>
                  <a:schemeClr val="accent2"/>
                </a:solidFill>
              </a:rPr>
              <a:t>Seek</a:t>
            </a:r>
            <a:r>
              <a:rPr lang="en-US" altLang="en-US" sz="3000" b="1" dirty="0"/>
              <a:t> God for His will, His vision, and His direction. </a:t>
            </a:r>
          </a:p>
          <a:p>
            <a:pPr marL="346075" indent="-346075" eaLnBrk="1" hangingPunct="1">
              <a:spcAft>
                <a:spcPts val="600"/>
              </a:spcAft>
              <a:buClr>
                <a:schemeClr val="tx1"/>
              </a:buClr>
              <a:buFontTx/>
              <a:buAutoNum type="alphaLcPeriod"/>
            </a:pPr>
            <a:r>
              <a:rPr lang="en-US" altLang="en-US" sz="3000" dirty="0"/>
              <a:t>Realize sometimes the vision comes in </a:t>
            </a:r>
            <a:r>
              <a:rPr lang="en-US" altLang="en-US" sz="3000" u="sng" dirty="0">
                <a:solidFill>
                  <a:schemeClr val="accent2"/>
                </a:solidFill>
              </a:rPr>
              <a:t>small</a:t>
            </a:r>
            <a:r>
              <a:rPr lang="en-US" altLang="en-US" sz="3000" dirty="0">
                <a:solidFill>
                  <a:schemeClr val="accent2"/>
                </a:solidFill>
              </a:rPr>
              <a:t> </a:t>
            </a:r>
            <a:r>
              <a:rPr lang="en-US" altLang="en-US" sz="3000" u="sng" dirty="0">
                <a:solidFill>
                  <a:schemeClr val="accent2"/>
                </a:solidFill>
              </a:rPr>
              <a:t>pieces</a:t>
            </a:r>
            <a:r>
              <a:rPr lang="en-US" altLang="en-US" sz="3000" dirty="0">
                <a:solidFill>
                  <a:schemeClr val="accent2"/>
                </a:solidFill>
              </a:rPr>
              <a:t>.  </a:t>
            </a:r>
          </a:p>
          <a:p>
            <a:pPr marL="346075" indent="-346075" eaLnBrk="1" hangingPunct="1">
              <a:spcAft>
                <a:spcPts val="600"/>
              </a:spcAft>
              <a:buClr>
                <a:schemeClr val="tx1"/>
              </a:buClr>
              <a:buFontTx/>
              <a:buAutoNum type="alphaLcPeriod"/>
            </a:pPr>
            <a:r>
              <a:rPr lang="en-US" altLang="en-US" sz="3000" dirty="0"/>
              <a:t>The vision may come from different sources: the </a:t>
            </a:r>
            <a:r>
              <a:rPr lang="en-US" altLang="en-US" sz="3000" u="sng" dirty="0">
                <a:solidFill>
                  <a:schemeClr val="accent2"/>
                </a:solidFill>
              </a:rPr>
              <a:t>Bible</a:t>
            </a:r>
            <a:r>
              <a:rPr lang="en-US" altLang="en-US" sz="3000" dirty="0">
                <a:solidFill>
                  <a:schemeClr val="accent2"/>
                </a:solidFill>
              </a:rPr>
              <a:t>,</a:t>
            </a:r>
            <a:r>
              <a:rPr lang="en-US" altLang="en-US" sz="3000" dirty="0"/>
              <a:t> other </a:t>
            </a:r>
            <a:r>
              <a:rPr lang="en-US" altLang="en-US" sz="3000" u="sng" dirty="0">
                <a:solidFill>
                  <a:schemeClr val="accent2"/>
                </a:solidFill>
              </a:rPr>
              <a:t>people</a:t>
            </a:r>
            <a:r>
              <a:rPr lang="en-US" altLang="en-US" sz="3000" dirty="0">
                <a:solidFill>
                  <a:schemeClr val="accent2"/>
                </a:solidFill>
              </a:rPr>
              <a:t>,</a:t>
            </a:r>
            <a:r>
              <a:rPr lang="en-US" altLang="en-US" sz="3000" dirty="0"/>
              <a:t> times of </a:t>
            </a:r>
            <a:r>
              <a:rPr lang="en-US" altLang="en-US" sz="3000" u="sng" dirty="0">
                <a:solidFill>
                  <a:schemeClr val="accent2"/>
                </a:solidFill>
              </a:rPr>
              <a:t>prayer</a:t>
            </a:r>
            <a:r>
              <a:rPr lang="en-US" altLang="en-US" sz="3000" dirty="0"/>
              <a:t>, or something in our </a:t>
            </a:r>
            <a:r>
              <a:rPr lang="en-US" altLang="en-US" sz="3000" u="sng" dirty="0">
                <a:solidFill>
                  <a:schemeClr val="accent2"/>
                </a:solidFill>
              </a:rPr>
              <a:t>everyday</a:t>
            </a:r>
            <a:r>
              <a:rPr lang="en-US" altLang="en-US" sz="3000" dirty="0"/>
              <a:t> </a:t>
            </a:r>
            <a:r>
              <a:rPr lang="en-US" altLang="en-US" sz="3000" u="sng" dirty="0">
                <a:solidFill>
                  <a:schemeClr val="accent2"/>
                </a:solidFill>
              </a:rPr>
              <a:t>lives.</a:t>
            </a:r>
            <a:r>
              <a:rPr lang="en-US" altLang="en-US" sz="3000" dirty="0"/>
              <a:t> </a:t>
            </a:r>
          </a:p>
          <a:p>
            <a:pPr marL="346075" indent="-346075" eaLnBrk="1" hangingPunct="1">
              <a:spcAft>
                <a:spcPts val="600"/>
              </a:spcAft>
              <a:buClr>
                <a:schemeClr val="tx1"/>
              </a:buClr>
              <a:buFontTx/>
              <a:buAutoNum type="alphaLcPeriod"/>
            </a:pPr>
            <a:r>
              <a:rPr lang="en-US" sz="3000" dirty="0"/>
              <a:t>Sometimes there is the </a:t>
            </a:r>
            <a:r>
              <a:rPr lang="en-US" sz="3000" u="sng" dirty="0">
                <a:solidFill>
                  <a:schemeClr val="accent2"/>
                </a:solidFill>
              </a:rPr>
              <a:t>death</a:t>
            </a:r>
            <a:r>
              <a:rPr lang="en-US" sz="3000" dirty="0"/>
              <a:t> of a vision</a:t>
            </a:r>
            <a:r>
              <a:rPr lang="en-US" sz="3000" b="1" dirty="0"/>
              <a:t>. </a:t>
            </a:r>
            <a:endParaRPr lang="en-US" altLang="en-US" sz="3000" b="1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6602F-3B92-4B7A-92DF-E74D561F320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331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331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 dirty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How do we get God’s vision?</a:t>
            </a:r>
            <a:endParaRPr lang="en-US" b="1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752601"/>
            <a:ext cx="8077200" cy="4297363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altLang="en-US" sz="3200" b="1" dirty="0"/>
              <a:t>Addiction </a:t>
            </a:r>
            <a:r>
              <a:rPr lang="en-US" altLang="en-US" sz="3200" b="1" u="sng" dirty="0">
                <a:solidFill>
                  <a:schemeClr val="accent2"/>
                </a:solidFill>
              </a:rPr>
              <a:t>destroys</a:t>
            </a:r>
            <a:r>
              <a:rPr lang="en-US" altLang="en-US" sz="3200" b="1" dirty="0"/>
              <a:t> hope.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altLang="en-US" sz="3200" b="1" dirty="0"/>
              <a:t>An addict’s only vision is for more </a:t>
            </a:r>
            <a:r>
              <a:rPr lang="en-US" altLang="en-US" sz="3200" b="1" u="sng" dirty="0">
                <a:solidFill>
                  <a:schemeClr val="accent2"/>
                </a:solidFill>
              </a:rPr>
              <a:t>drugs.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altLang="en-US" sz="3200" b="1" dirty="0"/>
              <a:t>Addiction limits vision to </a:t>
            </a:r>
            <a:r>
              <a:rPr lang="en-US" altLang="en-US" sz="3200" b="1" u="sng" dirty="0">
                <a:solidFill>
                  <a:schemeClr val="accent2"/>
                </a:solidFill>
              </a:rPr>
              <a:t>today</a:t>
            </a:r>
            <a:r>
              <a:rPr lang="en-US" altLang="en-US" sz="3200" dirty="0">
                <a:solidFill>
                  <a:schemeClr val="accent2"/>
                </a:solidFill>
              </a:rPr>
              <a:t>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altLang="en-US" sz="3200" b="1" dirty="0"/>
              <a:t>Addiction destroys the vision of </a:t>
            </a:r>
            <a:r>
              <a:rPr lang="en-US" altLang="en-US" sz="3200" b="1" u="sng" dirty="0">
                <a:solidFill>
                  <a:schemeClr val="accent2"/>
                </a:solidFill>
              </a:rPr>
              <a:t>family</a:t>
            </a:r>
            <a:r>
              <a:rPr lang="en-US" altLang="en-US" sz="3200" b="1" dirty="0">
                <a:solidFill>
                  <a:schemeClr val="accent2"/>
                </a:solidFill>
              </a:rPr>
              <a:t> </a:t>
            </a:r>
            <a:r>
              <a:rPr lang="en-US" altLang="en-US" sz="3200" b="1" dirty="0"/>
              <a:t>and</a:t>
            </a:r>
            <a:r>
              <a:rPr lang="en-US" altLang="en-US" sz="3200" b="1" dirty="0">
                <a:solidFill>
                  <a:schemeClr val="accent2"/>
                </a:solidFill>
              </a:rPr>
              <a:t> </a:t>
            </a:r>
            <a:r>
              <a:rPr lang="en-US" altLang="en-US" sz="3200" b="1" u="sng" dirty="0">
                <a:solidFill>
                  <a:schemeClr val="accent2"/>
                </a:solidFill>
              </a:rPr>
              <a:t>friends</a:t>
            </a:r>
            <a:r>
              <a:rPr lang="en-US" altLang="en-US" sz="3200" b="1" dirty="0">
                <a:solidFill>
                  <a:schemeClr val="accent2"/>
                </a:solidFill>
              </a:rPr>
              <a:t>.</a:t>
            </a:r>
          </a:p>
          <a:p>
            <a:pPr marL="609600" indent="-609600" eaLnBrk="1" hangingPunct="1"/>
            <a:endParaRPr lang="en-US" altLang="en-US" sz="34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3EB78-368D-4118-B0C5-396147B364E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434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How does addiction affect vision?</a:t>
            </a:r>
            <a:endParaRPr lang="en-US" b="1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752601"/>
            <a:ext cx="8382000" cy="4297363"/>
          </a:xfrm>
        </p:spPr>
        <p:txBody>
          <a:bodyPr/>
          <a:lstStyle/>
          <a:p>
            <a:pPr marL="461963" indent="-461963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altLang="en-US" sz="3000" b="1" dirty="0"/>
              <a:t>Instruct them that God has a </a:t>
            </a:r>
            <a:r>
              <a:rPr lang="en-US" altLang="en-US" sz="3000" b="1" u="sng" dirty="0">
                <a:solidFill>
                  <a:schemeClr val="accent2"/>
                </a:solidFill>
              </a:rPr>
              <a:t>plan</a:t>
            </a:r>
            <a:r>
              <a:rPr lang="en-US" altLang="en-US" sz="3000" b="1" dirty="0"/>
              <a:t> for their lives.  </a:t>
            </a:r>
            <a:r>
              <a:rPr lang="en-US" altLang="en-US" sz="3000" b="1" dirty="0">
                <a:solidFill>
                  <a:srgbClr val="FFFF00"/>
                </a:solidFill>
              </a:rPr>
              <a:t>Jeremiah 29:11</a:t>
            </a:r>
          </a:p>
          <a:p>
            <a:pPr marL="461963" indent="-461963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altLang="en-US" sz="3000" b="1" dirty="0"/>
              <a:t>Teach them the ways God </a:t>
            </a:r>
            <a:r>
              <a:rPr lang="en-US" altLang="en-US" sz="3000" b="1" u="sng" dirty="0">
                <a:solidFill>
                  <a:schemeClr val="accent2"/>
                </a:solidFill>
              </a:rPr>
              <a:t>reveals</a:t>
            </a:r>
            <a:r>
              <a:rPr lang="en-US" altLang="en-US" sz="3000" b="1" dirty="0"/>
              <a:t> His will for our lives. </a:t>
            </a:r>
          </a:p>
          <a:p>
            <a:pPr marL="461963" indent="-461963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altLang="en-US" sz="3000" b="1" dirty="0"/>
              <a:t>Give them </a:t>
            </a:r>
            <a:r>
              <a:rPr lang="en-US" altLang="en-US" sz="3000" b="1" u="sng" dirty="0">
                <a:solidFill>
                  <a:schemeClr val="accent2"/>
                </a:solidFill>
              </a:rPr>
              <a:t>examples</a:t>
            </a:r>
            <a:r>
              <a:rPr lang="en-US" altLang="en-US" sz="3000" b="1" dirty="0"/>
              <a:t> from the Bible and today of God’s direction in the lives of His people.</a:t>
            </a:r>
          </a:p>
          <a:p>
            <a:pPr marL="461963" indent="-461963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altLang="en-US" sz="3000" b="1" dirty="0"/>
              <a:t>Encourage them to ask God for His </a:t>
            </a:r>
            <a:r>
              <a:rPr lang="en-US" altLang="en-US" sz="3000" b="1" u="sng" dirty="0">
                <a:solidFill>
                  <a:schemeClr val="accent2"/>
                </a:solidFill>
              </a:rPr>
              <a:t>vision/goals</a:t>
            </a:r>
            <a:r>
              <a:rPr lang="en-US" altLang="en-US" sz="3000" b="1" dirty="0"/>
              <a:t> for their lives.</a:t>
            </a:r>
            <a:endParaRPr lang="en-US" altLang="en-US" sz="3000" b="1" u="sng" dirty="0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None/>
            </a:pPr>
            <a:endParaRPr lang="en-US" altLang="en-US" sz="3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8841C-7EC5-4D9C-B668-23CB6BA131D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536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536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90000"/>
                  </a:schemeClr>
                </a:solidFill>
              </a:rPr>
              <a:t>5.  How do we develop vision</a:t>
            </a:r>
            <a:br>
              <a:rPr lang="en-US" sz="3600" b="1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3600" b="1" dirty="0">
                <a:solidFill>
                  <a:schemeClr val="tx2">
                    <a:lumMod val="90000"/>
                  </a:schemeClr>
                </a:solidFill>
              </a:rPr>
              <a:t> in our students?</a:t>
            </a:r>
            <a:endParaRPr lang="en-US" sz="36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73B56-5000-4A50-B324-7C10D426D2B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8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6389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381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u="none" dirty="0">
                <a:latin typeface="+mj-lt"/>
              </a:rPr>
              <a:t>Core Value </a:t>
            </a:r>
            <a:r>
              <a:rPr lang="en-US" u="none" dirty="0">
                <a:latin typeface="+mj-lt"/>
              </a:rPr>
              <a:t>4</a:t>
            </a:r>
            <a:endParaRPr lang="en-US" u="none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1981200"/>
            <a:ext cx="6477000" cy="156966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u="none" dirty="0">
                <a:solidFill>
                  <a:srgbClr val="92D050"/>
                </a:solidFill>
              </a:rPr>
              <a:t>seeing </a:t>
            </a:r>
          </a:p>
          <a:p>
            <a:r>
              <a:rPr lang="en-US" sz="3200" u="none" dirty="0">
                <a:solidFill>
                  <a:srgbClr val="92D050"/>
                </a:solidFill>
              </a:rPr>
              <a:t>	and acting on</a:t>
            </a:r>
          </a:p>
          <a:p>
            <a:r>
              <a:rPr lang="en-US" sz="3200" u="none" dirty="0">
                <a:solidFill>
                  <a:srgbClr val="92D050"/>
                </a:solidFill>
              </a:rPr>
              <a:t>	</a:t>
            </a:r>
            <a:r>
              <a:rPr lang="en-US" sz="3200" u="none" dirty="0">
                <a:solidFill>
                  <a:srgbClr val="92D050"/>
                </a:solidFill>
              </a:rPr>
              <a:t>	what God wants to do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1200" y="4572000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none" dirty="0">
                <a:solidFill>
                  <a:schemeClr val="accent2"/>
                </a:solidFill>
              </a:rPr>
              <a:t>Example: Nehemiah</a:t>
            </a:r>
            <a:endParaRPr lang="en-US" sz="3200" u="none" dirty="0">
              <a:solidFill>
                <a:schemeClr val="accent2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23556" y="3810001"/>
            <a:ext cx="4230597" cy="242189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10150" y="1088886"/>
            <a:ext cx="201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none" dirty="0">
                <a:solidFill>
                  <a:schemeClr val="accent2"/>
                </a:solidFill>
                <a:latin typeface="+mj-lt"/>
              </a:rPr>
              <a:t>Vision</a:t>
            </a:r>
            <a:endParaRPr lang="en-US" u="none" dirty="0">
              <a:latin typeface="+mj-lt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73B56-5000-4A50-B324-7C10D426D2B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6388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09-2018</a:t>
            </a:r>
          </a:p>
        </p:txBody>
      </p:sp>
      <p:sp>
        <p:nvSpPr>
          <p:cNvPr id="16389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b="0" u="none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pic>
        <p:nvPicPr>
          <p:cNvPr id="7" name="Picture 14" descr="BLP0034166_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2200" y="2743201"/>
            <a:ext cx="3797300" cy="26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04800"/>
            <a:ext cx="8458200" cy="2133600"/>
          </a:xfrm>
        </p:spPr>
        <p:txBody>
          <a:bodyPr>
            <a:normAutofit fontScale="90000"/>
          </a:bodyPr>
          <a:lstStyle/>
          <a:p>
            <a:pPr marL="461963" indent="-461963"/>
            <a:r>
              <a:rPr lang="en-US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en-US" sz="3600" b="1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one goal for your ministry or personal life that you need to work on?</a:t>
            </a:r>
            <a:br>
              <a:rPr lang="en-US" sz="3600" b="1" dirty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300" b="1" dirty="0">
                <a:solidFill>
                  <a:schemeClr val="tx2">
                    <a:lumMod val="90000"/>
                  </a:schemeClr>
                </a:solidFill>
                <a:effectLst/>
              </a:rPr>
              <a:t>How can you help fulfill the vision of your local Teen Challenge ministry?</a:t>
            </a:r>
            <a:endParaRPr lang="en-US" sz="3300" b="1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7400" y="3657600"/>
            <a:ext cx="3581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none" dirty="0">
                <a:solidFill>
                  <a:schemeClr val="accent2"/>
                </a:solidFill>
              </a:rPr>
              <a:t>Write down </a:t>
            </a:r>
            <a:endParaRPr lang="en-US" sz="3200" u="none" dirty="0">
              <a:solidFill>
                <a:schemeClr val="accent2"/>
              </a:solidFill>
            </a:endParaRPr>
          </a:p>
          <a:p>
            <a:r>
              <a:rPr lang="en-US" sz="3200" u="none" dirty="0">
                <a:solidFill>
                  <a:schemeClr val="accent2"/>
                </a:solidFill>
              </a:rPr>
              <a:t>at </a:t>
            </a:r>
            <a:r>
              <a:rPr lang="en-US" sz="3200" u="none" dirty="0">
                <a:solidFill>
                  <a:schemeClr val="accent2"/>
                </a:solidFill>
              </a:rPr>
              <a:t>least one </a:t>
            </a:r>
            <a:r>
              <a:rPr lang="en-US" sz="3200" u="none" dirty="0">
                <a:solidFill>
                  <a:schemeClr val="accent2"/>
                </a:solidFill>
              </a:rPr>
              <a:t>idea.</a:t>
            </a:r>
            <a:endParaRPr lang="en-US" sz="3200" u="none" dirty="0"/>
          </a:p>
        </p:txBody>
      </p:sp>
    </p:spTree>
    <p:extLst>
      <p:ext uri="{BB962C8B-B14F-4D97-AF65-F5344CB8AC3E}">
        <p14:creationId xmlns:p14="http://schemas.microsoft.com/office/powerpoint/2010/main" val="3088466914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re ValueTheme1">
  <a:themeElements>
    <a:clrScheme name="Custom 6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800000"/>
      </a:accent2>
      <a:accent3>
        <a:srgbClr val="E7BC29"/>
      </a:accent3>
      <a:accent4>
        <a:srgbClr val="E7BC29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Core ValueTheme1</Template>
  <TotalTime>392</TotalTime>
  <Words>391</Words>
  <Application>Microsoft Office PowerPoint</Application>
  <PresentationFormat>Widescreen</PresentationFormat>
  <Paragraphs>92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Constantia</vt:lpstr>
      <vt:lpstr>GoudyHvyface BT</vt:lpstr>
      <vt:lpstr>Lucida Sans Unicode</vt:lpstr>
      <vt:lpstr>Wingdings</vt:lpstr>
      <vt:lpstr>Wingdings 2</vt:lpstr>
      <vt:lpstr>Core ValueTheme1</vt:lpstr>
      <vt:lpstr>PowerPoint Presentation</vt:lpstr>
      <vt:lpstr>1. What is vision?</vt:lpstr>
      <vt:lpstr>Why is vision important?</vt:lpstr>
      <vt:lpstr>Why is vision important?</vt:lpstr>
      <vt:lpstr>3. How do we get God’s vision?</vt:lpstr>
      <vt:lpstr>4. How does addiction affect vision?</vt:lpstr>
      <vt:lpstr>5.  How do we develop vision  in our students?</vt:lpstr>
      <vt:lpstr>PowerPoint Presentation</vt:lpstr>
      <vt:lpstr>6. What is one goal for your ministry or personal life that you need to work on? How can you help fulfill the vision of your local Teen Challenge ministry?</vt:lpstr>
      <vt:lpstr>PowerPoint Presentation</vt:lpstr>
      <vt:lpstr>PowerPoint Presentation</vt:lpstr>
    </vt:vector>
  </TitlesOfParts>
  <Company>TCIMA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Storms</dc:creator>
  <cp:lastModifiedBy>Gregg Fischer</cp:lastModifiedBy>
  <cp:revision>62</cp:revision>
  <cp:lastPrinted>2019-09-01T02:39:32Z</cp:lastPrinted>
  <dcterms:created xsi:type="dcterms:W3CDTF">2009-04-12T01:44:26Z</dcterms:created>
  <dcterms:modified xsi:type="dcterms:W3CDTF">2019-10-15T20:45:20Z</dcterms:modified>
</cp:coreProperties>
</file>