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68" r:id="rId3"/>
    <p:sldId id="257" r:id="rId4"/>
    <p:sldId id="273" r:id="rId5"/>
    <p:sldId id="259" r:id="rId6"/>
    <p:sldId id="260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71" r:id="rId15"/>
    <p:sldId id="272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8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35A9B-2FD1-4B8C-A5E7-3411FD9B76D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C4FA-6601-4E47-80AB-76533321A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698500"/>
            <a:ext cx="6205538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09078-51CB-4B69-B546-ED97E1E333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9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r>
              <a:rPr lang="en-US" smtClean="0"/>
              <a:t>11/2019</a:t>
            </a:r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r>
              <a:rPr kumimoji="0" lang="en-US" sz="1000" smtClean="0">
                <a:solidFill>
                  <a:schemeClr val="tx2">
                    <a:shade val="50000"/>
                  </a:schemeClr>
                </a:solidFill>
              </a:rPr>
              <a:t>www.iTeenChallenge.org</a:t>
            </a:r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6552" y="762000"/>
            <a:ext cx="6480048" cy="2758440"/>
          </a:xfrm>
        </p:spPr>
        <p:txBody>
          <a:bodyPr>
            <a:normAutofit fontScale="90000"/>
          </a:bodyPr>
          <a:lstStyle/>
          <a:p>
            <a:r>
              <a:rPr lang="pt-BR" dirty="0">
                <a:effectLst/>
              </a:rPr>
              <a:t>Como posso me tornar um Perito em Discipulado cristão? </a:t>
            </a:r>
            <a:r>
              <a:rPr lang="pt-BR" dirty="0" smtClean="0">
                <a:effectLst/>
              </a:rPr>
              <a:t>  </a:t>
            </a:r>
            <a:r>
              <a:rPr lang="en-US" sz="3100" dirty="0">
                <a:solidFill>
                  <a:srgbClr val="0070C0"/>
                </a:solidFill>
                <a:effectLst/>
              </a:rPr>
              <a:t>How do I start to become an expert on Christian Discipleship?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6552" y="3733800"/>
            <a:ext cx="6480048" cy="685800"/>
          </a:xfrm>
        </p:spPr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Dave Batty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5395624"/>
            <a:ext cx="2667000" cy="1233777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</a:t>
            </a:fld>
            <a:endParaRPr kumimoji="0"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30385"/>
            <a:ext cx="2590800" cy="34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7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752601"/>
            <a:ext cx="8001000" cy="4525963"/>
          </a:xfrm>
        </p:spPr>
        <p:txBody>
          <a:bodyPr>
            <a:normAutofit/>
          </a:bodyPr>
          <a:lstStyle/>
          <a:p>
            <a:pPr marL="685800" indent="-684213">
              <a:buNone/>
            </a:pPr>
            <a:r>
              <a:rPr lang="pt-BR" sz="2800" dirty="0"/>
              <a:t>5. 	Um perito em discipulado trabalha para um </a:t>
            </a:r>
            <a:r>
              <a:rPr lang="pt-BR" sz="2800" u="sng" dirty="0"/>
              <a:t>crescimento</a:t>
            </a:r>
            <a:r>
              <a:rPr lang="pt-BR" sz="2800" dirty="0"/>
              <a:t>  </a:t>
            </a:r>
            <a:r>
              <a:rPr lang="pt-BR" sz="2800" u="sng" dirty="0"/>
              <a:t>equilibrado</a:t>
            </a:r>
            <a:endParaRPr lang="pt-BR" sz="2800" dirty="0"/>
          </a:p>
          <a:p>
            <a:pPr marL="685800" indent="-684213">
              <a:buNone/>
            </a:pPr>
            <a:r>
              <a:rPr lang="pt-BR" sz="2800" dirty="0"/>
              <a:t/>
            </a:r>
            <a:br>
              <a:rPr lang="pt-BR" sz="2800" dirty="0"/>
            </a:br>
            <a:r>
              <a:rPr lang="en-US" sz="2800" dirty="0">
                <a:solidFill>
                  <a:srgbClr val="0070C0"/>
                </a:solidFill>
              </a:rPr>
              <a:t>An expert at discipleship works for </a:t>
            </a:r>
            <a:r>
              <a:rPr lang="en-US" sz="2800" u="sng" dirty="0">
                <a:solidFill>
                  <a:srgbClr val="0070C0"/>
                </a:solidFill>
              </a:rPr>
              <a:t>balanced</a:t>
            </a:r>
            <a:r>
              <a:rPr lang="en-US" sz="2800" dirty="0">
                <a:solidFill>
                  <a:srgbClr val="0070C0"/>
                </a:solidFill>
              </a:rPr>
              <a:t>  </a:t>
            </a:r>
            <a:r>
              <a:rPr lang="en-US" sz="2800" u="sng" dirty="0">
                <a:solidFill>
                  <a:srgbClr val="0070C0"/>
                </a:solidFill>
              </a:rPr>
              <a:t>growth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2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703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752601"/>
            <a:ext cx="8001000" cy="4525963"/>
          </a:xfrm>
        </p:spPr>
        <p:txBody>
          <a:bodyPr>
            <a:normAutofit/>
          </a:bodyPr>
          <a:lstStyle/>
          <a:p>
            <a:pPr marL="685800" indent="-684213">
              <a:buNone/>
            </a:pPr>
            <a:r>
              <a:rPr lang="pt-BR" sz="2800" dirty="0"/>
              <a:t>6. 	Um perito em discipulado mostra um  </a:t>
            </a:r>
            <a:r>
              <a:rPr lang="pt-BR" sz="2800" u="sng" dirty="0"/>
              <a:t>exemplo</a:t>
            </a:r>
            <a:r>
              <a:rPr lang="pt-BR" sz="2800" dirty="0"/>
              <a:t> potente do que significa ser um cristão </a:t>
            </a:r>
            <a:r>
              <a:rPr lang="pt-BR" sz="2800" u="sng" dirty="0"/>
              <a:t>comprometido.</a:t>
            </a:r>
            <a:endParaRPr lang="en-US" sz="2800" dirty="0"/>
          </a:p>
          <a:p>
            <a:pPr marL="685800" indent="-684213">
              <a:buNone/>
            </a:pPr>
            <a:r>
              <a:rPr lang="en-US" sz="2800" dirty="0">
                <a:solidFill>
                  <a:srgbClr val="0070C0"/>
                </a:solidFill>
              </a:rPr>
              <a:t>	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An expert of discipleship sets a powerful  </a:t>
            </a:r>
            <a:r>
              <a:rPr lang="en-US" sz="2800" u="sng" dirty="0">
                <a:solidFill>
                  <a:srgbClr val="0070C0"/>
                </a:solidFill>
              </a:rPr>
              <a:t>example</a:t>
            </a:r>
            <a:r>
              <a:rPr lang="en-US" sz="2800" dirty="0">
                <a:solidFill>
                  <a:srgbClr val="0070C0"/>
                </a:solidFill>
              </a:rPr>
              <a:t> of what it means to be an  </a:t>
            </a:r>
            <a:r>
              <a:rPr lang="en-US" sz="2800" u="sng" dirty="0">
                <a:solidFill>
                  <a:srgbClr val="0070C0"/>
                </a:solidFill>
              </a:rPr>
              <a:t>committed</a:t>
            </a:r>
            <a:r>
              <a:rPr lang="en-US" sz="2800" dirty="0">
                <a:solidFill>
                  <a:srgbClr val="0070C0"/>
                </a:solidFill>
              </a:rPr>
              <a:t> Christian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2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411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752601"/>
            <a:ext cx="8001000" cy="4525963"/>
          </a:xfrm>
        </p:spPr>
        <p:txBody>
          <a:bodyPr>
            <a:normAutofit/>
          </a:bodyPr>
          <a:lstStyle/>
          <a:p>
            <a:pPr marL="692150" indent="-690563">
              <a:buNone/>
            </a:pPr>
            <a:r>
              <a:rPr lang="pt-BR" sz="2800" dirty="0"/>
              <a:t>7. 	Um discipulador perito realmente  </a:t>
            </a:r>
            <a:r>
              <a:rPr lang="pt-BR" sz="2800" u="sng" dirty="0"/>
              <a:t>preocupa-se</a:t>
            </a:r>
            <a:r>
              <a:rPr lang="pt-BR" sz="2800" dirty="0"/>
              <a:t> com o seu </a:t>
            </a:r>
            <a:r>
              <a:rPr lang="pt-BR" sz="2800" u="sng" dirty="0"/>
              <a:t>relacionamento</a:t>
            </a:r>
            <a:r>
              <a:rPr lang="pt-BR" sz="2800" dirty="0"/>
              <a:t> com a pessoa que é discipulada.</a:t>
            </a:r>
            <a:endParaRPr lang="en-US" sz="2800" dirty="0"/>
          </a:p>
          <a:p>
            <a:pPr marL="692150" indent="-690563">
              <a:buNone/>
            </a:pPr>
            <a:r>
              <a:rPr lang="en-US" sz="2800" i="1" dirty="0"/>
              <a:t>	</a:t>
            </a:r>
            <a:br>
              <a:rPr lang="en-US" sz="2800" i="1" dirty="0"/>
            </a:br>
            <a:r>
              <a:rPr lang="en-US" sz="2800" dirty="0">
                <a:solidFill>
                  <a:srgbClr val="0070C0"/>
                </a:solidFill>
              </a:rPr>
              <a:t>An expert </a:t>
            </a:r>
            <a:r>
              <a:rPr lang="en-US" sz="2800" dirty="0" err="1">
                <a:solidFill>
                  <a:srgbClr val="0070C0"/>
                </a:solidFill>
              </a:rPr>
              <a:t>discipler</a:t>
            </a:r>
            <a:r>
              <a:rPr lang="en-US" sz="2800" dirty="0">
                <a:solidFill>
                  <a:srgbClr val="0070C0"/>
                </a:solidFill>
              </a:rPr>
              <a:t> really </a:t>
            </a:r>
            <a:r>
              <a:rPr lang="en-US" sz="2800" u="sng" dirty="0">
                <a:solidFill>
                  <a:srgbClr val="0070C0"/>
                </a:solidFill>
              </a:rPr>
              <a:t>cares</a:t>
            </a:r>
            <a:r>
              <a:rPr lang="en-US" sz="2800" dirty="0">
                <a:solidFill>
                  <a:srgbClr val="0070C0"/>
                </a:solidFill>
              </a:rPr>
              <a:t> about their </a:t>
            </a:r>
            <a:r>
              <a:rPr lang="en-US" sz="2800" u="sng" dirty="0">
                <a:solidFill>
                  <a:srgbClr val="0070C0"/>
                </a:solidFill>
              </a:rPr>
              <a:t>relationship</a:t>
            </a:r>
            <a:r>
              <a:rPr lang="en-US" sz="2800" dirty="0">
                <a:solidFill>
                  <a:srgbClr val="0070C0"/>
                </a:solidFill>
              </a:rPr>
              <a:t> with the person being </a:t>
            </a:r>
            <a:r>
              <a:rPr lang="en-US" sz="2800" dirty="0" err="1">
                <a:solidFill>
                  <a:srgbClr val="0070C0"/>
                </a:solidFill>
              </a:rPr>
              <a:t>discipled</a:t>
            </a:r>
            <a:r>
              <a:rPr lang="en-US" sz="2800" dirty="0">
                <a:solidFill>
                  <a:srgbClr val="0070C0"/>
                </a:solidFill>
              </a:rPr>
              <a:t>.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2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255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4864291"/>
          </a:xfrm>
        </p:spPr>
        <p:txBody>
          <a:bodyPr>
            <a:normAutofit/>
          </a:bodyPr>
          <a:lstStyle/>
          <a:p>
            <a:pPr marL="1588" indent="0">
              <a:buClr>
                <a:srgbClr val="6EA0B0"/>
              </a:buClr>
              <a:buNone/>
            </a:pPr>
            <a:r>
              <a:rPr lang="pt-BR" sz="2400" dirty="0"/>
              <a:t>Se você é perito em discipulado cristão: Você entende o </a:t>
            </a:r>
            <a:r>
              <a:rPr lang="pt-BR" sz="2400" u="sng" dirty="0"/>
              <a:t>processo</a:t>
            </a:r>
            <a:r>
              <a:rPr lang="pt-BR" sz="2400" dirty="0"/>
              <a:t> do discipulado</a:t>
            </a:r>
          </a:p>
          <a:p>
            <a:pPr marL="1588" indent="0">
              <a:spcAft>
                <a:spcPts val="1000"/>
              </a:spcAft>
              <a:buClr>
                <a:srgbClr val="6EA0B0"/>
              </a:buClr>
              <a:buNone/>
            </a:pPr>
            <a:r>
              <a:rPr lang="en-US" sz="2400" dirty="0">
                <a:solidFill>
                  <a:srgbClr val="0070C0"/>
                </a:solidFill>
              </a:rPr>
              <a:t>If you are an expert at Christian discipleship: You understand the </a:t>
            </a:r>
            <a:r>
              <a:rPr lang="en-US" sz="2400" u="sng" dirty="0">
                <a:solidFill>
                  <a:srgbClr val="0070C0"/>
                </a:solidFill>
              </a:rPr>
              <a:t>process </a:t>
            </a:r>
            <a:r>
              <a:rPr lang="en-US" sz="2400" dirty="0">
                <a:solidFill>
                  <a:srgbClr val="0070C0"/>
                </a:solidFill>
              </a:rPr>
              <a:t> of discipleship</a:t>
            </a:r>
          </a:p>
          <a:p>
            <a:pPr marL="914400" indent="-455613">
              <a:spcAft>
                <a:spcPts val="1000"/>
              </a:spcAft>
              <a:buClr>
                <a:srgbClr val="6EA0B0"/>
              </a:buClr>
              <a:buNone/>
            </a:pPr>
            <a:r>
              <a:rPr lang="pt-BR" sz="2400" dirty="0"/>
              <a:t>A.	O </a:t>
            </a:r>
            <a:r>
              <a:rPr lang="pt-BR" sz="2400" u="sng" dirty="0"/>
              <a:t>que</a:t>
            </a:r>
            <a:r>
              <a:rPr lang="pt-BR" sz="2400" dirty="0"/>
              <a:t>  é discipulado  </a:t>
            </a:r>
            <a:br>
              <a:rPr lang="pt-BR" sz="2400" dirty="0"/>
            </a:br>
            <a:r>
              <a:rPr lang="pt-BR" sz="2400" u="sng" dirty="0">
                <a:solidFill>
                  <a:srgbClr val="0070C0"/>
                </a:solidFill>
              </a:rPr>
              <a:t>What</a:t>
            </a:r>
            <a:r>
              <a:rPr lang="pt-BR" sz="2400" dirty="0">
                <a:solidFill>
                  <a:srgbClr val="0070C0"/>
                </a:solidFill>
              </a:rPr>
              <a:t> discipleship is</a:t>
            </a:r>
          </a:p>
          <a:p>
            <a:pPr marL="914400" indent="-455613">
              <a:spcAft>
                <a:spcPts val="1000"/>
              </a:spcAft>
              <a:buClr>
                <a:srgbClr val="6EA0B0"/>
              </a:buClr>
              <a:buNone/>
            </a:pPr>
            <a:r>
              <a:rPr lang="pt-BR" sz="2400" dirty="0"/>
              <a:t>B.	</a:t>
            </a:r>
            <a:r>
              <a:rPr lang="pt-BR" sz="2400" u="sng" dirty="0"/>
              <a:t>Como</a:t>
            </a:r>
            <a:r>
              <a:rPr lang="pt-BR" sz="2400" dirty="0"/>
              <a:t>  ele ocorre   </a:t>
            </a:r>
            <a:br>
              <a:rPr lang="pt-BR" sz="2400" dirty="0"/>
            </a:br>
            <a:r>
              <a:rPr lang="pt-BR" sz="2400" u="sng" dirty="0">
                <a:solidFill>
                  <a:srgbClr val="0070C0"/>
                </a:solidFill>
              </a:rPr>
              <a:t>How</a:t>
            </a:r>
            <a:r>
              <a:rPr lang="pt-BR" sz="2400" dirty="0">
                <a:solidFill>
                  <a:srgbClr val="0070C0"/>
                </a:solidFill>
              </a:rPr>
              <a:t> it works</a:t>
            </a:r>
          </a:p>
          <a:p>
            <a:pPr marL="914400" indent="-455613">
              <a:buClr>
                <a:srgbClr val="6EA0B0"/>
              </a:buClr>
              <a:buNone/>
            </a:pPr>
            <a:r>
              <a:rPr lang="pt-BR" sz="2400" dirty="0"/>
              <a:t>C.	</a:t>
            </a:r>
            <a:r>
              <a:rPr lang="pt-BR" sz="2400" u="sng" dirty="0"/>
              <a:t>Porque</a:t>
            </a:r>
            <a:r>
              <a:rPr lang="pt-BR" sz="2400" dirty="0"/>
              <a:t>  ele ocorre   </a:t>
            </a:r>
            <a:br>
              <a:rPr lang="pt-BR" sz="2400" dirty="0"/>
            </a:br>
            <a:r>
              <a:rPr lang="pt-BR" sz="2400" u="sng" dirty="0">
                <a:solidFill>
                  <a:srgbClr val="0070C0"/>
                </a:solidFill>
              </a:rPr>
              <a:t>Why</a:t>
            </a:r>
            <a:r>
              <a:rPr lang="pt-BR" sz="2400" dirty="0">
                <a:solidFill>
                  <a:srgbClr val="0070C0"/>
                </a:solidFill>
              </a:rPr>
              <a:t> it works</a:t>
            </a:r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b="0" dirty="0" err="1">
                <a:effectLst/>
              </a:rPr>
              <a:t>Conclusão</a:t>
            </a:r>
            <a:r>
              <a:rPr lang="en-US" sz="3200" b="0" dirty="0">
                <a:effectLst/>
              </a:rPr>
              <a:t>    </a:t>
            </a:r>
            <a:r>
              <a:rPr lang="en-US" sz="3200" b="0" dirty="0">
                <a:solidFill>
                  <a:srgbClr val="0070C0"/>
                </a:solidFill>
                <a:effectLst/>
              </a:rPr>
              <a:t>Conclusion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635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2362200" y="304800"/>
            <a:ext cx="7543800" cy="1447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dirty="0" smtClean="0"/>
              <a:t>Questões para discussão</a:t>
            </a:r>
            <a:br>
              <a:rPr lang="pt-BR" dirty="0" smtClean="0"/>
            </a:br>
            <a:r>
              <a:rPr lang="en-US" sz="2400" dirty="0"/>
              <a:t>Questions for discussion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36641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 err="1"/>
              <a:t>Informação</a:t>
            </a:r>
            <a:r>
              <a:rPr lang="en-US" sz="4000" dirty="0"/>
              <a:t> </a:t>
            </a:r>
            <a:r>
              <a:rPr lang="en-US" sz="4000" dirty="0" err="1"/>
              <a:t>para</a:t>
            </a:r>
            <a:r>
              <a:rPr lang="en-US" sz="4000" dirty="0"/>
              <a:t> </a:t>
            </a:r>
            <a:r>
              <a:rPr lang="en-US" sz="4000" dirty="0" err="1"/>
              <a:t>contatar</a:t>
            </a:r>
            <a:endParaRPr lang="en-US" sz="40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32766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4400" dirty="0"/>
              <a:t>Global Teen Challenge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400" dirty="0"/>
          </a:p>
          <a:p>
            <a:pPr algn="ctr">
              <a:buNone/>
              <a:defRPr/>
            </a:pPr>
            <a:r>
              <a:rPr lang="en-US" sz="4400" dirty="0"/>
              <a:t>www.GlobalTC.org</a:t>
            </a:r>
          </a:p>
          <a:p>
            <a:pPr algn="ctr">
              <a:buNone/>
              <a:defRPr/>
            </a:pPr>
            <a:r>
              <a:rPr lang="en-US" sz="4400" dirty="0"/>
              <a:t>www.iTeenChallenge.org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3600" dirty="0"/>
              <a:t>706-576-6555</a:t>
            </a:r>
            <a:endParaRPr lang="en-US" sz="4400" dirty="0"/>
          </a:p>
        </p:txBody>
      </p:sp>
      <p:pic>
        <p:nvPicPr>
          <p:cNvPr id="9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1000" y="4517269"/>
            <a:ext cx="3695700" cy="17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76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763" indent="-4763">
              <a:buNone/>
            </a:pPr>
            <a:r>
              <a:rPr lang="pt-BR" sz="2800" dirty="0"/>
              <a:t>Quero tornar-me um perito em discipulado cristão.</a:t>
            </a:r>
          </a:p>
          <a:p>
            <a:pPr marL="4763" indent="-4763">
              <a:buNone/>
            </a:pPr>
            <a:r>
              <a:rPr lang="en-US" sz="2800" dirty="0">
                <a:solidFill>
                  <a:srgbClr val="0070C0"/>
                </a:solidFill>
              </a:rPr>
              <a:t>I want to become an expert on Christian discipleship.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>
                <a:ln w="5000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nossa meta: </a:t>
            </a:r>
            <a:br>
              <a:rPr lang="pt-BR" sz="4000" dirty="0">
                <a:ln w="5000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n w="5000" cmpd="sng">
                  <a:noFill/>
                  <a:prstDash val="solid"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Our goal: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895600"/>
            <a:ext cx="5486400" cy="37307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772400" y="3036424"/>
            <a:ext cx="1620479" cy="707886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META</a:t>
            </a:r>
            <a:endParaRPr lang="en-US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1"/>
            <a:ext cx="8229600" cy="4178491"/>
          </a:xfrm>
        </p:spPr>
        <p:txBody>
          <a:bodyPr>
            <a:normAutofit/>
          </a:bodyPr>
          <a:lstStyle/>
          <a:p>
            <a:r>
              <a:rPr lang="pt-BR" dirty="0" smtClean="0"/>
              <a:t>Qual </a:t>
            </a:r>
            <a:r>
              <a:rPr lang="pt-BR" dirty="0"/>
              <a:t>é a opinião de Deus sobre um perito</a:t>
            </a:r>
            <a:r>
              <a:rPr lang="pt-BR" dirty="0" smtClean="0"/>
              <a:t>?</a:t>
            </a:r>
            <a:r>
              <a:rPr lang="en-US" dirty="0"/>
              <a:t>  </a:t>
            </a:r>
            <a:r>
              <a:rPr lang="en-US" dirty="0" smtClean="0"/>
              <a:t>                                                    </a:t>
            </a:r>
            <a:r>
              <a:rPr lang="en-US" sz="2800" dirty="0">
                <a:solidFill>
                  <a:srgbClr val="0070C0"/>
                </a:solidFill>
              </a:rPr>
              <a:t>What is God’s opinion of an expert?</a:t>
            </a:r>
            <a:endParaRPr lang="pt-BR" sz="19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effectLst/>
              </a:rPr>
              <a:t>O que faz de alguém um perito</a:t>
            </a:r>
            <a:r>
              <a:rPr lang="pt-BR" dirty="0" smtClean="0">
                <a:effectLst/>
              </a:rPr>
              <a:t>?    </a:t>
            </a:r>
            <a:br>
              <a:rPr lang="pt-BR" dirty="0" smtClean="0">
                <a:effectLst/>
              </a:rPr>
            </a:br>
            <a:r>
              <a:rPr lang="en-US" sz="3600" dirty="0" smtClean="0">
                <a:solidFill>
                  <a:srgbClr val="0070C0"/>
                </a:solidFill>
                <a:effectLst/>
              </a:rPr>
              <a:t>What </a:t>
            </a:r>
            <a:r>
              <a:rPr lang="en-US" sz="3600" dirty="0">
                <a:solidFill>
                  <a:srgbClr val="0070C0"/>
                </a:solidFill>
                <a:effectLst/>
              </a:rPr>
              <a:t>makes one an expert?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1633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846"/>
            <a:ext cx="4724400" cy="6019800"/>
          </a:xfrm>
        </p:spPr>
        <p:txBody>
          <a:bodyPr>
            <a:normAutofit/>
          </a:bodyPr>
          <a:lstStyle/>
          <a:p>
            <a:r>
              <a:rPr lang="en-US" dirty="0" smtClean="0"/>
              <a:t>Matthew 28:19-20</a:t>
            </a:r>
          </a:p>
          <a:p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1 Corinthians 3:10 </a:t>
            </a:r>
            <a:br>
              <a:rPr lang="en-US" dirty="0" smtClean="0"/>
            </a:br>
            <a:r>
              <a:rPr lang="en-US" sz="2000" dirty="0"/>
              <a:t>New Living Translation</a:t>
            </a:r>
            <a:endParaRPr lang="en-US" dirty="0" smtClean="0"/>
          </a:p>
          <a:p>
            <a:pPr marL="466725" indent="0">
              <a:buNone/>
            </a:pPr>
            <a:r>
              <a:rPr lang="en-US" dirty="0" smtClean="0"/>
              <a:t>Because of God’s grace to me, I have laid the foundation like an </a:t>
            </a:r>
            <a:r>
              <a:rPr lang="en-US" u="sng" dirty="0" smtClean="0"/>
              <a:t>expert builder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Now others are building on it. But whoever is building on this foundation must be </a:t>
            </a:r>
            <a:br>
              <a:rPr lang="en-US" dirty="0" smtClean="0"/>
            </a:br>
            <a:r>
              <a:rPr lang="en-US" dirty="0" smtClean="0"/>
              <a:t>very careful.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</a:t>
            </a:fld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752600"/>
            <a:ext cx="2739781" cy="4109671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7496908" y="388145"/>
            <a:ext cx="4724400" cy="6019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err="1" smtClean="0"/>
              <a:t>Mateus</a:t>
            </a:r>
            <a:r>
              <a:rPr lang="en-US" dirty="0" smtClean="0"/>
              <a:t> 28:19-20</a:t>
            </a:r>
          </a:p>
          <a:p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1 </a:t>
            </a:r>
            <a:r>
              <a:rPr lang="pt-BR" dirty="0"/>
              <a:t>Coríntios 3:10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000" dirty="0" smtClean="0"/>
              <a:t>Nova </a:t>
            </a:r>
            <a:r>
              <a:rPr lang="pt-BR" sz="2000" dirty="0"/>
              <a:t>Versão Transformadora</a:t>
            </a:r>
            <a:endParaRPr lang="pt-BR" dirty="0"/>
          </a:p>
          <a:p>
            <a:pPr marL="466725" indent="0">
              <a:buNone/>
            </a:pPr>
            <a:r>
              <a:rPr lang="pt-BR" dirty="0" smtClean="0"/>
              <a:t>Pela </a:t>
            </a:r>
            <a:r>
              <a:rPr lang="pt-BR" dirty="0"/>
              <a:t>graça que me foi dada, lancei o alicerce como um </a:t>
            </a:r>
            <a:r>
              <a:rPr lang="pt-BR" u="sng" dirty="0"/>
              <a:t>construtor competente</a:t>
            </a:r>
            <a:r>
              <a:rPr lang="pt-BR" dirty="0"/>
              <a:t>, e agora outros estão construindo sobre ele. Mas quem constrói sobre o alicerce precisa ter muito </a:t>
            </a:r>
            <a:r>
              <a:rPr lang="pt-BR" dirty="0" smtClean="0"/>
              <a:t>cuidado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3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07091"/>
          </a:xfrm>
        </p:spPr>
        <p:txBody>
          <a:bodyPr>
            <a:normAutofit/>
          </a:bodyPr>
          <a:lstStyle/>
          <a:p>
            <a:pPr marL="692150" indent="-692150">
              <a:buNone/>
            </a:pPr>
            <a:r>
              <a:rPr lang="en-US" sz="3600" dirty="0"/>
              <a:t>1.	</a:t>
            </a:r>
            <a:r>
              <a:rPr lang="en-US" sz="3200" dirty="0"/>
              <a:t>Um </a:t>
            </a:r>
            <a:r>
              <a:rPr lang="en-US" sz="3200" dirty="0" err="1"/>
              <a:t>perito</a:t>
            </a:r>
            <a:r>
              <a:rPr lang="en-US" sz="3200" dirty="0"/>
              <a:t> </a:t>
            </a:r>
            <a:r>
              <a:rPr lang="en-US" sz="3200" u="sng" dirty="0" err="1"/>
              <a:t>que</a:t>
            </a:r>
            <a:r>
              <a:rPr lang="en-US" sz="3200" u="sng" dirty="0"/>
              <a:t> </a:t>
            </a:r>
            <a:r>
              <a:rPr lang="en-US" sz="3200" u="sng" dirty="0" err="1"/>
              <a:t>ama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>
                <a:solidFill>
                  <a:srgbClr val="0070C0"/>
                </a:solidFill>
              </a:rPr>
              <a:t>An expert </a:t>
            </a:r>
            <a:r>
              <a:rPr lang="en-US" sz="3200" u="sng" dirty="0">
                <a:solidFill>
                  <a:srgbClr val="0070C0"/>
                </a:solidFill>
              </a:rPr>
              <a:t>lover</a:t>
            </a:r>
          </a:p>
          <a:p>
            <a:pPr marL="692150" indent="0">
              <a:spcBef>
                <a:spcPts val="0"/>
              </a:spcBef>
              <a:buNone/>
            </a:pPr>
            <a:r>
              <a:rPr lang="pt-BR" sz="3200" dirty="0">
                <a:latin typeface="Calibri"/>
                <a:ea typeface="Calibri"/>
                <a:cs typeface="Calibri"/>
              </a:rPr>
              <a:t>Jesus – quando falou com o jovem rico - quando ele viu que o jovem tinha um problema, Jesus olhou para ele e amou-o </a:t>
            </a:r>
            <a:r>
              <a:rPr lang="pt-BR" sz="2400" b="1" dirty="0">
                <a:latin typeface="Calibri"/>
                <a:ea typeface="Calibri"/>
                <a:cs typeface="Calibri"/>
              </a:rPr>
              <a:t>Marcos 10:21</a:t>
            </a:r>
            <a:br>
              <a:rPr lang="pt-BR" sz="2400" b="1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Jesus—when talking to the Rich Young Ruler—when he saw that this man had a problem, </a:t>
            </a:r>
            <a:r>
              <a:rPr lang="en-US" sz="2800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/>
            </a:r>
            <a:br>
              <a:rPr lang="en-US" sz="2800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</a:br>
            <a:r>
              <a:rPr lang="en-US" sz="2800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Jesus </a:t>
            </a:r>
            <a:r>
              <a:rPr lang="en-US" sz="28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looked at him and loved him   </a:t>
            </a:r>
            <a:r>
              <a:rPr lang="en-US" sz="2200" b="1" i="1" dirty="0">
                <a:latin typeface="Calibri"/>
                <a:ea typeface="Calibri"/>
                <a:cs typeface="Calibri"/>
              </a:rPr>
              <a:t>Mark 10:21</a:t>
            </a:r>
            <a:endParaRPr lang="en-US" sz="1900" i="1" dirty="0">
              <a:latin typeface="Calibri"/>
              <a:ea typeface="Calibri"/>
              <a:cs typeface="Times New Roman"/>
            </a:endParaRPr>
          </a:p>
          <a:p>
            <a:endParaRPr lang="en-US" sz="3200" i="1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>
                <a:effectLst/>
              </a:rPr>
              <a:t>Características de um perito em discipulado                          </a:t>
            </a:r>
            <a:r>
              <a:rPr lang="en-US" sz="3100" dirty="0">
                <a:solidFill>
                  <a:srgbClr val="0070C0"/>
                </a:solidFill>
                <a:effectLst/>
              </a:rPr>
              <a:t>Characteristics of an expert on discipleship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055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indent="-684213">
              <a:spcAft>
                <a:spcPts val="1500"/>
              </a:spcAft>
              <a:buNone/>
            </a:pPr>
            <a:r>
              <a:rPr lang="pt-BR" sz="3600" dirty="0"/>
              <a:t>2.	</a:t>
            </a:r>
            <a:r>
              <a:rPr lang="pt-BR" sz="2800" dirty="0"/>
              <a:t>Você tem uma compreensão </a:t>
            </a:r>
            <a:r>
              <a:rPr lang="pt-BR" sz="2800" u="sng" dirty="0"/>
              <a:t>abrangente</a:t>
            </a:r>
            <a:r>
              <a:rPr lang="pt-BR" sz="2800" dirty="0"/>
              <a:t>  dos </a:t>
            </a:r>
            <a:r>
              <a:rPr lang="pt-BR" sz="2800" u="sng" dirty="0"/>
              <a:t>princípios</a:t>
            </a:r>
            <a:r>
              <a:rPr lang="pt-BR" sz="2800" dirty="0"/>
              <a:t>  do discipulado.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800" dirty="0">
                <a:solidFill>
                  <a:srgbClr val="0070C0"/>
                </a:solidFill>
              </a:rPr>
              <a:t>You have a </a:t>
            </a:r>
            <a:r>
              <a:rPr lang="en-US" sz="2800" u="sng" dirty="0">
                <a:solidFill>
                  <a:srgbClr val="0070C0"/>
                </a:solidFill>
              </a:rPr>
              <a:t>comprehensive</a:t>
            </a:r>
            <a:r>
              <a:rPr lang="en-US" sz="2800" dirty="0">
                <a:solidFill>
                  <a:srgbClr val="0070C0"/>
                </a:solidFill>
              </a:rPr>
              <a:t> understanding of the </a:t>
            </a:r>
            <a:r>
              <a:rPr lang="en-US" sz="2800" u="sng" dirty="0">
                <a:solidFill>
                  <a:srgbClr val="0070C0"/>
                </a:solidFill>
              </a:rPr>
              <a:t>principles</a:t>
            </a:r>
            <a:r>
              <a:rPr lang="en-US" sz="2800" dirty="0">
                <a:solidFill>
                  <a:srgbClr val="0070C0"/>
                </a:solidFill>
              </a:rPr>
              <a:t> of discipleship.</a:t>
            </a:r>
            <a:endParaRPr lang="en-US" sz="2800" u="sng" dirty="0">
              <a:solidFill>
                <a:srgbClr val="0070C0"/>
              </a:solidFill>
            </a:endParaRPr>
          </a:p>
          <a:p>
            <a:pPr marL="685800" indent="-685800">
              <a:spcBef>
                <a:spcPts val="0"/>
              </a:spcBef>
              <a:buNone/>
              <a:tabLst>
                <a:tab pos="685800" algn="l"/>
              </a:tabLst>
            </a:pPr>
            <a:r>
              <a:rPr lang="pt-BR" sz="3200" dirty="0">
                <a:latin typeface="Calibri"/>
                <a:ea typeface="Calibri"/>
                <a:cs typeface="Calibri"/>
              </a:rPr>
              <a:t>	</a:t>
            </a:r>
            <a:r>
              <a:rPr lang="pt-BR" sz="2800" dirty="0">
                <a:latin typeface="Calibri"/>
                <a:ea typeface="Calibri"/>
                <a:cs typeface="Calibri"/>
              </a:rPr>
              <a:t>2 Timóteo 2:15 - Procura apresentar-te aprovado a Deus.</a:t>
            </a:r>
            <a:r>
              <a:rPr lang="pt-BR" sz="2800" b="1" dirty="0">
                <a:latin typeface="Calibri"/>
                <a:ea typeface="Calibri"/>
                <a:cs typeface="Calibri"/>
              </a:rPr>
              <a:t> </a:t>
            </a:r>
            <a:br>
              <a:rPr lang="pt-BR" sz="2800" b="1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2 Timothy 2:15 – Study to show yourself approved to God.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1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8126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514601"/>
            <a:ext cx="7924800" cy="3611563"/>
          </a:xfrm>
        </p:spPr>
        <p:txBody>
          <a:bodyPr>
            <a:normAutofit/>
          </a:bodyPr>
          <a:lstStyle/>
          <a:p>
            <a:pPr marL="457200" indent="-420688">
              <a:spcAft>
                <a:spcPts val="1200"/>
              </a:spcAft>
              <a:buNone/>
            </a:pPr>
            <a:r>
              <a:rPr lang="pt-BR" sz="3100" dirty="0"/>
              <a:t>A.	</a:t>
            </a:r>
            <a:r>
              <a:rPr lang="pt-BR" sz="2800" dirty="0"/>
              <a:t>O </a:t>
            </a:r>
            <a:r>
              <a:rPr lang="pt-BR" sz="2800" u="sng" dirty="0"/>
              <a:t>que</a:t>
            </a:r>
            <a:r>
              <a:rPr lang="pt-BR" sz="2800" dirty="0"/>
              <a:t> é discipulado  </a:t>
            </a:r>
            <a:r>
              <a:rPr lang="pt-BR" sz="2800" u="sng" dirty="0">
                <a:solidFill>
                  <a:srgbClr val="0070C0"/>
                </a:solidFill>
              </a:rPr>
              <a:t>What</a:t>
            </a:r>
            <a:r>
              <a:rPr lang="pt-BR" sz="2800" dirty="0">
                <a:solidFill>
                  <a:srgbClr val="0070C0"/>
                </a:solidFill>
              </a:rPr>
              <a:t> discipleship is</a:t>
            </a:r>
          </a:p>
          <a:p>
            <a:pPr marL="457200" indent="-420688">
              <a:buNone/>
            </a:pPr>
            <a:r>
              <a:rPr lang="pt-BR" sz="3100" dirty="0"/>
              <a:t>B.	</a:t>
            </a:r>
            <a:r>
              <a:rPr lang="pt-BR" sz="2800" u="sng" dirty="0"/>
              <a:t>Como</a:t>
            </a:r>
            <a:r>
              <a:rPr lang="pt-BR" sz="2800" dirty="0"/>
              <a:t> ele ocorre   </a:t>
            </a:r>
            <a:r>
              <a:rPr lang="pt-BR" sz="2800" u="sng" dirty="0">
                <a:solidFill>
                  <a:srgbClr val="0070C0"/>
                </a:solidFill>
              </a:rPr>
              <a:t>How</a:t>
            </a:r>
            <a:r>
              <a:rPr lang="pt-BR" sz="2800" dirty="0">
                <a:solidFill>
                  <a:srgbClr val="0070C0"/>
                </a:solidFill>
              </a:rPr>
              <a:t> it works</a:t>
            </a:r>
          </a:p>
          <a:p>
            <a:pPr marL="457200" indent="-420688">
              <a:spcAft>
                <a:spcPts val="1000"/>
              </a:spcAft>
              <a:buNone/>
            </a:pPr>
            <a:r>
              <a:rPr lang="pt-BR" sz="3100" dirty="0"/>
              <a:t>	</a:t>
            </a:r>
            <a:r>
              <a:rPr lang="pt-BR" sz="2400" dirty="0"/>
              <a:t>Não simplesmente impondo as mãos sobre uma pessoa &amp;  orando</a:t>
            </a:r>
            <a:br>
              <a:rPr lang="pt-BR" sz="2400" dirty="0"/>
            </a:br>
            <a:r>
              <a:rPr lang="en-US" sz="2400" dirty="0">
                <a:solidFill>
                  <a:srgbClr val="0070C0"/>
                </a:solidFill>
              </a:rPr>
              <a:t>Not simply laying hands on a person &amp; praying</a:t>
            </a:r>
            <a:endParaRPr lang="pt-BR" sz="2600" dirty="0">
              <a:solidFill>
                <a:srgbClr val="0070C0"/>
              </a:solidFill>
            </a:endParaRPr>
          </a:p>
          <a:p>
            <a:pPr marL="457200" indent="-420688">
              <a:buNone/>
            </a:pPr>
            <a:r>
              <a:rPr lang="pt-BR" sz="3100" dirty="0"/>
              <a:t>C.	</a:t>
            </a:r>
            <a:r>
              <a:rPr lang="pt-BR" sz="2800" u="sng" dirty="0"/>
              <a:t>Porque</a:t>
            </a:r>
            <a:r>
              <a:rPr lang="pt-BR" sz="2800" dirty="0"/>
              <a:t> ele ocorre   </a:t>
            </a:r>
            <a:r>
              <a:rPr lang="pt-BR" sz="2800" u="sng" dirty="0">
                <a:solidFill>
                  <a:srgbClr val="0070C0"/>
                </a:solidFill>
              </a:rPr>
              <a:t>Why</a:t>
            </a:r>
            <a:r>
              <a:rPr lang="pt-BR" sz="2800" dirty="0">
                <a:solidFill>
                  <a:srgbClr val="0070C0"/>
                </a:solidFill>
              </a:rPr>
              <a:t> it works</a:t>
            </a:r>
          </a:p>
          <a:p>
            <a:pPr marL="36576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239962"/>
          </a:xfrm>
        </p:spPr>
        <p:txBody>
          <a:bodyPr>
            <a:normAutofit/>
          </a:bodyPr>
          <a:lstStyle/>
          <a:p>
            <a:pPr marL="36576"/>
            <a:r>
              <a:rPr lang="pt-BR" sz="2600" dirty="0">
                <a:effectLst/>
              </a:rPr>
              <a:t>Quando você se torna perito em discipulado cristão, você entende o </a:t>
            </a:r>
            <a:r>
              <a:rPr lang="pt-BR" sz="2600" u="sng" dirty="0">
                <a:solidFill>
                  <a:schemeClr val="tx1"/>
                </a:solidFill>
                <a:effectLst/>
              </a:rPr>
              <a:t>processo</a:t>
            </a:r>
            <a:r>
              <a:rPr lang="pt-BR" sz="2600" dirty="0">
                <a:effectLst/>
              </a:rPr>
              <a:t> do discipulado.</a:t>
            </a:r>
            <a:br>
              <a:rPr lang="pt-BR" sz="2600" dirty="0">
                <a:effectLst/>
              </a:rPr>
            </a:br>
            <a:r>
              <a:rPr lang="en-US" sz="2600" dirty="0">
                <a:solidFill>
                  <a:srgbClr val="0070C0"/>
                </a:solidFill>
                <a:effectLst/>
              </a:rPr>
              <a:t>When you become an expert at Christian discipleship, you understand the </a:t>
            </a:r>
            <a:r>
              <a:rPr lang="en-US" sz="2600" u="sng" dirty="0">
                <a:solidFill>
                  <a:srgbClr val="0070C0"/>
                </a:solidFill>
                <a:effectLst/>
              </a:rPr>
              <a:t>process</a:t>
            </a:r>
            <a:r>
              <a:rPr lang="en-US" sz="2600" dirty="0">
                <a:solidFill>
                  <a:srgbClr val="0070C0"/>
                </a:solidFill>
                <a:effectLst/>
              </a:rPr>
              <a:t> of discipleship.</a:t>
            </a:r>
            <a:endParaRPr lang="pt-BR" sz="26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649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685800" indent="-684213">
              <a:buNone/>
            </a:pPr>
            <a:r>
              <a:rPr lang="pt-BR" sz="2800" dirty="0"/>
              <a:t>3.	Um discipulador é um </a:t>
            </a:r>
            <a:r>
              <a:rPr lang="pt-BR" sz="2800" u="sng" dirty="0"/>
              <a:t>facilitador.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>
                <a:solidFill>
                  <a:srgbClr val="0070C0"/>
                </a:solidFill>
              </a:rPr>
              <a:t>A discipler is a </a:t>
            </a:r>
            <a:r>
              <a:rPr lang="pt-BR" sz="2800" u="sng" dirty="0">
                <a:solidFill>
                  <a:srgbClr val="0070C0"/>
                </a:solidFill>
              </a:rPr>
              <a:t>facilitator.</a:t>
            </a:r>
            <a:endParaRPr lang="pt-BR" sz="2800" dirty="0">
              <a:solidFill>
                <a:srgbClr val="0070C0"/>
              </a:solidFill>
            </a:endParaRPr>
          </a:p>
          <a:p>
            <a:pPr marL="36576" indent="0">
              <a:buNone/>
            </a:pPr>
            <a:endParaRPr lang="pt-BR" sz="2400" dirty="0"/>
          </a:p>
          <a:p>
            <a:pPr marL="687388" indent="0">
              <a:buNone/>
            </a:pPr>
            <a:r>
              <a:rPr lang="pt-BR" sz="2800" dirty="0"/>
              <a:t>Diferença entre um perito </a:t>
            </a:r>
            <a:r>
              <a:rPr lang="pt-BR" sz="2800" u="sng" dirty="0"/>
              <a:t>que faz</a:t>
            </a:r>
            <a:r>
              <a:rPr lang="pt-BR" sz="2800" dirty="0"/>
              <a:t> e um perito em </a:t>
            </a:r>
            <a:r>
              <a:rPr lang="pt-BR" sz="2800" u="sng" dirty="0"/>
              <a:t>ensinar</a:t>
            </a:r>
            <a:r>
              <a:rPr lang="pt-BR" sz="2800" dirty="0"/>
              <a:t> os </a:t>
            </a:r>
            <a:r>
              <a:rPr lang="pt-BR" sz="2800" u="sng" dirty="0"/>
              <a:t>outros</a:t>
            </a:r>
            <a:r>
              <a:rPr lang="pt-BR" sz="2800" dirty="0"/>
              <a:t> a fazer.</a:t>
            </a:r>
          </a:p>
          <a:p>
            <a:pPr marL="687388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Difference between an expert </a:t>
            </a:r>
            <a:r>
              <a:rPr lang="en-US" sz="2800" u="sng" dirty="0">
                <a:solidFill>
                  <a:srgbClr val="0070C0"/>
                </a:solidFill>
              </a:rPr>
              <a:t>doer</a:t>
            </a:r>
            <a:r>
              <a:rPr lang="en-US" sz="2800" dirty="0">
                <a:solidFill>
                  <a:srgbClr val="0070C0"/>
                </a:solidFill>
              </a:rPr>
              <a:t> and an expert at </a:t>
            </a:r>
            <a:r>
              <a:rPr lang="en-US" sz="2800" u="sng" dirty="0">
                <a:solidFill>
                  <a:srgbClr val="0070C0"/>
                </a:solidFill>
              </a:rPr>
              <a:t>teaching others</a:t>
            </a:r>
            <a:r>
              <a:rPr lang="en-US" sz="2800" dirty="0">
                <a:solidFill>
                  <a:srgbClr val="0070C0"/>
                </a:solidFill>
              </a:rPr>
              <a:t> to do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2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3750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marL="685800" indent="-684213">
              <a:buNone/>
            </a:pPr>
            <a:r>
              <a:rPr lang="en-US" sz="5100" dirty="0"/>
              <a:t>4. 	</a:t>
            </a:r>
            <a:r>
              <a:rPr lang="pt-BR" sz="5100" dirty="0"/>
              <a:t>Um discipulador é um </a:t>
            </a:r>
            <a:r>
              <a:rPr lang="pt-BR" sz="5100" u="sng" dirty="0"/>
              <a:t>perito</a:t>
            </a:r>
            <a:r>
              <a:rPr lang="pt-BR" sz="5100" dirty="0"/>
              <a:t> </a:t>
            </a:r>
            <a:r>
              <a:rPr lang="pt-BR" sz="5100" u="sng" dirty="0"/>
              <a:t>encorajador</a:t>
            </a:r>
            <a:br>
              <a:rPr lang="pt-BR" sz="5100" u="sng" dirty="0"/>
            </a:br>
            <a:r>
              <a:rPr lang="en-US" sz="5100" dirty="0">
                <a:solidFill>
                  <a:srgbClr val="0070C0"/>
                </a:solidFill>
              </a:rPr>
              <a:t>A </a:t>
            </a:r>
            <a:r>
              <a:rPr lang="en-US" sz="5100" dirty="0" err="1">
                <a:solidFill>
                  <a:srgbClr val="0070C0"/>
                </a:solidFill>
              </a:rPr>
              <a:t>discipler</a:t>
            </a:r>
            <a:r>
              <a:rPr lang="en-US" sz="5100" dirty="0">
                <a:solidFill>
                  <a:srgbClr val="0070C0"/>
                </a:solidFill>
              </a:rPr>
              <a:t> is an expert </a:t>
            </a:r>
            <a:r>
              <a:rPr lang="en-US" sz="5100" u="sng" dirty="0">
                <a:solidFill>
                  <a:srgbClr val="0070C0"/>
                </a:solidFill>
              </a:rPr>
              <a:t>encourager</a:t>
            </a:r>
            <a:r>
              <a:rPr lang="en-US" sz="5100" dirty="0">
                <a:solidFill>
                  <a:srgbClr val="0070C0"/>
                </a:solidFill>
              </a:rPr>
              <a:t> </a:t>
            </a:r>
          </a:p>
          <a:p>
            <a:pPr marL="36576" indent="0">
              <a:buNone/>
            </a:pPr>
            <a:endParaRPr lang="en-US" sz="3800" dirty="0"/>
          </a:p>
          <a:p>
            <a:pPr marL="158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4400" dirty="0"/>
              <a:t>Jesus e o homem possuído por demônios em Gadara</a:t>
            </a:r>
          </a:p>
          <a:p>
            <a:pPr marL="1588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t-BR" sz="4400" dirty="0"/>
              <a:t>Todos os outros o viram como um louco nu, que gritava. Jesus viu o potencial dele para ser um seguidor de Deus e um  evangelista Marcos 5:1-20</a:t>
            </a:r>
          </a:p>
          <a:p>
            <a:pPr marL="158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rgbClr val="0070C0"/>
                </a:solidFill>
              </a:rPr>
              <a:t>Jesus and the demon possessed man in Gadara</a:t>
            </a:r>
          </a:p>
          <a:p>
            <a:pPr marL="158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rgbClr val="0070C0"/>
                </a:solidFill>
              </a:rPr>
              <a:t>Everyone else saw a naked, screaming madman. </a:t>
            </a: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Jesus saw the potential to be a follower of God and an evangelist  Mark 5:1-20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/>
              </a:rPr>
              <a:t>Características de um perito em discipulado</a:t>
            </a:r>
            <a:br>
              <a:rPr lang="pt-BR" sz="2800" dirty="0">
                <a:effectLst/>
              </a:rPr>
            </a:br>
            <a:r>
              <a:rPr lang="en-US" sz="2800" dirty="0">
                <a:solidFill>
                  <a:srgbClr val="0070C0"/>
                </a:solidFill>
                <a:effectLst/>
              </a:rPr>
              <a:t>Characteristics of an expert on discipleship</a:t>
            </a:r>
            <a:endParaRPr lang="en-US" sz="28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11/2019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www.iTeenChallenge.org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965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882</TotalTime>
  <Words>255</Words>
  <Application>Microsoft Office PowerPoint</Application>
  <PresentationFormat>Widescreen</PresentationFormat>
  <Paragraphs>109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Como posso me tornar um Perito em Discipulado cristão?   How do I start to become an expert on Christian Discipleship?</vt:lpstr>
      <vt:lpstr>A nossa meta:  Our goal: </vt:lpstr>
      <vt:lpstr>O que faz de alguém um perito?     What makes one an expert?</vt:lpstr>
      <vt:lpstr>PowerPoint Presentation</vt:lpstr>
      <vt:lpstr>Características de um perito em discipulado                          Characteristics of an expert on discipleship</vt:lpstr>
      <vt:lpstr>Características de um perito em discipulado Characteristics of an expert on discipleship</vt:lpstr>
      <vt:lpstr>Quando você se torna perito em discipulado cristão, você entende o processo do discipulado. When you become an expert at Christian discipleship, you understand the process of discipleship.</vt:lpstr>
      <vt:lpstr>Características de um perito em discipulado Characteristics of an expert on discipleship</vt:lpstr>
      <vt:lpstr>Características de um perito em discipulado Characteristics of an expert on discipleship</vt:lpstr>
      <vt:lpstr>Características de um perito em discipulado Characteristics of an expert on discipleship</vt:lpstr>
      <vt:lpstr>Características de um perito em discipulado Characteristics of an expert on discipleship</vt:lpstr>
      <vt:lpstr>Características de um perito em discipulado Characteristics of an expert on discipleship</vt:lpstr>
      <vt:lpstr>Conclusão    Conclusion</vt:lpstr>
      <vt:lpstr>Questões para discussão Questions for discussion</vt:lpstr>
      <vt:lpstr>Informação para contatar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posso me tornar um Perito em Discipulado cristão?   How do I start to become an Expert on Christian Discipleship?</dc:title>
  <dc:creator>Gregg</dc:creator>
  <cp:lastModifiedBy>Dave Batty</cp:lastModifiedBy>
  <cp:revision>20</cp:revision>
  <dcterms:created xsi:type="dcterms:W3CDTF">2012-04-12T18:27:53Z</dcterms:created>
  <dcterms:modified xsi:type="dcterms:W3CDTF">2019-11-26T13:41:35Z</dcterms:modified>
</cp:coreProperties>
</file>