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67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8" r:id="rId12"/>
    <p:sldId id="265" r:id="rId13"/>
    <p:sldId id="26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AAB0-F569-469B-82CB-0386ACEE630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BFBC6-15A2-4E1C-98D0-8B100F944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711200" y="6172201"/>
            <a:ext cx="1930400" cy="365125"/>
          </a:xfrm>
        </p:spPr>
        <p:txBody>
          <a:bodyPr anchor="ctr"/>
          <a:lstStyle>
            <a:lvl1pPr>
              <a:defRPr sz="1200"/>
            </a:lvl1pPr>
          </a:lstStyle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9855200" y="6172200"/>
            <a:ext cx="1320800" cy="304800"/>
          </a:xfrm>
        </p:spPr>
        <p:txBody>
          <a:bodyPr anchor="ctr"/>
          <a:lstStyle>
            <a:lvl1pPr algn="ctr">
              <a:defRPr sz="120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048000" y="6172201"/>
            <a:ext cx="6096000" cy="365125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447802"/>
            <a:ext cx="10160000" cy="4190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600" y="304800"/>
            <a:ext cx="10058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711200" y="6172201"/>
            <a:ext cx="1930400" cy="365125"/>
          </a:xfrm>
        </p:spPr>
        <p:txBody>
          <a:bodyPr anchor="ctr"/>
          <a:lstStyle>
            <a:lvl1pPr>
              <a:defRPr sz="1200"/>
            </a:lvl1pPr>
          </a:lstStyle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9855200" y="6172200"/>
            <a:ext cx="1320800" cy="304800"/>
          </a:xfrm>
        </p:spPr>
        <p:txBody>
          <a:bodyPr anchor="ctr"/>
          <a:lstStyle>
            <a:lvl1pPr algn="ctr">
              <a:defRPr sz="120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048000" y="6172201"/>
            <a:ext cx="6096000" cy="365125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609600"/>
            <a:ext cx="6934200" cy="3124200"/>
          </a:xfrm>
        </p:spPr>
        <p:txBody>
          <a:bodyPr/>
          <a:lstStyle/>
          <a:p>
            <a:r>
              <a:rPr lang="pt-BR" sz="4400" dirty="0"/>
              <a:t>Desenvolvendo uma Mentalidade bíblica de Discipulado cristão                     </a:t>
            </a:r>
            <a:r>
              <a:rPr lang="en-US" sz="3600" dirty="0">
                <a:solidFill>
                  <a:srgbClr val="FFC000"/>
                </a:solidFill>
              </a:rPr>
              <a:t>Developing a Biblical Mindset of </a:t>
            </a:r>
            <a:br>
              <a:rPr lang="en-US" sz="3600" dirty="0">
                <a:solidFill>
                  <a:srgbClr val="FFC000"/>
                </a:solidFill>
              </a:rPr>
            </a:br>
            <a:r>
              <a:rPr lang="en-US" sz="3600" dirty="0">
                <a:solidFill>
                  <a:srgbClr val="FFC000"/>
                </a:solidFill>
              </a:rPr>
              <a:t>Christian Discipleship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4114800"/>
            <a:ext cx="61722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Por</a:t>
            </a:r>
            <a:r>
              <a:rPr lang="en-US" dirty="0" smtClean="0"/>
              <a:t> Dave </a:t>
            </a:r>
            <a:r>
              <a:rPr lang="en-US" dirty="0"/>
              <a:t>Batty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4 - 2012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92" y="4335651"/>
            <a:ext cx="3657298" cy="169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1" y="411249"/>
            <a:ext cx="3599127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1295400"/>
            <a:ext cx="8153400" cy="4267200"/>
          </a:xfrm>
        </p:spPr>
        <p:txBody>
          <a:bodyPr>
            <a:normAutofit lnSpcReduction="10000"/>
          </a:bodyPr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3. 	Como fazemos da Grande Comissão o nosso padrão principal nas funções diárias do nosso ministério?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i="1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dirty="0">
                <a:solidFill>
                  <a:srgbClr val="FFC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How do we make the Great Commission our primary standard for daily operation in our ministry?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r>
              <a:rPr lang="en-US" dirty="0" smtClean="0"/>
              <a:t>   </a:t>
            </a:r>
            <a:r>
              <a:rPr lang="en-US" sz="3600" b="1" dirty="0">
                <a:solidFill>
                  <a:srgbClr val="FFC000"/>
                </a:solidFill>
              </a:rPr>
              <a:t>Conclusion</a:t>
            </a:r>
            <a:endParaRPr lang="en-US" sz="20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12" y="457200"/>
            <a:ext cx="1933575" cy="236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10795000" cy="914400"/>
          </a:xfrm>
        </p:spPr>
        <p:txBody>
          <a:bodyPr/>
          <a:lstStyle/>
          <a:p>
            <a:r>
              <a:rPr lang="en-US" dirty="0" err="1"/>
              <a:t>Minha</a:t>
            </a:r>
            <a:r>
              <a:rPr lang="en-US" dirty="0"/>
              <a:t> Grande </a:t>
            </a:r>
            <a:r>
              <a:rPr lang="en-US" dirty="0" err="1" smtClean="0"/>
              <a:t>Ideia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My Big Idea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543800" cy="1447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dirty="0" smtClean="0"/>
              <a:t>Questões para discussão</a:t>
            </a:r>
            <a:br>
              <a:rPr lang="pt-BR" dirty="0" smtClean="0"/>
            </a:br>
            <a:r>
              <a:rPr lang="en-US" sz="4000" dirty="0">
                <a:solidFill>
                  <a:srgbClr val="FFC000"/>
                </a:solidFill>
              </a:rPr>
              <a:t>Questions for discussion</a:t>
            </a:r>
            <a:endParaRPr lang="en-US" b="0" i="1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err="1"/>
              <a:t>Informação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</a:t>
            </a:r>
            <a:r>
              <a:rPr lang="en-US" sz="4000" dirty="0" err="1"/>
              <a:t>contatar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2766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400" dirty="0"/>
          </a:p>
          <a:p>
            <a:pPr algn="ctr"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706-576-6555</a:t>
            </a:r>
            <a:endParaRPr lang="en-US" sz="4400" dirty="0"/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4517269"/>
            <a:ext cx="3695700" cy="17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6400800" cy="5334000"/>
          </a:xfrm>
        </p:spPr>
        <p:txBody>
          <a:bodyPr>
            <a:normAutofit fontScale="92500"/>
          </a:bodyPr>
          <a:lstStyle/>
          <a:p>
            <a:pPr marL="18288" indent="0">
              <a:spcAft>
                <a:spcPts val="1200"/>
              </a:spcAft>
              <a:buNone/>
            </a:pPr>
            <a:r>
              <a:rPr lang="pt-BR" sz="2800" dirty="0">
                <a:effectLst/>
              </a:rPr>
              <a:t>Se o principal propósito do Desafio Jovem é o ministério da Grande Comissão, então, como equipe, devemos ver nosso papel principal: fazer discípulos</a:t>
            </a:r>
            <a:r>
              <a:rPr lang="pt-BR" sz="2800" dirty="0" smtClean="0">
                <a:effectLst/>
              </a:rPr>
              <a:t>.</a:t>
            </a:r>
            <a:endParaRPr lang="pt-BR" sz="2800" dirty="0">
              <a:effectLst/>
            </a:endParaRPr>
          </a:p>
          <a:p>
            <a:pPr marL="18288" indent="0">
              <a:buNone/>
            </a:pPr>
            <a:r>
              <a:rPr lang="pt-BR" sz="2800" dirty="0">
                <a:effectLst/>
              </a:rPr>
              <a:t>Isso precisa dominar nosso pensamento à medida que abordamos todas as áreas do nosso ministério</a:t>
            </a:r>
            <a:r>
              <a:rPr lang="pt-BR" sz="2800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en-US" sz="2000" dirty="0" smtClean="0">
              <a:effectLst/>
            </a:endParaRPr>
          </a:p>
          <a:p>
            <a:pPr marL="18288" indent="0">
              <a:spcAft>
                <a:spcPts val="1200"/>
              </a:spcAft>
              <a:buNone/>
            </a:pPr>
            <a:r>
              <a:rPr lang="en-US" sz="2000" smtClean="0">
                <a:solidFill>
                  <a:srgbClr val="FFC000"/>
                </a:solidFill>
                <a:effectLst/>
              </a:rPr>
              <a:t>If t</a:t>
            </a:r>
            <a:r>
              <a:rPr lang="en-US" sz="2000" smtClean="0">
                <a:solidFill>
                  <a:srgbClr val="FFC000"/>
                </a:solidFill>
                <a:effectLst/>
              </a:rPr>
              <a:t>he </a:t>
            </a:r>
            <a:r>
              <a:rPr lang="en-US" sz="2000" dirty="0" smtClean="0">
                <a:solidFill>
                  <a:srgbClr val="FFC000"/>
                </a:solidFill>
                <a:effectLst/>
              </a:rPr>
              <a:t>main purpose is for </a:t>
            </a:r>
            <a:r>
              <a:rPr lang="en-US" sz="2000" dirty="0">
                <a:solidFill>
                  <a:srgbClr val="FFC000"/>
                </a:solidFill>
                <a:effectLst/>
              </a:rPr>
              <a:t>Teen </a:t>
            </a:r>
            <a:r>
              <a:rPr lang="en-US" sz="2000" dirty="0" smtClean="0">
                <a:solidFill>
                  <a:srgbClr val="FFC000"/>
                </a:solidFill>
                <a:effectLst/>
              </a:rPr>
              <a:t>Challenge to be a</a:t>
            </a:r>
            <a:r>
              <a:rPr lang="en-US" sz="2000" dirty="0" smtClean="0">
                <a:solidFill>
                  <a:srgbClr val="FFC000"/>
                </a:solidFill>
                <a:effectLst/>
              </a:rPr>
              <a:t/>
            </a:r>
            <a:br>
              <a:rPr lang="en-US" sz="2000" dirty="0" smtClean="0">
                <a:solidFill>
                  <a:srgbClr val="FFC000"/>
                </a:solidFill>
                <a:effectLst/>
              </a:rPr>
            </a:br>
            <a:r>
              <a:rPr lang="en-US" sz="2000" dirty="0" smtClean="0">
                <a:solidFill>
                  <a:srgbClr val="FFC000"/>
                </a:solidFill>
                <a:effectLst/>
              </a:rPr>
              <a:t>Great </a:t>
            </a:r>
            <a:r>
              <a:rPr lang="en-US" sz="2000" dirty="0">
                <a:solidFill>
                  <a:srgbClr val="FFC000"/>
                </a:solidFill>
                <a:effectLst/>
              </a:rPr>
              <a:t>Commission ministry, then as staff </a:t>
            </a:r>
            <a:r>
              <a:rPr lang="en-US" sz="2000" dirty="0" smtClean="0">
                <a:solidFill>
                  <a:srgbClr val="FFC000"/>
                </a:solidFill>
                <a:effectLst/>
              </a:rPr>
              <a:t/>
            </a:r>
            <a:br>
              <a:rPr lang="en-US" sz="2000" dirty="0" smtClean="0">
                <a:solidFill>
                  <a:srgbClr val="FFC000"/>
                </a:solidFill>
                <a:effectLst/>
              </a:rPr>
            </a:br>
            <a:r>
              <a:rPr lang="en-US" sz="2000" dirty="0" smtClean="0">
                <a:solidFill>
                  <a:srgbClr val="FFC000"/>
                </a:solidFill>
                <a:effectLst/>
              </a:rPr>
              <a:t>we </a:t>
            </a:r>
            <a:r>
              <a:rPr lang="en-US" sz="2000" dirty="0">
                <a:solidFill>
                  <a:srgbClr val="FFC000"/>
                </a:solidFill>
                <a:effectLst/>
              </a:rPr>
              <a:t>must see our primary role is to </a:t>
            </a:r>
            <a:r>
              <a:rPr lang="en-US" sz="2000" dirty="0" smtClean="0">
                <a:solidFill>
                  <a:srgbClr val="FFC000"/>
                </a:solidFill>
                <a:effectLst/>
              </a:rPr>
              <a:t>make </a:t>
            </a:r>
            <a:r>
              <a:rPr lang="en-US" sz="2000" dirty="0">
                <a:solidFill>
                  <a:srgbClr val="FFC000"/>
                </a:solidFill>
                <a:effectLst/>
              </a:rPr>
              <a:t>disciples. </a:t>
            </a:r>
            <a:endParaRPr lang="en-US" sz="2000" dirty="0" smtClean="0">
              <a:solidFill>
                <a:srgbClr val="FFC000"/>
              </a:solidFill>
              <a:effectLst/>
            </a:endParaRPr>
          </a:p>
          <a:p>
            <a:pPr marL="18288" indent="0">
              <a:buNone/>
            </a:pPr>
            <a:r>
              <a:rPr lang="en-US" sz="2000" dirty="0" smtClean="0">
                <a:solidFill>
                  <a:srgbClr val="FFC000"/>
                </a:solidFill>
                <a:effectLst/>
              </a:rPr>
              <a:t>This </a:t>
            </a:r>
            <a:r>
              <a:rPr lang="en-US" sz="2000" dirty="0">
                <a:solidFill>
                  <a:srgbClr val="FFC000"/>
                </a:solidFill>
                <a:effectLst/>
              </a:rPr>
              <a:t>needs to dominate our thinking as we approach every area of our ministry.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-612" r="-8027" b="2142"/>
          <a:stretch/>
        </p:blipFill>
        <p:spPr>
          <a:xfrm>
            <a:off x="7452360" y="807720"/>
            <a:ext cx="649224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2133602"/>
            <a:ext cx="7543800" cy="2895599"/>
          </a:xfrm>
        </p:spPr>
        <p:txBody>
          <a:bodyPr/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1. 	O poder da</a:t>
            </a:r>
            <a:r>
              <a:rPr lang="pt-BR" sz="3600" u="sng" dirty="0">
                <a:effectLst/>
                <a:latin typeface="Arial"/>
                <a:ea typeface="Calibri"/>
                <a:cs typeface="Times New Roman"/>
              </a:rPr>
              <a:t>	</a:t>
            </a:r>
            <a:r>
              <a:rPr lang="pt-BR" sz="3600" b="1" u="sng" dirty="0">
                <a:effectLst/>
                <a:latin typeface="Arial"/>
                <a:ea typeface="Calibri"/>
                <a:cs typeface="Times New Roman"/>
              </a:rPr>
              <a:t>Escolha			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i="1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Choice	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4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905000"/>
          </a:xfrm>
        </p:spPr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 smtClean="0"/>
              <a:t>Discipulado</a:t>
            </a:r>
            <a:r>
              <a:rPr lang="en-US" dirty="0" smtClean="0"/>
              <a:t> </a:t>
            </a:r>
            <a:r>
              <a:rPr lang="en-US" sz="3600" dirty="0">
                <a:solidFill>
                  <a:srgbClr val="FFC000"/>
                </a:solidFill>
              </a:rPr>
              <a:t>The Power of Discipleship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524000"/>
            <a:ext cx="7543800" cy="3505200"/>
          </a:xfrm>
        </p:spPr>
        <p:txBody>
          <a:bodyPr/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2.	O poder da</a:t>
            </a:r>
            <a:r>
              <a:rPr lang="pt-BR" sz="3600" u="sng" dirty="0">
                <a:effectLst/>
                <a:latin typeface="Arial"/>
                <a:ea typeface="Calibri"/>
                <a:cs typeface="Times New Roman"/>
              </a:rPr>
              <a:t>	</a:t>
            </a:r>
            <a:r>
              <a:rPr lang="pt-BR" sz="3600" b="1" u="sng" dirty="0">
                <a:effectLst/>
                <a:latin typeface="Arial"/>
                <a:ea typeface="Calibri"/>
                <a:cs typeface="Times New Roman"/>
              </a:rPr>
              <a:t>Sacrifício		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i="1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Sacrifice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8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676400"/>
          </a:xfrm>
        </p:spPr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 smtClean="0"/>
              <a:t>Discipulado</a:t>
            </a:r>
            <a:r>
              <a:rPr lang="en-US" dirty="0" smtClean="0"/>
              <a:t> </a:t>
            </a:r>
            <a:r>
              <a:rPr lang="en-US" sz="3600" dirty="0">
                <a:solidFill>
                  <a:srgbClr val="FFC000"/>
                </a:solidFill>
              </a:rPr>
              <a:t>The Power of Discipleship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371602"/>
            <a:ext cx="7543800" cy="3657599"/>
          </a:xfrm>
        </p:spPr>
        <p:txBody>
          <a:bodyPr/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3.	O poder da</a:t>
            </a:r>
            <a:r>
              <a:rPr lang="pt-BR" sz="3600" u="sng" dirty="0">
                <a:effectLst/>
                <a:latin typeface="Arial"/>
                <a:ea typeface="Calibri"/>
                <a:cs typeface="Times New Roman"/>
              </a:rPr>
              <a:t>	</a:t>
            </a:r>
            <a:r>
              <a:rPr lang="pt-BR" sz="3600" b="1" u="sng" dirty="0">
                <a:effectLst/>
                <a:latin typeface="Arial"/>
                <a:ea typeface="Calibri"/>
                <a:cs typeface="Times New Roman"/>
              </a:rPr>
              <a:t>Serviço		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i="1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Service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8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905000"/>
          </a:xfrm>
        </p:spPr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 smtClean="0"/>
              <a:t>Discipulado</a:t>
            </a:r>
            <a:r>
              <a:rPr lang="en-US" dirty="0" smtClean="0"/>
              <a:t> </a:t>
            </a:r>
            <a:r>
              <a:rPr lang="en-US" sz="3600" dirty="0">
                <a:solidFill>
                  <a:srgbClr val="FFC000"/>
                </a:solidFill>
              </a:rPr>
              <a:t>The Power of Discipleship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600202"/>
            <a:ext cx="7543800" cy="3657599"/>
          </a:xfrm>
        </p:spPr>
        <p:txBody>
          <a:bodyPr/>
          <a:lstStyle/>
          <a:p>
            <a:pPr marL="569913" indent="-566738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4.	O poder da</a:t>
            </a:r>
            <a:r>
              <a:rPr lang="pt-BR" sz="3600" u="sng" dirty="0">
                <a:effectLst/>
                <a:latin typeface="Arial"/>
                <a:ea typeface="Calibri"/>
                <a:cs typeface="Times New Roman"/>
              </a:rPr>
              <a:t>	</a:t>
            </a:r>
            <a:r>
              <a:rPr lang="pt-BR" sz="3600" b="1" u="sng" dirty="0">
                <a:effectLst/>
                <a:latin typeface="Arial"/>
                <a:ea typeface="Calibri"/>
                <a:cs typeface="Times New Roman"/>
              </a:rPr>
              <a:t>Frutificação		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6738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i="1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Fruitfulness</a:t>
            </a:r>
            <a:r>
              <a:rPr lang="en-US" sz="3200" u="sng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8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981200"/>
          </a:xfrm>
        </p:spPr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 smtClean="0"/>
              <a:t>Discipulado</a:t>
            </a:r>
            <a:r>
              <a:rPr lang="en-US" dirty="0" smtClean="0"/>
              <a:t> </a:t>
            </a:r>
            <a:r>
              <a:rPr lang="en-US" sz="3600" dirty="0">
                <a:solidFill>
                  <a:srgbClr val="FFC000"/>
                </a:solidFill>
              </a:rPr>
              <a:t>The Power of Discipleship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2514602"/>
            <a:ext cx="7924800" cy="3657599"/>
          </a:xfrm>
        </p:spPr>
        <p:txBody>
          <a:bodyPr>
            <a:noAutofit/>
          </a:bodyPr>
          <a:lstStyle/>
          <a:p>
            <a:pPr marL="344488" indent="-327025">
              <a:buNone/>
            </a:pPr>
            <a:r>
              <a:rPr lang="pt-BR" sz="2400" dirty="0"/>
              <a:t>1.	Marcos 1:14-20, 2:13-17 Mateus 4:18-22, João 1:34-43</a:t>
            </a:r>
          </a:p>
          <a:p>
            <a:pPr marL="344488" indent="-327025">
              <a:buNone/>
            </a:pPr>
            <a:r>
              <a:rPr lang="pt-BR" sz="2400" dirty="0"/>
              <a:t>2.	Mateus 10:34-42</a:t>
            </a:r>
          </a:p>
          <a:p>
            <a:pPr marL="344488" indent="-327025">
              <a:buNone/>
            </a:pPr>
            <a:r>
              <a:rPr lang="pt-BR" sz="2400" dirty="0"/>
              <a:t>3.	Lucas 14:25-35</a:t>
            </a:r>
          </a:p>
          <a:p>
            <a:pPr marL="344488" indent="-327025">
              <a:buNone/>
            </a:pPr>
            <a:r>
              <a:rPr lang="pt-BR" sz="2400" dirty="0"/>
              <a:t>4.	Lucas 18:18-30; Marcos 10:17-31, Mateus 19:16-30</a:t>
            </a:r>
          </a:p>
          <a:p>
            <a:pPr marL="344488" indent="-327025">
              <a:buNone/>
            </a:pPr>
            <a:r>
              <a:rPr lang="pt-BR" sz="2400" dirty="0"/>
              <a:t>5.	Mateus 16:21-28, Marcos 8:31-38, Lucas 9:18-27</a:t>
            </a:r>
          </a:p>
          <a:p>
            <a:pPr marL="344488" indent="-327025">
              <a:buNone/>
            </a:pPr>
            <a:r>
              <a:rPr lang="pt-BR" sz="2400" dirty="0"/>
              <a:t>6.	Mateus 28:16-20</a:t>
            </a:r>
          </a:p>
          <a:p>
            <a:pPr marL="344488" indent="-327025">
              <a:buNone/>
            </a:pPr>
            <a:r>
              <a:rPr lang="pt-BR" sz="2400" dirty="0"/>
              <a:t>7.	João 12:20-26</a:t>
            </a:r>
          </a:p>
          <a:p>
            <a:pPr marL="344488" indent="-327025">
              <a:buNone/>
            </a:pPr>
            <a:r>
              <a:rPr lang="pt-BR" sz="2400" dirty="0"/>
              <a:t>8.	Mateus 8:14-22, Lucas 9:57-62</a:t>
            </a:r>
          </a:p>
          <a:p>
            <a:pPr marL="344488" indent="-327025">
              <a:buNone/>
            </a:pPr>
            <a:r>
              <a:rPr lang="pt-BR" sz="2400" dirty="0"/>
              <a:t>9.	João 21:15-22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609600"/>
            <a:ext cx="8534400" cy="1752600"/>
          </a:xfrm>
        </p:spPr>
        <p:txBody>
          <a:bodyPr/>
          <a:lstStyle/>
          <a:p>
            <a:r>
              <a:rPr lang="pt-BR" sz="3200" b="1" dirty="0"/>
              <a:t>Atividade para pequenos grupos</a:t>
            </a:r>
            <a:br>
              <a:rPr lang="pt-BR" sz="3200" b="1" dirty="0"/>
            </a:br>
            <a:r>
              <a:rPr lang="pt-BR" sz="3200" b="1" dirty="0"/>
              <a:t>Procure nas Sagradas Escrituras e veja o que diz sobre ser discípulo.</a:t>
            </a:r>
            <a:br>
              <a:rPr lang="pt-BR" sz="3200" b="1" dirty="0"/>
            </a:br>
            <a:r>
              <a:rPr lang="en-US" sz="2400" b="1" dirty="0">
                <a:solidFill>
                  <a:srgbClr val="FFC000"/>
                </a:solidFill>
              </a:rPr>
              <a:t>Small Group Activity</a:t>
            </a:r>
            <a:r>
              <a:rPr lang="en-US" sz="2400" dirty="0">
                <a:solidFill>
                  <a:srgbClr val="FFC000"/>
                </a:solidFill>
              </a:rPr>
              <a:t/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Look up scripture and see what it says about being a disciple.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1524000"/>
            <a:ext cx="7467600" cy="4191000"/>
          </a:xfrm>
        </p:spPr>
        <p:txBody>
          <a:bodyPr>
            <a:normAutofit fontScale="92500"/>
          </a:bodyPr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3200" dirty="0">
                <a:effectLst/>
                <a:latin typeface="Arial"/>
                <a:ea typeface="Calibri"/>
                <a:cs typeface="Times New Roman"/>
              </a:rPr>
              <a:t>1. 	Como fazemos do discipulado cristão a abordagem dominante na nossa mentalidade enquanto fazemos o nosso trabalho no Desafio Jovem?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i="1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0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How do we make Christian discipleship the dominant approach in our mindset as we do our work at Teen Challenge?</a:t>
            </a:r>
            <a:endParaRPr lang="en-US" sz="18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569913" indent="-56991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r>
              <a:rPr lang="en-US" dirty="0" smtClean="0"/>
              <a:t>    </a:t>
            </a:r>
            <a:r>
              <a:rPr lang="en-US" sz="3200" dirty="0">
                <a:solidFill>
                  <a:srgbClr val="FFC000"/>
                </a:solidFill>
              </a:rPr>
              <a:t>Conclusion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1295400"/>
            <a:ext cx="7467600" cy="4724400"/>
          </a:xfrm>
        </p:spPr>
        <p:txBody>
          <a:bodyPr>
            <a:normAutofit lnSpcReduction="10000"/>
          </a:bodyPr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2. 	Como fazemos do discipulado cristão o principal método terapêutico (modelo, estratégia) usado no nosso ministério?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i="1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200" dirty="0">
                <a:solidFill>
                  <a:srgbClr val="FFC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How do we make Christian discipleship the primary therapeutic method (model, strategy) used in our ministry?</a:t>
            </a:r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r>
              <a:rPr lang="en-US" dirty="0" smtClean="0"/>
              <a:t>    </a:t>
            </a:r>
            <a:r>
              <a:rPr lang="en-US" sz="3600" b="1" dirty="0">
                <a:solidFill>
                  <a:srgbClr val="FFC000"/>
                </a:solidFill>
              </a:rPr>
              <a:t>Conclusion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4 - 2012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</TotalTime>
  <Words>221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Palatino Linotype</vt:lpstr>
      <vt:lpstr>Times New Roman</vt:lpstr>
      <vt:lpstr>Wingdings</vt:lpstr>
      <vt:lpstr>Elemental</vt:lpstr>
      <vt:lpstr>Desenvolvendo uma Mentalidade bíblica de Discipulado cristão                     Developing a Biblical Mindset of  Christian Discipleship </vt:lpstr>
      <vt:lpstr>PowerPoint Presentation</vt:lpstr>
      <vt:lpstr>O Poder de Discipulado The Power of Discipleship</vt:lpstr>
      <vt:lpstr>O Poder de Discipulado The Power of Discipleship</vt:lpstr>
      <vt:lpstr>O Poder de Discipulado The Power of Discipleship</vt:lpstr>
      <vt:lpstr>O Poder de Discipulado The Power of Discipleship</vt:lpstr>
      <vt:lpstr>Atividade para pequenos grupos Procure nas Sagradas Escrituras e veja o que diz sobre ser discípulo. Small Group Activity Look up scripture and see what it says about being a disciple.</vt:lpstr>
      <vt:lpstr>Conclusão    Conclusion</vt:lpstr>
      <vt:lpstr>Conclusão    Conclusion</vt:lpstr>
      <vt:lpstr>Conclusão   Conclusion</vt:lpstr>
      <vt:lpstr>Minha Grande Ideia My Big Idea</vt:lpstr>
      <vt:lpstr>Questões para discussão Questions for discussion</vt:lpstr>
      <vt:lpstr>Informação para contatar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Desenvolvendo uma Mentalidade bíblica de Discipulado cristão                     Developing a Biblical Mindset of Christian Discipleship</dc:title>
  <dc:creator>Gregg</dc:creator>
  <cp:lastModifiedBy>Dave Batty</cp:lastModifiedBy>
  <cp:revision>12</cp:revision>
  <dcterms:created xsi:type="dcterms:W3CDTF">2012-04-12T17:57:10Z</dcterms:created>
  <dcterms:modified xsi:type="dcterms:W3CDTF">2019-11-28T21:21:27Z</dcterms:modified>
</cp:coreProperties>
</file>