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6" r:id="rId2"/>
    <p:sldId id="268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4" r:id="rId11"/>
    <p:sldId id="267" r:id="rId12"/>
    <p:sldId id="265" r:id="rId13"/>
    <p:sldId id="26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DAAB0-F569-469B-82CB-0386ACEE6302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BFBC6-15A2-4E1C-98D0-8B100F9442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711200" y="6172201"/>
            <a:ext cx="1930400" cy="365125"/>
          </a:xfrm>
        </p:spPr>
        <p:txBody>
          <a:bodyPr anchor="ctr"/>
          <a:lstStyle>
            <a:lvl1pPr>
              <a:defRPr sz="1200"/>
            </a:lvl1pPr>
          </a:lstStyle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9855200" y="6172200"/>
            <a:ext cx="1320800" cy="304800"/>
          </a:xfrm>
        </p:spPr>
        <p:txBody>
          <a:bodyPr anchor="ctr"/>
          <a:lstStyle>
            <a:lvl1pPr algn="ctr">
              <a:defRPr sz="120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3048000" y="6172201"/>
            <a:ext cx="6096000" cy="365125"/>
          </a:xfrm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447802"/>
            <a:ext cx="10160000" cy="4190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600" y="304800"/>
            <a:ext cx="100584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711200" y="6172201"/>
            <a:ext cx="1930400" cy="365125"/>
          </a:xfrm>
        </p:spPr>
        <p:txBody>
          <a:bodyPr anchor="ctr"/>
          <a:lstStyle>
            <a:lvl1pPr>
              <a:defRPr sz="1200"/>
            </a:lvl1pPr>
          </a:lstStyle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9855200" y="6172200"/>
            <a:ext cx="1320800" cy="304800"/>
          </a:xfrm>
        </p:spPr>
        <p:txBody>
          <a:bodyPr anchor="ctr"/>
          <a:lstStyle>
            <a:lvl1pPr algn="ctr">
              <a:defRPr sz="1200"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3048000" y="6172201"/>
            <a:ext cx="6096000" cy="365125"/>
          </a:xfrm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11-2019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11-2019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11-2019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11-2019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11-2019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T501.02 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609600"/>
            <a:ext cx="6934200" cy="3124200"/>
          </a:xfrm>
        </p:spPr>
        <p:txBody>
          <a:bodyPr/>
          <a:lstStyle/>
          <a:p>
            <a:r>
              <a:rPr lang="en-US" sz="4400" dirty="0"/>
              <a:t>Developing a </a:t>
            </a:r>
            <a:br>
              <a:rPr lang="en-US" sz="4400" dirty="0"/>
            </a:br>
            <a:r>
              <a:rPr lang="en-US" sz="4400" dirty="0"/>
              <a:t>Biblical Mindset of </a:t>
            </a:r>
            <a:br>
              <a:rPr lang="en-US" sz="4400" dirty="0"/>
            </a:br>
            <a:r>
              <a:rPr lang="en-US" sz="4400" dirty="0"/>
              <a:t>Christian Discipleship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14800"/>
            <a:ext cx="6172200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By Dave </a:t>
            </a:r>
            <a:r>
              <a:rPr lang="en-US" dirty="0"/>
              <a:t>Batty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70" y="4572000"/>
            <a:ext cx="3249938" cy="1503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1" y="411249"/>
            <a:ext cx="3599127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0" y="685802"/>
            <a:ext cx="8229600" cy="4876799"/>
          </a:xfrm>
        </p:spPr>
        <p:txBody>
          <a:bodyPr>
            <a:normAutofit/>
          </a:bodyPr>
          <a:lstStyle/>
          <a:p>
            <a:pPr marL="569913" indent="-569913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3600" dirty="0">
                <a:effectLst/>
                <a:latin typeface="Arial"/>
                <a:ea typeface="Calibri"/>
                <a:cs typeface="Times New Roman"/>
              </a:rPr>
              <a:t>3. 	</a:t>
            </a:r>
            <a:r>
              <a:rPr lang="en-US" sz="3200" dirty="0">
                <a:effectLst/>
                <a:latin typeface="Arial" pitchFamily="34" charset="0"/>
                <a:ea typeface="Calibri"/>
                <a:cs typeface="Arial" pitchFamily="34" charset="0"/>
              </a:rPr>
              <a:t>How do we make the Great Commission our primary standard for daily operation in our ministry?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sz="200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12" y="457200"/>
            <a:ext cx="1933575" cy="236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Big Idea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304800"/>
            <a:ext cx="75438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/>
              <a:t>Questions for discussion</a:t>
            </a:r>
            <a:endParaRPr lang="en-US" sz="880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2766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Global Teen Challenge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400" dirty="0"/>
          </a:p>
          <a:p>
            <a:pPr algn="ctr">
              <a:buNone/>
              <a:defRPr/>
            </a:pPr>
            <a:r>
              <a:rPr lang="en-US" sz="4400" dirty="0"/>
              <a:t>www.GlobalTC.org</a:t>
            </a:r>
          </a:p>
          <a:p>
            <a:pPr algn="ctr">
              <a:buNone/>
              <a:defRPr/>
            </a:pPr>
            <a:r>
              <a:rPr lang="en-US" sz="4400" dirty="0"/>
              <a:t>www.iTeenChallenge.org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/>
              <a:t>706-576-6555</a:t>
            </a:r>
            <a:endParaRPr lang="en-US" sz="4400" dirty="0"/>
          </a:p>
        </p:txBody>
      </p:sp>
      <p:pic>
        <p:nvPicPr>
          <p:cNvPr id="1741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4517269"/>
            <a:ext cx="3695700" cy="17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6858000" cy="53340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600" dirty="0">
                <a:effectLst/>
              </a:rPr>
              <a:t>If Teen Challenge is first and foremost a </a:t>
            </a:r>
            <a:r>
              <a:rPr lang="en-US" sz="3600" dirty="0" smtClean="0">
                <a:effectLst/>
              </a:rPr>
              <a:t>Great </a:t>
            </a:r>
            <a:r>
              <a:rPr lang="en-US" sz="3600" dirty="0">
                <a:effectLst/>
              </a:rPr>
              <a:t>Commission ministry, then as staff we must see our primary role is to 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make </a:t>
            </a:r>
            <a:r>
              <a:rPr lang="en-US" sz="3600" dirty="0">
                <a:effectLst/>
              </a:rPr>
              <a:t>disciples. </a:t>
            </a:r>
            <a:endParaRPr lang="en-US" sz="3600" dirty="0" smtClean="0">
              <a:effectLst/>
            </a:endParaRPr>
          </a:p>
          <a:p>
            <a:pPr marL="18288" indent="0">
              <a:buNone/>
            </a:pPr>
            <a:r>
              <a:rPr lang="en-US" sz="3600" dirty="0" smtClean="0">
                <a:effectLst/>
              </a:rPr>
              <a:t>This </a:t>
            </a:r>
            <a:r>
              <a:rPr lang="en-US" sz="3600" dirty="0">
                <a:effectLst/>
              </a:rPr>
              <a:t>needs to dominate our thinking as we approach every area of our ministry.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-612" r="-8027" b="2142"/>
          <a:stretch/>
        </p:blipFill>
        <p:spPr>
          <a:xfrm>
            <a:off x="7086600" y="807720"/>
            <a:ext cx="649224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2133602"/>
            <a:ext cx="7543800" cy="2895599"/>
          </a:xfrm>
        </p:spPr>
        <p:txBody>
          <a:bodyPr/>
          <a:lstStyle/>
          <a:p>
            <a:pPr marL="569913" indent="-569913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3600" dirty="0">
                <a:effectLst/>
                <a:latin typeface="Arial"/>
                <a:ea typeface="Calibri"/>
                <a:cs typeface="Times New Roman"/>
              </a:rPr>
              <a:t>1. 	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>The power of </a:t>
            </a:r>
            <a:r>
              <a:rPr lang="en-US" sz="3600" u="sng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600" b="1" u="sng" dirty="0">
                <a:effectLst/>
                <a:latin typeface="Calibri"/>
                <a:ea typeface="Calibri"/>
                <a:cs typeface="Times New Roman"/>
              </a:rPr>
              <a:t>Choice	</a:t>
            </a:r>
            <a:r>
              <a:rPr lang="en-US" sz="3600" u="sng" dirty="0">
                <a:effectLst/>
                <a:latin typeface="Calibri"/>
                <a:ea typeface="Calibri"/>
                <a:cs typeface="Times New Roman"/>
              </a:rPr>
              <a:t>		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  <a:p>
            <a:pPr marL="569913" indent="-569913">
              <a:lnSpc>
                <a:spcPct val="115000"/>
              </a:lnSpc>
              <a:spcBef>
                <a:spcPts val="0"/>
              </a:spcBef>
            </a:pPr>
            <a:endParaRPr lang="en-US" sz="2400" i="1" dirty="0">
              <a:effectLst/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7543800" cy="1905000"/>
          </a:xfrm>
        </p:spPr>
        <p:txBody>
          <a:bodyPr/>
          <a:lstStyle/>
          <a:p>
            <a:r>
              <a:rPr lang="en-US" sz="4800" dirty="0"/>
              <a:t>The Power of Discipleship</a:t>
            </a:r>
            <a:endParaRPr lang="en-US" sz="7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524000"/>
            <a:ext cx="7543800" cy="3505200"/>
          </a:xfrm>
        </p:spPr>
        <p:txBody>
          <a:bodyPr/>
          <a:lstStyle/>
          <a:p>
            <a:pPr marL="569913" indent="-569913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3600" dirty="0">
                <a:effectLst/>
                <a:latin typeface="Arial"/>
                <a:ea typeface="Calibri"/>
                <a:cs typeface="Times New Roman"/>
              </a:rPr>
              <a:t>2.	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>The power of </a:t>
            </a:r>
            <a:r>
              <a:rPr lang="en-US" sz="3600" u="sng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600" b="1" u="sng" dirty="0">
                <a:effectLst/>
                <a:latin typeface="Calibri"/>
                <a:ea typeface="Calibri"/>
                <a:cs typeface="Times New Roman"/>
              </a:rPr>
              <a:t>Sacrifice</a:t>
            </a:r>
            <a:r>
              <a:rPr lang="en-US" sz="3600" u="sng" dirty="0">
                <a:effectLst/>
                <a:latin typeface="Calibri"/>
                <a:ea typeface="Calibri"/>
                <a:cs typeface="Times New Roman"/>
              </a:rPr>
              <a:t>		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endParaRPr lang="en-US" sz="2400" i="1" dirty="0">
              <a:effectLst/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7543800" cy="1676400"/>
          </a:xfrm>
        </p:spPr>
        <p:txBody>
          <a:bodyPr/>
          <a:lstStyle/>
          <a:p>
            <a:r>
              <a:rPr lang="en-US" sz="4800" dirty="0"/>
              <a:t>The Power of Discipleship</a:t>
            </a:r>
            <a:endParaRPr lang="en-US" sz="480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371602"/>
            <a:ext cx="7543800" cy="3657599"/>
          </a:xfrm>
        </p:spPr>
        <p:txBody>
          <a:bodyPr/>
          <a:lstStyle/>
          <a:p>
            <a:pPr marL="569913" indent="-569913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3600" dirty="0">
                <a:effectLst/>
                <a:latin typeface="Arial"/>
                <a:ea typeface="Calibri"/>
                <a:cs typeface="Times New Roman"/>
              </a:rPr>
              <a:t>3.	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>The power of </a:t>
            </a:r>
            <a:r>
              <a:rPr lang="en-US" sz="3600" u="sng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600" b="1" u="sng" dirty="0">
                <a:effectLst/>
                <a:latin typeface="Calibri"/>
                <a:ea typeface="Calibri"/>
                <a:cs typeface="Times New Roman"/>
              </a:rPr>
              <a:t>Service</a:t>
            </a:r>
            <a:r>
              <a:rPr lang="en-US" sz="3600" u="sng" dirty="0">
                <a:effectLst/>
                <a:latin typeface="Calibri"/>
                <a:ea typeface="Calibri"/>
                <a:cs typeface="Times New Roman"/>
              </a:rPr>
              <a:t>		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endParaRPr lang="en-US" sz="2400" i="1" dirty="0">
              <a:effectLst/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7543800" cy="1905000"/>
          </a:xfrm>
        </p:spPr>
        <p:txBody>
          <a:bodyPr/>
          <a:lstStyle/>
          <a:p>
            <a:r>
              <a:rPr lang="en-US" sz="4800" dirty="0"/>
              <a:t>The Power of Discipleship</a:t>
            </a:r>
            <a:endParaRPr lang="en-US" sz="480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600202"/>
            <a:ext cx="7543800" cy="3657599"/>
          </a:xfrm>
        </p:spPr>
        <p:txBody>
          <a:bodyPr/>
          <a:lstStyle/>
          <a:p>
            <a:pPr marL="569913" indent="-566738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3600" dirty="0">
                <a:effectLst/>
                <a:latin typeface="Arial"/>
                <a:ea typeface="Calibri"/>
                <a:cs typeface="Times New Roman"/>
              </a:rPr>
              <a:t>4.	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>The power of </a:t>
            </a:r>
            <a:r>
              <a:rPr lang="en-US" sz="3600" u="sng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3600" b="1" u="sng" dirty="0">
                <a:effectLst/>
                <a:latin typeface="Calibri"/>
                <a:ea typeface="Calibri"/>
                <a:cs typeface="Times New Roman"/>
              </a:rPr>
              <a:t>Fruitfulness</a:t>
            </a:r>
            <a:r>
              <a:rPr lang="en-US" sz="3600" u="sng" dirty="0">
                <a:effectLst/>
                <a:latin typeface="Calibri"/>
                <a:ea typeface="Calibri"/>
                <a:cs typeface="Times New Roman"/>
              </a:rPr>
              <a:t>		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endParaRPr lang="en-US" sz="2400" i="1" dirty="0">
              <a:effectLst/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7543800" cy="1981200"/>
          </a:xfrm>
        </p:spPr>
        <p:txBody>
          <a:bodyPr/>
          <a:lstStyle/>
          <a:p>
            <a:r>
              <a:rPr lang="en-US" sz="4800" dirty="0"/>
              <a:t>The Power of Discipleship</a:t>
            </a:r>
            <a:endParaRPr lang="en-US" sz="480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2209802"/>
            <a:ext cx="7924800" cy="3657599"/>
          </a:xfrm>
        </p:spPr>
        <p:txBody>
          <a:bodyPr>
            <a:noAutofit/>
          </a:bodyPr>
          <a:lstStyle/>
          <a:p>
            <a:pPr marL="344488" indent="-327025">
              <a:buNone/>
            </a:pPr>
            <a:r>
              <a:rPr lang="pt-BR" sz="2400" dirty="0"/>
              <a:t>1.	Mark 1:14-20, 2:13-17 Matthew 4:18-22, John 1:34-43</a:t>
            </a:r>
          </a:p>
          <a:p>
            <a:pPr marL="344488" indent="-327025">
              <a:buNone/>
            </a:pPr>
            <a:r>
              <a:rPr lang="pt-BR" sz="2400" dirty="0"/>
              <a:t>2.	 Matthew 10:34-42</a:t>
            </a:r>
          </a:p>
          <a:p>
            <a:pPr marL="344488" indent="-327025">
              <a:buNone/>
            </a:pPr>
            <a:r>
              <a:rPr lang="pt-BR" sz="2400" dirty="0"/>
              <a:t>3.	 Luke 14:25-35</a:t>
            </a:r>
          </a:p>
          <a:p>
            <a:pPr marL="344488" indent="-327025">
              <a:buNone/>
            </a:pPr>
            <a:r>
              <a:rPr lang="pt-BR" sz="2400" dirty="0"/>
              <a:t>4.	 Luke 18:18-30; Mark 10:17-31, Matthew 19:16-30</a:t>
            </a:r>
          </a:p>
          <a:p>
            <a:pPr marL="344488" indent="-327025">
              <a:buNone/>
            </a:pPr>
            <a:r>
              <a:rPr lang="pt-BR" sz="2400" dirty="0"/>
              <a:t>5.	 Matthew 16:21-28, Mark 8:31-38, Luke 9:18-27</a:t>
            </a:r>
          </a:p>
          <a:p>
            <a:pPr marL="344488" indent="-327025">
              <a:buNone/>
            </a:pPr>
            <a:r>
              <a:rPr lang="pt-BR" sz="2400" dirty="0"/>
              <a:t>6.	 Matthew 28:16-20</a:t>
            </a:r>
          </a:p>
          <a:p>
            <a:pPr marL="344488" indent="-327025">
              <a:buNone/>
            </a:pPr>
            <a:r>
              <a:rPr lang="pt-BR" sz="2400" dirty="0"/>
              <a:t>7.	 John </a:t>
            </a:r>
            <a:r>
              <a:rPr lang="pt-BR" sz="2400" dirty="0" smtClean="0"/>
              <a:t>12:20-26, John 13:34-35</a:t>
            </a:r>
            <a:endParaRPr lang="pt-BR" sz="2400" dirty="0"/>
          </a:p>
          <a:p>
            <a:pPr marL="344488" indent="-327025">
              <a:buNone/>
            </a:pPr>
            <a:r>
              <a:rPr lang="pt-BR" sz="2400" dirty="0"/>
              <a:t>8.	 Matthew 8:14-22, Luke 9:57-62</a:t>
            </a:r>
          </a:p>
          <a:p>
            <a:pPr marL="344488" indent="-327025">
              <a:buNone/>
            </a:pPr>
            <a:r>
              <a:rPr lang="pt-BR" sz="2400" dirty="0"/>
              <a:t>9.	 John 21:15-22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534400" cy="1524000"/>
          </a:xfrm>
        </p:spPr>
        <p:txBody>
          <a:bodyPr/>
          <a:lstStyle/>
          <a:p>
            <a:r>
              <a:rPr lang="pt-BR" sz="3200" b="1" dirty="0"/>
              <a:t/>
            </a:r>
            <a:br>
              <a:rPr lang="pt-BR" sz="3200" b="1" dirty="0"/>
            </a:br>
            <a:r>
              <a:rPr lang="en-US" sz="3200" b="1" dirty="0"/>
              <a:t>Small Group Activity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Look up scripture and see what it says about being a disciple.</a:t>
            </a:r>
            <a:endParaRPr lang="en-US" sz="80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0" y="1524000"/>
            <a:ext cx="8229600" cy="4191000"/>
          </a:xfrm>
        </p:spPr>
        <p:txBody>
          <a:bodyPr>
            <a:normAutofit/>
          </a:bodyPr>
          <a:lstStyle/>
          <a:p>
            <a:pPr marL="569913" indent="-56991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3200" dirty="0">
                <a:effectLst/>
                <a:latin typeface="Arial"/>
                <a:ea typeface="Calibri"/>
                <a:cs typeface="Times New Roman"/>
              </a:rPr>
              <a:t>1. 	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>How do we make Christian discipleship the dominant approach in our mindset as we do our work at Teen Challenge?</a:t>
            </a:r>
            <a:endParaRPr lang="en-US" sz="3200" dirty="0">
              <a:effectLst/>
              <a:latin typeface="Calibri"/>
              <a:ea typeface="Calibri"/>
              <a:cs typeface="Times New Roman"/>
            </a:endParaRPr>
          </a:p>
          <a:p>
            <a:pPr marL="569913" indent="-56991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sz="200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0" y="685802"/>
            <a:ext cx="7924800" cy="5333999"/>
          </a:xfrm>
        </p:spPr>
        <p:txBody>
          <a:bodyPr>
            <a:normAutofit/>
          </a:bodyPr>
          <a:lstStyle/>
          <a:p>
            <a:pPr marL="569913" indent="-56991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3600" dirty="0">
                <a:effectLst/>
                <a:latin typeface="Arial"/>
                <a:ea typeface="Calibri"/>
                <a:cs typeface="Times New Roman"/>
              </a:rPr>
              <a:t>2. 	</a:t>
            </a:r>
            <a:r>
              <a:rPr lang="en-US" sz="3200" dirty="0">
                <a:effectLst/>
                <a:latin typeface="Arial" pitchFamily="34" charset="0"/>
                <a:ea typeface="Calibri"/>
                <a:cs typeface="Arial" pitchFamily="34" charset="0"/>
              </a:rPr>
              <a:t>How do we make Christian discipleship the primary therapeutic method (model, strategy) used in our ministry?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sz="400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11-2019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T501.02  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03b8985c2188afbbbe7fcbdfa8b223a45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891</TotalTime>
  <Words>130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Palatino Linotype</vt:lpstr>
      <vt:lpstr>Times New Roman</vt:lpstr>
      <vt:lpstr>Wingdings</vt:lpstr>
      <vt:lpstr>Elemental</vt:lpstr>
      <vt:lpstr>Developing a  Biblical Mindset of  Christian Discipleship </vt:lpstr>
      <vt:lpstr>PowerPoint Presentation</vt:lpstr>
      <vt:lpstr>The Power of Discipleship</vt:lpstr>
      <vt:lpstr>The Power of Discipleship</vt:lpstr>
      <vt:lpstr>The Power of Discipleship</vt:lpstr>
      <vt:lpstr>The Power of Discipleship</vt:lpstr>
      <vt:lpstr> Small Group Activity Look up scripture and see what it says about being a disciple.</vt:lpstr>
      <vt:lpstr>Conclusion</vt:lpstr>
      <vt:lpstr>Conclusion</vt:lpstr>
      <vt:lpstr>Conclusion</vt:lpstr>
      <vt:lpstr>My Big Idea</vt:lpstr>
      <vt:lpstr>Questions for discussion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Desenvolvendo uma Mentalidade bíblica de Discipulado cristão                     Developing a Biblical Mindset of Christian Discipleship</dc:title>
  <dc:creator>Gregg</dc:creator>
  <cp:lastModifiedBy>Dave Batty</cp:lastModifiedBy>
  <cp:revision>13</cp:revision>
  <dcterms:created xsi:type="dcterms:W3CDTF">2012-04-12T17:57:10Z</dcterms:created>
  <dcterms:modified xsi:type="dcterms:W3CDTF">2019-11-28T09:55:29Z</dcterms:modified>
</cp:coreProperties>
</file>