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2"/>
  </p:notesMasterIdLst>
  <p:sldIdLst>
    <p:sldId id="314" r:id="rId2"/>
    <p:sldId id="257" r:id="rId3"/>
    <p:sldId id="292" r:id="rId4"/>
    <p:sldId id="291" r:id="rId5"/>
    <p:sldId id="316" r:id="rId6"/>
    <p:sldId id="341" r:id="rId7"/>
    <p:sldId id="331" r:id="rId8"/>
    <p:sldId id="342" r:id="rId9"/>
    <p:sldId id="332" r:id="rId10"/>
    <p:sldId id="343" r:id="rId11"/>
    <p:sldId id="333" r:id="rId12"/>
    <p:sldId id="344" r:id="rId13"/>
    <p:sldId id="334" r:id="rId14"/>
    <p:sldId id="345" r:id="rId15"/>
    <p:sldId id="335" r:id="rId16"/>
    <p:sldId id="346" r:id="rId17"/>
    <p:sldId id="336" r:id="rId18"/>
    <p:sldId id="347" r:id="rId19"/>
    <p:sldId id="337" r:id="rId20"/>
    <p:sldId id="260" r:id="rId21"/>
    <p:sldId id="275" r:id="rId22"/>
    <p:sldId id="286" r:id="rId23"/>
    <p:sldId id="285" r:id="rId24"/>
    <p:sldId id="287" r:id="rId25"/>
    <p:sldId id="340" r:id="rId26"/>
    <p:sldId id="313" r:id="rId27"/>
    <p:sldId id="288" r:id="rId28"/>
    <p:sldId id="262" r:id="rId29"/>
    <p:sldId id="338" r:id="rId30"/>
    <p:sldId id="339" r:id="rId3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74" y="42"/>
      </p:cViewPr>
      <p:guideLst>
        <p:guide orient="horz" pos="225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B659E3-8259-41B9-B5F7-3E19C0AC8C8D}" type="datetimeFigureOut">
              <a:rPr lang="en-US" altLang="en-US"/>
              <a:pPr/>
              <a:t>12/17/2019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785576-6B70-4632-AD82-B9D2DB2AF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139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885E0C-24C8-4574-A84A-8398B462C8CA}" type="slidenum">
              <a:rPr lang="en-US" altLang="en-US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665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FFB02BF-9915-47BD-B62B-8FA49F076C1B}" type="slidenum">
              <a:rPr lang="en-US" altLang="en-US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191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91 w 3934"/>
                <a:gd name="T3" fmla="*/ 1331 h 1505"/>
                <a:gd name="T4" fmla="*/ 1221 w 3934"/>
                <a:gd name="T5" fmla="*/ 1157 h 1505"/>
                <a:gd name="T6" fmla="*/ 1738 w 3934"/>
                <a:gd name="T7" fmla="*/ 977 h 1505"/>
                <a:gd name="T8" fmla="*/ 2232 w 3934"/>
                <a:gd name="T9" fmla="*/ 792 h 1505"/>
                <a:gd name="T10" fmla="*/ 2472 w 3934"/>
                <a:gd name="T11" fmla="*/ 696 h 1505"/>
                <a:gd name="T12" fmla="*/ 2706 w 3934"/>
                <a:gd name="T13" fmla="*/ 606 h 1505"/>
                <a:gd name="T14" fmla="*/ 2936 w 3934"/>
                <a:gd name="T15" fmla="*/ 510 h 1505"/>
                <a:gd name="T16" fmla="*/ 3159 w 3934"/>
                <a:gd name="T17" fmla="*/ 420 h 1505"/>
                <a:gd name="T18" fmla="*/ 3368 w 3934"/>
                <a:gd name="T19" fmla="*/ 324 h 1505"/>
                <a:gd name="T20" fmla="*/ 3573 w 3934"/>
                <a:gd name="T21" fmla="*/ 234 h 1505"/>
                <a:gd name="T22" fmla="*/ 3771 w 3934"/>
                <a:gd name="T23" fmla="*/ 138 h 1505"/>
                <a:gd name="T24" fmla="*/ 3958 w 3934"/>
                <a:gd name="T25" fmla="*/ 48 h 1505"/>
                <a:gd name="T26" fmla="*/ 3958 w 3934"/>
                <a:gd name="T27" fmla="*/ 0 h 1505"/>
                <a:gd name="T28" fmla="*/ 3765 w 3934"/>
                <a:gd name="T29" fmla="*/ 96 h 1505"/>
                <a:gd name="T30" fmla="*/ 3561 w 3934"/>
                <a:gd name="T31" fmla="*/ 192 h 1505"/>
                <a:gd name="T32" fmla="*/ 3350 w 3934"/>
                <a:gd name="T33" fmla="*/ 288 h 1505"/>
                <a:gd name="T34" fmla="*/ 3135 w 3934"/>
                <a:gd name="T35" fmla="*/ 384 h 1505"/>
                <a:gd name="T36" fmla="*/ 2906 w 3934"/>
                <a:gd name="T37" fmla="*/ 480 h 1505"/>
                <a:gd name="T38" fmla="*/ 2670 w 3934"/>
                <a:gd name="T39" fmla="*/ 576 h 1505"/>
                <a:gd name="T40" fmla="*/ 2423 w 3934"/>
                <a:gd name="T41" fmla="*/ 672 h 1505"/>
                <a:gd name="T42" fmla="*/ 2178 w 3934"/>
                <a:gd name="T43" fmla="*/ 768 h 1505"/>
                <a:gd name="T44" fmla="*/ 1919 w 3934"/>
                <a:gd name="T45" fmla="*/ 864 h 1505"/>
                <a:gd name="T46" fmla="*/ 1660 w 3934"/>
                <a:gd name="T47" fmla="*/ 960 h 1505"/>
                <a:gd name="T48" fmla="*/ 1118 w 3934"/>
                <a:gd name="T49" fmla="*/ 1145 h 1505"/>
                <a:gd name="T50" fmla="*/ 566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4 w 1728"/>
                <a:gd name="T3" fmla="*/ 527 h 689"/>
                <a:gd name="T4" fmla="*/ 969 w 1728"/>
                <a:gd name="T5" fmla="*/ 365 h 689"/>
                <a:gd name="T6" fmla="*/ 1166 w 1728"/>
                <a:gd name="T7" fmla="*/ 287 h 689"/>
                <a:gd name="T8" fmla="*/ 1365 w 1728"/>
                <a:gd name="T9" fmla="*/ 203 h 689"/>
                <a:gd name="T10" fmla="*/ 1557 w 1728"/>
                <a:gd name="T11" fmla="*/ 126 h 689"/>
                <a:gd name="T12" fmla="*/ 1738 w 1728"/>
                <a:gd name="T13" fmla="*/ 48 h 689"/>
                <a:gd name="T14" fmla="*/ 1738 w 1728"/>
                <a:gd name="T15" fmla="*/ 0 h 689"/>
                <a:gd name="T16" fmla="*/ 1539 w 1728"/>
                <a:gd name="T17" fmla="*/ 84 h 689"/>
                <a:gd name="T18" fmla="*/ 1335 w 1728"/>
                <a:gd name="T19" fmla="*/ 167 h 689"/>
                <a:gd name="T20" fmla="*/ 1124 w 1728"/>
                <a:gd name="T21" fmla="*/ 257 h 689"/>
                <a:gd name="T22" fmla="*/ 909 w 1728"/>
                <a:gd name="T23" fmla="*/ 341 h 689"/>
                <a:gd name="T24" fmla="*/ 456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95 w 5561"/>
                <a:gd name="T1" fmla="*/ 929 h 3447"/>
                <a:gd name="T2" fmla="*/ 5571 w 5561"/>
                <a:gd name="T3" fmla="*/ 773 h 3447"/>
                <a:gd name="T4" fmla="*/ 5487 w 5561"/>
                <a:gd name="T5" fmla="*/ 629 h 3447"/>
                <a:gd name="T6" fmla="*/ 5359 w 5561"/>
                <a:gd name="T7" fmla="*/ 492 h 3447"/>
                <a:gd name="T8" fmla="*/ 5180 w 5561"/>
                <a:gd name="T9" fmla="*/ 366 h 3447"/>
                <a:gd name="T10" fmla="*/ 4951 w 5561"/>
                <a:gd name="T11" fmla="*/ 252 h 3447"/>
                <a:gd name="T12" fmla="*/ 4680 w 5561"/>
                <a:gd name="T13" fmla="*/ 144 h 3447"/>
                <a:gd name="T14" fmla="*/ 4367 w 5561"/>
                <a:gd name="T15" fmla="*/ 48 h 3447"/>
                <a:gd name="T16" fmla="*/ 4024 w 5561"/>
                <a:gd name="T17" fmla="*/ 0 h 3447"/>
                <a:gd name="T18" fmla="*/ 4385 w 5561"/>
                <a:gd name="T19" fmla="*/ 90 h 3447"/>
                <a:gd name="T20" fmla="*/ 4698 w 5561"/>
                <a:gd name="T21" fmla="*/ 192 h 3447"/>
                <a:gd name="T22" fmla="*/ 4963 w 5561"/>
                <a:gd name="T23" fmla="*/ 306 h 3447"/>
                <a:gd name="T24" fmla="*/ 5180 w 5561"/>
                <a:gd name="T25" fmla="*/ 426 h 3447"/>
                <a:gd name="T26" fmla="*/ 5347 w 5561"/>
                <a:gd name="T27" fmla="*/ 557 h 3447"/>
                <a:gd name="T28" fmla="*/ 5463 w 5561"/>
                <a:gd name="T29" fmla="*/ 701 h 3447"/>
                <a:gd name="T30" fmla="*/ 5523 w 5561"/>
                <a:gd name="T31" fmla="*/ 851 h 3447"/>
                <a:gd name="T32" fmla="*/ 5523 w 5561"/>
                <a:gd name="T33" fmla="*/ 1013 h 3447"/>
                <a:gd name="T34" fmla="*/ 5475 w 5561"/>
                <a:gd name="T35" fmla="*/ 1163 h 3447"/>
                <a:gd name="T36" fmla="*/ 5377 w 5561"/>
                <a:gd name="T37" fmla="*/ 1319 h 3447"/>
                <a:gd name="T38" fmla="*/ 5234 w 5561"/>
                <a:gd name="T39" fmla="*/ 1475 h 3447"/>
                <a:gd name="T40" fmla="*/ 5047 w 5561"/>
                <a:gd name="T41" fmla="*/ 1630 h 3447"/>
                <a:gd name="T42" fmla="*/ 4819 w 5561"/>
                <a:gd name="T43" fmla="*/ 1786 h 3447"/>
                <a:gd name="T44" fmla="*/ 4554 w 5561"/>
                <a:gd name="T45" fmla="*/ 1948 h 3447"/>
                <a:gd name="T46" fmla="*/ 4241 w 5561"/>
                <a:gd name="T47" fmla="*/ 2104 h 3447"/>
                <a:gd name="T48" fmla="*/ 3899 w 5561"/>
                <a:gd name="T49" fmla="*/ 2260 h 3447"/>
                <a:gd name="T50" fmla="*/ 3520 w 5561"/>
                <a:gd name="T51" fmla="*/ 2416 h 3447"/>
                <a:gd name="T52" fmla="*/ 3103 w 5561"/>
                <a:gd name="T53" fmla="*/ 2566 h 3447"/>
                <a:gd name="T54" fmla="*/ 2659 w 5561"/>
                <a:gd name="T55" fmla="*/ 2715 h 3447"/>
                <a:gd name="T56" fmla="*/ 2178 w 5561"/>
                <a:gd name="T57" fmla="*/ 2865 h 3447"/>
                <a:gd name="T58" fmla="*/ 1672 w 5561"/>
                <a:gd name="T59" fmla="*/ 3009 h 3447"/>
                <a:gd name="T60" fmla="*/ 1142 w 5561"/>
                <a:gd name="T61" fmla="*/ 3147 h 3447"/>
                <a:gd name="T62" fmla="*/ 584 w 5561"/>
                <a:gd name="T63" fmla="*/ 3279 h 3447"/>
                <a:gd name="T64" fmla="*/ 0 w 5561"/>
                <a:gd name="T65" fmla="*/ 3447 h 3447"/>
                <a:gd name="T66" fmla="*/ 873 w 5561"/>
                <a:gd name="T67" fmla="*/ 3249 h 3447"/>
                <a:gd name="T68" fmla="*/ 1425 w 5561"/>
                <a:gd name="T69" fmla="*/ 3105 h 3447"/>
                <a:gd name="T70" fmla="*/ 1949 w 5561"/>
                <a:gd name="T71" fmla="*/ 2961 h 3447"/>
                <a:gd name="T72" fmla="*/ 2448 w 5561"/>
                <a:gd name="T73" fmla="*/ 2817 h 3447"/>
                <a:gd name="T74" fmla="*/ 2918 w 5561"/>
                <a:gd name="T75" fmla="*/ 2668 h 3447"/>
                <a:gd name="T76" fmla="*/ 3350 w 5561"/>
                <a:gd name="T77" fmla="*/ 2512 h 3447"/>
                <a:gd name="T78" fmla="*/ 3753 w 5561"/>
                <a:gd name="T79" fmla="*/ 2356 h 3447"/>
                <a:gd name="T80" fmla="*/ 4122 w 5561"/>
                <a:gd name="T81" fmla="*/ 2200 h 3447"/>
                <a:gd name="T82" fmla="*/ 4453 w 5561"/>
                <a:gd name="T83" fmla="*/ 2038 h 3447"/>
                <a:gd name="T84" fmla="*/ 4746 w 5561"/>
                <a:gd name="T85" fmla="*/ 1876 h 3447"/>
                <a:gd name="T86" fmla="*/ 4999 w 5561"/>
                <a:gd name="T87" fmla="*/ 1720 h 3447"/>
                <a:gd name="T88" fmla="*/ 5210 w 5561"/>
                <a:gd name="T89" fmla="*/ 1559 h 3447"/>
                <a:gd name="T90" fmla="*/ 5371 w 5561"/>
                <a:gd name="T91" fmla="*/ 1397 h 3447"/>
                <a:gd name="T92" fmla="*/ 5493 w 5561"/>
                <a:gd name="T93" fmla="*/ 1241 h 3447"/>
                <a:gd name="T94" fmla="*/ 5571 w 5561"/>
                <a:gd name="T95" fmla="*/ 1085 h 3447"/>
                <a:gd name="T96" fmla="*/ 5589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76 w 5740"/>
                <a:gd name="T1" fmla="*/ 0 h 2098"/>
                <a:gd name="T2" fmla="*/ 5674 w 5740"/>
                <a:gd name="T3" fmla="*/ 72 h 2098"/>
                <a:gd name="T4" fmla="*/ 5571 w 5740"/>
                <a:gd name="T5" fmla="*/ 138 h 2098"/>
                <a:gd name="T6" fmla="*/ 5457 w 5740"/>
                <a:gd name="T7" fmla="*/ 210 h 2098"/>
                <a:gd name="T8" fmla="*/ 5338 w 5740"/>
                <a:gd name="T9" fmla="*/ 276 h 2098"/>
                <a:gd name="T10" fmla="*/ 5084 w 5740"/>
                <a:gd name="T11" fmla="*/ 414 h 2098"/>
                <a:gd name="T12" fmla="*/ 4807 w 5740"/>
                <a:gd name="T13" fmla="*/ 552 h 2098"/>
                <a:gd name="T14" fmla="*/ 4506 w 5740"/>
                <a:gd name="T15" fmla="*/ 690 h 2098"/>
                <a:gd name="T16" fmla="*/ 4188 w 5740"/>
                <a:gd name="T17" fmla="*/ 827 h 2098"/>
                <a:gd name="T18" fmla="*/ 3851 w 5740"/>
                <a:gd name="T19" fmla="*/ 959 h 2098"/>
                <a:gd name="T20" fmla="*/ 3490 w 5740"/>
                <a:gd name="T21" fmla="*/ 1091 h 2098"/>
                <a:gd name="T22" fmla="*/ 3111 w 5740"/>
                <a:gd name="T23" fmla="*/ 1223 h 2098"/>
                <a:gd name="T24" fmla="*/ 2713 w 5740"/>
                <a:gd name="T25" fmla="*/ 1355 h 2098"/>
                <a:gd name="T26" fmla="*/ 2298 w 5740"/>
                <a:gd name="T27" fmla="*/ 1481 h 2098"/>
                <a:gd name="T28" fmla="*/ 1872 w 5740"/>
                <a:gd name="T29" fmla="*/ 1601 h 2098"/>
                <a:gd name="T30" fmla="*/ 1425 w 5740"/>
                <a:gd name="T31" fmla="*/ 1721 h 2098"/>
                <a:gd name="T32" fmla="*/ 963 w 5740"/>
                <a:gd name="T33" fmla="*/ 1834 h 2098"/>
                <a:gd name="T34" fmla="*/ 488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81 w 5740"/>
                <a:gd name="T41" fmla="*/ 1990 h 2098"/>
                <a:gd name="T42" fmla="*/ 957 w 5740"/>
                <a:gd name="T43" fmla="*/ 1882 h 2098"/>
                <a:gd name="T44" fmla="*/ 1413 w 5740"/>
                <a:gd name="T45" fmla="*/ 1763 h 2098"/>
                <a:gd name="T46" fmla="*/ 1854 w 5740"/>
                <a:gd name="T47" fmla="*/ 1649 h 2098"/>
                <a:gd name="T48" fmla="*/ 2280 w 5740"/>
                <a:gd name="T49" fmla="*/ 1523 h 2098"/>
                <a:gd name="T50" fmla="*/ 2695 w 5740"/>
                <a:gd name="T51" fmla="*/ 1397 h 2098"/>
                <a:gd name="T52" fmla="*/ 3087 w 5740"/>
                <a:gd name="T53" fmla="*/ 1271 h 2098"/>
                <a:gd name="T54" fmla="*/ 3466 w 5740"/>
                <a:gd name="T55" fmla="*/ 1139 h 2098"/>
                <a:gd name="T56" fmla="*/ 3827 w 5740"/>
                <a:gd name="T57" fmla="*/ 1007 h 2098"/>
                <a:gd name="T58" fmla="*/ 4164 w 5740"/>
                <a:gd name="T59" fmla="*/ 875 h 2098"/>
                <a:gd name="T60" fmla="*/ 4488 w 5740"/>
                <a:gd name="T61" fmla="*/ 737 h 2098"/>
                <a:gd name="T62" fmla="*/ 4789 w 5740"/>
                <a:gd name="T63" fmla="*/ 600 h 2098"/>
                <a:gd name="T64" fmla="*/ 5072 w 5740"/>
                <a:gd name="T65" fmla="*/ 462 h 2098"/>
                <a:gd name="T66" fmla="*/ 5326 w 5740"/>
                <a:gd name="T67" fmla="*/ 324 h 2098"/>
                <a:gd name="T68" fmla="*/ 5565 w 5740"/>
                <a:gd name="T69" fmla="*/ 186 h 2098"/>
                <a:gd name="T70" fmla="*/ 5776 w 5740"/>
                <a:gd name="T71" fmla="*/ 48 h 2098"/>
                <a:gd name="T72" fmla="*/ 5776 w 5740"/>
                <a:gd name="T73" fmla="*/ 0 h 2098"/>
                <a:gd name="T74" fmla="*/ 5776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7 w 1955"/>
                <a:gd name="T1" fmla="*/ 485 h 1265"/>
                <a:gd name="T2" fmla="*/ 1913 w 1955"/>
                <a:gd name="T3" fmla="*/ 390 h 1265"/>
                <a:gd name="T4" fmla="*/ 1780 w 1955"/>
                <a:gd name="T5" fmla="*/ 306 h 1265"/>
                <a:gd name="T6" fmla="*/ 1589 w 1955"/>
                <a:gd name="T7" fmla="*/ 228 h 1265"/>
                <a:gd name="T8" fmla="*/ 1335 w 1955"/>
                <a:gd name="T9" fmla="*/ 162 h 1265"/>
                <a:gd name="T10" fmla="*/ 1016 w 1955"/>
                <a:gd name="T11" fmla="*/ 102 h 1265"/>
                <a:gd name="T12" fmla="*/ 650 w 1955"/>
                <a:gd name="T13" fmla="*/ 54 h 1265"/>
                <a:gd name="T14" fmla="*/ 229 w 1955"/>
                <a:gd name="T15" fmla="*/ 18 h 1265"/>
                <a:gd name="T16" fmla="*/ 0 w 1955"/>
                <a:gd name="T17" fmla="*/ 12 h 1265"/>
                <a:gd name="T18" fmla="*/ 433 w 1955"/>
                <a:gd name="T19" fmla="*/ 48 h 1265"/>
                <a:gd name="T20" fmla="*/ 818 w 1955"/>
                <a:gd name="T21" fmla="*/ 90 h 1265"/>
                <a:gd name="T22" fmla="*/ 1156 w 1955"/>
                <a:gd name="T23" fmla="*/ 144 h 1265"/>
                <a:gd name="T24" fmla="*/ 1431 w 1955"/>
                <a:gd name="T25" fmla="*/ 204 h 1265"/>
                <a:gd name="T26" fmla="*/ 1648 w 1955"/>
                <a:gd name="T27" fmla="*/ 276 h 1265"/>
                <a:gd name="T28" fmla="*/ 1806 w 1955"/>
                <a:gd name="T29" fmla="*/ 360 h 1265"/>
                <a:gd name="T30" fmla="*/ 1895 w 1955"/>
                <a:gd name="T31" fmla="*/ 443 h 1265"/>
                <a:gd name="T32" fmla="*/ 1913 w 1955"/>
                <a:gd name="T33" fmla="*/ 539 h 1265"/>
                <a:gd name="T34" fmla="*/ 1866 w 1955"/>
                <a:gd name="T35" fmla="*/ 629 h 1265"/>
                <a:gd name="T36" fmla="*/ 1756 w 1955"/>
                <a:gd name="T37" fmla="*/ 719 h 1265"/>
                <a:gd name="T38" fmla="*/ 1589 w 1955"/>
                <a:gd name="T39" fmla="*/ 809 h 1265"/>
                <a:gd name="T40" fmla="*/ 1365 w 1955"/>
                <a:gd name="T41" fmla="*/ 899 h 1265"/>
                <a:gd name="T42" fmla="*/ 1094 w 1955"/>
                <a:gd name="T43" fmla="*/ 989 h 1265"/>
                <a:gd name="T44" fmla="*/ 769 w 1955"/>
                <a:gd name="T45" fmla="*/ 1073 h 1265"/>
                <a:gd name="T46" fmla="*/ 409 w 1955"/>
                <a:gd name="T47" fmla="*/ 1157 h 1265"/>
                <a:gd name="T48" fmla="*/ 0 w 1955"/>
                <a:gd name="T49" fmla="*/ 1241 h 1265"/>
                <a:gd name="T50" fmla="*/ 217 w 1955"/>
                <a:gd name="T51" fmla="*/ 1223 h 1265"/>
                <a:gd name="T52" fmla="*/ 614 w 1955"/>
                <a:gd name="T53" fmla="*/ 1139 h 1265"/>
                <a:gd name="T54" fmla="*/ 963 w 1955"/>
                <a:gd name="T55" fmla="*/ 1049 h 1265"/>
                <a:gd name="T56" fmla="*/ 1270 w 1955"/>
                <a:gd name="T57" fmla="*/ 959 h 1265"/>
                <a:gd name="T58" fmla="*/ 1523 w 1955"/>
                <a:gd name="T59" fmla="*/ 863 h 1265"/>
                <a:gd name="T60" fmla="*/ 1726 w 1955"/>
                <a:gd name="T61" fmla="*/ 767 h 1265"/>
                <a:gd name="T62" fmla="*/ 1872 w 1955"/>
                <a:gd name="T63" fmla="*/ 677 h 1265"/>
                <a:gd name="T64" fmla="*/ 1949 w 1955"/>
                <a:gd name="T65" fmla="*/ 581 h 1265"/>
                <a:gd name="T66" fmla="*/ 1967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24 w 4694"/>
                <a:gd name="T1" fmla="*/ 797 h 2901"/>
                <a:gd name="T2" fmla="*/ 4694 w 4694"/>
                <a:gd name="T3" fmla="*/ 665 h 2901"/>
                <a:gd name="T4" fmla="*/ 4616 w 4694"/>
                <a:gd name="T5" fmla="*/ 540 h 2901"/>
                <a:gd name="T6" fmla="*/ 4494 w 4694"/>
                <a:gd name="T7" fmla="*/ 426 h 2901"/>
                <a:gd name="T8" fmla="*/ 4327 w 4694"/>
                <a:gd name="T9" fmla="*/ 312 h 2901"/>
                <a:gd name="T10" fmla="*/ 4110 w 4694"/>
                <a:gd name="T11" fmla="*/ 216 h 2901"/>
                <a:gd name="T12" fmla="*/ 3857 w 4694"/>
                <a:gd name="T13" fmla="*/ 120 h 2901"/>
                <a:gd name="T14" fmla="*/ 3562 w 4694"/>
                <a:gd name="T15" fmla="*/ 36 h 2901"/>
                <a:gd name="T16" fmla="*/ 3225 w 4694"/>
                <a:gd name="T17" fmla="*/ 0 h 2901"/>
                <a:gd name="T18" fmla="*/ 3562 w 4694"/>
                <a:gd name="T19" fmla="*/ 78 h 2901"/>
                <a:gd name="T20" fmla="*/ 3857 w 4694"/>
                <a:gd name="T21" fmla="*/ 162 h 2901"/>
                <a:gd name="T22" fmla="*/ 4110 w 4694"/>
                <a:gd name="T23" fmla="*/ 258 h 2901"/>
                <a:gd name="T24" fmla="*/ 4315 w 4694"/>
                <a:gd name="T25" fmla="*/ 366 h 2901"/>
                <a:gd name="T26" fmla="*/ 4471 w 4694"/>
                <a:gd name="T27" fmla="*/ 480 h 2901"/>
                <a:gd name="T28" fmla="*/ 4580 w 4694"/>
                <a:gd name="T29" fmla="*/ 605 h 2901"/>
                <a:gd name="T30" fmla="*/ 4640 w 4694"/>
                <a:gd name="T31" fmla="*/ 737 h 2901"/>
                <a:gd name="T32" fmla="*/ 4640 w 4694"/>
                <a:gd name="T33" fmla="*/ 875 h 2901"/>
                <a:gd name="T34" fmla="*/ 4598 w 4694"/>
                <a:gd name="T35" fmla="*/ 1001 h 2901"/>
                <a:gd name="T36" fmla="*/ 4518 w 4694"/>
                <a:gd name="T37" fmla="*/ 1127 h 2901"/>
                <a:gd name="T38" fmla="*/ 4399 w 4694"/>
                <a:gd name="T39" fmla="*/ 1259 h 2901"/>
                <a:gd name="T40" fmla="*/ 4242 w 4694"/>
                <a:gd name="T41" fmla="*/ 1385 h 2901"/>
                <a:gd name="T42" fmla="*/ 4050 w 4694"/>
                <a:gd name="T43" fmla="*/ 1517 h 2901"/>
                <a:gd name="T44" fmla="*/ 3827 w 4694"/>
                <a:gd name="T45" fmla="*/ 1648 h 2901"/>
                <a:gd name="T46" fmla="*/ 3568 w 4694"/>
                <a:gd name="T47" fmla="*/ 1774 h 2901"/>
                <a:gd name="T48" fmla="*/ 3279 w 4694"/>
                <a:gd name="T49" fmla="*/ 1906 h 2901"/>
                <a:gd name="T50" fmla="*/ 2960 w 4694"/>
                <a:gd name="T51" fmla="*/ 2032 h 2901"/>
                <a:gd name="T52" fmla="*/ 2611 w 4694"/>
                <a:gd name="T53" fmla="*/ 2164 h 2901"/>
                <a:gd name="T54" fmla="*/ 2238 w 4694"/>
                <a:gd name="T55" fmla="*/ 2284 h 2901"/>
                <a:gd name="T56" fmla="*/ 1836 w 4694"/>
                <a:gd name="T57" fmla="*/ 2410 h 2901"/>
                <a:gd name="T58" fmla="*/ 1407 w 4694"/>
                <a:gd name="T59" fmla="*/ 2530 h 2901"/>
                <a:gd name="T60" fmla="*/ 488 w 4694"/>
                <a:gd name="T61" fmla="*/ 2757 h 2901"/>
                <a:gd name="T62" fmla="*/ 0 w 4694"/>
                <a:gd name="T63" fmla="*/ 2901 h 2901"/>
                <a:gd name="T64" fmla="*/ 975 w 4694"/>
                <a:gd name="T65" fmla="*/ 2674 h 2901"/>
                <a:gd name="T66" fmla="*/ 1648 w 4694"/>
                <a:gd name="T67" fmla="*/ 2494 h 2901"/>
                <a:gd name="T68" fmla="*/ 2071 w 4694"/>
                <a:gd name="T69" fmla="*/ 2374 h 2901"/>
                <a:gd name="T70" fmla="*/ 2467 w 4694"/>
                <a:gd name="T71" fmla="*/ 2248 h 2901"/>
                <a:gd name="T72" fmla="*/ 2834 w 4694"/>
                <a:gd name="T73" fmla="*/ 2116 h 2901"/>
                <a:gd name="T74" fmla="*/ 3171 w 4694"/>
                <a:gd name="T75" fmla="*/ 1984 h 2901"/>
                <a:gd name="T76" fmla="*/ 3484 w 4694"/>
                <a:gd name="T77" fmla="*/ 1858 h 2901"/>
                <a:gd name="T78" fmla="*/ 3761 w 4694"/>
                <a:gd name="T79" fmla="*/ 1720 h 2901"/>
                <a:gd name="T80" fmla="*/ 4008 w 4694"/>
                <a:gd name="T81" fmla="*/ 1589 h 2901"/>
                <a:gd name="T82" fmla="*/ 4217 w 4694"/>
                <a:gd name="T83" fmla="*/ 1457 h 2901"/>
                <a:gd name="T84" fmla="*/ 4399 w 4694"/>
                <a:gd name="T85" fmla="*/ 1325 h 2901"/>
                <a:gd name="T86" fmla="*/ 4536 w 4694"/>
                <a:gd name="T87" fmla="*/ 1193 h 2901"/>
                <a:gd name="T88" fmla="*/ 4640 w 4694"/>
                <a:gd name="T89" fmla="*/ 1061 h 2901"/>
                <a:gd name="T90" fmla="*/ 4700 w 4694"/>
                <a:gd name="T91" fmla="*/ 935 h 2901"/>
                <a:gd name="T92" fmla="*/ 471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85 w 3761"/>
                <a:gd name="T1" fmla="*/ 719 h 2356"/>
                <a:gd name="T2" fmla="*/ 3755 w 3761"/>
                <a:gd name="T3" fmla="*/ 599 h 2356"/>
                <a:gd name="T4" fmla="*/ 3677 w 3761"/>
                <a:gd name="T5" fmla="*/ 486 h 2356"/>
                <a:gd name="T6" fmla="*/ 3544 w 3761"/>
                <a:gd name="T7" fmla="*/ 378 h 2356"/>
                <a:gd name="T8" fmla="*/ 3370 w 3761"/>
                <a:gd name="T9" fmla="*/ 282 h 2356"/>
                <a:gd name="T10" fmla="*/ 3147 w 3761"/>
                <a:gd name="T11" fmla="*/ 192 h 2356"/>
                <a:gd name="T12" fmla="*/ 2882 w 3761"/>
                <a:gd name="T13" fmla="*/ 108 h 2356"/>
                <a:gd name="T14" fmla="*/ 2575 w 3761"/>
                <a:gd name="T15" fmla="*/ 36 h 2356"/>
                <a:gd name="T16" fmla="*/ 2244 w 3761"/>
                <a:gd name="T17" fmla="*/ 0 h 2356"/>
                <a:gd name="T18" fmla="*/ 2593 w 3761"/>
                <a:gd name="T19" fmla="*/ 72 h 2356"/>
                <a:gd name="T20" fmla="*/ 2894 w 3761"/>
                <a:gd name="T21" fmla="*/ 150 h 2356"/>
                <a:gd name="T22" fmla="*/ 3159 w 3761"/>
                <a:gd name="T23" fmla="*/ 234 h 2356"/>
                <a:gd name="T24" fmla="*/ 3370 w 3761"/>
                <a:gd name="T25" fmla="*/ 330 h 2356"/>
                <a:gd name="T26" fmla="*/ 3538 w 3761"/>
                <a:gd name="T27" fmla="*/ 432 h 2356"/>
                <a:gd name="T28" fmla="*/ 3647 w 3761"/>
                <a:gd name="T29" fmla="*/ 545 h 2356"/>
                <a:gd name="T30" fmla="*/ 3707 w 3761"/>
                <a:gd name="T31" fmla="*/ 665 h 2356"/>
                <a:gd name="T32" fmla="*/ 3713 w 3761"/>
                <a:gd name="T33" fmla="*/ 791 h 2356"/>
                <a:gd name="T34" fmla="*/ 3677 w 3761"/>
                <a:gd name="T35" fmla="*/ 887 h 2356"/>
                <a:gd name="T36" fmla="*/ 3615 w 3761"/>
                <a:gd name="T37" fmla="*/ 989 h 2356"/>
                <a:gd name="T38" fmla="*/ 3520 w 3761"/>
                <a:gd name="T39" fmla="*/ 1091 h 2356"/>
                <a:gd name="T40" fmla="*/ 3394 w 3761"/>
                <a:gd name="T41" fmla="*/ 1187 h 2356"/>
                <a:gd name="T42" fmla="*/ 3243 w 3761"/>
                <a:gd name="T43" fmla="*/ 1289 h 2356"/>
                <a:gd name="T44" fmla="*/ 3063 w 3761"/>
                <a:gd name="T45" fmla="*/ 1391 h 2356"/>
                <a:gd name="T46" fmla="*/ 2852 w 3761"/>
                <a:gd name="T47" fmla="*/ 1493 h 2356"/>
                <a:gd name="T48" fmla="*/ 2623 w 3761"/>
                <a:gd name="T49" fmla="*/ 1589 h 2356"/>
                <a:gd name="T50" fmla="*/ 2089 w 3761"/>
                <a:gd name="T51" fmla="*/ 1786 h 2356"/>
                <a:gd name="T52" fmla="*/ 1469 w 3761"/>
                <a:gd name="T53" fmla="*/ 1972 h 2356"/>
                <a:gd name="T54" fmla="*/ 769 w 3761"/>
                <a:gd name="T55" fmla="*/ 2158 h 2356"/>
                <a:gd name="T56" fmla="*/ 0 w 3761"/>
                <a:gd name="T57" fmla="*/ 2326 h 2356"/>
                <a:gd name="T58" fmla="*/ 403 w 3761"/>
                <a:gd name="T59" fmla="*/ 2272 h 2356"/>
                <a:gd name="T60" fmla="*/ 1150 w 3761"/>
                <a:gd name="T61" fmla="*/ 2092 h 2356"/>
                <a:gd name="T62" fmla="*/ 1824 w 3761"/>
                <a:gd name="T63" fmla="*/ 1900 h 2356"/>
                <a:gd name="T64" fmla="*/ 2408 w 3761"/>
                <a:gd name="T65" fmla="*/ 1702 h 2356"/>
                <a:gd name="T66" fmla="*/ 2665 w 3761"/>
                <a:gd name="T67" fmla="*/ 1607 h 2356"/>
                <a:gd name="T68" fmla="*/ 2900 w 3761"/>
                <a:gd name="T69" fmla="*/ 1505 h 2356"/>
                <a:gd name="T70" fmla="*/ 3111 w 3761"/>
                <a:gd name="T71" fmla="*/ 1403 h 2356"/>
                <a:gd name="T72" fmla="*/ 3297 w 3761"/>
                <a:gd name="T73" fmla="*/ 1301 h 2356"/>
                <a:gd name="T74" fmla="*/ 3454 w 3761"/>
                <a:gd name="T75" fmla="*/ 1193 h 2356"/>
                <a:gd name="T76" fmla="*/ 3580 w 3761"/>
                <a:gd name="T77" fmla="*/ 1091 h 2356"/>
                <a:gd name="T78" fmla="*/ 3677 w 3761"/>
                <a:gd name="T79" fmla="*/ 989 h 2356"/>
                <a:gd name="T80" fmla="*/ 3743 w 3761"/>
                <a:gd name="T81" fmla="*/ 887 h 2356"/>
                <a:gd name="T82" fmla="*/ 3779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42 w 2924"/>
                <a:gd name="T1" fmla="*/ 647 h 1846"/>
                <a:gd name="T2" fmla="*/ 2894 w 2924"/>
                <a:gd name="T3" fmla="*/ 528 h 1846"/>
                <a:gd name="T4" fmla="*/ 2766 w 2924"/>
                <a:gd name="T5" fmla="*/ 414 h 1846"/>
                <a:gd name="T6" fmla="*/ 2575 w 2924"/>
                <a:gd name="T7" fmla="*/ 318 h 1846"/>
                <a:gd name="T8" fmla="*/ 2316 w 2924"/>
                <a:gd name="T9" fmla="*/ 228 h 1846"/>
                <a:gd name="T10" fmla="*/ 1997 w 2924"/>
                <a:gd name="T11" fmla="*/ 150 h 1846"/>
                <a:gd name="T12" fmla="*/ 1618 w 2924"/>
                <a:gd name="T13" fmla="*/ 78 h 1846"/>
                <a:gd name="T14" fmla="*/ 1186 w 2924"/>
                <a:gd name="T15" fmla="*/ 24 h 1846"/>
                <a:gd name="T16" fmla="*/ 698 w 2924"/>
                <a:gd name="T17" fmla="*/ 0 h 1846"/>
                <a:gd name="T18" fmla="*/ 1198 w 2924"/>
                <a:gd name="T19" fmla="*/ 48 h 1846"/>
                <a:gd name="T20" fmla="*/ 1636 w 2924"/>
                <a:gd name="T21" fmla="*/ 108 h 1846"/>
                <a:gd name="T22" fmla="*/ 2021 w 2924"/>
                <a:gd name="T23" fmla="*/ 180 h 1846"/>
                <a:gd name="T24" fmla="*/ 2340 w 2924"/>
                <a:gd name="T25" fmla="*/ 264 h 1846"/>
                <a:gd name="T26" fmla="*/ 2587 w 2924"/>
                <a:gd name="T27" fmla="*/ 360 h 1846"/>
                <a:gd name="T28" fmla="*/ 2766 w 2924"/>
                <a:gd name="T29" fmla="*/ 468 h 1846"/>
                <a:gd name="T30" fmla="*/ 2864 w 2924"/>
                <a:gd name="T31" fmla="*/ 587 h 1846"/>
                <a:gd name="T32" fmla="*/ 2882 w 2924"/>
                <a:gd name="T33" fmla="*/ 713 h 1846"/>
                <a:gd name="T34" fmla="*/ 2858 w 2924"/>
                <a:gd name="T35" fmla="*/ 785 h 1846"/>
                <a:gd name="T36" fmla="*/ 2810 w 2924"/>
                <a:gd name="T37" fmla="*/ 857 h 1846"/>
                <a:gd name="T38" fmla="*/ 2641 w 2924"/>
                <a:gd name="T39" fmla="*/ 1001 h 1846"/>
                <a:gd name="T40" fmla="*/ 2382 w 2924"/>
                <a:gd name="T41" fmla="*/ 1145 h 1846"/>
                <a:gd name="T42" fmla="*/ 2045 w 2924"/>
                <a:gd name="T43" fmla="*/ 1289 h 1846"/>
                <a:gd name="T44" fmla="*/ 1636 w 2924"/>
                <a:gd name="T45" fmla="*/ 1433 h 1846"/>
                <a:gd name="T46" fmla="*/ 1150 w 2924"/>
                <a:gd name="T47" fmla="*/ 1571 h 1846"/>
                <a:gd name="T48" fmla="*/ 608 w 2924"/>
                <a:gd name="T49" fmla="*/ 1702 h 1846"/>
                <a:gd name="T50" fmla="*/ 0 w 2924"/>
                <a:gd name="T51" fmla="*/ 1828 h 1846"/>
                <a:gd name="T52" fmla="*/ 313 w 2924"/>
                <a:gd name="T53" fmla="*/ 1780 h 1846"/>
                <a:gd name="T54" fmla="*/ 903 w 2924"/>
                <a:gd name="T55" fmla="*/ 1648 h 1846"/>
                <a:gd name="T56" fmla="*/ 1425 w 2924"/>
                <a:gd name="T57" fmla="*/ 1511 h 1846"/>
                <a:gd name="T58" fmla="*/ 1883 w 2924"/>
                <a:gd name="T59" fmla="*/ 1367 h 1846"/>
                <a:gd name="T60" fmla="*/ 2268 w 2924"/>
                <a:gd name="T61" fmla="*/ 1223 h 1846"/>
                <a:gd name="T62" fmla="*/ 2575 w 2924"/>
                <a:gd name="T63" fmla="*/ 1079 h 1846"/>
                <a:gd name="T64" fmla="*/ 2792 w 2924"/>
                <a:gd name="T65" fmla="*/ 929 h 1846"/>
                <a:gd name="T66" fmla="*/ 2894 w 2924"/>
                <a:gd name="T67" fmla="*/ 815 h 1846"/>
                <a:gd name="T68" fmla="*/ 2930 w 2924"/>
                <a:gd name="T69" fmla="*/ 743 h 1846"/>
                <a:gd name="T70" fmla="*/ 2942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8 w 1488"/>
                <a:gd name="T7" fmla="*/ 186 h 204"/>
                <a:gd name="T8" fmla="*/ 1409 w 1488"/>
                <a:gd name="T9" fmla="*/ 204 h 204"/>
                <a:gd name="T10" fmla="*/ 140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5 w 323"/>
                  <a:gd name="T13" fmla="*/ 18 h 162"/>
                  <a:gd name="T14" fmla="*/ 241 w 323"/>
                  <a:gd name="T15" fmla="*/ 54 h 162"/>
                  <a:gd name="T16" fmla="*/ 289 w 323"/>
                  <a:gd name="T17" fmla="*/ 90 h 162"/>
                  <a:gd name="T18" fmla="*/ 319 w 323"/>
                  <a:gd name="T19" fmla="*/ 114 h 162"/>
                  <a:gd name="T20" fmla="*/ 325 w 323"/>
                  <a:gd name="T21" fmla="*/ 126 h 162"/>
                  <a:gd name="T22" fmla="*/ 325 w 323"/>
                  <a:gd name="T23" fmla="*/ 126 h 162"/>
                  <a:gd name="T24" fmla="*/ 223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4 w 1250"/>
                  <a:gd name="T1" fmla="*/ 641 h 923"/>
                  <a:gd name="T2" fmla="*/ 1174 w 1250"/>
                  <a:gd name="T3" fmla="*/ 473 h 923"/>
                  <a:gd name="T4" fmla="*/ 1144 w 1250"/>
                  <a:gd name="T5" fmla="*/ 384 h 923"/>
                  <a:gd name="T6" fmla="*/ 1120 w 1250"/>
                  <a:gd name="T7" fmla="*/ 288 h 923"/>
                  <a:gd name="T8" fmla="*/ 1059 w 1250"/>
                  <a:gd name="T9" fmla="*/ 174 h 923"/>
                  <a:gd name="T10" fmla="*/ 987 w 1250"/>
                  <a:gd name="T11" fmla="*/ 96 h 923"/>
                  <a:gd name="T12" fmla="*/ 969 w 1250"/>
                  <a:gd name="T13" fmla="*/ 72 h 923"/>
                  <a:gd name="T14" fmla="*/ 897 w 1250"/>
                  <a:gd name="T15" fmla="*/ 18 h 923"/>
                  <a:gd name="T16" fmla="*/ 825 w 1250"/>
                  <a:gd name="T17" fmla="*/ 6 h 923"/>
                  <a:gd name="T18" fmla="*/ 716 w 1250"/>
                  <a:gd name="T19" fmla="*/ 24 h 923"/>
                  <a:gd name="T20" fmla="*/ 668 w 1250"/>
                  <a:gd name="T21" fmla="*/ 42 h 923"/>
                  <a:gd name="T22" fmla="*/ 572 w 1250"/>
                  <a:gd name="T23" fmla="*/ 120 h 923"/>
                  <a:gd name="T24" fmla="*/ 536 w 1250"/>
                  <a:gd name="T25" fmla="*/ 228 h 923"/>
                  <a:gd name="T26" fmla="*/ 513 w 1250"/>
                  <a:gd name="T27" fmla="*/ 348 h 923"/>
                  <a:gd name="T28" fmla="*/ 433 w 1250"/>
                  <a:gd name="T29" fmla="*/ 479 h 923"/>
                  <a:gd name="T30" fmla="*/ 415 w 1250"/>
                  <a:gd name="T31" fmla="*/ 539 h 923"/>
                  <a:gd name="T32" fmla="*/ 355 w 1250"/>
                  <a:gd name="T33" fmla="*/ 599 h 923"/>
                  <a:gd name="T34" fmla="*/ 307 w 1250"/>
                  <a:gd name="T35" fmla="*/ 629 h 923"/>
                  <a:gd name="T36" fmla="*/ 295 w 1250"/>
                  <a:gd name="T37" fmla="*/ 635 h 923"/>
                  <a:gd name="T38" fmla="*/ 259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2 w 1250"/>
                  <a:gd name="T47" fmla="*/ 869 h 923"/>
                  <a:gd name="T48" fmla="*/ 644 w 1250"/>
                  <a:gd name="T49" fmla="*/ 827 h 923"/>
                  <a:gd name="T50" fmla="*/ 704 w 1250"/>
                  <a:gd name="T51" fmla="*/ 725 h 923"/>
                  <a:gd name="T52" fmla="*/ 698 w 1250"/>
                  <a:gd name="T53" fmla="*/ 611 h 923"/>
                  <a:gd name="T54" fmla="*/ 782 w 1250"/>
                  <a:gd name="T55" fmla="*/ 551 h 923"/>
                  <a:gd name="T56" fmla="*/ 885 w 1250"/>
                  <a:gd name="T57" fmla="*/ 449 h 923"/>
                  <a:gd name="T58" fmla="*/ 915 w 1250"/>
                  <a:gd name="T59" fmla="*/ 414 h 923"/>
                  <a:gd name="T60" fmla="*/ 981 w 1250"/>
                  <a:gd name="T61" fmla="*/ 318 h 923"/>
                  <a:gd name="T62" fmla="*/ 1029 w 1250"/>
                  <a:gd name="T63" fmla="*/ 336 h 923"/>
                  <a:gd name="T64" fmla="*/ 1126 w 1250"/>
                  <a:gd name="T65" fmla="*/ 617 h 923"/>
                  <a:gd name="T66" fmla="*/ 1120 w 1250"/>
                  <a:gd name="T67" fmla="*/ 689 h 923"/>
                  <a:gd name="T68" fmla="*/ 1156 w 1250"/>
                  <a:gd name="T69" fmla="*/ 749 h 923"/>
                  <a:gd name="T70" fmla="*/ 1210 w 1250"/>
                  <a:gd name="T71" fmla="*/ 713 h 923"/>
                  <a:gd name="T72" fmla="*/ 1246 w 1250"/>
                  <a:gd name="T73" fmla="*/ 749 h 923"/>
                  <a:gd name="T74" fmla="*/ 1258 w 1250"/>
                  <a:gd name="T75" fmla="*/ 743 h 923"/>
                  <a:gd name="T76" fmla="*/ 698 w 1250"/>
                  <a:gd name="T77" fmla="*/ 264 h 923"/>
                  <a:gd name="T78" fmla="*/ 790 w 1250"/>
                  <a:gd name="T79" fmla="*/ 372 h 923"/>
                  <a:gd name="T80" fmla="*/ 770 w 1250"/>
                  <a:gd name="T81" fmla="*/ 443 h 923"/>
                  <a:gd name="T82" fmla="*/ 710 w 1250"/>
                  <a:gd name="T83" fmla="*/ 515 h 923"/>
                  <a:gd name="T84" fmla="*/ 662 w 1250"/>
                  <a:gd name="T85" fmla="*/ 569 h 923"/>
                  <a:gd name="T86" fmla="*/ 620 w 1250"/>
                  <a:gd name="T87" fmla="*/ 593 h 923"/>
                  <a:gd name="T88" fmla="*/ 578 w 1250"/>
                  <a:gd name="T89" fmla="*/ 617 h 923"/>
                  <a:gd name="T90" fmla="*/ 566 w 1250"/>
                  <a:gd name="T91" fmla="*/ 707 h 923"/>
                  <a:gd name="T92" fmla="*/ 355 w 1250"/>
                  <a:gd name="T93" fmla="*/ 755 h 923"/>
                  <a:gd name="T94" fmla="*/ 391 w 1250"/>
                  <a:gd name="T95" fmla="*/ 641 h 923"/>
                  <a:gd name="T96" fmla="*/ 427 w 1250"/>
                  <a:gd name="T97" fmla="*/ 647 h 923"/>
                  <a:gd name="T98" fmla="*/ 445 w 1250"/>
                  <a:gd name="T99" fmla="*/ 617 h 923"/>
                  <a:gd name="T100" fmla="*/ 572 w 1250"/>
                  <a:gd name="T101" fmla="*/ 515 h 923"/>
                  <a:gd name="T102" fmla="*/ 620 w 1250"/>
                  <a:gd name="T103" fmla="*/ 473 h 923"/>
                  <a:gd name="T104" fmla="*/ 644 w 1250"/>
                  <a:gd name="T105" fmla="*/ 396 h 923"/>
                  <a:gd name="T106" fmla="*/ 644 w 1250"/>
                  <a:gd name="T107" fmla="*/ 378 h 923"/>
                  <a:gd name="T108" fmla="*/ 668 w 1250"/>
                  <a:gd name="T109" fmla="*/ 270 h 923"/>
                  <a:gd name="T110" fmla="*/ 686 w 1250"/>
                  <a:gd name="T111" fmla="*/ 192 h 923"/>
                  <a:gd name="T112" fmla="*/ 698 w 1250"/>
                  <a:gd name="T113" fmla="*/ 264 h 923"/>
                  <a:gd name="T114" fmla="*/ 536 w 1250"/>
                  <a:gd name="T115" fmla="*/ 455 h 923"/>
                  <a:gd name="T116" fmla="*/ 638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0 w 72"/>
                  <a:gd name="T3" fmla="*/ 24 h 54"/>
                  <a:gd name="T4" fmla="*/ 62 w 72"/>
                  <a:gd name="T5" fmla="*/ 12 h 54"/>
                  <a:gd name="T6" fmla="*/ 68 w 72"/>
                  <a:gd name="T7" fmla="*/ 6 h 54"/>
                  <a:gd name="T8" fmla="*/ 74 w 72"/>
                  <a:gd name="T9" fmla="*/ 0 h 54"/>
                  <a:gd name="T10" fmla="*/ 44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9 w 287"/>
                  <a:gd name="T1" fmla="*/ 0 h 84"/>
                  <a:gd name="T2" fmla="*/ 0 w 287"/>
                  <a:gd name="T3" fmla="*/ 84 h 84"/>
                  <a:gd name="T4" fmla="*/ 170 w 287"/>
                  <a:gd name="T5" fmla="*/ 36 h 84"/>
                  <a:gd name="T6" fmla="*/ 114 w 287"/>
                  <a:gd name="T7" fmla="*/ 60 h 84"/>
                  <a:gd name="T8" fmla="*/ 278 w 287"/>
                  <a:gd name="T9" fmla="*/ 18 h 84"/>
                  <a:gd name="T10" fmla="*/ 289 w 287"/>
                  <a:gd name="T11" fmla="*/ 0 h 84"/>
                  <a:gd name="T12" fmla="*/ 289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015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914400" y="1447801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015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03575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5E11369-15C0-4EC6-A093-39F5234EE0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74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48BC1-7812-44FF-9C8C-587D6595B6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16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58751"/>
            <a:ext cx="27432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8751"/>
            <a:ext cx="80264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537F2-59C1-4339-B979-DF92D12DA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84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BC812-CB44-4784-AA0E-D66DFB6FA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11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47E0B-7EFC-4BFE-BB2F-DC82143948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86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5769E-E28A-4754-AB73-E580817F6B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85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9FBB66-4939-4A5B-B23D-D0B21E0EC5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725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6E6E27-2825-4514-A8F6-0EC784AE5A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88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CAC8B-1AEC-4C8A-9337-3AFC164442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57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670653-97BE-4AC7-84D7-90A73B9627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73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E2CE3-E6C6-40DE-A75F-27C418179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35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91 w 3934"/>
                <a:gd name="T3" fmla="*/ 1331 h 1505"/>
                <a:gd name="T4" fmla="*/ 1221 w 3934"/>
                <a:gd name="T5" fmla="*/ 1157 h 1505"/>
                <a:gd name="T6" fmla="*/ 1738 w 3934"/>
                <a:gd name="T7" fmla="*/ 977 h 1505"/>
                <a:gd name="T8" fmla="*/ 2232 w 3934"/>
                <a:gd name="T9" fmla="*/ 792 h 1505"/>
                <a:gd name="T10" fmla="*/ 2472 w 3934"/>
                <a:gd name="T11" fmla="*/ 696 h 1505"/>
                <a:gd name="T12" fmla="*/ 2706 w 3934"/>
                <a:gd name="T13" fmla="*/ 606 h 1505"/>
                <a:gd name="T14" fmla="*/ 2936 w 3934"/>
                <a:gd name="T15" fmla="*/ 510 h 1505"/>
                <a:gd name="T16" fmla="*/ 3159 w 3934"/>
                <a:gd name="T17" fmla="*/ 420 h 1505"/>
                <a:gd name="T18" fmla="*/ 3368 w 3934"/>
                <a:gd name="T19" fmla="*/ 324 h 1505"/>
                <a:gd name="T20" fmla="*/ 3573 w 3934"/>
                <a:gd name="T21" fmla="*/ 234 h 1505"/>
                <a:gd name="T22" fmla="*/ 3771 w 3934"/>
                <a:gd name="T23" fmla="*/ 138 h 1505"/>
                <a:gd name="T24" fmla="*/ 3958 w 3934"/>
                <a:gd name="T25" fmla="*/ 48 h 1505"/>
                <a:gd name="T26" fmla="*/ 3958 w 3934"/>
                <a:gd name="T27" fmla="*/ 0 h 1505"/>
                <a:gd name="T28" fmla="*/ 3765 w 3934"/>
                <a:gd name="T29" fmla="*/ 96 h 1505"/>
                <a:gd name="T30" fmla="*/ 3561 w 3934"/>
                <a:gd name="T31" fmla="*/ 192 h 1505"/>
                <a:gd name="T32" fmla="*/ 3350 w 3934"/>
                <a:gd name="T33" fmla="*/ 288 h 1505"/>
                <a:gd name="T34" fmla="*/ 3135 w 3934"/>
                <a:gd name="T35" fmla="*/ 384 h 1505"/>
                <a:gd name="T36" fmla="*/ 2906 w 3934"/>
                <a:gd name="T37" fmla="*/ 480 h 1505"/>
                <a:gd name="T38" fmla="*/ 2670 w 3934"/>
                <a:gd name="T39" fmla="*/ 576 h 1505"/>
                <a:gd name="T40" fmla="*/ 2423 w 3934"/>
                <a:gd name="T41" fmla="*/ 672 h 1505"/>
                <a:gd name="T42" fmla="*/ 2178 w 3934"/>
                <a:gd name="T43" fmla="*/ 768 h 1505"/>
                <a:gd name="T44" fmla="*/ 1919 w 3934"/>
                <a:gd name="T45" fmla="*/ 864 h 1505"/>
                <a:gd name="T46" fmla="*/ 1660 w 3934"/>
                <a:gd name="T47" fmla="*/ 960 h 1505"/>
                <a:gd name="T48" fmla="*/ 1118 w 3934"/>
                <a:gd name="T49" fmla="*/ 1145 h 1505"/>
                <a:gd name="T50" fmla="*/ 566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4 w 1728"/>
                <a:gd name="T3" fmla="*/ 527 h 689"/>
                <a:gd name="T4" fmla="*/ 969 w 1728"/>
                <a:gd name="T5" fmla="*/ 365 h 689"/>
                <a:gd name="T6" fmla="*/ 1166 w 1728"/>
                <a:gd name="T7" fmla="*/ 287 h 689"/>
                <a:gd name="T8" fmla="*/ 1365 w 1728"/>
                <a:gd name="T9" fmla="*/ 203 h 689"/>
                <a:gd name="T10" fmla="*/ 1557 w 1728"/>
                <a:gd name="T11" fmla="*/ 126 h 689"/>
                <a:gd name="T12" fmla="*/ 1738 w 1728"/>
                <a:gd name="T13" fmla="*/ 48 h 689"/>
                <a:gd name="T14" fmla="*/ 1738 w 1728"/>
                <a:gd name="T15" fmla="*/ 0 h 689"/>
                <a:gd name="T16" fmla="*/ 1539 w 1728"/>
                <a:gd name="T17" fmla="*/ 84 h 689"/>
                <a:gd name="T18" fmla="*/ 1335 w 1728"/>
                <a:gd name="T19" fmla="*/ 167 h 689"/>
                <a:gd name="T20" fmla="*/ 1124 w 1728"/>
                <a:gd name="T21" fmla="*/ 257 h 689"/>
                <a:gd name="T22" fmla="*/ 909 w 1728"/>
                <a:gd name="T23" fmla="*/ 341 h 689"/>
                <a:gd name="T24" fmla="*/ 456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95 w 5561"/>
                <a:gd name="T1" fmla="*/ 929 h 3447"/>
                <a:gd name="T2" fmla="*/ 5571 w 5561"/>
                <a:gd name="T3" fmla="*/ 773 h 3447"/>
                <a:gd name="T4" fmla="*/ 5487 w 5561"/>
                <a:gd name="T5" fmla="*/ 629 h 3447"/>
                <a:gd name="T6" fmla="*/ 5359 w 5561"/>
                <a:gd name="T7" fmla="*/ 492 h 3447"/>
                <a:gd name="T8" fmla="*/ 5180 w 5561"/>
                <a:gd name="T9" fmla="*/ 366 h 3447"/>
                <a:gd name="T10" fmla="*/ 4951 w 5561"/>
                <a:gd name="T11" fmla="*/ 252 h 3447"/>
                <a:gd name="T12" fmla="*/ 4680 w 5561"/>
                <a:gd name="T13" fmla="*/ 144 h 3447"/>
                <a:gd name="T14" fmla="*/ 4367 w 5561"/>
                <a:gd name="T15" fmla="*/ 48 h 3447"/>
                <a:gd name="T16" fmla="*/ 4024 w 5561"/>
                <a:gd name="T17" fmla="*/ 0 h 3447"/>
                <a:gd name="T18" fmla="*/ 4385 w 5561"/>
                <a:gd name="T19" fmla="*/ 90 h 3447"/>
                <a:gd name="T20" fmla="*/ 4698 w 5561"/>
                <a:gd name="T21" fmla="*/ 192 h 3447"/>
                <a:gd name="T22" fmla="*/ 4963 w 5561"/>
                <a:gd name="T23" fmla="*/ 306 h 3447"/>
                <a:gd name="T24" fmla="*/ 5180 w 5561"/>
                <a:gd name="T25" fmla="*/ 426 h 3447"/>
                <a:gd name="T26" fmla="*/ 5347 w 5561"/>
                <a:gd name="T27" fmla="*/ 557 h 3447"/>
                <a:gd name="T28" fmla="*/ 5463 w 5561"/>
                <a:gd name="T29" fmla="*/ 701 h 3447"/>
                <a:gd name="T30" fmla="*/ 5523 w 5561"/>
                <a:gd name="T31" fmla="*/ 851 h 3447"/>
                <a:gd name="T32" fmla="*/ 5523 w 5561"/>
                <a:gd name="T33" fmla="*/ 1013 h 3447"/>
                <a:gd name="T34" fmla="*/ 5475 w 5561"/>
                <a:gd name="T35" fmla="*/ 1163 h 3447"/>
                <a:gd name="T36" fmla="*/ 5377 w 5561"/>
                <a:gd name="T37" fmla="*/ 1319 h 3447"/>
                <a:gd name="T38" fmla="*/ 5234 w 5561"/>
                <a:gd name="T39" fmla="*/ 1475 h 3447"/>
                <a:gd name="T40" fmla="*/ 5047 w 5561"/>
                <a:gd name="T41" fmla="*/ 1630 h 3447"/>
                <a:gd name="T42" fmla="*/ 4819 w 5561"/>
                <a:gd name="T43" fmla="*/ 1786 h 3447"/>
                <a:gd name="T44" fmla="*/ 4554 w 5561"/>
                <a:gd name="T45" fmla="*/ 1948 h 3447"/>
                <a:gd name="T46" fmla="*/ 4241 w 5561"/>
                <a:gd name="T47" fmla="*/ 2104 h 3447"/>
                <a:gd name="T48" fmla="*/ 3899 w 5561"/>
                <a:gd name="T49" fmla="*/ 2260 h 3447"/>
                <a:gd name="T50" fmla="*/ 3520 w 5561"/>
                <a:gd name="T51" fmla="*/ 2416 h 3447"/>
                <a:gd name="T52" fmla="*/ 3103 w 5561"/>
                <a:gd name="T53" fmla="*/ 2566 h 3447"/>
                <a:gd name="T54" fmla="*/ 2659 w 5561"/>
                <a:gd name="T55" fmla="*/ 2715 h 3447"/>
                <a:gd name="T56" fmla="*/ 2178 w 5561"/>
                <a:gd name="T57" fmla="*/ 2865 h 3447"/>
                <a:gd name="T58" fmla="*/ 1672 w 5561"/>
                <a:gd name="T59" fmla="*/ 3009 h 3447"/>
                <a:gd name="T60" fmla="*/ 1142 w 5561"/>
                <a:gd name="T61" fmla="*/ 3147 h 3447"/>
                <a:gd name="T62" fmla="*/ 584 w 5561"/>
                <a:gd name="T63" fmla="*/ 3279 h 3447"/>
                <a:gd name="T64" fmla="*/ 0 w 5561"/>
                <a:gd name="T65" fmla="*/ 3447 h 3447"/>
                <a:gd name="T66" fmla="*/ 873 w 5561"/>
                <a:gd name="T67" fmla="*/ 3249 h 3447"/>
                <a:gd name="T68" fmla="*/ 1425 w 5561"/>
                <a:gd name="T69" fmla="*/ 3105 h 3447"/>
                <a:gd name="T70" fmla="*/ 1949 w 5561"/>
                <a:gd name="T71" fmla="*/ 2961 h 3447"/>
                <a:gd name="T72" fmla="*/ 2448 w 5561"/>
                <a:gd name="T73" fmla="*/ 2817 h 3447"/>
                <a:gd name="T74" fmla="*/ 2918 w 5561"/>
                <a:gd name="T75" fmla="*/ 2668 h 3447"/>
                <a:gd name="T76" fmla="*/ 3350 w 5561"/>
                <a:gd name="T77" fmla="*/ 2512 h 3447"/>
                <a:gd name="T78" fmla="*/ 3753 w 5561"/>
                <a:gd name="T79" fmla="*/ 2356 h 3447"/>
                <a:gd name="T80" fmla="*/ 4122 w 5561"/>
                <a:gd name="T81" fmla="*/ 2200 h 3447"/>
                <a:gd name="T82" fmla="*/ 4453 w 5561"/>
                <a:gd name="T83" fmla="*/ 2038 h 3447"/>
                <a:gd name="T84" fmla="*/ 4746 w 5561"/>
                <a:gd name="T85" fmla="*/ 1876 h 3447"/>
                <a:gd name="T86" fmla="*/ 4999 w 5561"/>
                <a:gd name="T87" fmla="*/ 1720 h 3447"/>
                <a:gd name="T88" fmla="*/ 5210 w 5561"/>
                <a:gd name="T89" fmla="*/ 1559 h 3447"/>
                <a:gd name="T90" fmla="*/ 5371 w 5561"/>
                <a:gd name="T91" fmla="*/ 1397 h 3447"/>
                <a:gd name="T92" fmla="*/ 5493 w 5561"/>
                <a:gd name="T93" fmla="*/ 1241 h 3447"/>
                <a:gd name="T94" fmla="*/ 5571 w 5561"/>
                <a:gd name="T95" fmla="*/ 1085 h 3447"/>
                <a:gd name="T96" fmla="*/ 5589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094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76 w 5740"/>
                <a:gd name="T1" fmla="*/ 0 h 2098"/>
                <a:gd name="T2" fmla="*/ 5674 w 5740"/>
                <a:gd name="T3" fmla="*/ 72 h 2098"/>
                <a:gd name="T4" fmla="*/ 5571 w 5740"/>
                <a:gd name="T5" fmla="*/ 138 h 2098"/>
                <a:gd name="T6" fmla="*/ 5457 w 5740"/>
                <a:gd name="T7" fmla="*/ 210 h 2098"/>
                <a:gd name="T8" fmla="*/ 5338 w 5740"/>
                <a:gd name="T9" fmla="*/ 276 h 2098"/>
                <a:gd name="T10" fmla="*/ 5084 w 5740"/>
                <a:gd name="T11" fmla="*/ 414 h 2098"/>
                <a:gd name="T12" fmla="*/ 4807 w 5740"/>
                <a:gd name="T13" fmla="*/ 552 h 2098"/>
                <a:gd name="T14" fmla="*/ 4506 w 5740"/>
                <a:gd name="T15" fmla="*/ 690 h 2098"/>
                <a:gd name="T16" fmla="*/ 4188 w 5740"/>
                <a:gd name="T17" fmla="*/ 827 h 2098"/>
                <a:gd name="T18" fmla="*/ 3851 w 5740"/>
                <a:gd name="T19" fmla="*/ 959 h 2098"/>
                <a:gd name="T20" fmla="*/ 3490 w 5740"/>
                <a:gd name="T21" fmla="*/ 1091 h 2098"/>
                <a:gd name="T22" fmla="*/ 3111 w 5740"/>
                <a:gd name="T23" fmla="*/ 1223 h 2098"/>
                <a:gd name="T24" fmla="*/ 2713 w 5740"/>
                <a:gd name="T25" fmla="*/ 1355 h 2098"/>
                <a:gd name="T26" fmla="*/ 2298 w 5740"/>
                <a:gd name="T27" fmla="*/ 1481 h 2098"/>
                <a:gd name="T28" fmla="*/ 1872 w 5740"/>
                <a:gd name="T29" fmla="*/ 1601 h 2098"/>
                <a:gd name="T30" fmla="*/ 1425 w 5740"/>
                <a:gd name="T31" fmla="*/ 1721 h 2098"/>
                <a:gd name="T32" fmla="*/ 963 w 5740"/>
                <a:gd name="T33" fmla="*/ 1834 h 2098"/>
                <a:gd name="T34" fmla="*/ 488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81 w 5740"/>
                <a:gd name="T41" fmla="*/ 1990 h 2098"/>
                <a:gd name="T42" fmla="*/ 957 w 5740"/>
                <a:gd name="T43" fmla="*/ 1882 h 2098"/>
                <a:gd name="T44" fmla="*/ 1413 w 5740"/>
                <a:gd name="T45" fmla="*/ 1763 h 2098"/>
                <a:gd name="T46" fmla="*/ 1854 w 5740"/>
                <a:gd name="T47" fmla="*/ 1649 h 2098"/>
                <a:gd name="T48" fmla="*/ 2280 w 5740"/>
                <a:gd name="T49" fmla="*/ 1523 h 2098"/>
                <a:gd name="T50" fmla="*/ 2695 w 5740"/>
                <a:gd name="T51" fmla="*/ 1397 h 2098"/>
                <a:gd name="T52" fmla="*/ 3087 w 5740"/>
                <a:gd name="T53" fmla="*/ 1271 h 2098"/>
                <a:gd name="T54" fmla="*/ 3466 w 5740"/>
                <a:gd name="T55" fmla="*/ 1139 h 2098"/>
                <a:gd name="T56" fmla="*/ 3827 w 5740"/>
                <a:gd name="T57" fmla="*/ 1007 h 2098"/>
                <a:gd name="T58" fmla="*/ 4164 w 5740"/>
                <a:gd name="T59" fmla="*/ 875 h 2098"/>
                <a:gd name="T60" fmla="*/ 4488 w 5740"/>
                <a:gd name="T61" fmla="*/ 737 h 2098"/>
                <a:gd name="T62" fmla="*/ 4789 w 5740"/>
                <a:gd name="T63" fmla="*/ 600 h 2098"/>
                <a:gd name="T64" fmla="*/ 5072 w 5740"/>
                <a:gd name="T65" fmla="*/ 462 h 2098"/>
                <a:gd name="T66" fmla="*/ 5326 w 5740"/>
                <a:gd name="T67" fmla="*/ 324 h 2098"/>
                <a:gd name="T68" fmla="*/ 5565 w 5740"/>
                <a:gd name="T69" fmla="*/ 186 h 2098"/>
                <a:gd name="T70" fmla="*/ 5776 w 5740"/>
                <a:gd name="T71" fmla="*/ 48 h 2098"/>
                <a:gd name="T72" fmla="*/ 5776 w 5740"/>
                <a:gd name="T73" fmla="*/ 0 h 2098"/>
                <a:gd name="T74" fmla="*/ 5776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7 w 1955"/>
                <a:gd name="T1" fmla="*/ 485 h 1265"/>
                <a:gd name="T2" fmla="*/ 1913 w 1955"/>
                <a:gd name="T3" fmla="*/ 390 h 1265"/>
                <a:gd name="T4" fmla="*/ 1780 w 1955"/>
                <a:gd name="T5" fmla="*/ 306 h 1265"/>
                <a:gd name="T6" fmla="*/ 1589 w 1955"/>
                <a:gd name="T7" fmla="*/ 228 h 1265"/>
                <a:gd name="T8" fmla="*/ 1335 w 1955"/>
                <a:gd name="T9" fmla="*/ 162 h 1265"/>
                <a:gd name="T10" fmla="*/ 1016 w 1955"/>
                <a:gd name="T11" fmla="*/ 102 h 1265"/>
                <a:gd name="T12" fmla="*/ 650 w 1955"/>
                <a:gd name="T13" fmla="*/ 54 h 1265"/>
                <a:gd name="T14" fmla="*/ 229 w 1955"/>
                <a:gd name="T15" fmla="*/ 18 h 1265"/>
                <a:gd name="T16" fmla="*/ 0 w 1955"/>
                <a:gd name="T17" fmla="*/ 12 h 1265"/>
                <a:gd name="T18" fmla="*/ 433 w 1955"/>
                <a:gd name="T19" fmla="*/ 48 h 1265"/>
                <a:gd name="T20" fmla="*/ 818 w 1955"/>
                <a:gd name="T21" fmla="*/ 90 h 1265"/>
                <a:gd name="T22" fmla="*/ 1156 w 1955"/>
                <a:gd name="T23" fmla="*/ 144 h 1265"/>
                <a:gd name="T24" fmla="*/ 1431 w 1955"/>
                <a:gd name="T25" fmla="*/ 204 h 1265"/>
                <a:gd name="T26" fmla="*/ 1648 w 1955"/>
                <a:gd name="T27" fmla="*/ 276 h 1265"/>
                <a:gd name="T28" fmla="*/ 1806 w 1955"/>
                <a:gd name="T29" fmla="*/ 360 h 1265"/>
                <a:gd name="T30" fmla="*/ 1895 w 1955"/>
                <a:gd name="T31" fmla="*/ 443 h 1265"/>
                <a:gd name="T32" fmla="*/ 1913 w 1955"/>
                <a:gd name="T33" fmla="*/ 539 h 1265"/>
                <a:gd name="T34" fmla="*/ 1866 w 1955"/>
                <a:gd name="T35" fmla="*/ 629 h 1265"/>
                <a:gd name="T36" fmla="*/ 1756 w 1955"/>
                <a:gd name="T37" fmla="*/ 719 h 1265"/>
                <a:gd name="T38" fmla="*/ 1589 w 1955"/>
                <a:gd name="T39" fmla="*/ 809 h 1265"/>
                <a:gd name="T40" fmla="*/ 1365 w 1955"/>
                <a:gd name="T41" fmla="*/ 899 h 1265"/>
                <a:gd name="T42" fmla="*/ 1094 w 1955"/>
                <a:gd name="T43" fmla="*/ 989 h 1265"/>
                <a:gd name="T44" fmla="*/ 769 w 1955"/>
                <a:gd name="T45" fmla="*/ 1073 h 1265"/>
                <a:gd name="T46" fmla="*/ 409 w 1955"/>
                <a:gd name="T47" fmla="*/ 1157 h 1265"/>
                <a:gd name="T48" fmla="*/ 0 w 1955"/>
                <a:gd name="T49" fmla="*/ 1241 h 1265"/>
                <a:gd name="T50" fmla="*/ 217 w 1955"/>
                <a:gd name="T51" fmla="*/ 1223 h 1265"/>
                <a:gd name="T52" fmla="*/ 614 w 1955"/>
                <a:gd name="T53" fmla="*/ 1139 h 1265"/>
                <a:gd name="T54" fmla="*/ 963 w 1955"/>
                <a:gd name="T55" fmla="*/ 1049 h 1265"/>
                <a:gd name="T56" fmla="*/ 1270 w 1955"/>
                <a:gd name="T57" fmla="*/ 959 h 1265"/>
                <a:gd name="T58" fmla="*/ 1523 w 1955"/>
                <a:gd name="T59" fmla="*/ 863 h 1265"/>
                <a:gd name="T60" fmla="*/ 1726 w 1955"/>
                <a:gd name="T61" fmla="*/ 767 h 1265"/>
                <a:gd name="T62" fmla="*/ 1872 w 1955"/>
                <a:gd name="T63" fmla="*/ 677 h 1265"/>
                <a:gd name="T64" fmla="*/ 1949 w 1955"/>
                <a:gd name="T65" fmla="*/ 581 h 1265"/>
                <a:gd name="T66" fmla="*/ 1967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24 w 4694"/>
                <a:gd name="T1" fmla="*/ 797 h 2901"/>
                <a:gd name="T2" fmla="*/ 4694 w 4694"/>
                <a:gd name="T3" fmla="*/ 665 h 2901"/>
                <a:gd name="T4" fmla="*/ 4616 w 4694"/>
                <a:gd name="T5" fmla="*/ 540 h 2901"/>
                <a:gd name="T6" fmla="*/ 4494 w 4694"/>
                <a:gd name="T7" fmla="*/ 426 h 2901"/>
                <a:gd name="T8" fmla="*/ 4327 w 4694"/>
                <a:gd name="T9" fmla="*/ 312 h 2901"/>
                <a:gd name="T10" fmla="*/ 4110 w 4694"/>
                <a:gd name="T11" fmla="*/ 216 h 2901"/>
                <a:gd name="T12" fmla="*/ 3857 w 4694"/>
                <a:gd name="T13" fmla="*/ 120 h 2901"/>
                <a:gd name="T14" fmla="*/ 3562 w 4694"/>
                <a:gd name="T15" fmla="*/ 36 h 2901"/>
                <a:gd name="T16" fmla="*/ 3225 w 4694"/>
                <a:gd name="T17" fmla="*/ 0 h 2901"/>
                <a:gd name="T18" fmla="*/ 3562 w 4694"/>
                <a:gd name="T19" fmla="*/ 78 h 2901"/>
                <a:gd name="T20" fmla="*/ 3857 w 4694"/>
                <a:gd name="T21" fmla="*/ 162 h 2901"/>
                <a:gd name="T22" fmla="*/ 4110 w 4694"/>
                <a:gd name="T23" fmla="*/ 258 h 2901"/>
                <a:gd name="T24" fmla="*/ 4315 w 4694"/>
                <a:gd name="T25" fmla="*/ 366 h 2901"/>
                <a:gd name="T26" fmla="*/ 4471 w 4694"/>
                <a:gd name="T27" fmla="*/ 480 h 2901"/>
                <a:gd name="T28" fmla="*/ 4580 w 4694"/>
                <a:gd name="T29" fmla="*/ 605 h 2901"/>
                <a:gd name="T30" fmla="*/ 4640 w 4694"/>
                <a:gd name="T31" fmla="*/ 737 h 2901"/>
                <a:gd name="T32" fmla="*/ 4640 w 4694"/>
                <a:gd name="T33" fmla="*/ 875 h 2901"/>
                <a:gd name="T34" fmla="*/ 4598 w 4694"/>
                <a:gd name="T35" fmla="*/ 1001 h 2901"/>
                <a:gd name="T36" fmla="*/ 4518 w 4694"/>
                <a:gd name="T37" fmla="*/ 1127 h 2901"/>
                <a:gd name="T38" fmla="*/ 4399 w 4694"/>
                <a:gd name="T39" fmla="*/ 1259 h 2901"/>
                <a:gd name="T40" fmla="*/ 4242 w 4694"/>
                <a:gd name="T41" fmla="*/ 1385 h 2901"/>
                <a:gd name="T42" fmla="*/ 4050 w 4694"/>
                <a:gd name="T43" fmla="*/ 1517 h 2901"/>
                <a:gd name="T44" fmla="*/ 3827 w 4694"/>
                <a:gd name="T45" fmla="*/ 1648 h 2901"/>
                <a:gd name="T46" fmla="*/ 3568 w 4694"/>
                <a:gd name="T47" fmla="*/ 1774 h 2901"/>
                <a:gd name="T48" fmla="*/ 3279 w 4694"/>
                <a:gd name="T49" fmla="*/ 1906 h 2901"/>
                <a:gd name="T50" fmla="*/ 2960 w 4694"/>
                <a:gd name="T51" fmla="*/ 2032 h 2901"/>
                <a:gd name="T52" fmla="*/ 2611 w 4694"/>
                <a:gd name="T53" fmla="*/ 2164 h 2901"/>
                <a:gd name="T54" fmla="*/ 2238 w 4694"/>
                <a:gd name="T55" fmla="*/ 2284 h 2901"/>
                <a:gd name="T56" fmla="*/ 1836 w 4694"/>
                <a:gd name="T57" fmla="*/ 2410 h 2901"/>
                <a:gd name="T58" fmla="*/ 1407 w 4694"/>
                <a:gd name="T59" fmla="*/ 2530 h 2901"/>
                <a:gd name="T60" fmla="*/ 488 w 4694"/>
                <a:gd name="T61" fmla="*/ 2757 h 2901"/>
                <a:gd name="T62" fmla="*/ 0 w 4694"/>
                <a:gd name="T63" fmla="*/ 2901 h 2901"/>
                <a:gd name="T64" fmla="*/ 975 w 4694"/>
                <a:gd name="T65" fmla="*/ 2674 h 2901"/>
                <a:gd name="T66" fmla="*/ 1648 w 4694"/>
                <a:gd name="T67" fmla="*/ 2494 h 2901"/>
                <a:gd name="T68" fmla="*/ 2071 w 4694"/>
                <a:gd name="T69" fmla="*/ 2374 h 2901"/>
                <a:gd name="T70" fmla="*/ 2467 w 4694"/>
                <a:gd name="T71" fmla="*/ 2248 h 2901"/>
                <a:gd name="T72" fmla="*/ 2834 w 4694"/>
                <a:gd name="T73" fmla="*/ 2116 h 2901"/>
                <a:gd name="T74" fmla="*/ 3171 w 4694"/>
                <a:gd name="T75" fmla="*/ 1984 h 2901"/>
                <a:gd name="T76" fmla="*/ 3484 w 4694"/>
                <a:gd name="T77" fmla="*/ 1858 h 2901"/>
                <a:gd name="T78" fmla="*/ 3761 w 4694"/>
                <a:gd name="T79" fmla="*/ 1720 h 2901"/>
                <a:gd name="T80" fmla="*/ 4008 w 4694"/>
                <a:gd name="T81" fmla="*/ 1589 h 2901"/>
                <a:gd name="T82" fmla="*/ 4217 w 4694"/>
                <a:gd name="T83" fmla="*/ 1457 h 2901"/>
                <a:gd name="T84" fmla="*/ 4399 w 4694"/>
                <a:gd name="T85" fmla="*/ 1325 h 2901"/>
                <a:gd name="T86" fmla="*/ 4536 w 4694"/>
                <a:gd name="T87" fmla="*/ 1193 h 2901"/>
                <a:gd name="T88" fmla="*/ 4640 w 4694"/>
                <a:gd name="T89" fmla="*/ 1061 h 2901"/>
                <a:gd name="T90" fmla="*/ 4700 w 4694"/>
                <a:gd name="T91" fmla="*/ 935 h 2901"/>
                <a:gd name="T92" fmla="*/ 471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85 w 3761"/>
                <a:gd name="T1" fmla="*/ 719 h 2356"/>
                <a:gd name="T2" fmla="*/ 3755 w 3761"/>
                <a:gd name="T3" fmla="*/ 599 h 2356"/>
                <a:gd name="T4" fmla="*/ 3677 w 3761"/>
                <a:gd name="T5" fmla="*/ 486 h 2356"/>
                <a:gd name="T6" fmla="*/ 3544 w 3761"/>
                <a:gd name="T7" fmla="*/ 378 h 2356"/>
                <a:gd name="T8" fmla="*/ 3370 w 3761"/>
                <a:gd name="T9" fmla="*/ 282 h 2356"/>
                <a:gd name="T10" fmla="*/ 3147 w 3761"/>
                <a:gd name="T11" fmla="*/ 192 h 2356"/>
                <a:gd name="T12" fmla="*/ 2882 w 3761"/>
                <a:gd name="T13" fmla="*/ 108 h 2356"/>
                <a:gd name="T14" fmla="*/ 2575 w 3761"/>
                <a:gd name="T15" fmla="*/ 36 h 2356"/>
                <a:gd name="T16" fmla="*/ 2244 w 3761"/>
                <a:gd name="T17" fmla="*/ 0 h 2356"/>
                <a:gd name="T18" fmla="*/ 2593 w 3761"/>
                <a:gd name="T19" fmla="*/ 72 h 2356"/>
                <a:gd name="T20" fmla="*/ 2894 w 3761"/>
                <a:gd name="T21" fmla="*/ 150 h 2356"/>
                <a:gd name="T22" fmla="*/ 3159 w 3761"/>
                <a:gd name="T23" fmla="*/ 234 h 2356"/>
                <a:gd name="T24" fmla="*/ 3370 w 3761"/>
                <a:gd name="T25" fmla="*/ 330 h 2356"/>
                <a:gd name="T26" fmla="*/ 3538 w 3761"/>
                <a:gd name="T27" fmla="*/ 432 h 2356"/>
                <a:gd name="T28" fmla="*/ 3647 w 3761"/>
                <a:gd name="T29" fmla="*/ 545 h 2356"/>
                <a:gd name="T30" fmla="*/ 3707 w 3761"/>
                <a:gd name="T31" fmla="*/ 665 h 2356"/>
                <a:gd name="T32" fmla="*/ 3713 w 3761"/>
                <a:gd name="T33" fmla="*/ 791 h 2356"/>
                <a:gd name="T34" fmla="*/ 3677 w 3761"/>
                <a:gd name="T35" fmla="*/ 887 h 2356"/>
                <a:gd name="T36" fmla="*/ 3615 w 3761"/>
                <a:gd name="T37" fmla="*/ 989 h 2356"/>
                <a:gd name="T38" fmla="*/ 3520 w 3761"/>
                <a:gd name="T39" fmla="*/ 1091 h 2356"/>
                <a:gd name="T40" fmla="*/ 3394 w 3761"/>
                <a:gd name="T41" fmla="*/ 1187 h 2356"/>
                <a:gd name="T42" fmla="*/ 3243 w 3761"/>
                <a:gd name="T43" fmla="*/ 1289 h 2356"/>
                <a:gd name="T44" fmla="*/ 3063 w 3761"/>
                <a:gd name="T45" fmla="*/ 1391 h 2356"/>
                <a:gd name="T46" fmla="*/ 2852 w 3761"/>
                <a:gd name="T47" fmla="*/ 1493 h 2356"/>
                <a:gd name="T48" fmla="*/ 2623 w 3761"/>
                <a:gd name="T49" fmla="*/ 1589 h 2356"/>
                <a:gd name="T50" fmla="*/ 2089 w 3761"/>
                <a:gd name="T51" fmla="*/ 1786 h 2356"/>
                <a:gd name="T52" fmla="*/ 1469 w 3761"/>
                <a:gd name="T53" fmla="*/ 1972 h 2356"/>
                <a:gd name="T54" fmla="*/ 769 w 3761"/>
                <a:gd name="T55" fmla="*/ 2158 h 2356"/>
                <a:gd name="T56" fmla="*/ 0 w 3761"/>
                <a:gd name="T57" fmla="*/ 2326 h 2356"/>
                <a:gd name="T58" fmla="*/ 403 w 3761"/>
                <a:gd name="T59" fmla="*/ 2272 h 2356"/>
                <a:gd name="T60" fmla="*/ 1150 w 3761"/>
                <a:gd name="T61" fmla="*/ 2092 h 2356"/>
                <a:gd name="T62" fmla="*/ 1824 w 3761"/>
                <a:gd name="T63" fmla="*/ 1900 h 2356"/>
                <a:gd name="T64" fmla="*/ 2408 w 3761"/>
                <a:gd name="T65" fmla="*/ 1702 h 2356"/>
                <a:gd name="T66" fmla="*/ 2665 w 3761"/>
                <a:gd name="T67" fmla="*/ 1607 h 2356"/>
                <a:gd name="T68" fmla="*/ 2900 w 3761"/>
                <a:gd name="T69" fmla="*/ 1505 h 2356"/>
                <a:gd name="T70" fmla="*/ 3111 w 3761"/>
                <a:gd name="T71" fmla="*/ 1403 h 2356"/>
                <a:gd name="T72" fmla="*/ 3297 w 3761"/>
                <a:gd name="T73" fmla="*/ 1301 h 2356"/>
                <a:gd name="T74" fmla="*/ 3454 w 3761"/>
                <a:gd name="T75" fmla="*/ 1193 h 2356"/>
                <a:gd name="T76" fmla="*/ 3580 w 3761"/>
                <a:gd name="T77" fmla="*/ 1091 h 2356"/>
                <a:gd name="T78" fmla="*/ 3677 w 3761"/>
                <a:gd name="T79" fmla="*/ 989 h 2356"/>
                <a:gd name="T80" fmla="*/ 3743 w 3761"/>
                <a:gd name="T81" fmla="*/ 887 h 2356"/>
                <a:gd name="T82" fmla="*/ 3779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42 w 2924"/>
                <a:gd name="T1" fmla="*/ 647 h 1846"/>
                <a:gd name="T2" fmla="*/ 2894 w 2924"/>
                <a:gd name="T3" fmla="*/ 528 h 1846"/>
                <a:gd name="T4" fmla="*/ 2766 w 2924"/>
                <a:gd name="T5" fmla="*/ 414 h 1846"/>
                <a:gd name="T6" fmla="*/ 2575 w 2924"/>
                <a:gd name="T7" fmla="*/ 318 h 1846"/>
                <a:gd name="T8" fmla="*/ 2316 w 2924"/>
                <a:gd name="T9" fmla="*/ 228 h 1846"/>
                <a:gd name="T10" fmla="*/ 1997 w 2924"/>
                <a:gd name="T11" fmla="*/ 150 h 1846"/>
                <a:gd name="T12" fmla="*/ 1618 w 2924"/>
                <a:gd name="T13" fmla="*/ 78 h 1846"/>
                <a:gd name="T14" fmla="*/ 1186 w 2924"/>
                <a:gd name="T15" fmla="*/ 24 h 1846"/>
                <a:gd name="T16" fmla="*/ 698 w 2924"/>
                <a:gd name="T17" fmla="*/ 0 h 1846"/>
                <a:gd name="T18" fmla="*/ 1198 w 2924"/>
                <a:gd name="T19" fmla="*/ 48 h 1846"/>
                <a:gd name="T20" fmla="*/ 1636 w 2924"/>
                <a:gd name="T21" fmla="*/ 108 h 1846"/>
                <a:gd name="T22" fmla="*/ 2021 w 2924"/>
                <a:gd name="T23" fmla="*/ 180 h 1846"/>
                <a:gd name="T24" fmla="*/ 2340 w 2924"/>
                <a:gd name="T25" fmla="*/ 264 h 1846"/>
                <a:gd name="T26" fmla="*/ 2587 w 2924"/>
                <a:gd name="T27" fmla="*/ 360 h 1846"/>
                <a:gd name="T28" fmla="*/ 2766 w 2924"/>
                <a:gd name="T29" fmla="*/ 468 h 1846"/>
                <a:gd name="T30" fmla="*/ 2864 w 2924"/>
                <a:gd name="T31" fmla="*/ 587 h 1846"/>
                <a:gd name="T32" fmla="*/ 2882 w 2924"/>
                <a:gd name="T33" fmla="*/ 713 h 1846"/>
                <a:gd name="T34" fmla="*/ 2858 w 2924"/>
                <a:gd name="T35" fmla="*/ 785 h 1846"/>
                <a:gd name="T36" fmla="*/ 2810 w 2924"/>
                <a:gd name="T37" fmla="*/ 857 h 1846"/>
                <a:gd name="T38" fmla="*/ 2641 w 2924"/>
                <a:gd name="T39" fmla="*/ 1001 h 1846"/>
                <a:gd name="T40" fmla="*/ 2382 w 2924"/>
                <a:gd name="T41" fmla="*/ 1145 h 1846"/>
                <a:gd name="T42" fmla="*/ 2045 w 2924"/>
                <a:gd name="T43" fmla="*/ 1289 h 1846"/>
                <a:gd name="T44" fmla="*/ 1636 w 2924"/>
                <a:gd name="T45" fmla="*/ 1433 h 1846"/>
                <a:gd name="T46" fmla="*/ 1150 w 2924"/>
                <a:gd name="T47" fmla="*/ 1571 h 1846"/>
                <a:gd name="T48" fmla="*/ 608 w 2924"/>
                <a:gd name="T49" fmla="*/ 1702 h 1846"/>
                <a:gd name="T50" fmla="*/ 0 w 2924"/>
                <a:gd name="T51" fmla="*/ 1828 h 1846"/>
                <a:gd name="T52" fmla="*/ 313 w 2924"/>
                <a:gd name="T53" fmla="*/ 1780 h 1846"/>
                <a:gd name="T54" fmla="*/ 903 w 2924"/>
                <a:gd name="T55" fmla="*/ 1648 h 1846"/>
                <a:gd name="T56" fmla="*/ 1425 w 2924"/>
                <a:gd name="T57" fmla="*/ 1511 h 1846"/>
                <a:gd name="T58" fmla="*/ 1883 w 2924"/>
                <a:gd name="T59" fmla="*/ 1367 h 1846"/>
                <a:gd name="T60" fmla="*/ 2268 w 2924"/>
                <a:gd name="T61" fmla="*/ 1223 h 1846"/>
                <a:gd name="T62" fmla="*/ 2575 w 2924"/>
                <a:gd name="T63" fmla="*/ 1079 h 1846"/>
                <a:gd name="T64" fmla="*/ 2792 w 2924"/>
                <a:gd name="T65" fmla="*/ 929 h 1846"/>
                <a:gd name="T66" fmla="*/ 2894 w 2924"/>
                <a:gd name="T67" fmla="*/ 815 h 1846"/>
                <a:gd name="T68" fmla="*/ 2930 w 2924"/>
                <a:gd name="T69" fmla="*/ 743 h 1846"/>
                <a:gd name="T70" fmla="*/ 2942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8 w 1488"/>
                <a:gd name="T7" fmla="*/ 186 h 204"/>
                <a:gd name="T8" fmla="*/ 1409 w 1488"/>
                <a:gd name="T9" fmla="*/ 204 h 204"/>
                <a:gd name="T10" fmla="*/ 140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5 w 323"/>
                  <a:gd name="T13" fmla="*/ 18 h 162"/>
                  <a:gd name="T14" fmla="*/ 241 w 323"/>
                  <a:gd name="T15" fmla="*/ 54 h 162"/>
                  <a:gd name="T16" fmla="*/ 289 w 323"/>
                  <a:gd name="T17" fmla="*/ 90 h 162"/>
                  <a:gd name="T18" fmla="*/ 319 w 323"/>
                  <a:gd name="T19" fmla="*/ 114 h 162"/>
                  <a:gd name="T20" fmla="*/ 325 w 323"/>
                  <a:gd name="T21" fmla="*/ 126 h 162"/>
                  <a:gd name="T22" fmla="*/ 325 w 323"/>
                  <a:gd name="T23" fmla="*/ 126 h 162"/>
                  <a:gd name="T24" fmla="*/ 223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4 w 1250"/>
                  <a:gd name="T1" fmla="*/ 641 h 923"/>
                  <a:gd name="T2" fmla="*/ 1174 w 1250"/>
                  <a:gd name="T3" fmla="*/ 473 h 923"/>
                  <a:gd name="T4" fmla="*/ 1144 w 1250"/>
                  <a:gd name="T5" fmla="*/ 384 h 923"/>
                  <a:gd name="T6" fmla="*/ 1120 w 1250"/>
                  <a:gd name="T7" fmla="*/ 288 h 923"/>
                  <a:gd name="T8" fmla="*/ 1059 w 1250"/>
                  <a:gd name="T9" fmla="*/ 174 h 923"/>
                  <a:gd name="T10" fmla="*/ 987 w 1250"/>
                  <a:gd name="T11" fmla="*/ 96 h 923"/>
                  <a:gd name="T12" fmla="*/ 969 w 1250"/>
                  <a:gd name="T13" fmla="*/ 72 h 923"/>
                  <a:gd name="T14" fmla="*/ 897 w 1250"/>
                  <a:gd name="T15" fmla="*/ 18 h 923"/>
                  <a:gd name="T16" fmla="*/ 825 w 1250"/>
                  <a:gd name="T17" fmla="*/ 6 h 923"/>
                  <a:gd name="T18" fmla="*/ 716 w 1250"/>
                  <a:gd name="T19" fmla="*/ 24 h 923"/>
                  <a:gd name="T20" fmla="*/ 668 w 1250"/>
                  <a:gd name="T21" fmla="*/ 42 h 923"/>
                  <a:gd name="T22" fmla="*/ 572 w 1250"/>
                  <a:gd name="T23" fmla="*/ 120 h 923"/>
                  <a:gd name="T24" fmla="*/ 536 w 1250"/>
                  <a:gd name="T25" fmla="*/ 228 h 923"/>
                  <a:gd name="T26" fmla="*/ 513 w 1250"/>
                  <a:gd name="T27" fmla="*/ 348 h 923"/>
                  <a:gd name="T28" fmla="*/ 433 w 1250"/>
                  <a:gd name="T29" fmla="*/ 479 h 923"/>
                  <a:gd name="T30" fmla="*/ 415 w 1250"/>
                  <a:gd name="T31" fmla="*/ 539 h 923"/>
                  <a:gd name="T32" fmla="*/ 355 w 1250"/>
                  <a:gd name="T33" fmla="*/ 599 h 923"/>
                  <a:gd name="T34" fmla="*/ 307 w 1250"/>
                  <a:gd name="T35" fmla="*/ 629 h 923"/>
                  <a:gd name="T36" fmla="*/ 295 w 1250"/>
                  <a:gd name="T37" fmla="*/ 635 h 923"/>
                  <a:gd name="T38" fmla="*/ 259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2 w 1250"/>
                  <a:gd name="T47" fmla="*/ 869 h 923"/>
                  <a:gd name="T48" fmla="*/ 644 w 1250"/>
                  <a:gd name="T49" fmla="*/ 827 h 923"/>
                  <a:gd name="T50" fmla="*/ 704 w 1250"/>
                  <a:gd name="T51" fmla="*/ 725 h 923"/>
                  <a:gd name="T52" fmla="*/ 698 w 1250"/>
                  <a:gd name="T53" fmla="*/ 611 h 923"/>
                  <a:gd name="T54" fmla="*/ 782 w 1250"/>
                  <a:gd name="T55" fmla="*/ 551 h 923"/>
                  <a:gd name="T56" fmla="*/ 885 w 1250"/>
                  <a:gd name="T57" fmla="*/ 449 h 923"/>
                  <a:gd name="T58" fmla="*/ 915 w 1250"/>
                  <a:gd name="T59" fmla="*/ 414 h 923"/>
                  <a:gd name="T60" fmla="*/ 981 w 1250"/>
                  <a:gd name="T61" fmla="*/ 318 h 923"/>
                  <a:gd name="T62" fmla="*/ 1029 w 1250"/>
                  <a:gd name="T63" fmla="*/ 336 h 923"/>
                  <a:gd name="T64" fmla="*/ 1126 w 1250"/>
                  <a:gd name="T65" fmla="*/ 617 h 923"/>
                  <a:gd name="T66" fmla="*/ 1120 w 1250"/>
                  <a:gd name="T67" fmla="*/ 689 h 923"/>
                  <a:gd name="T68" fmla="*/ 1156 w 1250"/>
                  <a:gd name="T69" fmla="*/ 749 h 923"/>
                  <a:gd name="T70" fmla="*/ 1210 w 1250"/>
                  <a:gd name="T71" fmla="*/ 713 h 923"/>
                  <a:gd name="T72" fmla="*/ 1246 w 1250"/>
                  <a:gd name="T73" fmla="*/ 749 h 923"/>
                  <a:gd name="T74" fmla="*/ 1258 w 1250"/>
                  <a:gd name="T75" fmla="*/ 743 h 923"/>
                  <a:gd name="T76" fmla="*/ 698 w 1250"/>
                  <a:gd name="T77" fmla="*/ 264 h 923"/>
                  <a:gd name="T78" fmla="*/ 790 w 1250"/>
                  <a:gd name="T79" fmla="*/ 372 h 923"/>
                  <a:gd name="T80" fmla="*/ 770 w 1250"/>
                  <a:gd name="T81" fmla="*/ 443 h 923"/>
                  <a:gd name="T82" fmla="*/ 710 w 1250"/>
                  <a:gd name="T83" fmla="*/ 515 h 923"/>
                  <a:gd name="T84" fmla="*/ 662 w 1250"/>
                  <a:gd name="T85" fmla="*/ 569 h 923"/>
                  <a:gd name="T86" fmla="*/ 620 w 1250"/>
                  <a:gd name="T87" fmla="*/ 593 h 923"/>
                  <a:gd name="T88" fmla="*/ 578 w 1250"/>
                  <a:gd name="T89" fmla="*/ 617 h 923"/>
                  <a:gd name="T90" fmla="*/ 566 w 1250"/>
                  <a:gd name="T91" fmla="*/ 707 h 923"/>
                  <a:gd name="T92" fmla="*/ 355 w 1250"/>
                  <a:gd name="T93" fmla="*/ 755 h 923"/>
                  <a:gd name="T94" fmla="*/ 391 w 1250"/>
                  <a:gd name="T95" fmla="*/ 641 h 923"/>
                  <a:gd name="T96" fmla="*/ 427 w 1250"/>
                  <a:gd name="T97" fmla="*/ 647 h 923"/>
                  <a:gd name="T98" fmla="*/ 445 w 1250"/>
                  <a:gd name="T99" fmla="*/ 617 h 923"/>
                  <a:gd name="T100" fmla="*/ 572 w 1250"/>
                  <a:gd name="T101" fmla="*/ 515 h 923"/>
                  <a:gd name="T102" fmla="*/ 620 w 1250"/>
                  <a:gd name="T103" fmla="*/ 473 h 923"/>
                  <a:gd name="T104" fmla="*/ 644 w 1250"/>
                  <a:gd name="T105" fmla="*/ 396 h 923"/>
                  <a:gd name="T106" fmla="*/ 644 w 1250"/>
                  <a:gd name="T107" fmla="*/ 378 h 923"/>
                  <a:gd name="T108" fmla="*/ 668 w 1250"/>
                  <a:gd name="T109" fmla="*/ 270 h 923"/>
                  <a:gd name="T110" fmla="*/ 686 w 1250"/>
                  <a:gd name="T111" fmla="*/ 192 h 923"/>
                  <a:gd name="T112" fmla="*/ 698 w 1250"/>
                  <a:gd name="T113" fmla="*/ 264 h 923"/>
                  <a:gd name="T114" fmla="*/ 536 w 1250"/>
                  <a:gd name="T115" fmla="*/ 455 h 923"/>
                  <a:gd name="T116" fmla="*/ 638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0 w 72"/>
                  <a:gd name="T3" fmla="*/ 24 h 54"/>
                  <a:gd name="T4" fmla="*/ 62 w 72"/>
                  <a:gd name="T5" fmla="*/ 12 h 54"/>
                  <a:gd name="T6" fmla="*/ 68 w 72"/>
                  <a:gd name="T7" fmla="*/ 6 h 54"/>
                  <a:gd name="T8" fmla="*/ 74 w 72"/>
                  <a:gd name="T9" fmla="*/ 0 h 54"/>
                  <a:gd name="T10" fmla="*/ 44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9 w 287"/>
                  <a:gd name="T1" fmla="*/ 0 h 84"/>
                  <a:gd name="T2" fmla="*/ 0 w 287"/>
                  <a:gd name="T3" fmla="*/ 84 h 84"/>
                  <a:gd name="T4" fmla="*/ 170 w 287"/>
                  <a:gd name="T5" fmla="*/ 36 h 84"/>
                  <a:gd name="T6" fmla="*/ 114 w 287"/>
                  <a:gd name="T7" fmla="*/ 60 h 84"/>
                  <a:gd name="T8" fmla="*/ 278 w 287"/>
                  <a:gd name="T9" fmla="*/ 18 h 84"/>
                  <a:gd name="T10" fmla="*/ 289 w 287"/>
                  <a:gd name="T11" fmla="*/ 0 h 84"/>
                  <a:gd name="T12" fmla="*/ 289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8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9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0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1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2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4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5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6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7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8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9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8912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8750"/>
            <a:ext cx="109728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913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9131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89132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  <p:sp>
        <p:nvSpPr>
          <p:cNvPr id="89133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677B819-077D-42F4-A91E-E8C6C8C0FF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10972800" cy="2286000"/>
          </a:xfrm>
        </p:spPr>
        <p:txBody>
          <a:bodyPr/>
          <a:lstStyle/>
          <a:p>
            <a:pPr eaLnBrk="1" hangingPunct="1"/>
            <a:r>
              <a:rPr lang="th-TH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เราสามารถฝึกอบรมคริสเตียนใหม่ได้อย่างไร</a:t>
            </a:r>
            <a:r>
              <a:rPr lang="en-US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altLang="en-US" sz="28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I Train New Christians?</a:t>
            </a:r>
            <a:br>
              <a:rPr lang="en-US" altLang="en-US" sz="28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sz="28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12-2019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 smtClean="0">
                <a:solidFill>
                  <a:srgbClr val="FFFFFF"/>
                </a:solidFill>
              </a:rPr>
              <a:t>iTeenChallenge.org   T505.12   T506.02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4F8F56D-F5A4-4335-852E-F4978695C368}" type="slidenum">
              <a:rPr lang="en-US" altLang="en-US">
                <a:solidFill>
                  <a:srgbClr val="FFFFFF"/>
                </a:solidFill>
              </a:rPr>
              <a:pPr/>
              <a:t>1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599" y="3581400"/>
            <a:ext cx="6388297" cy="1600200"/>
          </a:xfrm>
        </p:spPr>
        <p:txBody>
          <a:bodyPr/>
          <a:lstStyle/>
          <a:p>
            <a:r>
              <a:rPr lang="th-TH" sz="5400" dirty="0">
                <a:latin typeface="Cordia New" panose="020B0304020202020204" pitchFamily="34" charset="-34"/>
                <a:cs typeface="Cordia New" panose="020B0304020202020204" pitchFamily="34" charset="-34"/>
              </a:rPr>
              <a:t>โดย เดวิด เบทตี้</a:t>
            </a:r>
            <a:r>
              <a:rPr lang="en-US" sz="5400" dirty="0">
                <a:latin typeface="Cordia New" panose="020B0304020202020204" pitchFamily="34" charset="-34"/>
                <a:cs typeface="Cordia New" panose="020B0304020202020204" pitchFamily="34" charset="-34"/>
              </a:rPr>
              <a:t>:</a:t>
            </a:r>
            <a:r>
              <a:rPr lang="en-US" altLang="en-US" sz="54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br>
              <a:rPr lang="en-US" altLang="en-US" sz="5400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altLang="en-US" sz="2800" dirty="0"/>
              <a:t>by Dave Batty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0" y="3585017"/>
            <a:ext cx="2503389" cy="15203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453915"/>
            <a:ext cx="2503389" cy="152038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BEC3725-206F-4584-9D5B-8E537999B65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iTeenChallenge.org   T505.12   T506.02</a:t>
            </a:r>
            <a:endParaRPr lang="en-US"/>
          </a:p>
        </p:txBody>
      </p:sp>
      <p:pic>
        <p:nvPicPr>
          <p:cNvPr id="9221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4000" y="-76200"/>
            <a:ext cx="91440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th-TH" sz="44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การเสพแอลกอฮอล์</a:t>
            </a:r>
            <a:r>
              <a:rPr lang="en-US" sz="44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 algn="ctr">
              <a:defRPr/>
            </a:pPr>
            <a:r>
              <a:rPr lang="en-US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38 </a:t>
            </a:r>
            <a:r>
              <a:rPr lang="th-TH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อายุ</a:t>
            </a:r>
            <a:r>
              <a:rPr lang="en-US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– </a:t>
            </a:r>
            <a:r>
              <a:rPr lang="th-TH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การใช้แอลกอฮอล์อย่างหนักฌป็นเวลา </a:t>
            </a:r>
            <a:r>
              <a:rPr lang="en-US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17 </a:t>
            </a:r>
            <a:r>
              <a:rPr lang="th-TH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ปี</a:t>
            </a:r>
            <a:r>
              <a:rPr lang="en-US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ทุกสุดสัปดาห์</a:t>
            </a:r>
            <a:endParaRPr lang="en-US" sz="2800" dirty="0">
              <a:solidFill>
                <a:schemeClr val="bg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223" name="Rectangle 11"/>
          <p:cNvSpPr>
            <a:spLocks noChangeArrowheads="1"/>
          </p:cNvSpPr>
          <p:nvPr/>
        </p:nvSpPr>
        <p:spPr bwMode="auto">
          <a:xfrm>
            <a:off x="7010400" y="13335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7" name="TextBox 16"/>
          <p:cNvSpPr txBox="1"/>
          <p:nvPr/>
        </p:nvSpPr>
        <p:spPr>
          <a:xfrm>
            <a:off x="2133600" y="3390900"/>
            <a:ext cx="3581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000" dirty="0">
                <a:solidFill>
                  <a:schemeClr val="bg2"/>
                </a:solidFill>
                <a:latin typeface="+mj-lt"/>
              </a:rPr>
              <a:t>ด้านบน</a:t>
            </a:r>
            <a:r>
              <a:rPr lang="en-US" sz="2000" dirty="0">
                <a:solidFill>
                  <a:schemeClr val="bg2"/>
                </a:solidFill>
                <a:latin typeface="+mj-lt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77000" y="3390900"/>
            <a:ext cx="3429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000" dirty="0">
                <a:solidFill>
                  <a:schemeClr val="bg2"/>
                </a:solidFill>
                <a:latin typeface="+mj-lt"/>
              </a:rPr>
              <a:t>ด้านล่าง</a:t>
            </a:r>
            <a:r>
              <a:rPr lang="en-US" sz="2000" dirty="0">
                <a:solidFill>
                  <a:schemeClr val="bg2"/>
                </a:solidFill>
                <a:latin typeface="+mj-lt"/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38400" y="6073775"/>
            <a:ext cx="3200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000" dirty="0">
                <a:solidFill>
                  <a:schemeClr val="bg2"/>
                </a:solidFill>
                <a:latin typeface="+mj-lt"/>
              </a:rPr>
              <a:t>ด้านหน้า</a:t>
            </a:r>
            <a:endParaRPr lang="en-US" sz="20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24600" y="6076950"/>
            <a:ext cx="3886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000" dirty="0">
                <a:solidFill>
                  <a:schemeClr val="bg2"/>
                </a:solidFill>
                <a:latin typeface="+mj-lt"/>
              </a:rPr>
              <a:t>ด้านขวา</a:t>
            </a:r>
            <a:endParaRPr lang="en-US" sz="2000" dirty="0">
              <a:solidFill>
                <a:schemeClr val="bg2"/>
              </a:solidFill>
              <a:latin typeface="+mj-lt"/>
            </a:endParaRPr>
          </a:p>
        </p:txBody>
      </p:sp>
      <p:pic>
        <p:nvPicPr>
          <p:cNvPr id="9228" name="Picture 20" descr="Alcohol TL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352551"/>
            <a:ext cx="24384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21" descr="Alcohol TR Brai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352550"/>
            <a:ext cx="23622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22" descr="Alcohol BL Brai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026" y="4019550"/>
            <a:ext cx="24415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1" name="Picture 23" descr="Alcohol BR Brain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338" y="4019550"/>
            <a:ext cx="24304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889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74BF475-36DD-4201-AD69-046E0E1D74C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vi-VN" smtClean="0"/>
              <a:t>iTeenChallenge.org   T505.12   T506.02</a:t>
            </a:r>
            <a:endParaRPr lang="en-US"/>
          </a:p>
        </p:txBody>
      </p:sp>
      <p:pic>
        <p:nvPicPr>
          <p:cNvPr id="9221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4000" y="15240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Alcohol</a:t>
            </a:r>
          </a:p>
          <a:p>
            <a:pPr algn="ctr">
              <a:defRPr/>
            </a:pPr>
            <a:r>
              <a:rPr lang="en-US" dirty="0">
                <a:solidFill>
                  <a:schemeClr val="bg2"/>
                </a:solidFill>
              </a:rPr>
              <a:t>38</a:t>
            </a:r>
            <a:r>
              <a:rPr lang="en-US" sz="1400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yr</a:t>
            </a:r>
            <a:r>
              <a:rPr lang="en-US" dirty="0">
                <a:solidFill>
                  <a:schemeClr val="bg2"/>
                </a:solidFill>
              </a:rPr>
              <a:t>/o – with 17 </a:t>
            </a:r>
            <a:r>
              <a:rPr lang="en-US" dirty="0" err="1">
                <a:solidFill>
                  <a:schemeClr val="bg2"/>
                </a:solidFill>
              </a:rPr>
              <a:t>yrs</a:t>
            </a:r>
            <a:r>
              <a:rPr lang="en-US" dirty="0">
                <a:solidFill>
                  <a:schemeClr val="bg2"/>
                </a:solidFill>
              </a:rPr>
              <a:t> of heavy weekend use</a:t>
            </a:r>
          </a:p>
        </p:txBody>
      </p:sp>
      <p:sp>
        <p:nvSpPr>
          <p:cNvPr id="9223" name="Rectangle 11"/>
          <p:cNvSpPr>
            <a:spLocks noChangeArrowheads="1"/>
          </p:cNvSpPr>
          <p:nvPr/>
        </p:nvSpPr>
        <p:spPr bwMode="auto">
          <a:xfrm>
            <a:off x="7010400" y="89535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133600" y="2952750"/>
            <a:ext cx="3581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Top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77000" y="2952750"/>
            <a:ext cx="3429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Bottom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38400" y="5635625"/>
            <a:ext cx="3200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Front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24600" y="5638800"/>
            <a:ext cx="3886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Right side</a:t>
            </a:r>
          </a:p>
        </p:txBody>
      </p:sp>
      <p:pic>
        <p:nvPicPr>
          <p:cNvPr id="9228" name="Picture 20" descr="Alcohol TL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914401"/>
            <a:ext cx="24384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21" descr="Alcohol TR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914400"/>
            <a:ext cx="23622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22" descr="Alcohol BL Brai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026" y="3581400"/>
            <a:ext cx="24415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1" name="Picture 23" descr="Alcohol BR Brai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338" y="3581400"/>
            <a:ext cx="24304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604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65FF36F-10ED-4EB1-A3C1-5A4C6DFA6B7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iTeenChallenge.org   T505.12   T506.02</a:t>
            </a:r>
            <a:endParaRPr lang="en-US"/>
          </a:p>
        </p:txBody>
      </p:sp>
      <p:pic>
        <p:nvPicPr>
          <p:cNvPr id="10245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2317489" y="76200"/>
            <a:ext cx="755702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3600" b="1" dirty="0">
                <a:solidFill>
                  <a:schemeClr val="bg2"/>
                </a:solidFill>
                <a:latin typeface="+mj-lt"/>
              </a:rPr>
              <a:t>โคเคน</a:t>
            </a:r>
            <a:r>
              <a:rPr lang="en-US" sz="3600" b="1" dirty="0">
                <a:solidFill>
                  <a:schemeClr val="bg2"/>
                </a:solidFill>
                <a:latin typeface="+mj-lt"/>
              </a:rPr>
              <a:t> </a:t>
            </a:r>
            <a:r>
              <a:rPr lang="th-TH" sz="3600" b="1" dirty="0">
                <a:solidFill>
                  <a:schemeClr val="bg2"/>
                </a:solidFill>
                <a:latin typeface="+mj-lt"/>
              </a:rPr>
              <a:t>และ</a:t>
            </a:r>
            <a:r>
              <a:rPr lang="en-US" sz="3600" b="1" dirty="0">
                <a:solidFill>
                  <a:schemeClr val="bg2"/>
                </a:solidFill>
                <a:latin typeface="+mj-lt"/>
              </a:rPr>
              <a:t> </a:t>
            </a:r>
            <a:r>
              <a:rPr lang="th-TH" sz="3600" b="1" dirty="0">
                <a:solidFill>
                  <a:schemeClr val="bg2"/>
                </a:solidFill>
                <a:latin typeface="+mj-lt"/>
              </a:rPr>
              <a:t>ยาบ้า</a:t>
            </a:r>
            <a:endParaRPr lang="en-US" sz="36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81200" y="2743201"/>
            <a:ext cx="3886200" cy="83099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อายุ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52 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ปี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– 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ใช้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ผงขาว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/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เฮโรอินและยาบ้า</a:t>
            </a:r>
            <a:b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บ่อยเป็นเวลา 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28 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ปี  </a:t>
            </a:r>
            <a:endParaRPr lang="en-US" altLang="en-US" sz="2400" dirty="0">
              <a:solidFill>
                <a:schemeClr val="bg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248" name="TextBox 17"/>
          <p:cNvSpPr txBox="1">
            <a:spLocks noChangeArrowheads="1"/>
          </p:cNvSpPr>
          <p:nvPr/>
        </p:nvSpPr>
        <p:spPr bwMode="auto">
          <a:xfrm>
            <a:off x="6611938" y="2743200"/>
            <a:ext cx="35920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อายุ 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24 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ปี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– 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ใช้</a:t>
            </a:r>
            <a:r>
              <a:rPr lang="th-TH" sz="2400" b="1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โคเคน 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บ่อย</a:t>
            </a:r>
            <a:b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เป็นเวลา 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ปี </a:t>
            </a:r>
            <a:endParaRPr lang="en-US" altLang="en-US" sz="2400" dirty="0">
              <a:solidFill>
                <a:schemeClr val="bg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249" name="TextBox 18"/>
          <p:cNvSpPr txBox="1">
            <a:spLocks noChangeArrowheads="1"/>
          </p:cNvSpPr>
          <p:nvPr/>
        </p:nvSpPr>
        <p:spPr bwMode="auto">
          <a:xfrm>
            <a:off x="2438400" y="5635626"/>
            <a:ext cx="3200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อายุ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28 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ปี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– 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ใช้ </a:t>
            </a:r>
            <a:r>
              <a:rPr lang="th-TH" sz="2400" b="1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ยาบ้า 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บ่อยมาก</a:t>
            </a:r>
            <a:endParaRPr lang="en-US" altLang="en-US" sz="2400" dirty="0">
              <a:solidFill>
                <a:schemeClr val="bg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เป็นเวลา 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8 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ปี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</p:txBody>
      </p:sp>
      <p:sp>
        <p:nvSpPr>
          <p:cNvPr id="10250" name="TextBox 19"/>
          <p:cNvSpPr txBox="1">
            <a:spLocks noChangeArrowheads="1"/>
          </p:cNvSpPr>
          <p:nvPr/>
        </p:nvSpPr>
        <p:spPr bwMode="auto">
          <a:xfrm>
            <a:off x="6324600" y="5638801"/>
            <a:ext cx="388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อายุ 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36 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ปี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ใช้</a:t>
            </a:r>
            <a:r>
              <a:rPr lang="th-TH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ยาบ้า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บ่อย</a:t>
            </a:r>
            <a:b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เป็นเวลา 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10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ปี</a:t>
            </a:r>
            <a:endParaRPr lang="en-US" altLang="en-US" sz="2400" dirty="0">
              <a:solidFill>
                <a:schemeClr val="bg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10251" name="Picture 20" descr="Cocaine TL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85801"/>
            <a:ext cx="24384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21" descr="Cocaine TR Brai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85801"/>
            <a:ext cx="24384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22" descr="Cocaine BL Brai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8" y="3581400"/>
            <a:ext cx="24558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23" descr="Cocaine BR Brain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1"/>
            <a:ext cx="243840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637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D6B5725-D06A-4F9C-BA0E-DE2E7102C15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vi-VN" smtClean="0"/>
              <a:t>iTeenChallenge.org   T505.12   T506.02</a:t>
            </a:r>
            <a:endParaRPr lang="en-US"/>
          </a:p>
        </p:txBody>
      </p:sp>
      <p:pic>
        <p:nvPicPr>
          <p:cNvPr id="10245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4000" y="152401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Cocaine &amp; Methamphetamine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1200" y="2743201"/>
            <a:ext cx="3886200" cy="7080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52 yr/old – 28 yrs of Heroin &amp; frequent meth use</a:t>
            </a:r>
            <a:endParaRPr lang="en-US" altLang="en-US" sz="2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248" name="TextBox 17"/>
          <p:cNvSpPr txBox="1">
            <a:spLocks noChangeArrowheads="1"/>
          </p:cNvSpPr>
          <p:nvPr/>
        </p:nvSpPr>
        <p:spPr bwMode="auto">
          <a:xfrm>
            <a:off x="6477000" y="2743201"/>
            <a:ext cx="342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24 yr/old – 2 yrs of frequent cocaine use</a:t>
            </a:r>
          </a:p>
        </p:txBody>
      </p:sp>
      <p:sp>
        <p:nvSpPr>
          <p:cNvPr id="10249" name="TextBox 18"/>
          <p:cNvSpPr txBox="1">
            <a:spLocks noChangeArrowheads="1"/>
          </p:cNvSpPr>
          <p:nvPr/>
        </p:nvSpPr>
        <p:spPr bwMode="auto">
          <a:xfrm>
            <a:off x="2438400" y="5635626"/>
            <a:ext cx="320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28 yr/old – 8 yrs heavy meth use</a:t>
            </a:r>
          </a:p>
        </p:txBody>
      </p:sp>
      <p:sp>
        <p:nvSpPr>
          <p:cNvPr id="10250" name="TextBox 19"/>
          <p:cNvSpPr txBox="1">
            <a:spLocks noChangeArrowheads="1"/>
          </p:cNvSpPr>
          <p:nvPr/>
        </p:nvSpPr>
        <p:spPr bwMode="auto">
          <a:xfrm>
            <a:off x="6324600" y="5638801"/>
            <a:ext cx="3886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36 yr/old – 10 yrs frequent meth use</a:t>
            </a:r>
          </a:p>
        </p:txBody>
      </p:sp>
      <p:pic>
        <p:nvPicPr>
          <p:cNvPr id="10251" name="Picture 20" descr="Cocaine TL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85801"/>
            <a:ext cx="24384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21" descr="Cocaine TR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85801"/>
            <a:ext cx="24384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22" descr="Cocaine BL Brai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8" y="3581400"/>
            <a:ext cx="24558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23" descr="Cocaine BR Brai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1"/>
            <a:ext cx="243840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20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72A71CA-2729-4DD6-8FB8-B923DA03F62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iTeenChallenge.org   T505.12   T506.02</a:t>
            </a:r>
            <a:endParaRPr lang="en-US"/>
          </a:p>
        </p:txBody>
      </p:sp>
      <p:pic>
        <p:nvPicPr>
          <p:cNvPr id="11269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4000" y="152401"/>
            <a:ext cx="9144000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400" b="1" dirty="0">
                <a:solidFill>
                  <a:schemeClr val="bg2"/>
                </a:solidFill>
                <a:latin typeface="+mj-lt"/>
              </a:rPr>
              <a:t>การใช้นิโคตินและคาเฟอีนอย่างหนัก</a:t>
            </a:r>
            <a:endParaRPr lang="en-US" sz="4400" b="1" dirty="0">
              <a:solidFill>
                <a:schemeClr val="bg2"/>
              </a:solidFill>
              <a:latin typeface="+mj-lt"/>
            </a:endParaRPr>
          </a:p>
          <a:p>
            <a:pPr algn="ctr">
              <a:defRPr/>
            </a:pPr>
            <a:r>
              <a:rPr lang="th-TH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อายุ </a:t>
            </a:r>
            <a:r>
              <a:rPr lang="en-US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45</a:t>
            </a:r>
            <a:r>
              <a:rPr lang="th-TH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ปี</a:t>
            </a:r>
            <a:r>
              <a:rPr lang="en-US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– </a:t>
            </a:r>
            <a:r>
              <a:rPr lang="th-TH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ประวัติของการใช้อย่างหนักตลอด </a:t>
            </a:r>
            <a:r>
              <a:rPr lang="en-US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27 </a:t>
            </a:r>
            <a:r>
              <a:rPr lang="th-TH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ปี</a:t>
            </a:r>
            <a:endParaRPr lang="en-US" sz="2800" dirty="0">
              <a:solidFill>
                <a:schemeClr val="bg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defRPr/>
            </a:pPr>
            <a:r>
              <a:rPr lang="th-TH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สูบบุหรี่วันละ </a:t>
            </a:r>
            <a:r>
              <a:rPr lang="en-US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 </a:t>
            </a:r>
            <a:r>
              <a:rPr lang="th-TH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ซอง</a:t>
            </a:r>
            <a:r>
              <a:rPr lang="en-US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และดื่มกาแฟวันละ</a:t>
            </a:r>
            <a:r>
              <a:rPr lang="en-US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3</a:t>
            </a:r>
            <a:r>
              <a:rPr lang="th-TH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กา</a:t>
            </a:r>
            <a:r>
              <a:rPr lang="en-US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</p:txBody>
      </p:sp>
      <p:sp>
        <p:nvSpPr>
          <p:cNvPr id="11271" name="TextBox 18"/>
          <p:cNvSpPr txBox="1">
            <a:spLocks noChangeArrowheads="1"/>
          </p:cNvSpPr>
          <p:nvPr/>
        </p:nvSpPr>
        <p:spPr bwMode="auto">
          <a:xfrm>
            <a:off x="1828800" y="4267201"/>
            <a:ext cx="86106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th-TH" sz="2000" dirty="0"/>
              <a:t>มุมมองด้านล่มุมมองด้านล่างางมุมมองด้านล่าง</a:t>
            </a:r>
            <a:endParaRPr lang="en-US" altLang="en-US" sz="2000" dirty="0">
              <a:solidFill>
                <a:schemeClr val="bg2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th-TH" altLang="en-US" sz="3600" dirty="0">
                <a:solidFill>
                  <a:schemeClr val="bg2"/>
                </a:solidFill>
              </a:rPr>
              <a:t>มุมมองด้านล่าง</a:t>
            </a:r>
            <a:endParaRPr lang="en-US" altLang="en-US" sz="3600" dirty="0">
              <a:solidFill>
                <a:schemeClr val="bg2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th-TH" altLang="en-US" sz="3600" dirty="0">
                <a:solidFill>
                  <a:schemeClr val="bg2"/>
                </a:solidFill>
              </a:rPr>
              <a:t>การลดลงของกิจกรรมสมองโดยรวมที่เห็นได้ชัด</a:t>
            </a:r>
            <a:endParaRPr lang="en-US" altLang="en-US" sz="3600" dirty="0">
              <a:solidFill>
                <a:schemeClr val="bg2"/>
              </a:solidFill>
            </a:endParaRPr>
          </a:p>
        </p:txBody>
      </p:sp>
      <p:pic>
        <p:nvPicPr>
          <p:cNvPr id="11272" name="Picture 15" descr="Nicotine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882775"/>
            <a:ext cx="3006725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2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A2C9124-0511-4E15-8175-85C52D6C575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vi-VN" smtClean="0"/>
              <a:t>iTeenChallenge.org   T505.12   T506.02</a:t>
            </a:r>
            <a:endParaRPr lang="en-US"/>
          </a:p>
        </p:txBody>
      </p:sp>
      <p:pic>
        <p:nvPicPr>
          <p:cNvPr id="11269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4000" y="152400"/>
            <a:ext cx="9144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Heavy Nicotine &amp; Caffeine Abuse</a:t>
            </a:r>
          </a:p>
          <a:p>
            <a:pPr algn="ctr">
              <a:defRPr/>
            </a:pPr>
            <a:r>
              <a:rPr lang="en-US" sz="2400" dirty="0">
                <a:solidFill>
                  <a:schemeClr val="bg2"/>
                </a:solidFill>
                <a:latin typeface="+mj-lt"/>
              </a:rPr>
              <a:t>45 yr/old – 27 year history of heavy use</a:t>
            </a:r>
          </a:p>
          <a:p>
            <a:pPr algn="ctr">
              <a:defRPr/>
            </a:pPr>
            <a:r>
              <a:rPr lang="en-US" sz="2400" dirty="0">
                <a:solidFill>
                  <a:schemeClr val="bg2"/>
                </a:solidFill>
                <a:latin typeface="+mj-lt"/>
              </a:rPr>
              <a:t>3 packs of cigarettes and 3 pots of coffee daily</a:t>
            </a:r>
          </a:p>
        </p:txBody>
      </p:sp>
      <p:sp>
        <p:nvSpPr>
          <p:cNvPr id="11271" name="TextBox 18"/>
          <p:cNvSpPr txBox="1">
            <a:spLocks noChangeArrowheads="1"/>
          </p:cNvSpPr>
          <p:nvPr/>
        </p:nvSpPr>
        <p:spPr bwMode="auto">
          <a:xfrm>
            <a:off x="4572000" y="4419600"/>
            <a:ext cx="3200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chemeClr val="bg2"/>
                </a:solidFill>
              </a:rPr>
              <a:t>Underside view</a:t>
            </a:r>
          </a:p>
          <a:p>
            <a:pPr algn="ctr"/>
            <a:r>
              <a:rPr lang="en-US" altLang="en-US" sz="2000" dirty="0">
                <a:solidFill>
                  <a:schemeClr val="bg2"/>
                </a:solidFill>
              </a:rPr>
              <a:t>Marked decrease in overall brain activity</a:t>
            </a:r>
          </a:p>
        </p:txBody>
      </p:sp>
      <p:pic>
        <p:nvPicPr>
          <p:cNvPr id="11272" name="Picture 15" descr="Nicotine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752601"/>
            <a:ext cx="3006725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041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809672E-043A-4349-B711-98920D8AAF0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iTeenChallenge.org   T505.12   T506.02</a:t>
            </a:r>
            <a:endParaRPr lang="en-US"/>
          </a:p>
        </p:txBody>
      </p:sp>
      <p:pic>
        <p:nvPicPr>
          <p:cNvPr id="12293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15240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447800" y="203537"/>
            <a:ext cx="91440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36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altLang="en-US" sz="36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เฮโรอินและเมทาโดน </a:t>
            </a:r>
            <a:endParaRPr lang="en-US" altLang="en-US" sz="3600" b="1" dirty="0">
              <a:solidFill>
                <a:schemeClr val="bg2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>
              <a:defRPr/>
            </a:pPr>
            <a:endParaRPr lang="en-US" sz="24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2295" name="TextBox 17"/>
          <p:cNvSpPr txBox="1">
            <a:spLocks noChangeArrowheads="1"/>
          </p:cNvSpPr>
          <p:nvPr/>
        </p:nvSpPr>
        <p:spPr bwMode="auto">
          <a:xfrm>
            <a:off x="4343400" y="3043535"/>
            <a:ext cx="3429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th-TH" altLang="en-US" dirty="0">
                <a:solidFill>
                  <a:schemeClr val="bg2"/>
                </a:solidFill>
              </a:rPr>
              <a:t>สมองปกติ</a:t>
            </a:r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12296" name="TextBox 18"/>
          <p:cNvSpPr txBox="1">
            <a:spLocks noChangeArrowheads="1"/>
          </p:cNvSpPr>
          <p:nvPr/>
        </p:nvSpPr>
        <p:spPr bwMode="auto">
          <a:xfrm>
            <a:off x="2514600" y="5735807"/>
            <a:ext cx="32004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อายุ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39 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ปี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– 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ใช้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ผงขาว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/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เฮโรอินบ่อย</a:t>
            </a:r>
            <a:b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ตลอด 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25 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ปี  </a:t>
            </a:r>
            <a:endParaRPr lang="en-US" altLang="en-US" sz="2400" dirty="0">
              <a:solidFill>
                <a:schemeClr val="bg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chemeClr val="bg2"/>
              </a:solidFill>
            </a:endParaRPr>
          </a:p>
        </p:txBody>
      </p:sp>
      <p:sp>
        <p:nvSpPr>
          <p:cNvPr id="12297" name="TextBox 19"/>
          <p:cNvSpPr txBox="1">
            <a:spLocks noChangeArrowheads="1"/>
          </p:cNvSpPr>
          <p:nvPr/>
        </p:nvSpPr>
        <p:spPr bwMode="auto">
          <a:xfrm>
            <a:off x="6096000" y="5722203"/>
            <a:ext cx="426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อายุ 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40 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ปี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–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ใช้ เมทาโดน และเฮโรอินเป็นเวลา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7 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ปี</a:t>
            </a:r>
            <a:r>
              <a:rPr lang="en-US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altLang="en-US" sz="24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10 ปีก่อนหน้านี้</a:t>
            </a:r>
            <a:endParaRPr lang="en-US" altLang="en-US" sz="2400" dirty="0">
              <a:solidFill>
                <a:schemeClr val="bg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12298" name="Picture 22" descr="Cocaine BL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469" y="3657600"/>
            <a:ext cx="24558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23" descr="Cocaine BR Brai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1"/>
            <a:ext cx="243840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26" descr="Normal top down Brain copy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986135"/>
            <a:ext cx="24384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6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81D6A13-B43F-4AA9-8195-BB1800E4931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vi-VN" smtClean="0"/>
              <a:t>iTeenChallenge.org   T505.12   T506.02</a:t>
            </a:r>
            <a:endParaRPr lang="en-US"/>
          </a:p>
        </p:txBody>
      </p:sp>
      <p:pic>
        <p:nvPicPr>
          <p:cNvPr id="12293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4000" y="152401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Heroin &amp; Methadone</a:t>
            </a:r>
          </a:p>
        </p:txBody>
      </p:sp>
      <p:sp>
        <p:nvSpPr>
          <p:cNvPr id="12295" name="TextBox 17"/>
          <p:cNvSpPr txBox="1">
            <a:spLocks noChangeArrowheads="1"/>
          </p:cNvSpPr>
          <p:nvPr/>
        </p:nvSpPr>
        <p:spPr bwMode="auto">
          <a:xfrm>
            <a:off x="4343400" y="2743200"/>
            <a:ext cx="3429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Normal brain</a:t>
            </a:r>
          </a:p>
        </p:txBody>
      </p:sp>
      <p:sp>
        <p:nvSpPr>
          <p:cNvPr id="12296" name="TextBox 18"/>
          <p:cNvSpPr txBox="1">
            <a:spLocks noChangeArrowheads="1"/>
          </p:cNvSpPr>
          <p:nvPr/>
        </p:nvSpPr>
        <p:spPr bwMode="auto">
          <a:xfrm>
            <a:off x="2438400" y="5635626"/>
            <a:ext cx="320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39 yr/old – 25 years of frequent heroin use</a:t>
            </a:r>
          </a:p>
        </p:txBody>
      </p:sp>
      <p:sp>
        <p:nvSpPr>
          <p:cNvPr id="12297" name="TextBox 19"/>
          <p:cNvSpPr txBox="1">
            <a:spLocks noChangeArrowheads="1"/>
          </p:cNvSpPr>
          <p:nvPr/>
        </p:nvSpPr>
        <p:spPr bwMode="auto">
          <a:xfrm>
            <a:off x="6096000" y="5638801"/>
            <a:ext cx="426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40 yr/old – 7 yrs of methadone &amp; heroin 10 years prior</a:t>
            </a:r>
          </a:p>
        </p:txBody>
      </p:sp>
      <p:pic>
        <p:nvPicPr>
          <p:cNvPr id="12298" name="Picture 22" descr="Cocaine BL Br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8" y="3581400"/>
            <a:ext cx="24558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23" descr="Cocaine BR 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1"/>
            <a:ext cx="243840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26" descr="Normal top down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85801"/>
            <a:ext cx="24384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948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9707B85-F1FE-487B-8BF9-7E98D7DE885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iTeenChallenge.org   T505.12   T506.02</a:t>
            </a:r>
            <a:endParaRPr lang="en-US"/>
          </a:p>
        </p:txBody>
      </p:sp>
      <p:pic>
        <p:nvPicPr>
          <p:cNvPr id="13317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4000" y="381000"/>
            <a:ext cx="9144000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400" b="1" dirty="0">
                <a:solidFill>
                  <a:schemeClr val="bg2"/>
                </a:solidFill>
                <a:latin typeface="+mj-lt"/>
              </a:rPr>
              <a:t>ความหวังในการรักษา</a:t>
            </a:r>
            <a:endParaRPr lang="en-US" sz="4400" b="1" dirty="0">
              <a:solidFill>
                <a:schemeClr val="bg2"/>
              </a:solidFill>
              <a:latin typeface="+mj-lt"/>
            </a:endParaRPr>
          </a:p>
          <a:p>
            <a:pPr algn="ctr">
              <a:defRPr/>
            </a:pPr>
            <a:r>
              <a:rPr lang="th-TH" sz="3600" b="1" dirty="0">
                <a:solidFill>
                  <a:schemeClr val="bg2"/>
                </a:solidFill>
                <a:latin typeface="+mj-lt"/>
              </a:rPr>
              <a:t>แอลกอฮอล์ โคเคน และ</a:t>
            </a:r>
            <a:r>
              <a:rPr lang="en-US" sz="3600" b="1" dirty="0">
                <a:solidFill>
                  <a:schemeClr val="bg2"/>
                </a:solidFill>
                <a:latin typeface="+mj-lt"/>
              </a:rPr>
              <a:t> </a:t>
            </a:r>
            <a:r>
              <a:rPr lang="th-TH" sz="3600" b="1" dirty="0">
                <a:solidFill>
                  <a:schemeClr val="bg2"/>
                </a:solidFill>
                <a:latin typeface="+mj-lt"/>
              </a:rPr>
              <a:t>ยาป่า</a:t>
            </a:r>
            <a:endParaRPr lang="en-US" sz="3600" b="1" dirty="0">
              <a:solidFill>
                <a:schemeClr val="bg2"/>
              </a:solidFill>
              <a:latin typeface="+mj-lt"/>
            </a:endParaRPr>
          </a:p>
          <a:p>
            <a:pPr algn="ctr">
              <a:defRPr/>
            </a:pPr>
            <a:r>
              <a:rPr lang="th-TH" sz="3200" b="1" dirty="0">
                <a:solidFill>
                  <a:schemeClr val="bg2"/>
                </a:solidFill>
                <a:latin typeface="+mj-lt"/>
              </a:rPr>
              <a:t>ใช้และไม่ใช้ยาเสพติด</a:t>
            </a:r>
            <a:endParaRPr lang="en-US" sz="32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3319" name="TextBox 18"/>
          <p:cNvSpPr txBox="1">
            <a:spLocks noChangeArrowheads="1"/>
          </p:cNvSpPr>
          <p:nvPr/>
        </p:nvSpPr>
        <p:spPr bwMode="auto">
          <a:xfrm>
            <a:off x="2362200" y="4546601"/>
            <a:ext cx="3200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th-TH" altLang="en-US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ในช่วงเวลาระหว่างการใช้</a:t>
            </a:r>
            <a:r>
              <a:rPr lang="en-US" altLang="en-US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altLang="en-US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en-US" sz="2800" dirty="0">
                <a:solidFill>
                  <a:schemeClr val="bg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สารเสพติด</a:t>
            </a:r>
            <a:endParaRPr lang="en-US" altLang="en-US" sz="2800" dirty="0">
              <a:solidFill>
                <a:schemeClr val="bg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3320" name="TextBox 19"/>
          <p:cNvSpPr txBox="1">
            <a:spLocks noChangeArrowheads="1"/>
          </p:cNvSpPr>
          <p:nvPr/>
        </p:nvSpPr>
        <p:spPr bwMode="auto">
          <a:xfrm>
            <a:off x="6096000" y="4549776"/>
            <a:ext cx="4267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th-TH" altLang="en-US" dirty="0">
                <a:solidFill>
                  <a:schemeClr val="bg2"/>
                </a:solidFill>
              </a:rPr>
              <a:t> ปลอดการใช้ ยาและแอลกอฮอล์  </a:t>
            </a:r>
            <a:r>
              <a:rPr lang="en-US" altLang="en-US" dirty="0">
                <a:solidFill>
                  <a:schemeClr val="bg2"/>
                </a:solidFill>
              </a:rPr>
              <a:t/>
            </a:r>
            <a:br>
              <a:rPr lang="en-US" altLang="en-US" dirty="0">
                <a:solidFill>
                  <a:schemeClr val="bg2"/>
                </a:solidFill>
              </a:rPr>
            </a:br>
            <a:r>
              <a:rPr lang="th-TH" altLang="en-US" dirty="0">
                <a:solidFill>
                  <a:schemeClr val="bg2"/>
                </a:solidFill>
              </a:rPr>
              <a:t>หนึ่งปี</a:t>
            </a:r>
            <a:endParaRPr lang="en-US" altLang="en-US" dirty="0">
              <a:solidFill>
                <a:schemeClr val="bg2"/>
              </a:solidFill>
            </a:endParaRPr>
          </a:p>
        </p:txBody>
      </p:sp>
      <p:pic>
        <p:nvPicPr>
          <p:cNvPr id="13321" name="Picture 11" descr="Healing Brain 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514600"/>
            <a:ext cx="2438400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2" descr="Healing brain 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800" y="2514600"/>
            <a:ext cx="2463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993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C2BA68B-507C-43E9-9BF8-7CBACBB2177A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vi-VN" smtClean="0"/>
              <a:t>iTeenChallenge.org   T505.12   T506.02</a:t>
            </a:r>
            <a:endParaRPr lang="en-US"/>
          </a:p>
        </p:txBody>
      </p:sp>
      <p:pic>
        <p:nvPicPr>
          <p:cNvPr id="13317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4000" y="809626"/>
            <a:ext cx="91440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bg2"/>
                </a:solidFill>
                <a:latin typeface="+mj-lt"/>
              </a:rPr>
              <a:t>Hope for Healing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Alcohol, Cocaine &amp; Meth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On and Off Drugs</a:t>
            </a:r>
          </a:p>
        </p:txBody>
      </p:sp>
      <p:sp>
        <p:nvSpPr>
          <p:cNvPr id="13319" name="TextBox 18"/>
          <p:cNvSpPr txBox="1">
            <a:spLocks noChangeArrowheads="1"/>
          </p:cNvSpPr>
          <p:nvPr/>
        </p:nvSpPr>
        <p:spPr bwMode="auto">
          <a:xfrm>
            <a:off x="2362200" y="4546601"/>
            <a:ext cx="320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During substance abuse</a:t>
            </a:r>
          </a:p>
        </p:txBody>
      </p:sp>
      <p:sp>
        <p:nvSpPr>
          <p:cNvPr id="13320" name="TextBox 19"/>
          <p:cNvSpPr txBox="1">
            <a:spLocks noChangeArrowheads="1"/>
          </p:cNvSpPr>
          <p:nvPr/>
        </p:nvSpPr>
        <p:spPr bwMode="auto">
          <a:xfrm>
            <a:off x="6096000" y="4549776"/>
            <a:ext cx="426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</a:rPr>
              <a:t>One year</a:t>
            </a:r>
          </a:p>
          <a:p>
            <a:pPr algn="ctr"/>
            <a:r>
              <a:rPr lang="en-US" altLang="en-US" sz="2000">
                <a:solidFill>
                  <a:schemeClr val="bg2"/>
                </a:solidFill>
              </a:rPr>
              <a:t>Drug &amp; alcohol free</a:t>
            </a:r>
          </a:p>
        </p:txBody>
      </p:sp>
      <p:pic>
        <p:nvPicPr>
          <p:cNvPr id="13321" name="Picture 11" descr="Healing Brain 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514600"/>
            <a:ext cx="2438400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2" descr="Healing brain 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800" y="2514600"/>
            <a:ext cx="2463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869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1"/>
            <a:ext cx="11430000" cy="5521325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en-US" sz="4800" b="1" dirty="0">
                <a:latin typeface="Khmer UI" panose="020B0502040204020203" pitchFamily="34" charset="0"/>
                <a:cs typeface="Khmer UI" panose="020B0502040204020203" pitchFamily="34" charset="0"/>
              </a:rPr>
              <a:t>	</a:t>
            </a:r>
            <a:r>
              <a:rPr lang="th-TH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อะไรคือความแตกต่างระหว่างการฝึกอบรม</a:t>
            </a:r>
            <a:br>
              <a:rPr lang="th-TH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คริสเตียนใหม่ </a:t>
            </a:r>
            <a:r>
              <a:rPr lang="en-US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  <a:r>
              <a:rPr lang="th-TH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หรือคนที่สนใจจะมาเป็นคริสเตียน</a:t>
            </a:r>
            <a:r>
              <a:rPr lang="en-US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)</a:t>
            </a:r>
            <a:r>
              <a:rPr lang="th-TH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และคนที่เป็นคริสเตียนมาหลายปีแล้ว</a:t>
            </a:r>
            <a:endParaRPr lang="en-US" sz="54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	</a:t>
            </a:r>
            <a:r>
              <a:rPr lang="en-US" altLang="en-US" sz="2000" dirty="0"/>
              <a:t>What is the difference between training new Christians </a:t>
            </a:r>
            <a:br>
              <a:rPr lang="en-US" altLang="en-US" sz="2000" dirty="0"/>
            </a:br>
            <a:r>
              <a:rPr lang="en-US" altLang="en-US" sz="2000" dirty="0"/>
              <a:t>(or potential Christians), vs. those who have been a Christian for several years?</a:t>
            </a:r>
            <a:br>
              <a:rPr lang="en-US" altLang="en-US" sz="2000" dirty="0"/>
            </a:br>
            <a:endParaRPr lang="en-US" altLang="en-US" sz="1000" dirty="0"/>
          </a:p>
          <a:p>
            <a:pPr eaLnBrk="1" hangingPunct="1">
              <a:buFont typeface="Wingdings" pitchFamily="2" charset="2"/>
              <a:buNone/>
            </a:pPr>
            <a:r>
              <a:rPr lang="pt-BR" altLang="en-US" i="1" dirty="0"/>
              <a:t>	</a:t>
            </a:r>
            <a:endParaRPr lang="en-US" altLang="en-US" sz="4800" i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D259C40-B016-4D01-B73B-1D21CD1B9BC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870076"/>
            <a:ext cx="8229600" cy="4530725"/>
          </a:xfrm>
        </p:spPr>
        <p:txBody>
          <a:bodyPr/>
          <a:lstStyle/>
          <a:p>
            <a:pPr marL="468313" indent="-468313">
              <a:buNone/>
            </a:pP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. 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ผู้ที่มาเคียงข้างเพื่อที่จะ </a:t>
            </a:r>
            <a:r>
              <a:rPr lang="th-TH" sz="40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ชี้นำ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พวกเราไปสู่ความจริง</a:t>
            </a:r>
            <a:endParaRPr lang="en-US" sz="40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09588" indent="-509588" eaLnBrk="1" hangingPunct="1">
              <a:spcBef>
                <a:spcPts val="0"/>
              </a:spcBef>
              <a:spcAft>
                <a:spcPts val="3600"/>
              </a:spcAft>
              <a:buNone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	One who comes along side to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 into the truth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8313" indent="-468313">
              <a:buNone/>
            </a:pP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. 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ไม่เหมือนกับทางการทหาร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-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ทุกการตัดสินใจอยู่ภายใต้คำสั่ง</a:t>
            </a:r>
            <a:endParaRPr lang="en-US" sz="40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14350" indent="-514350" eaLnBrk="1" hangingPunct="1">
              <a:spcBef>
                <a:spcPts val="0"/>
              </a:spcBef>
              <a:buNone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	Not like a military general—makes all the decisions for those under his command</a:t>
            </a:r>
            <a:endParaRPr lang="en-US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158750"/>
            <a:ext cx="8763000" cy="1212850"/>
          </a:xfrm>
        </p:spPr>
        <p:txBody>
          <a:bodyPr/>
          <a:lstStyle/>
          <a:p>
            <a:pPr algn="l" eaLnBrk="1" hangingPunct="1">
              <a:tabLst>
                <a:tab pos="681038" algn="l"/>
              </a:tabLst>
            </a:pPr>
            <a:r>
              <a:rPr lang="en-US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3.	</a:t>
            </a:r>
            <a:r>
              <a:rPr lang="th-TH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สอนเหมือนกับพระวิญญาณบริสุทธิ์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alt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Teach like the Holy Spirit  </a:t>
            </a:r>
            <a:endParaRPr lang="en-US" alt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3682E45-0BDE-47AE-AA5D-BF66E4DC1D5B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8750"/>
            <a:ext cx="10439400" cy="831850"/>
          </a:xfrm>
        </p:spPr>
        <p:txBody>
          <a:bodyPr/>
          <a:lstStyle/>
          <a:p>
            <a:pPr marL="468313" indent="-468313" eaLnBrk="1" hangingPunct="1"/>
            <a:r>
              <a:rPr lang="en-US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4.	</a:t>
            </a:r>
            <a:r>
              <a:rPr lang="th-TH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พันธกิจของเรา</a:t>
            </a:r>
            <a:r>
              <a:rPr lang="en-US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Our Mission</a:t>
            </a:r>
            <a:endParaRPr lang="en-US" altLang="en-US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10972800" cy="4987926"/>
          </a:xfrm>
        </p:spPr>
        <p:txBody>
          <a:bodyPr/>
          <a:lstStyle/>
          <a:p>
            <a:pPr marL="468313" lvl="0" indent="-468313">
              <a:buNone/>
            </a:pP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.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พันธกิจของทีนชาล์เล้นจ์คือ นำคนที่มีปัญหาควบคุมชีวิตมารับเชื่อในพระคริสต์และเริ่มต้นกระบวนการการอบรมเป็นสาวกของพระคริสต์ เพื่อที่จะมาถึงจุดที่ผู้เรียนนั้นสามารถเป็นคริสเตียนในสังคม โดยการประยุกต์ใช้หลักการฝ่ายพระวิญญาณจากพระคัมภีร์ ในความสัมพันธ์กับครอบครัว กับคริสตจักร ในการทำงานและในชุมชน</a:t>
            </a:r>
            <a:endParaRPr lang="en-US" sz="40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457200" indent="-457200" eaLnBrk="1" hangingPunct="1">
              <a:buNone/>
            </a:pPr>
            <a:r>
              <a:rPr lang="en-US" alt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	The mission of Teen Challenge is to evangelize and disciple persons with life-controlling problems and initiate the discipleship process to the point where the student can function as a Christian in society, applying spiritually motivated biblical principles in relationships in the family, church, chosen vocation, and community.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B872FCB-106D-47CD-B808-5794F1FB65F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066800"/>
            <a:ext cx="10363200" cy="5334000"/>
          </a:xfrm>
        </p:spPr>
        <p:txBody>
          <a:bodyPr/>
          <a:lstStyle/>
          <a:p>
            <a:pPr marL="571500" indent="-571500" eaLnBrk="1" hangingPunct="1">
              <a:spcAft>
                <a:spcPts val="0"/>
              </a:spcAft>
              <a:buAutoNum type="thaiAlphaPeriod" startAt="2"/>
            </a:pP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ทีนชาล์เล้นจ์มีความตั้งใจที่จะช่วยเหลือผู้คนให้กลายมาเป็นคนที่</a:t>
            </a:r>
            <a:endParaRPr lang="en-US" sz="40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61975" indent="-561975" eaLnBrk="1" hangingPunct="1">
              <a:spcAft>
                <a:spcPts val="1200"/>
              </a:spcAft>
              <a:buNone/>
            </a:pPr>
            <a:r>
              <a:rPr lang="en-US" altLang="en-US" sz="2000" dirty="0"/>
              <a:t>B.	Teen Challenge endeavors to help people become: </a:t>
            </a:r>
          </a:p>
          <a:p>
            <a:pPr marL="1143000" indent="-571500" eaLnBrk="1" hangingPunct="1">
              <a:spcAft>
                <a:spcPts val="600"/>
              </a:spcAft>
              <a:buNone/>
              <a:tabLst>
                <a:tab pos="6283325" algn="l"/>
              </a:tabLst>
            </a:pPr>
            <a:r>
              <a:rPr lang="en-US" sz="36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1)	</a:t>
            </a:r>
            <a:r>
              <a:rPr lang="th-TH" sz="36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มีความสมบูรณ์ทางด้านจิตใจ</a:t>
            </a:r>
            <a:r>
              <a:rPr lang="en-US" sz="36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mentally sound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571500" eaLnBrk="1" hangingPunct="1">
              <a:spcAft>
                <a:spcPts val="600"/>
              </a:spcAft>
              <a:buNone/>
              <a:tabLst>
                <a:tab pos="6283325" algn="l"/>
              </a:tabLst>
            </a:pPr>
            <a:r>
              <a:rPr lang="en-US" sz="36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2)	</a:t>
            </a:r>
            <a:r>
              <a:rPr lang="th-TH" sz="36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มีอารมณ์ที่สมดุล</a:t>
            </a:r>
            <a:r>
              <a:rPr lang="en-US" sz="36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emotionally balanced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571500" eaLnBrk="1" hangingPunct="1">
              <a:spcAft>
                <a:spcPts val="600"/>
              </a:spcAft>
              <a:buNone/>
              <a:tabLst>
                <a:tab pos="6283325" algn="l"/>
              </a:tabLst>
            </a:pPr>
            <a:r>
              <a:rPr lang="en-US" sz="36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3)	</a:t>
            </a:r>
            <a:r>
              <a:rPr lang="th-TH" sz="36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มีความสมบูรณ์ทางด้านสังคม</a:t>
            </a:r>
            <a:r>
              <a:rPr lang="en-US" sz="36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socially adjusted</a:t>
            </a:r>
            <a:endParaRPr lang="en-US" alt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571500" eaLnBrk="1" hangingPunct="1">
              <a:spcAft>
                <a:spcPts val="600"/>
              </a:spcAft>
              <a:buNone/>
              <a:tabLst>
                <a:tab pos="6283325" algn="l"/>
              </a:tabLst>
            </a:pPr>
            <a:r>
              <a:rPr lang="en-US" sz="36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4)	</a:t>
            </a:r>
            <a:r>
              <a:rPr lang="th-TH" sz="36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มีความสมบูรณ์ทางด้านร่างกาย</a:t>
            </a:r>
            <a:r>
              <a:rPr lang="en-US" sz="36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physically well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571500" eaLnBrk="1" hangingPunct="1">
              <a:spcAft>
                <a:spcPts val="600"/>
              </a:spcAft>
              <a:buNone/>
              <a:tabLst>
                <a:tab pos="6283325" algn="l"/>
              </a:tabLst>
            </a:pPr>
            <a:r>
              <a:rPr lang="en-US" sz="36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5)	</a:t>
            </a:r>
            <a:r>
              <a:rPr lang="th-TH" sz="36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ความมีชีวิตชีวาทางด้านจิตวิญญาณ</a:t>
            </a:r>
            <a:r>
              <a:rPr lang="en-US" sz="36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	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spiritually alive</a:t>
            </a:r>
            <a:endParaRPr lang="en-US" alt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18436BF-75E4-4E24-9A26-E1F4B5C7B80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8750"/>
            <a:ext cx="10439400" cy="831850"/>
          </a:xfrm>
        </p:spPr>
        <p:txBody>
          <a:bodyPr/>
          <a:lstStyle/>
          <a:p>
            <a:pPr marL="468313" indent="-468313" eaLnBrk="1" hangingPunct="1"/>
            <a:r>
              <a:rPr lang="en-US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4.	</a:t>
            </a:r>
            <a:r>
              <a:rPr lang="th-TH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พันธกิจของเรา</a:t>
            </a:r>
            <a:r>
              <a:rPr lang="en-US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Our Mission</a:t>
            </a:r>
            <a:endParaRPr lang="en-US" altLang="en-US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1600" y="1654176"/>
            <a:ext cx="8153400" cy="4378325"/>
          </a:xfrm>
        </p:spPr>
        <p:txBody>
          <a:bodyPr/>
          <a:lstStyle/>
          <a:p>
            <a:pPr marL="582613" indent="-582613">
              <a:buNone/>
            </a:pP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. 	</a:t>
            </a:r>
            <a:r>
              <a:rPr lang="th-TH" sz="40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มีวิถีการดำเนินชีวิต</a:t>
            </a:r>
            <a:r>
              <a:rPr lang="th-TH" sz="4000" b="1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ที่เป็นเหมือนพระคริสต์</a:t>
            </a:r>
            <a:endParaRPr lang="en-US" sz="40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71500" indent="-571500" eaLnBrk="1" hangingPunct="1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	Christ-like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lifestyle</a:t>
            </a:r>
            <a:endParaRPr lang="en-US" altLang="en-US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82613" indent="-582613">
              <a:buNone/>
            </a:pP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. 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มีชัยชนะต่อ </a:t>
            </a:r>
            <a:r>
              <a:rPr lang="th-TH" sz="40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ปัญหา</a:t>
            </a:r>
            <a:endParaRPr lang="en-US" sz="4000" b="1" dirty="0">
              <a:solidFill>
                <a:srgbClr val="FFC0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71500" indent="-571500" eaLnBrk="1" hangingPunct="1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	Overcoming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</a:t>
            </a:r>
            <a:endParaRPr lang="en-US" altLang="en-US" i="1" u="sng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82613" indent="-582613">
              <a:buNone/>
            </a:pP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ค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. 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พันธกิจ </a:t>
            </a:r>
            <a:r>
              <a:rPr lang="th-TH" sz="40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การรับใช้</a:t>
            </a:r>
            <a:r>
              <a:rPr lang="th-TH" sz="4000" b="1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แบบคริสเตียน</a:t>
            </a:r>
            <a:endParaRPr lang="en-US" sz="40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71500" indent="-571500" eaLnBrk="1" hangingPunct="1">
              <a:spcBef>
                <a:spcPts val="0"/>
              </a:spcBef>
              <a:buNone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	Christian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</a:t>
            </a:r>
            <a:r>
              <a:rPr lang="en-US" altLang="en-US" sz="20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—ministry</a:t>
            </a:r>
            <a:r>
              <a:rPr lang="en-US" altLang="en-US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i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11353800" cy="1219200"/>
          </a:xfrm>
        </p:spPr>
        <p:txBody>
          <a:bodyPr/>
          <a:lstStyle/>
          <a:p>
            <a:pPr algn="l" eaLnBrk="1" hangingPunct="1">
              <a:tabLst>
                <a:tab pos="681038" algn="l"/>
              </a:tabLst>
            </a:pPr>
            <a:r>
              <a:rPr lang="en-US" sz="48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5.	</a:t>
            </a:r>
            <a:r>
              <a:rPr lang="th-TH" sz="48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การฝึกอบรมที่มีความสมดุลสำหรับคริสเตียนใหม่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alt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	Balanced training for New Christians    </a:t>
            </a:r>
            <a:endParaRPr lang="en-US" alt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0EB205E-251F-45D6-AA9D-B6D3D4A8C3FA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200" y="2386998"/>
            <a:ext cx="2209800" cy="2209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200" y="2418550"/>
            <a:ext cx="2209800" cy="22098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200" y="2418550"/>
            <a:ext cx="22098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38422" y="1143000"/>
            <a:ext cx="9005777" cy="571500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ตั้งอยู่บนพื้นฐานของพระคัมภีร์? มัทธิว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7:24-27</a:t>
            </a:r>
          </a:p>
          <a:p>
            <a:pPr marL="0" indent="0" eaLnBrk="1" hangingPunct="1">
              <a:spcBef>
                <a:spcPts val="0"/>
              </a:spcBef>
              <a:spcAft>
                <a:spcPts val="1000"/>
              </a:spcAft>
              <a:buNone/>
            </a:pPr>
            <a:r>
              <a:rPr lang="en-US" altLang="en-US" sz="2000" dirty="0">
                <a:effectLst/>
              </a:rPr>
              <a:t>Is it based on the Bible? Matthew 7:24-27</a:t>
            </a:r>
            <a:endParaRPr lang="en-US" altLang="en-US" sz="2400" dirty="0">
              <a:effectLst/>
            </a:endParaRPr>
          </a:p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แนวทางการสอน 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2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อย่างนี้คืออะไร</a:t>
            </a:r>
            <a:endParaRPr lang="en-US" sz="40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000" dirty="0">
                <a:effectLst/>
              </a:rPr>
              <a:t>What are the two approaches identified here?</a:t>
            </a:r>
          </a:p>
          <a:p>
            <a:pPr marL="582613" indent="-582613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1. 	</a:t>
            </a:r>
            <a:r>
              <a:rPr lang="th-TH" sz="40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คนที่ได้ยินแต่ไม่ปฎิบัติตามความจริงนี้คือคนโง่</a:t>
            </a:r>
            <a:endParaRPr lang="en-US" sz="4000" b="1" dirty="0">
              <a:solidFill>
                <a:srgbClr val="FFC0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71500" indent="-571500" eaLnBrk="1" hangingPunct="1"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en-US" sz="2000" dirty="0">
                <a:effectLst/>
              </a:rPr>
              <a:t>1.	</a:t>
            </a:r>
            <a:r>
              <a:rPr lang="en-US" altLang="en-US" sz="2000" u="sng" dirty="0">
                <a:effectLst/>
              </a:rPr>
              <a:t>Anyone who hears these truths, but does not apply them – foolish person</a:t>
            </a:r>
          </a:p>
          <a:p>
            <a:pPr marL="582613" indent="-582613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2. 	</a:t>
            </a:r>
            <a:r>
              <a:rPr lang="th-TH" sz="40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คนที่ได้ยินและปฎิบัติตามความจริงนี้คือคนฉลาด</a:t>
            </a:r>
            <a:endParaRPr lang="en-US" b="1" dirty="0">
              <a:solidFill>
                <a:srgbClr val="FFC0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74675" indent="-574675">
              <a:spcBef>
                <a:spcPts val="0"/>
              </a:spcBef>
              <a:buNone/>
            </a:pPr>
            <a:r>
              <a:rPr lang="en-US" altLang="en-US" sz="2000" dirty="0">
                <a:effectLst/>
              </a:rPr>
              <a:t>2.	</a:t>
            </a:r>
            <a:r>
              <a:rPr lang="en-US" altLang="en-US" sz="2000" u="sng" dirty="0">
                <a:effectLst/>
              </a:rPr>
              <a:t>Anyone who hears these truths, and applies them – </a:t>
            </a:r>
            <a:br>
              <a:rPr lang="en-US" altLang="en-US" sz="2000" u="sng" dirty="0">
                <a:effectLst/>
              </a:rPr>
            </a:br>
            <a:r>
              <a:rPr lang="en-US" altLang="en-US" sz="2000" u="sng" dirty="0">
                <a:effectLst/>
              </a:rPr>
              <a:t>wise person</a:t>
            </a:r>
          </a:p>
          <a:p>
            <a:pPr marL="571500" indent="-571500">
              <a:buNone/>
            </a:pPr>
            <a:endParaRPr lang="en-US" altLang="en-US" sz="2800" u="sng" dirty="0">
              <a:solidFill>
                <a:srgbClr val="FFFF00"/>
              </a:solidFill>
              <a:effectLst/>
            </a:endParaRPr>
          </a:p>
          <a:p>
            <a:pPr marL="0" indent="0" eaLnBrk="1" hangingPunct="1">
              <a:spcAft>
                <a:spcPct val="25000"/>
              </a:spcAft>
              <a:buNone/>
            </a:pPr>
            <a:endParaRPr lang="en-US" alt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9753600" cy="1371600"/>
          </a:xfrm>
        </p:spPr>
        <p:txBody>
          <a:bodyPr/>
          <a:lstStyle/>
          <a:p>
            <a:pPr algn="l" eaLnBrk="1" hangingPunct="1"/>
            <a:r>
              <a:rPr lang="th-TH" b="1" dirty="0">
                <a:effectLst/>
              </a:rPr>
              <a:t>แนวทางการสอนของท่านคืออะไร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6.	</a:t>
            </a:r>
            <a:r>
              <a:rPr lang="th-TH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แนวทางการสอนของท่านคืออะไร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	What is your approach to teaching? </a:t>
            </a:r>
            <a:endParaRPr lang="en-US" alt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85FE665-6C8F-42A7-9217-4936F0EA6EAC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4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4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4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4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AC8B-1AEC-4C8A-9337-3AFC164442E9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914400" y="533400"/>
            <a:ext cx="10058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b="1" dirty="0">
                <a:solidFill>
                  <a:srgbClr val="FF9933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มัทธิว 7:24-27</a:t>
            </a:r>
            <a:r>
              <a:rPr lang="en-US" sz="4400" b="1" dirty="0">
                <a:solidFill>
                  <a:srgbClr val="FF9933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th-TH" altLang="en-US" sz="4400" b="1" dirty="0">
                <a:solidFill>
                  <a:srgbClr val="FF9933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คนโง่และคนฉลาด</a:t>
            </a:r>
          </a:p>
          <a:p>
            <a:r>
              <a:rPr lang="th-TH" altLang="en-US" sz="44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24 “ฉะนั้นทุกคนที่ได้ยินคำเหล่านี้ของเราและนำไปปฏิบัติก็เป็นเหมือนคนฉลาดที่สร้างบ้านของตนบนศิลา 25 ถึงฝนตก กระแสน้ำท่วมท้นขึ้นมา และลมพัดกระหน่ำบ้านนั้นแต่บ้านก็ไม่ได้พังลงเพราะมีฐานรากอยู่บนศิลา 26 ส่วนผู้ที่ได้ยินคำเหล่านี้ของเราแต่ไม่ได้นำไปปฏิบัติก็เป็นเหมือนคนโง่ที่สร้างบ้านของตนบนทราย 27 เมื่อฝนตก กระแสน้ำท่วมท้นขึ้นมา และลมพัดกระหน่ำบ้านนั้นบ้านก็พังทลายลง</a:t>
            </a:r>
            <a:r>
              <a:rPr lang="en-US" altLang="en-US" sz="44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" </a:t>
            </a:r>
          </a:p>
        </p:txBody>
      </p:sp>
    </p:spTree>
    <p:extLst>
      <p:ext uri="{BB962C8B-B14F-4D97-AF65-F5344CB8AC3E}">
        <p14:creationId xmlns:p14="http://schemas.microsoft.com/office/powerpoint/2010/main" val="108980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12-2019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 smtClean="0">
                <a:solidFill>
                  <a:srgbClr val="FFFFFF"/>
                </a:solidFill>
              </a:rPr>
              <a:t>iTeenChallenge.org   T505.12   T506.02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96BF27D-F9F0-4900-8D8E-3DD4DC9C53E6}" type="slidenum">
              <a:rPr lang="en-US" altLang="en-US">
                <a:solidFill>
                  <a:srgbClr val="FFFFFF"/>
                </a:solidFill>
              </a:rPr>
              <a:pPr/>
              <a:t>26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2209800" y="457200"/>
            <a:ext cx="8153400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3200" b="1" dirty="0">
                <a:solidFill>
                  <a:srgbClr val="FF9933"/>
                </a:solidFill>
              </a:rPr>
              <a:t>The Wise and Foolish Builders </a:t>
            </a:r>
          </a:p>
          <a:p>
            <a:r>
              <a:rPr lang="en-US" altLang="en-US" sz="2600" dirty="0"/>
              <a:t>Matthew 7:24 "Therefore everyone who hears these words of mine and puts them into practice is like a wise man who built his house on the rock. 25The rain came down, the streams rose, and the winds blew and beat against that house; yet it did not fall, because it had its foundation on the rock. 26But everyone who hears these words of mine and does not put them into practice is like a foolish man who built his house on sand. 27The rain came down, the streams rose, and the winds blew and beat against that house, and it fell with a great crash."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8915400" cy="4495800"/>
          </a:xfrm>
        </p:spPr>
        <p:txBody>
          <a:bodyPr/>
          <a:lstStyle/>
          <a:p>
            <a:pPr marL="0" indent="0">
              <a:buNone/>
            </a:pP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ขั้นตอนที่ 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1:  </a:t>
            </a:r>
            <a:r>
              <a:rPr lang="th-TH" sz="40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รู้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ข้อเท็จจริง</a:t>
            </a:r>
            <a:endParaRPr lang="en-US" sz="40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2062163" indent="-1593850" eaLnBrk="1" hangingPunct="1">
              <a:spcAft>
                <a:spcPts val="2500"/>
              </a:spcAft>
              <a:buNone/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Step 1:	</a:t>
            </a:r>
            <a:r>
              <a:rPr lang="en-US" altLang="en-US" sz="24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facts</a:t>
            </a:r>
          </a:p>
          <a:p>
            <a:pPr marL="0" indent="0">
              <a:buNone/>
            </a:pP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ขั้นตอนที่ 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2:  </a:t>
            </a:r>
            <a:r>
              <a:rPr lang="th-TH" sz="40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เชื่อมโยง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ความจริงนี้กับชีวิตของท่าน</a:t>
            </a:r>
            <a:endParaRPr lang="en-US" sz="40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2062163" indent="-1593850" eaLnBrk="1" hangingPunct="1">
              <a:spcAft>
                <a:spcPts val="2500"/>
              </a:spcAft>
              <a:buNone/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Step 2:  	</a:t>
            </a:r>
            <a:r>
              <a:rPr lang="en-US" altLang="en-US" sz="24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these truths to your life</a:t>
            </a:r>
            <a:endParaRPr lang="en-US" alt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ขั้นตอนที่ 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3:  </a:t>
            </a:r>
            <a:r>
              <a:rPr lang="th-TH" sz="40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ประยุกต์ใช้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กับชีวิตส่วนตัว จงปฏิบัติทำ</a:t>
            </a:r>
            <a:endParaRPr lang="en-US" sz="40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2062163" indent="-1593850" eaLnBrk="1" hangingPunct="1">
              <a:buNone/>
            </a:pPr>
            <a:r>
              <a:rPr lang="en-US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Step 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Personal </a:t>
            </a:r>
            <a:r>
              <a:rPr lang="en-US" altLang="en-US" sz="24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Do it! </a:t>
            </a:r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47800"/>
          </a:xfrm>
        </p:spPr>
        <p:txBody>
          <a:bodyPr anchor="ctr"/>
          <a:lstStyle/>
          <a:p>
            <a:pPr eaLnBrk="1" hangingPunct="1"/>
            <a:r>
              <a:rPr lang="th-TH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แนวทางการสอนในรูปแบบของพระคัมภีร์</a:t>
            </a: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alt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Biblical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 to teaching</a:t>
            </a:r>
            <a:endParaRPr lang="en-US" alt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70FD2D8-934F-4D5B-9EF1-E6D3E2D7EE41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8750"/>
            <a:ext cx="9372600" cy="1441450"/>
          </a:xfrm>
        </p:spPr>
        <p:txBody>
          <a:bodyPr/>
          <a:lstStyle/>
          <a:p>
            <a:pPr algn="l" eaLnBrk="1" hangingPunct="1">
              <a:tabLst>
                <a:tab pos="681038" algn="l"/>
              </a:tabLst>
            </a:pPr>
            <a:r>
              <a:rPr lang="en-US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7.	</a:t>
            </a:r>
            <a:r>
              <a:rPr lang="th-TH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การเติบโตคือ </a:t>
            </a:r>
            <a:r>
              <a:rPr lang="th-TH" sz="54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กระบวนการ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alt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	Growth is a </a:t>
            </a:r>
            <a:r>
              <a:rPr lang="en-US" altLang="en-US" sz="2400" b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i="1" u="sng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8229600" cy="3810000"/>
          </a:xfrm>
        </p:spPr>
        <p:txBody>
          <a:bodyPr/>
          <a:lstStyle/>
          <a:p>
            <a:pPr marL="0" indent="0">
              <a:buNone/>
            </a:pPr>
            <a:r>
              <a:rPr lang="th-TH" sz="4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มุ่งความสนใจไปที่ความจริงและใช้เวลาในการสร้างความสัมพันธ์กับผู้เรียนในระดับส่วนตัว</a:t>
            </a:r>
            <a:endParaRPr lang="en-US" sz="44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 eaLnBrk="1" hangingPunct="1">
              <a:buNone/>
            </a:pPr>
            <a:r>
              <a:rPr lang="en-US" altLang="en-US" sz="2400" dirty="0"/>
              <a:t>Focus on the truth and take time to be connected with each student on a personal level.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en-US" i="1" dirty="0"/>
              <a:t>  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A290A6E-557E-48D9-BBD3-C3803E906BED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974" y="2247014"/>
            <a:ext cx="2127425" cy="2836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คำถามเพื่อการอภิปราย</a:t>
            </a:r>
            <a:r>
              <a:rPr lang="en-US" sz="5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5400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altLang="en-US" sz="2400" b="1" dirty="0"/>
              <a:t>Questions for discussion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8F57C8-B362-4BBA-8718-1F662D082B6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altLang="en-US" smtClean="0">
                <a:latin typeface="Arial" charset="0"/>
              </a:rPr>
              <a:t>iTeenChallenge.org   T505.12   T506.02</a:t>
            </a:r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89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67000" y="2209800"/>
            <a:ext cx="8229600" cy="3733800"/>
          </a:xfrm>
        </p:spPr>
        <p:txBody>
          <a:bodyPr/>
          <a:lstStyle/>
          <a:p>
            <a:pPr marL="750888" indent="-750888">
              <a:buNone/>
            </a:pPr>
            <a:r>
              <a:rPr lang="th-TH" sz="48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</a:t>
            </a:r>
            <a:r>
              <a:rPr lang="en-US" sz="48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.	</a:t>
            </a:r>
            <a:r>
              <a:rPr lang="th-TH" sz="48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เชื่อมโยง </a:t>
            </a:r>
            <a:r>
              <a:rPr lang="th-TH" sz="48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กับโลก</a:t>
            </a:r>
            <a:r>
              <a:rPr lang="th-TH" sz="4800" b="1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48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ของพวกเขา</a:t>
            </a:r>
            <a:endParaRPr lang="en-US" sz="48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742950" indent="-742950" eaLnBrk="1" hangingPunct="1">
              <a:lnSpc>
                <a:spcPct val="90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en-US" altLang="en-US" sz="2000" dirty="0"/>
              <a:t>A.	Connect with their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</a:t>
            </a:r>
            <a:endParaRPr lang="pt-BR" altLang="en-US" sz="3600" i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50888" indent="-750888">
              <a:buNone/>
            </a:pPr>
            <a:r>
              <a:rPr lang="th-TH" sz="48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</a:t>
            </a:r>
            <a:r>
              <a:rPr lang="en-US" sz="48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. 	</a:t>
            </a:r>
            <a:r>
              <a:rPr lang="th-TH" sz="48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วัฒนธรรม</a:t>
            </a:r>
            <a:r>
              <a:rPr lang="th-TH" sz="48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ของพวกเขา</a:t>
            </a:r>
            <a:endParaRPr lang="en-US" sz="48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742950" indent="-742950" eaLnBrk="1" hangingPunct="1">
              <a:lnSpc>
                <a:spcPct val="90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	Their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culture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2000" i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50888" indent="-750888">
              <a:buNone/>
            </a:pPr>
            <a:r>
              <a:rPr lang="th-TH" sz="48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ค</a:t>
            </a:r>
            <a:r>
              <a:rPr lang="en-US" sz="48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. 	</a:t>
            </a:r>
            <a:r>
              <a:rPr lang="th-TH" sz="48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ภาษา</a:t>
            </a:r>
            <a:r>
              <a:rPr lang="th-TH" sz="48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ของพวกเขา</a:t>
            </a:r>
            <a:endParaRPr lang="en-US" sz="48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742950" indent="-742950" eaLnBrk="1" hangingPunct="1">
              <a:lnSpc>
                <a:spcPct val="90000"/>
              </a:lnSpc>
              <a:spcBef>
                <a:spcPts val="0"/>
              </a:spcBef>
              <a:spcAft>
                <a:spcPct val="50000"/>
              </a:spcAft>
              <a:buNone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	Their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</a:t>
            </a:r>
            <a:endParaRPr lang="en-US" altLang="en-US" sz="2000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eaLnBrk="1" hangingPunct="1">
              <a:lnSpc>
                <a:spcPct val="90000"/>
              </a:lnSpc>
              <a:spcAft>
                <a:spcPct val="50000"/>
              </a:spcAft>
              <a:buNone/>
            </a:pPr>
            <a:endParaRPr lang="en-US" altLang="en-US" sz="3600" i="1" u="sng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10287000" cy="2057400"/>
          </a:xfrm>
        </p:spPr>
        <p:txBody>
          <a:bodyPr/>
          <a:lstStyle/>
          <a:p>
            <a:pPr marL="468313" indent="-468313" algn="l" eaLnBrk="1" hangingPunct="1">
              <a:tabLst>
                <a:tab pos="468313" algn="l"/>
              </a:tabLst>
            </a:pPr>
            <a:r>
              <a:rPr lang="en-US" sz="48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1.	</a:t>
            </a:r>
            <a:r>
              <a:rPr lang="th-TH" sz="48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ให้ทำตามแบบอย่างของพระเยซู – พูดกับผู้คนในระดับความเข้าใจของพวกเขา</a:t>
            </a:r>
            <a:r>
              <a:rPr lang="en-US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alt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Follow example of Jesus to speak to people at their level</a:t>
            </a:r>
            <a:r>
              <a:rPr lang="en-US" altLang="en-US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endParaRPr lang="en-US" altLang="en-US" sz="32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CA6695C-34CD-49C1-958D-BB3E56D30B4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 smtClean="0"/>
              <a:t>iTeenChallenge.org   T505.12   T506.02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7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7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5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5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8382000" cy="1295400"/>
          </a:xfrm>
        </p:spPr>
        <p:txBody>
          <a:bodyPr/>
          <a:lstStyle/>
          <a:p>
            <a:pPr>
              <a:defRPr/>
            </a:pPr>
            <a:r>
              <a:rPr lang="th-TH" b="1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ติดต่อได้ที่</a:t>
            </a:r>
            <a:r>
              <a:rPr lang="km-KH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Khmer UI" panose="020B0502040204020203" pitchFamily="34" charset="0"/>
              </a:rPr>
              <a:t/>
            </a:r>
            <a:br>
              <a:rPr lang="km-KH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Khmer UI" panose="020B0502040204020203" pitchFamily="34" charset="0"/>
              </a:rPr>
            </a:br>
            <a:r>
              <a:rPr lang="en-US" sz="2400" dirty="0"/>
              <a:t>Contact information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0"/>
            <a:ext cx="7315200" cy="32766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altLang="en-US" sz="4400" dirty="0"/>
              <a:t>Global Teen Challenge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altLang="en-US" sz="4400" dirty="0"/>
              <a:t>www.GlobalTC.org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altLang="en-US" sz="4400" dirty="0"/>
              <a:t>www.iTeenChallenge.org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es-ES" altLang="en-US" sz="4000" b="1" dirty="0"/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altLang="en-US" sz="4400" dirty="0"/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alt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1552B2-887A-40FD-A6CF-9FA6041ED67E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altLang="en-US" smtClean="0">
                <a:latin typeface="Arial" charset="0"/>
              </a:rPr>
              <a:t>iTeenChallenge.org   T505.12   T506.02</a:t>
            </a:r>
            <a:endParaRPr lang="en-US" altLang="en-US">
              <a:latin typeface="Arial" charset="0"/>
            </a:endParaRPr>
          </a:p>
        </p:txBody>
      </p:sp>
      <p:pic>
        <p:nvPicPr>
          <p:cNvPr id="8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4800" y="4555369"/>
            <a:ext cx="3695700" cy="17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68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38400" y="2057400"/>
            <a:ext cx="8458200" cy="4495800"/>
          </a:xfrm>
        </p:spPr>
        <p:txBody>
          <a:bodyPr/>
          <a:lstStyle/>
          <a:p>
            <a:pPr marL="561975" indent="-561975" eaLnBrk="1" hangingPunct="1">
              <a:spcAft>
                <a:spcPts val="0"/>
              </a:spcAft>
              <a:buNone/>
            </a:pPr>
            <a:r>
              <a:rPr lang="th-TH" sz="4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</a:t>
            </a:r>
            <a:r>
              <a:rPr lang="en-US" sz="4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.</a:t>
            </a:r>
            <a:r>
              <a:rPr lang="th-TH" sz="4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	</a:t>
            </a:r>
            <a:r>
              <a:rPr lang="th-TH" sz="4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ภูมิหลังทาง </a:t>
            </a:r>
            <a:r>
              <a:rPr lang="th-TH" sz="44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ครอบครัว</a:t>
            </a:r>
            <a:r>
              <a:rPr lang="th-TH" sz="4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ของเขา</a:t>
            </a:r>
            <a:endParaRPr lang="en-US" sz="44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609600" indent="-60960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b="1" dirty="0">
                <a:solidFill>
                  <a:srgbClr val="FFFF00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	</a:t>
            </a:r>
            <a:r>
              <a:rPr lang="th-TH" altLang="en-US" b="1" dirty="0">
                <a:solidFill>
                  <a:srgbClr val="FFFF00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สวัสดิภาพดี</a:t>
            </a:r>
            <a:r>
              <a:rPr lang="en-US" altLang="en-US" b="1" dirty="0">
                <a:solidFill>
                  <a:srgbClr val="00B050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  </a:t>
            </a:r>
            <a:r>
              <a:rPr lang="th-TH" altLang="en-US" b="1" dirty="0">
                <a:solidFill>
                  <a:srgbClr val="FFFF00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หรือ มีปัญหามากมาย</a:t>
            </a:r>
            <a:r>
              <a:rPr lang="en-US" altLang="en-US" b="1" dirty="0">
                <a:solidFill>
                  <a:srgbClr val="FFFF00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?</a:t>
            </a:r>
            <a:endParaRPr lang="en-US" alt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hmer UI" panose="020B0502040204020203" pitchFamily="34" charset="0"/>
              <a:cs typeface="Khmer UI" panose="020B0502040204020203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	Their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background</a:t>
            </a:r>
            <a:b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healthy or dysfunctional was it?</a:t>
            </a:r>
            <a:b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1975" indent="-561975">
              <a:buNone/>
            </a:pPr>
            <a:r>
              <a:rPr lang="th-TH" sz="4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</a:t>
            </a:r>
            <a:r>
              <a:rPr lang="en-US" sz="4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. 	</a:t>
            </a:r>
            <a:r>
              <a:rPr lang="th-TH" sz="4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นับถือ </a:t>
            </a:r>
            <a:r>
              <a:rPr lang="th-TH" sz="44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ศาสนา</a:t>
            </a:r>
            <a:r>
              <a:rPr lang="th-TH" sz="4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ใดๆ อะไร</a:t>
            </a:r>
            <a:endParaRPr lang="en-US" sz="44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609600" indent="-609600" eaLnBrk="1" hangingPunct="1">
              <a:spcBef>
                <a:spcPts val="0"/>
              </a:spcBef>
              <a:buNone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	Any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religious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background?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endParaRPr lang="en-US" altLang="en-US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762000"/>
            <a:ext cx="8915400" cy="1066800"/>
          </a:xfrm>
        </p:spPr>
        <p:txBody>
          <a:bodyPr/>
          <a:lstStyle/>
          <a:p>
            <a:pPr algn="l" eaLnBrk="1" hangingPunct="1">
              <a:tabLst>
                <a:tab pos="695325" algn="l"/>
              </a:tabLst>
            </a:pPr>
            <a:r>
              <a:rPr lang="en-US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2.	</a:t>
            </a:r>
            <a:r>
              <a:rPr lang="th-TH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ภูมิหลังของผู้เรียนของท่านคืออะไร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alt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What is the background of your students?</a:t>
            </a:r>
            <a:endParaRPr lang="en-US" alt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943B7D3-FE2D-4C35-ADC6-7CF66541688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9144000" cy="4953000"/>
          </a:xfrm>
        </p:spPr>
        <p:txBody>
          <a:bodyPr/>
          <a:lstStyle/>
          <a:p>
            <a:pPr marL="561975" indent="-561975">
              <a:buNone/>
            </a:pP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ค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.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คุณภาพทาง </a:t>
            </a:r>
            <a:r>
              <a:rPr lang="th-TH" sz="40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การศึกษา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ภูมิหลังของพวกเขาเป็นอย่างไร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ระดับการอ่านเป็นอย่างไร</a:t>
            </a:r>
            <a:endParaRPr lang="en-US" sz="4000" b="1" dirty="0">
              <a:solidFill>
                <a:srgbClr val="FFFF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611188" indent="-611188" eaLnBrk="1" hangingPunct="1">
              <a:lnSpc>
                <a:spcPct val="90000"/>
              </a:lnSpc>
              <a:spcBef>
                <a:spcPts val="0"/>
              </a:spcBef>
              <a:spcAft>
                <a:spcPts val="2000"/>
              </a:spcAft>
              <a:buClr>
                <a:srgbClr val="FF9900"/>
              </a:buClr>
              <a:buNone/>
            </a:pPr>
            <a:r>
              <a:rPr lang="en-US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	What is the quality of their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</a:t>
            </a:r>
            <a:r>
              <a:rPr lang="en-US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background?  </a:t>
            </a:r>
            <a:br>
              <a:rPr lang="en-US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level? 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1975" indent="-561975">
              <a:buNone/>
            </a:pP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ง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.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	</a:t>
            </a:r>
            <a:r>
              <a:rPr lang="th-TH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ผลกระทบของยาที่นำมาใช้ต่อ </a:t>
            </a:r>
            <a: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40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การเรียนรู้</a:t>
            </a:r>
            <a:r>
              <a:rPr lang="th-TH" sz="4000" b="1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ของพวกเขา</a:t>
            </a:r>
            <a:r>
              <a:rPr lang="th-TH" sz="4000" b="1" u="sng" dirty="0">
                <a:solidFill>
                  <a:srgbClr val="FFC0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ในปัจจุบัน</a:t>
            </a:r>
            <a:endParaRPr lang="en-US" sz="4000" b="1" dirty="0">
              <a:solidFill>
                <a:srgbClr val="FFC00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76263" indent="-576263" eaLnBrk="1" hangingPunct="1">
              <a:lnSpc>
                <a:spcPct val="90000"/>
              </a:lnSpc>
              <a:buClr>
                <a:srgbClr val="FF9900"/>
              </a:buClr>
              <a:buNone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	Effects of drug use on their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</a:t>
            </a:r>
            <a:r>
              <a:rPr lang="en-US" altLang="en-US" sz="20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000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</a:t>
            </a:r>
            <a:endParaRPr lang="en-US" altLang="en-US" sz="2800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2795ECB-9132-4D2B-9D16-B388900FF5B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vi-VN" altLang="en-US" smtClean="0"/>
              <a:t>iTeenChallenge.org   T505.12   T506.02</a:t>
            </a:r>
            <a:endParaRPr lang="en-US" alt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381000"/>
            <a:ext cx="8915400" cy="1066800"/>
          </a:xfrm>
        </p:spPr>
        <p:txBody>
          <a:bodyPr/>
          <a:lstStyle/>
          <a:p>
            <a:pPr algn="l" eaLnBrk="1" hangingPunct="1">
              <a:tabLst>
                <a:tab pos="695325" algn="l"/>
              </a:tabLst>
            </a:pPr>
            <a:r>
              <a:rPr lang="en-US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2.	</a:t>
            </a:r>
            <a:r>
              <a:rPr lang="th-TH" sz="54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ภูมิหลังของผู้เรียนของท่านคืออะไร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alt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What is the background of your students?</a:t>
            </a:r>
            <a:endParaRPr lang="en-US" alt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8369F7C-CECA-4840-8D05-577405FF485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iTeenChallenge.org   T505.12   T506.02</a:t>
            </a:r>
            <a:endParaRPr lang="en-US"/>
          </a:p>
        </p:txBody>
      </p:sp>
      <p:pic>
        <p:nvPicPr>
          <p:cNvPr id="7174" name="Content Placeholder 7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00"/>
          <a:stretch>
            <a:fillRect/>
          </a:stretch>
        </p:blipFill>
        <p:spPr>
          <a:xfrm>
            <a:off x="4343400" y="-328246"/>
            <a:ext cx="6324600" cy="6858000"/>
          </a:xfrm>
        </p:spPr>
      </p:pic>
      <p:sp>
        <p:nvSpPr>
          <p:cNvPr id="9" name="Rectangle 8"/>
          <p:cNvSpPr/>
          <p:nvPr/>
        </p:nvSpPr>
        <p:spPr bwMode="auto">
          <a:xfrm>
            <a:off x="4648200" y="685800"/>
            <a:ext cx="5867400" cy="5410200"/>
          </a:xfrm>
          <a:prstGeom prst="rect">
            <a:avLst/>
          </a:prstGeom>
          <a:noFill/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cxnSp>
        <p:nvCxnSpPr>
          <p:cNvPr id="11" name="Straight Connector 10"/>
          <p:cNvCxnSpPr/>
          <p:nvPr/>
        </p:nvCxnSpPr>
        <p:spPr bwMode="auto">
          <a:xfrm rot="5400000">
            <a:off x="4839494" y="3390106"/>
            <a:ext cx="5410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648200" y="3427414"/>
            <a:ext cx="5867400" cy="15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575941" y="0"/>
            <a:ext cx="58674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32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สมอง  </a:t>
            </a:r>
            <a:r>
              <a:rPr lang="en-US" sz="32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3D </a:t>
            </a:r>
            <a:r>
              <a:rPr lang="th-TH" sz="32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ปกติ </a:t>
            </a:r>
            <a:r>
              <a:rPr lang="en-US" sz="32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SPECT Studies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48200" y="605135"/>
            <a:ext cx="28956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th-TH" altLang="en-US" sz="24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ด้านหลัง</a:t>
            </a:r>
            <a:r>
              <a:rPr lang="en-US" altLang="en-US" sz="2400" b="1" dirty="0">
                <a:solidFill>
                  <a:schemeClr val="bg2"/>
                </a:solidFill>
                <a:latin typeface="Arial" charset="0"/>
              </a:rPr>
              <a:t> </a:t>
            </a:r>
            <a:endParaRPr lang="en-US" altLang="en-US" sz="2400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43800" y="685801"/>
            <a:ext cx="29718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th-TH" altLang="en-US" sz="1400">
                <a:latin typeface="Arial" charset="0"/>
              </a:rPr>
              <a:t>ด้านบน</a:t>
            </a:r>
            <a:endParaRPr lang="en-US" altLang="en-US" sz="1400" dirty="0">
              <a:latin typeface="Arial" charset="0"/>
            </a:endParaRPr>
          </a:p>
        </p:txBody>
      </p:sp>
      <p:pic>
        <p:nvPicPr>
          <p:cNvPr id="7181" name="Picture 26" descr="Normal top down Brain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621" y="990601"/>
            <a:ext cx="2119379" cy="1798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27" descr="Normal front Brain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1008185"/>
            <a:ext cx="2205038" cy="1780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28" descr="Normal bottom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621" y="3810000"/>
            <a:ext cx="207969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4648200" y="3429000"/>
            <a:ext cx="2895600" cy="61555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th-TH" altLang="en-US" sz="20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ด้านหน้า</a:t>
            </a:r>
            <a:endParaRPr lang="en-US" altLang="en-US" sz="1400" b="1" dirty="0">
              <a:solidFill>
                <a:schemeClr val="bg2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/>
            <a:endParaRPr lang="en-US" altLang="en-US" sz="1400" dirty="0"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67448" y="3429002"/>
            <a:ext cx="29481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th-TH" altLang="en-US" sz="1400" dirty="0">
                <a:latin typeface="Arial" charset="0"/>
              </a:rPr>
              <a:t>จากด้านบน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48200" y="2743200"/>
            <a:ext cx="2895600" cy="707886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th-TH" altLang="en-US" sz="20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ด้านหน้า</a:t>
            </a:r>
            <a:endParaRPr lang="en-US" altLang="en-US" sz="2000" b="1" dirty="0">
              <a:solidFill>
                <a:schemeClr val="bg2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/>
            <a:r>
              <a:rPr lang="th-TH" altLang="en-US" sz="20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มุมมองพื้นผิวด้านบนสุด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43800" y="2743200"/>
            <a:ext cx="2895600" cy="707886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th-TH" altLang="en-US" sz="20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ด้านล่าง</a:t>
            </a:r>
            <a:endParaRPr lang="en-US" altLang="en-US" sz="2000" b="1" dirty="0">
              <a:solidFill>
                <a:schemeClr val="bg2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/>
            <a:r>
              <a:rPr lang="th-TH" altLang="en-US" sz="20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มุมมองพื้นผิวด้านหน้า</a:t>
            </a:r>
            <a:endParaRPr lang="en-US" altLang="en-US" sz="2000" b="1" dirty="0">
              <a:solidFill>
                <a:schemeClr val="bg2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48200" y="5510214"/>
            <a:ext cx="2895600" cy="92333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th-TH" altLang="en-US" sz="20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ด้านหลัง</a:t>
            </a:r>
            <a:endParaRPr lang="en-US" altLang="en-US" sz="2000" b="1" dirty="0">
              <a:solidFill>
                <a:schemeClr val="bg2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/>
            <a:r>
              <a:rPr lang="th-TH" altLang="en-US" sz="20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มุมมองพื้นผิวด้านข้าง</a:t>
            </a:r>
            <a:endParaRPr lang="en-US" altLang="en-US" sz="2000" b="1" dirty="0">
              <a:solidFill>
                <a:schemeClr val="bg2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/>
            <a:endParaRPr lang="en-US" altLang="en-US" sz="1400" dirty="0">
              <a:latin typeface="Arial" charset="0"/>
            </a:endParaRPr>
          </a:p>
        </p:txBody>
      </p:sp>
      <p:pic>
        <p:nvPicPr>
          <p:cNvPr id="7189" name="Picture 35" descr="Normal Side brain copy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602" y="3843669"/>
            <a:ext cx="2026311" cy="1718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7543800" y="5510213"/>
            <a:ext cx="2895600" cy="92333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th-TH" altLang="en-US" sz="20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ด้านล่าง</a:t>
            </a:r>
            <a:endParaRPr lang="en-US" altLang="en-US" sz="2000" b="1" dirty="0">
              <a:solidFill>
                <a:schemeClr val="bg2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/>
            <a:r>
              <a:rPr lang="th-TH" altLang="en-US" sz="20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มุมมองพื้นผิวด้านล่าง</a:t>
            </a:r>
            <a:endParaRPr lang="en-US" altLang="en-US" sz="2000" b="1" dirty="0">
              <a:solidFill>
                <a:schemeClr val="bg2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/>
            <a:endParaRPr lang="en-US" altLang="en-US" sz="1400" dirty="0"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48200" y="6248400"/>
            <a:ext cx="58674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Source:  Dr. Amen Clinic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2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304802"/>
            <a:ext cx="3962401" cy="5638798"/>
          </a:xfrm>
        </p:spPr>
        <p:txBody>
          <a:bodyPr/>
          <a:lstStyle/>
          <a:p>
            <a:r>
              <a:rPr lang="th-TH" altLang="en-US" sz="4000" b="1" dirty="0">
                <a:solidFill>
                  <a:srgbClr val="FFFF0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ผลของการใช้ยาเสพติดต่อสมอง 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Effects of drugs on the brain</a:t>
            </a:r>
            <a:b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altLang="en-US" sz="1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www.AmenClinics.com</a:t>
            </a:r>
            <a:endParaRPr lang="en-US" altLang="en-US" sz="1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43800" y="641002"/>
            <a:ext cx="28956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th-TH" altLang="en-US" sz="24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ด้านบน</a:t>
            </a:r>
            <a:endParaRPr lang="en-US" altLang="en-US" sz="2400" dirty="0"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0" y="3429000"/>
            <a:ext cx="28956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th-TH" altLang="en-US" sz="24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ด้านบน</a:t>
            </a:r>
            <a:endParaRPr lang="en-US" alt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24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85788"/>
            <a:ext cx="3657600" cy="5510212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9933"/>
                </a:solidFill>
              </a:rPr>
              <a:t>Effects of drugs on the brain</a:t>
            </a:r>
            <a:br>
              <a:rPr lang="en-US" dirty="0">
                <a:solidFill>
                  <a:srgbClr val="FF9933"/>
                </a:solidFill>
              </a:rPr>
            </a:br>
            <a:r>
              <a:rPr lang="en-US" dirty="0">
                <a:solidFill>
                  <a:srgbClr val="FF9933"/>
                </a:solidFill>
              </a:rPr>
              <a:t/>
            </a:r>
            <a:br>
              <a:rPr lang="en-US" dirty="0">
                <a:solidFill>
                  <a:srgbClr val="FF9933"/>
                </a:solidFill>
              </a:rPr>
            </a:br>
            <a:r>
              <a:rPr lang="en-US" dirty="0">
                <a:solidFill>
                  <a:srgbClr val="FF9933"/>
                </a:solidFill>
              </a:rPr>
              <a:t/>
            </a:r>
            <a:br>
              <a:rPr lang="en-US" dirty="0">
                <a:solidFill>
                  <a:srgbClr val="FF9933"/>
                </a:solidFill>
              </a:rPr>
            </a:br>
            <a:r>
              <a:rPr lang="en-US" dirty="0">
                <a:solidFill>
                  <a:srgbClr val="FF9933"/>
                </a:solidFill>
              </a:rPr>
              <a:t/>
            </a:r>
            <a:br>
              <a:rPr lang="en-US" dirty="0">
                <a:solidFill>
                  <a:srgbClr val="FF9933"/>
                </a:solidFill>
              </a:rPr>
            </a:br>
            <a:r>
              <a:rPr lang="en-US" dirty="0">
                <a:solidFill>
                  <a:srgbClr val="FF9933"/>
                </a:solidFill>
              </a:rPr>
              <a:t/>
            </a:r>
            <a:br>
              <a:rPr lang="en-US" dirty="0">
                <a:solidFill>
                  <a:srgbClr val="FF9933"/>
                </a:solidFill>
              </a:rPr>
            </a:br>
            <a:r>
              <a:rPr lang="pt-BR" altLang="en-US" sz="2000" dirty="0">
                <a:solidFill>
                  <a:srgbClr val="FF0000"/>
                </a:solidFill>
                <a:effectLst/>
              </a:rPr>
              <a:t> </a:t>
            </a:r>
            <a:r>
              <a:rPr lang="pt-BR" altLang="en-US" sz="2000" dirty="0">
                <a:solidFill>
                  <a:srgbClr val="FF9933"/>
                </a:solidFill>
                <a:effectLst/>
              </a:rPr>
              <a:t>“Brain Scans”  </a:t>
            </a:r>
            <a:br>
              <a:rPr lang="pt-BR" altLang="en-US" sz="2000" dirty="0">
                <a:solidFill>
                  <a:srgbClr val="FF9933"/>
                </a:solidFill>
                <a:effectLst/>
              </a:rPr>
            </a:br>
            <a:r>
              <a:rPr lang="pt-BR" altLang="en-US" sz="1800" dirty="0">
                <a:solidFill>
                  <a:srgbClr val="FF9933"/>
                </a:solidFill>
                <a:effectLst/>
              </a:rPr>
              <a:t>www.AmenClinics.com</a:t>
            </a:r>
            <a:endParaRPr lang="en-US" sz="1800" dirty="0">
              <a:solidFill>
                <a:srgbClr val="FF9933"/>
              </a:solidFill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294055F-6635-4678-81CB-2EFD22B8F4D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vi-VN" smtClean="0"/>
              <a:t>iTeenChallenge.org   T505.12   T506.02</a:t>
            </a:r>
            <a:endParaRPr lang="en-US"/>
          </a:p>
        </p:txBody>
      </p:sp>
      <p:pic>
        <p:nvPicPr>
          <p:cNvPr id="7174" name="Content Placeholder 7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00"/>
          <a:stretch>
            <a:fillRect/>
          </a:stretch>
        </p:blipFill>
        <p:spPr>
          <a:xfrm>
            <a:off x="4343400" y="0"/>
            <a:ext cx="6324600" cy="6858000"/>
          </a:xfrm>
        </p:spPr>
      </p:pic>
      <p:sp>
        <p:nvSpPr>
          <p:cNvPr id="9" name="Rectangle 8"/>
          <p:cNvSpPr/>
          <p:nvPr/>
        </p:nvSpPr>
        <p:spPr bwMode="auto">
          <a:xfrm>
            <a:off x="4648200" y="685800"/>
            <a:ext cx="5867400" cy="5410200"/>
          </a:xfrm>
          <a:prstGeom prst="rect">
            <a:avLst/>
          </a:prstGeom>
          <a:noFill/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cxnSp>
        <p:nvCxnSpPr>
          <p:cNvPr id="11" name="Straight Connector 10"/>
          <p:cNvCxnSpPr/>
          <p:nvPr/>
        </p:nvCxnSpPr>
        <p:spPr bwMode="auto">
          <a:xfrm rot="5400000">
            <a:off x="4839494" y="3390106"/>
            <a:ext cx="5410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648200" y="3427414"/>
            <a:ext cx="5867400" cy="15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648200" y="152400"/>
            <a:ext cx="5867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bg2"/>
                </a:solidFill>
                <a:latin typeface="+mj-lt"/>
              </a:rPr>
              <a:t>Normal 3D Brain SPECT Studies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48200" y="685801"/>
            <a:ext cx="28956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Back 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43800" y="685801"/>
            <a:ext cx="29718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Top</a:t>
            </a:r>
            <a:endParaRPr lang="en-US" altLang="en-US" sz="1400" dirty="0">
              <a:latin typeface="Arial" charset="0"/>
            </a:endParaRPr>
          </a:p>
        </p:txBody>
      </p:sp>
      <p:pic>
        <p:nvPicPr>
          <p:cNvPr id="7181" name="Picture 26" descr="Normal top down Brain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90600"/>
            <a:ext cx="220980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27" descr="Normal front Brain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990600"/>
            <a:ext cx="22590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28" descr="Normal bottom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3733800"/>
            <a:ext cx="21701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4648200" y="3429001"/>
            <a:ext cx="28956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Front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43800" y="3429001"/>
            <a:ext cx="29718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Top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48200" y="2819401"/>
            <a:ext cx="28956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Front</a:t>
            </a:r>
          </a:p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Top-down surface view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43800" y="2819401"/>
            <a:ext cx="28956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Bottom</a:t>
            </a:r>
          </a:p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Front-on surface view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48200" y="5510214"/>
            <a:ext cx="2895600" cy="5222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Back</a:t>
            </a:r>
          </a:p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Underside surface view</a:t>
            </a:r>
            <a:endParaRPr lang="en-US" altLang="en-US" sz="1400" dirty="0">
              <a:latin typeface="Arial" charset="0"/>
            </a:endParaRPr>
          </a:p>
        </p:txBody>
      </p:sp>
      <p:pic>
        <p:nvPicPr>
          <p:cNvPr id="7189" name="Picture 35" descr="Normal Side brain copy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6" y="3733800"/>
            <a:ext cx="21558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7543800" y="5510214"/>
            <a:ext cx="2895600" cy="5222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Bottom</a:t>
            </a:r>
          </a:p>
          <a:p>
            <a:pPr algn="ctr"/>
            <a:r>
              <a:rPr lang="en-US" altLang="en-US" sz="1400" b="1" dirty="0">
                <a:solidFill>
                  <a:schemeClr val="bg2"/>
                </a:solidFill>
                <a:latin typeface="Arial" charset="0"/>
              </a:rPr>
              <a:t>Side surface view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48200" y="6248401"/>
            <a:ext cx="58674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Source:  Dr. Amen Clinic</a:t>
            </a:r>
            <a:endParaRPr lang="en-US" alt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8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67BDB0C-D088-4362-998D-21857BC7146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iTeenChallenge.org   T505.12   T506.02</a:t>
            </a:r>
            <a:endParaRPr lang="en-US"/>
          </a:p>
        </p:txBody>
      </p:sp>
      <p:pic>
        <p:nvPicPr>
          <p:cNvPr id="8197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4000" y="152401"/>
            <a:ext cx="9144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000" b="1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กัญชา</a:t>
            </a:r>
            <a:endParaRPr lang="en-US" sz="4000" b="1" dirty="0">
              <a:solidFill>
                <a:schemeClr val="bg2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pic>
        <p:nvPicPr>
          <p:cNvPr id="8199" name="Picture 8" descr="Marijuana BL Brain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46476"/>
            <a:ext cx="24384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2743200" y="6858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7010400" y="6858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7010400" y="35814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8203" name="Picture 13" descr="Marijuana BR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0"/>
            <a:ext cx="24272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4" descr="Marijuana TL Brain copy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738188"/>
            <a:ext cx="1752600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15" descr="Marijuana TR Brain copy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762000"/>
            <a:ext cx="21542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133600" y="2743201"/>
            <a:ext cx="35814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อายุ </a:t>
            </a:r>
            <a:r>
              <a:rPr lang="en-US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18</a:t>
            </a:r>
            <a:r>
              <a:rPr lang="th-TH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ปี</a:t>
            </a:r>
            <a:r>
              <a:rPr lang="en-US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– </a:t>
            </a:r>
            <a:r>
              <a:rPr lang="th-TH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ใช้กัญชาเป็นเวลา</a:t>
            </a:r>
            <a:r>
              <a:rPr lang="en-US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3 </a:t>
            </a:r>
            <a:r>
              <a:rPr lang="th-TH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ปี</a:t>
            </a:r>
            <a:endParaRPr lang="en-US" sz="2400" dirty="0">
              <a:solidFill>
                <a:schemeClr val="bg2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>
              <a:defRPr/>
            </a:pPr>
            <a:r>
              <a:rPr lang="en-US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4 </a:t>
            </a:r>
            <a:r>
              <a:rPr lang="th-TH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ครั้งต่อหนึ่งสัปดาห์</a:t>
            </a:r>
            <a:endParaRPr lang="en-US" sz="2400" dirty="0">
              <a:solidFill>
                <a:schemeClr val="bg2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77000" y="2743201"/>
            <a:ext cx="3429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อายุ </a:t>
            </a:r>
            <a:r>
              <a:rPr lang="en-US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16</a:t>
            </a:r>
            <a:r>
              <a:rPr lang="th-TH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ปี</a:t>
            </a:r>
            <a:r>
              <a:rPr lang="en-US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– </a:t>
            </a:r>
            <a:r>
              <a:rPr lang="th-TH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ใช้กัญชาทุกวัน- 2 ปี</a:t>
            </a:r>
            <a:endParaRPr lang="en-US" sz="2400" dirty="0">
              <a:solidFill>
                <a:schemeClr val="bg2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38400" y="5635626"/>
            <a:ext cx="3200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อายุ </a:t>
            </a:r>
            <a:r>
              <a:rPr lang="en-US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38</a:t>
            </a:r>
            <a:r>
              <a:rPr lang="th-TH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ปี</a:t>
            </a:r>
            <a:r>
              <a:rPr lang="en-US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– </a:t>
            </a:r>
            <a:r>
              <a:rPr lang="th-TH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ใช้กัญชาทุกวัน-12 ปี</a:t>
            </a:r>
            <a:endParaRPr lang="en-US" sz="2400" dirty="0">
              <a:solidFill>
                <a:schemeClr val="bg2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72200" y="5638801"/>
            <a:ext cx="38862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อายุ </a:t>
            </a:r>
            <a:r>
              <a:rPr lang="en-US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28</a:t>
            </a:r>
            <a:r>
              <a:rPr lang="th-TH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ปี</a:t>
            </a:r>
            <a:r>
              <a:rPr lang="en-US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– </a:t>
            </a:r>
            <a:r>
              <a:rPr lang="th-TH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ใช้กัญชา 10 ปี ส่วนใหญ่ศุกร์ เสาร์</a:t>
            </a:r>
            <a:r>
              <a:rPr lang="en-US" sz="2400" dirty="0">
                <a:solidFill>
                  <a:schemeClr val="bg2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altLang="en-US" sz="2400" dirty="0">
                <a:solidFill>
                  <a:srgbClr val="21212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อาทิตย์</a:t>
            </a:r>
            <a:endParaRPr lang="en-US" sz="2400" dirty="0">
              <a:solidFill>
                <a:schemeClr val="bg2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0057D0B-17CD-4B0A-8215-AB2A0C5F2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64315"/>
            <a:ext cx="17634" cy="333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-88872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h-TH" altLang="en-US" sz="800" dirty="0">
                <a:cs typeface="Angsana New" panose="02020603050405020304" pitchFamily="18" charset="-34"/>
              </a:rPr>
              <a:t> 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56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C3717B2-E38B-4F07-9FD6-5BA90E30D87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vi-VN" smtClean="0"/>
              <a:t>iTeenChallenge.org   T505.12   T506.02</a:t>
            </a:r>
            <a:endParaRPr lang="en-US"/>
          </a:p>
        </p:txBody>
      </p:sp>
      <p:pic>
        <p:nvPicPr>
          <p:cNvPr id="8197" name="Content Placeholder 6" descr="White 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6"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524000" y="152401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+mj-lt"/>
              </a:rPr>
              <a:t>Marijuana</a:t>
            </a:r>
          </a:p>
        </p:txBody>
      </p:sp>
      <p:pic>
        <p:nvPicPr>
          <p:cNvPr id="8199" name="Picture 8" descr="Marijuana BL Brain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46476"/>
            <a:ext cx="24384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2743200" y="6858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7010400" y="6858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7010400" y="3581400"/>
            <a:ext cx="2438400" cy="2057400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8203" name="Picture 13" descr="Marijuana BR Brain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0"/>
            <a:ext cx="24272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4" descr="Marijuana TL Brain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738188"/>
            <a:ext cx="1752600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15" descr="Marijuana TR Brain copy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762000"/>
            <a:ext cx="21542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133600" y="2743201"/>
            <a:ext cx="3581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18</a:t>
            </a:r>
            <a:r>
              <a:rPr lang="en-US" sz="1600" dirty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+mj-lt"/>
              </a:rPr>
              <a:t>yr</a:t>
            </a:r>
            <a:r>
              <a:rPr lang="en-US" sz="2000" dirty="0">
                <a:solidFill>
                  <a:schemeClr val="bg2"/>
                </a:solidFill>
                <a:latin typeface="+mj-lt"/>
              </a:rPr>
              <a:t>/o – 3 </a:t>
            </a:r>
            <a:r>
              <a:rPr lang="en-US" sz="2000" dirty="0" err="1">
                <a:solidFill>
                  <a:schemeClr val="bg2"/>
                </a:solidFill>
                <a:latin typeface="+mj-lt"/>
              </a:rPr>
              <a:t>yr</a:t>
            </a:r>
            <a:r>
              <a:rPr lang="en-US" sz="2000" dirty="0">
                <a:solidFill>
                  <a:schemeClr val="bg2"/>
                </a:solidFill>
                <a:latin typeface="+mj-lt"/>
              </a:rPr>
              <a:t> history of </a:t>
            </a:r>
          </a:p>
          <a:p>
            <a:pPr algn="ctr">
              <a:defRPr/>
            </a:pPr>
            <a:r>
              <a:rPr lang="en-US" sz="2000" dirty="0" err="1">
                <a:solidFill>
                  <a:schemeClr val="bg2"/>
                </a:solidFill>
                <a:latin typeface="+mj-lt"/>
              </a:rPr>
              <a:t>4x</a:t>
            </a:r>
            <a:r>
              <a:rPr lang="en-US" sz="2000" dirty="0">
                <a:solidFill>
                  <a:schemeClr val="bg2"/>
                </a:solidFill>
                <a:latin typeface="+mj-lt"/>
              </a:rPr>
              <a:t> week use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77000" y="2743201"/>
            <a:ext cx="3429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16 yr/o – 2 yr history of </a:t>
            </a:r>
            <a:br>
              <a:rPr lang="en-US" sz="2000" dirty="0">
                <a:solidFill>
                  <a:schemeClr val="bg2"/>
                </a:solidFill>
                <a:latin typeface="+mj-lt"/>
              </a:rPr>
            </a:br>
            <a:r>
              <a:rPr lang="en-US" sz="2000" dirty="0">
                <a:solidFill>
                  <a:schemeClr val="bg2"/>
                </a:solidFill>
                <a:latin typeface="+mj-lt"/>
              </a:rPr>
              <a:t>daily abuse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38400" y="5635626"/>
            <a:ext cx="3200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38 yr/o – 12 yrs of </a:t>
            </a:r>
            <a:br>
              <a:rPr lang="en-US" sz="2000" dirty="0">
                <a:solidFill>
                  <a:schemeClr val="bg2"/>
                </a:solidFill>
                <a:latin typeface="+mj-lt"/>
              </a:rPr>
            </a:br>
            <a:r>
              <a:rPr lang="en-US" sz="2000" dirty="0">
                <a:solidFill>
                  <a:schemeClr val="bg2"/>
                </a:solidFill>
                <a:latin typeface="+mj-lt"/>
              </a:rPr>
              <a:t>daily use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24600" y="5638801"/>
            <a:ext cx="3886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</a:rPr>
              <a:t>28 yr/o – 10 yrs of mostly </a:t>
            </a:r>
            <a:br>
              <a:rPr lang="en-US" sz="2000" dirty="0">
                <a:solidFill>
                  <a:schemeClr val="bg2"/>
                </a:solidFill>
                <a:latin typeface="+mj-lt"/>
              </a:rPr>
            </a:br>
            <a:r>
              <a:rPr lang="en-US" sz="2000" dirty="0">
                <a:solidFill>
                  <a:schemeClr val="bg2"/>
                </a:solidFill>
                <a:latin typeface="+mj-lt"/>
              </a:rPr>
              <a:t>weekend use</a:t>
            </a:r>
          </a:p>
        </p:txBody>
      </p:sp>
    </p:spTree>
    <p:extLst>
      <p:ext uri="{BB962C8B-B14F-4D97-AF65-F5344CB8AC3E}">
        <p14:creationId xmlns:p14="http://schemas.microsoft.com/office/powerpoint/2010/main" val="108428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etition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3056</TotalTime>
  <Words>1033</Words>
  <Application>Microsoft Office PowerPoint</Application>
  <PresentationFormat>Widescreen</PresentationFormat>
  <Paragraphs>266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Angsana New</vt:lpstr>
      <vt:lpstr>Arial</vt:lpstr>
      <vt:lpstr>Calibri</vt:lpstr>
      <vt:lpstr>Cordia New</vt:lpstr>
      <vt:lpstr>Khmer UI</vt:lpstr>
      <vt:lpstr>Tahoma</vt:lpstr>
      <vt:lpstr>Verdana</vt:lpstr>
      <vt:lpstr>Wingdings</vt:lpstr>
      <vt:lpstr>Competition</vt:lpstr>
      <vt:lpstr>เราสามารถฝึกอบรมคริสเตียนใหม่ได้อย่างไร How Can I Train New Christians? </vt:lpstr>
      <vt:lpstr>PowerPoint Presentation</vt:lpstr>
      <vt:lpstr>1. ให้ทำตามแบบอย่างของพระเยซู – พูดกับผู้คนในระดับความเข้าใจของพวกเขา 1. Follow example of Jesus to speak to people at their level    </vt:lpstr>
      <vt:lpstr>2. ภูมิหลังของผู้เรียนของท่านคืออะไร 2. What is the background of your students?</vt:lpstr>
      <vt:lpstr>2. ภูมิหลังของผู้เรียนของท่านคืออะไร 2. What is the background of your students?</vt:lpstr>
      <vt:lpstr>ผลของการใช้ยาเสพติดต่อสมอง  Effects of drugs on the brain        www.AmenClinics.com</vt:lpstr>
      <vt:lpstr>Effects of drugs on the brain      “Brain Scans”   www.AmenClinics.com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สอนเหมือนกับพระวิญญาณบริสุทธิ์ 3. Teach like the Holy Spirit  </vt:lpstr>
      <vt:lpstr>4. พันธกิจของเรา  4.  Our Mission</vt:lpstr>
      <vt:lpstr>4. พันธกิจของเรา  4.  Our Mission</vt:lpstr>
      <vt:lpstr>5. การฝึกอบรมที่มีความสมดุลสำหรับคริสเตียนใหม่ 5. Balanced training for New Christians    </vt:lpstr>
      <vt:lpstr>แนวทางการสอนของท่านคืออะไร 6. แนวทางการสอนของท่านคืออะไร 6. What is your approach to teaching? </vt:lpstr>
      <vt:lpstr>PowerPoint Presentation</vt:lpstr>
      <vt:lpstr>PowerPoint Presentation</vt:lpstr>
      <vt:lpstr>แนวทางการสอนในรูปแบบของพระคัมภีร์ A Biblical approach to teaching</vt:lpstr>
      <vt:lpstr>7. การเติบโตคือ กระบวนการ 7. Growth is a process </vt:lpstr>
      <vt:lpstr>คำถามเพื่อการอภิปราย Questions for discussion</vt:lpstr>
      <vt:lpstr>ติดต่อได้ที่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Keys to the Success of Teen Challenge</dc:title>
  <dc:creator>staysharp</dc:creator>
  <cp:lastModifiedBy>Dave Batty</cp:lastModifiedBy>
  <cp:revision>148</cp:revision>
  <dcterms:created xsi:type="dcterms:W3CDTF">2007-02-03T15:41:39Z</dcterms:created>
  <dcterms:modified xsi:type="dcterms:W3CDTF">2019-12-17T21:42:07Z</dcterms:modified>
</cp:coreProperties>
</file>