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83" r:id="rId5"/>
    <p:sldId id="284" r:id="rId6"/>
    <p:sldId id="259" r:id="rId7"/>
    <p:sldId id="297" r:id="rId8"/>
    <p:sldId id="260" r:id="rId9"/>
    <p:sldId id="261" r:id="rId10"/>
    <p:sldId id="294" r:id="rId11"/>
    <p:sldId id="262" r:id="rId12"/>
    <p:sldId id="263" r:id="rId13"/>
    <p:sldId id="286" r:id="rId14"/>
    <p:sldId id="264" r:id="rId15"/>
    <p:sldId id="287" r:id="rId16"/>
    <p:sldId id="288" r:id="rId17"/>
    <p:sldId id="273" r:id="rId18"/>
    <p:sldId id="265" r:id="rId19"/>
    <p:sldId id="266" r:id="rId20"/>
    <p:sldId id="289" r:id="rId21"/>
    <p:sldId id="268" r:id="rId22"/>
    <p:sldId id="271" r:id="rId23"/>
    <p:sldId id="290" r:id="rId24"/>
    <p:sldId id="282" r:id="rId25"/>
    <p:sldId id="291" r:id="rId26"/>
    <p:sldId id="281" r:id="rId27"/>
    <p:sldId id="292" r:id="rId28"/>
    <p:sldId id="276" r:id="rId29"/>
    <p:sldId id="295" r:id="rId30"/>
    <p:sldId id="296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32" y="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E3A3C44-DEEB-4E68-AC6D-1AEE08138CE2}" type="datetimeFigureOut">
              <a:rPr lang="en-US" altLang="en-US"/>
              <a:pPr>
                <a:defRPr/>
              </a:pPr>
              <a:t>12/18/2019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BCC7502-0CD6-4F58-A6BC-291EE4574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858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CC7502-0CD6-4F58-A6BC-291EE45740F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46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2885E0C-24C8-4574-A84A-8398B462C8CA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48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FFB02BF-9915-47BD-B62B-8FA49F076C1B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68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08001" y="1422400"/>
            <a:ext cx="12196233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551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51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406400" y="6248400"/>
            <a:ext cx="3048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860800" y="6248400"/>
            <a:ext cx="3860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3048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3451BCB8-50F3-4520-953E-6FE4796F3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58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1B67A-452A-439C-85EC-CCDC07E8C1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63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64F76-2267-4BFC-8DD9-2DD73F502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17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5860-1826-4885-945F-274E8980A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95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C35CD-6B6A-45D9-8E0E-686399312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99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ABAC4-3879-4956-BC7F-28164DA4F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9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0B217-3197-4555-9051-1C88DDBB8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82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3CFE-470B-4A6B-BF9E-531107D9C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1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E37D-724B-4E3C-80E1-DDA74CCEB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29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FA33-BE6F-48A9-9008-27C6CB5C6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2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83BB7-DA89-44EC-A9D0-1034E0A69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79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F561D-F03F-4D03-AEAD-59FDFDCF7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4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94075-CD23-4DDD-A57F-58ED91E3CB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72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48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448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49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1449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1449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F8B5E16A-8184-4678-B639-DDEAF88F3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49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81000"/>
            <a:ext cx="6553200" cy="2895600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การแนะนำ การศึกษาในกลุ่มสำหรับคริสเตียนใหม่</a:t>
            </a:r>
            <a:r>
              <a:rPr lang="en-US" sz="6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6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2400" b="1" dirty="0">
                <a:solidFill>
                  <a:schemeClr val="tx1"/>
                </a:solidFill>
              </a:rPr>
              <a:t>Introducing the </a:t>
            </a:r>
            <a:br>
              <a:rPr lang="en-US" altLang="en-US" sz="2400" b="1" dirty="0">
                <a:solidFill>
                  <a:schemeClr val="tx1"/>
                </a:solidFill>
              </a:rPr>
            </a:br>
            <a:r>
              <a:rPr lang="en-US" altLang="en-US" sz="2400" b="1" i="1" dirty="0">
                <a:solidFill>
                  <a:schemeClr val="tx1"/>
                </a:solidFill>
              </a:rPr>
              <a:t>Group Studies for New Life</a:t>
            </a:r>
            <a:r>
              <a:rPr lang="ru-RU" altLang="en-US" sz="2400" b="1" dirty="0">
                <a:solidFill>
                  <a:schemeClr val="tx1"/>
                </a:solidFill>
              </a:rPr>
              <a:t> </a:t>
            </a:r>
            <a:endParaRPr lang="en-US" altLang="en-US" sz="2400" b="1" i="1" dirty="0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95599" y="3581400"/>
            <a:ext cx="4826001" cy="1600200"/>
          </a:xfrm>
        </p:spPr>
        <p:txBody>
          <a:bodyPr/>
          <a:lstStyle/>
          <a:p>
            <a:r>
              <a:rPr lang="th-TH" sz="5400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โดย เดวิด เบทตี้</a:t>
            </a:r>
            <a:r>
              <a:rPr lang="en-US" sz="5400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</a:t>
            </a:r>
            <a:r>
              <a:rPr lang="en-US" altLang="en-US" sz="5400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br>
              <a:rPr lang="en-US" altLang="en-US" sz="5400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2800" dirty="0"/>
              <a:t>by Dave Batty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752600" y="64008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6EA477E-3230-4531-84E8-2994ED69EE19}" type="slidenum">
              <a:rPr lang="en-US" altLang="en-US" smtClean="0"/>
              <a:pPr eaLnBrk="1" hangingPunct="1">
                <a:defRPr/>
              </a:pPr>
              <a:t>1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37063"/>
            <a:ext cx="2503389" cy="1520383"/>
          </a:xfrm>
          <a:prstGeom prst="rect">
            <a:avLst/>
          </a:prstGeom>
        </p:spPr>
      </p:pic>
      <p:pic>
        <p:nvPicPr>
          <p:cNvPr id="13" name="Picture 28" descr="GSNCCompo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81292" y="835025"/>
            <a:ext cx="2632075" cy="526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562100" y="2133600"/>
            <a:ext cx="10227734" cy="1524000"/>
          </a:xfrm>
        </p:spPr>
        <p:txBody>
          <a:bodyPr/>
          <a:lstStyle/>
          <a:p>
            <a:pPr marL="571500" indent="-571500">
              <a:buNone/>
            </a:pP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ค. 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การเตรียม </a:t>
            </a:r>
            <a:r>
              <a:rPr lang="th-TH" sz="4000" b="1" u="sng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พื้นฐาน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ที่กว้างสำหรับการดำเนินชีวิตคริสเตียน</a:t>
            </a:r>
            <a:endParaRPr lang="en-US" sz="4000" b="1" dirty="0">
              <a:solidFill>
                <a:srgbClr val="FFFF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571500" indent="-571500" eaLnBrk="1" hangingPunct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en-US" altLang="en-US" sz="2000" dirty="0"/>
              <a:t>C.	Provide broad </a:t>
            </a:r>
            <a:r>
              <a:rPr lang="en-US" altLang="en-US" sz="2000" u="sng" dirty="0">
                <a:solidFill>
                  <a:srgbClr val="FFC000"/>
                </a:solidFill>
              </a:rPr>
              <a:t>foundation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for Christian living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92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A3B406-1233-46D0-9B58-622B64DB40E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14232"/>
            <a:ext cx="3657600" cy="30818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914400" y="381000"/>
            <a:ext cx="10363200" cy="1752600"/>
          </a:xfrm>
        </p:spPr>
        <p:txBody>
          <a:bodyPr/>
          <a:lstStyle/>
          <a:p>
            <a:pPr algn="l" eaLnBrk="1" hangingPunct="1">
              <a:tabLst>
                <a:tab pos="696913" algn="l"/>
              </a:tabLst>
              <a:defRPr/>
            </a:pPr>
            <a:r>
              <a:rPr lang="en-US" sz="6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2.	</a:t>
            </a:r>
            <a:r>
              <a:rPr lang="th-TH" sz="6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เป้าหมายเบื้องต้นของ กกคม แต่ละวิชา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2.	Primary Goals for Each course</a:t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02167" y="76200"/>
            <a:ext cx="11387667" cy="1143000"/>
          </a:xfrm>
        </p:spPr>
        <p:txBody>
          <a:bodyPr/>
          <a:lstStyle/>
          <a:p>
            <a:pPr algn="l" eaLnBrk="1" hangingPunct="1">
              <a:tabLst>
                <a:tab pos="696913" algn="l"/>
              </a:tabLst>
              <a:defRPr/>
            </a:pPr>
            <a:r>
              <a:rPr lang="en-US" sz="5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3.	</a:t>
            </a:r>
            <a:r>
              <a:rPr lang="th-TH" sz="5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แต่ละวิชาในหลักสูตร กกคม ประกอบด้วย</a:t>
            </a:r>
            <a:r>
              <a:rPr lang="en-US" altLang="en-US" sz="4000" dirty="0">
                <a:solidFill>
                  <a:srgbClr val="FFFF00"/>
                </a:solidFill>
              </a:rPr>
              <a:t/>
            </a:r>
            <a:br>
              <a:rPr lang="en-US" altLang="en-US" sz="40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3.	Materials for each </a:t>
            </a:r>
            <a:r>
              <a:rPr lang="en-US" altLang="en-US" sz="2000" dirty="0" err="1">
                <a:solidFill>
                  <a:schemeClr val="tx1"/>
                </a:solidFill>
              </a:rPr>
              <a:t>GSNL</a:t>
            </a:r>
            <a:r>
              <a:rPr lang="en-US" altLang="en-US" sz="2000" dirty="0">
                <a:solidFill>
                  <a:schemeClr val="tx1"/>
                </a:solidFill>
              </a:rPr>
              <a:t> course </a:t>
            </a:r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sz="half" idx="1"/>
          </p:nvPr>
        </p:nvSpPr>
        <p:spPr>
          <a:xfrm>
            <a:off x="1127862" y="1212090"/>
            <a:ext cx="6954245" cy="5029200"/>
          </a:xfrm>
        </p:spPr>
        <p:txBody>
          <a:bodyPr/>
          <a:lstStyle/>
          <a:p>
            <a:pPr marL="457200" indent="-457200">
              <a:buNone/>
            </a:pP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ก. </a:t>
            </a:r>
            <a:r>
              <a:rPr lang="en-US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คู่มือครู</a:t>
            </a:r>
            <a:endParaRPr lang="en-US" sz="3600" b="1" dirty="0">
              <a:solidFill>
                <a:srgbClr val="FFFF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800"/>
              </a:spcAft>
              <a:buAutoNum type="alphaUcPeriod"/>
              <a:defRPr/>
            </a:pPr>
            <a:r>
              <a:rPr lang="en-US" altLang="en-US" sz="1800" dirty="0"/>
              <a:t>Teacher’s Manual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ข. </a:t>
            </a:r>
            <a:r>
              <a:rPr lang="en-US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คู่มือผู้เรียน</a:t>
            </a:r>
            <a:endParaRPr lang="en-US" sz="3600" b="1" dirty="0">
              <a:solidFill>
                <a:srgbClr val="FFFF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altLang="en-US" sz="1800" dirty="0"/>
              <a:t>B.	Student Manual</a:t>
            </a:r>
            <a:endParaRPr lang="en-US" altLang="en-US" sz="1000" b="1" dirty="0">
              <a:solidFill>
                <a:srgbClr val="FFFF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57200" indent="-457200">
              <a:spcBef>
                <a:spcPts val="600"/>
              </a:spcBef>
              <a:buNone/>
            </a:pP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ค. </a:t>
            </a:r>
            <a:r>
              <a:rPr lang="en-US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สมุดบันทึกโครงการ</a:t>
            </a:r>
            <a:endParaRPr lang="en-US" sz="3600" b="1" dirty="0">
              <a:solidFill>
                <a:srgbClr val="FFFF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altLang="en-US" sz="1800" dirty="0"/>
              <a:t>C.	Study Guide</a:t>
            </a:r>
            <a:endParaRPr lang="en-US" altLang="en-US" sz="1000" dirty="0">
              <a:solidFill>
                <a:srgbClr val="FFFF00"/>
              </a:solidFill>
            </a:endParaRPr>
          </a:p>
          <a:p>
            <a:pPr marL="457200" indent="-457200">
              <a:buNone/>
            </a:pP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ง. </a:t>
            </a:r>
            <a:r>
              <a:rPr lang="en-US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แบบทดสอบ</a:t>
            </a:r>
            <a:endParaRPr lang="en-US" sz="3600" b="1" dirty="0">
              <a:solidFill>
                <a:srgbClr val="FFFF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altLang="en-US" sz="1800" dirty="0"/>
              <a:t>D.	Test</a:t>
            </a:r>
            <a:endParaRPr lang="en-US" altLang="en-US" sz="1800" dirty="0">
              <a:solidFill>
                <a:srgbClr val="FFFF00"/>
              </a:solidFill>
            </a:endParaRPr>
          </a:p>
          <a:p>
            <a:pPr marL="457200" indent="-457200">
              <a:buNone/>
            </a:pP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จ. </a:t>
            </a:r>
            <a:r>
              <a:rPr lang="en-US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ใบประกาศนียบัตรสำหรับผู้ที่จบการศึกษา   </a:t>
            </a:r>
            <a:endParaRPr lang="en-US" sz="3600" b="1" dirty="0">
              <a:solidFill>
                <a:srgbClr val="FFFF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altLang="en-US" sz="1800" dirty="0"/>
              <a:t>E.	Course Certificate</a:t>
            </a:r>
            <a:endParaRPr lang="en-US" altLang="en-US" sz="1800" dirty="0">
              <a:solidFill>
                <a:srgbClr val="FFFF00"/>
              </a:solidFill>
            </a:endParaRPr>
          </a:p>
        </p:txBody>
      </p:sp>
      <p:pic>
        <p:nvPicPr>
          <p:cNvPr id="1331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97" y="1374749"/>
            <a:ext cx="1450271" cy="2045104"/>
          </a:xfrm>
        </p:spPr>
      </p:pic>
      <p:pic>
        <p:nvPicPr>
          <p:cNvPr id="13317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51" y="1908496"/>
            <a:ext cx="1531960" cy="2160298"/>
          </a:xfrm>
        </p:spPr>
      </p:pic>
      <p:sp>
        <p:nvSpPr>
          <p:cNvPr id="1024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1025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  <a:endParaRPr lang="en-US" dirty="0"/>
          </a:p>
        </p:txBody>
      </p:sp>
      <p:sp>
        <p:nvSpPr>
          <p:cNvPr id="1332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1C39409-8E7C-4B28-B329-A3061489C5E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2350" y="3204688"/>
            <a:ext cx="1718839" cy="24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1196" y="4950002"/>
            <a:ext cx="1773212" cy="126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228600"/>
            <a:ext cx="10723034" cy="1219200"/>
          </a:xfrm>
        </p:spPr>
        <p:txBody>
          <a:bodyPr/>
          <a:lstStyle/>
          <a:p>
            <a:pPr algn="l" eaLnBrk="1" hangingPunct="1">
              <a:tabLst>
                <a:tab pos="696913" algn="l"/>
              </a:tabLst>
              <a:defRPr/>
            </a:pPr>
            <a:r>
              <a:rPr lang="en-US" sz="48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4.	</a:t>
            </a:r>
            <a:r>
              <a:rPr lang="th-TH" sz="48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ประโยชน์ของการสอน กกคม ตามรูปแบบที่แนะนำ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4.	Benefits of </a:t>
            </a:r>
            <a:r>
              <a:rPr lang="en-US" altLang="en-US" sz="2000" dirty="0" err="1">
                <a:solidFill>
                  <a:schemeClr val="tx1"/>
                </a:solidFill>
              </a:rPr>
              <a:t>GSNL</a:t>
            </a:r>
            <a:r>
              <a:rPr lang="en-US" altLang="en-US" sz="2000" dirty="0">
                <a:solidFill>
                  <a:schemeClr val="tx1"/>
                </a:solidFill>
              </a:rPr>
              <a:t> approach</a:t>
            </a:r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1752600" y="1792968"/>
            <a:ext cx="9351434" cy="4419600"/>
          </a:xfrm>
        </p:spPr>
        <p:txBody>
          <a:bodyPr/>
          <a:lstStyle/>
          <a:p>
            <a:pPr marL="457200" indent="-457200">
              <a:buNone/>
            </a:pP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ก. 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อิทธิพลจากเพื่อนใน </a:t>
            </a:r>
            <a:r>
              <a:rPr lang="th-TH" sz="4000" b="1" u="sng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แง่ดี</a:t>
            </a:r>
            <a:endParaRPr lang="en-US" sz="4000" b="1" dirty="0">
              <a:solidFill>
                <a:srgbClr val="FFC0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None/>
              <a:defRPr/>
            </a:pPr>
            <a:r>
              <a:rPr lang="en-US" altLang="en-US" sz="2000" dirty="0"/>
              <a:t>A.	</a:t>
            </a:r>
            <a:r>
              <a:rPr lang="en-US" altLang="en-US" sz="2000" u="sng" dirty="0">
                <a:solidFill>
                  <a:srgbClr val="FFC000"/>
                </a:solidFill>
              </a:rPr>
              <a:t>Positive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peer pressure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marL="457200" indent="-457200">
              <a:buNone/>
            </a:pP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ข. 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ครูสามารถจัดระบบและสอนตามแผนที่จัดไว้</a:t>
            </a:r>
            <a:endParaRPr lang="en-US" sz="4000" b="1" dirty="0">
              <a:solidFill>
                <a:srgbClr val="FFFF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None/>
              <a:defRPr/>
            </a:pPr>
            <a:r>
              <a:rPr lang="en-US" altLang="en-US" sz="2000" dirty="0"/>
              <a:t>B.	Teacher can organize it and carry it out as planned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marL="457200" indent="-457200">
              <a:buNone/>
            </a:pP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ค. 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จะมีการตอบสนอง (ฟีดแบ็ค) อย่าง </a:t>
            </a:r>
            <a:r>
              <a:rPr lang="th-TH" sz="4000" b="1" u="sng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ทันทีทันใด</a:t>
            </a:r>
            <a:endParaRPr lang="en-US" sz="4000" b="1" dirty="0">
              <a:solidFill>
                <a:srgbClr val="FFC0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C.	Provides </a:t>
            </a:r>
            <a:r>
              <a:rPr lang="en-US" altLang="en-US" sz="2000" u="sng" dirty="0">
                <a:solidFill>
                  <a:srgbClr val="FFC000"/>
                </a:solidFill>
              </a:rPr>
              <a:t>immediate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feedback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112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  <a:endParaRPr lang="en-US" dirty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3685DCD-FDB0-4776-88B9-50CB7228B71B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1752600" y="1905000"/>
            <a:ext cx="9296400" cy="5105400"/>
          </a:xfrm>
        </p:spPr>
        <p:txBody>
          <a:bodyPr/>
          <a:lstStyle/>
          <a:p>
            <a:pPr marL="457200" indent="-457200">
              <a:buNone/>
            </a:pP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ง. 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ผู้เรียนมีการปฏิสัมพันธ์กับคำถามและกิจกรรมการเรียนรู้</a:t>
            </a:r>
            <a:endParaRPr lang="en-US" sz="4000" b="1" dirty="0">
              <a:solidFill>
                <a:srgbClr val="FFFF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D.	Students interact with questions and learning activities</a:t>
            </a:r>
            <a:endParaRPr lang="en-US" altLang="en-US" dirty="0">
              <a:solidFill>
                <a:srgbClr val="FFFF00"/>
              </a:solidFill>
            </a:endParaRPr>
          </a:p>
          <a:p>
            <a:pPr marL="457200" indent="-457200">
              <a:spcBef>
                <a:spcPts val="3000"/>
              </a:spcBef>
              <a:buNone/>
            </a:pP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จ. 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บางวิชาสอนได้ดีที่สุดใน </a:t>
            </a:r>
            <a:r>
              <a:rPr lang="th-TH" sz="4000" b="1" u="sng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กลุ่ม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- ความโกรธ ทัศนคติ มิตรภาพ ฯลฯ</a:t>
            </a:r>
            <a:endParaRPr lang="en-US" sz="4000" b="1" dirty="0">
              <a:solidFill>
                <a:srgbClr val="FFFF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E.	Some subjects best covered in a </a:t>
            </a:r>
            <a:r>
              <a:rPr lang="en-US" altLang="en-US" sz="2000" u="sng" dirty="0">
                <a:solidFill>
                  <a:srgbClr val="FFC000"/>
                </a:solidFill>
              </a:rPr>
              <a:t>group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setting—anger, attitudes, friendships, etc.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112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  <a:endParaRPr lang="en-US" dirty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624C502-703C-4619-8CF1-29525D6D5E45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228600"/>
            <a:ext cx="10723034" cy="1219200"/>
          </a:xfrm>
        </p:spPr>
        <p:txBody>
          <a:bodyPr/>
          <a:lstStyle/>
          <a:p>
            <a:pPr algn="l" eaLnBrk="1" hangingPunct="1">
              <a:tabLst>
                <a:tab pos="696913" algn="l"/>
              </a:tabLst>
              <a:defRPr/>
            </a:pPr>
            <a:r>
              <a:rPr lang="en-US" sz="48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4.	</a:t>
            </a:r>
            <a:r>
              <a:rPr lang="th-TH" sz="48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ประโยชน์ของการสอน กกคม ตามรูปแบบที่แนะนำ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4.	Benefits of </a:t>
            </a:r>
            <a:r>
              <a:rPr lang="en-US" altLang="en-US" sz="2000" dirty="0" err="1">
                <a:solidFill>
                  <a:schemeClr val="tx1"/>
                </a:solidFill>
              </a:rPr>
              <a:t>GSNL</a:t>
            </a:r>
            <a:r>
              <a:rPr lang="en-US" altLang="en-US" sz="2000" dirty="0">
                <a:solidFill>
                  <a:schemeClr val="tx1"/>
                </a:solidFill>
              </a:rPr>
              <a:t>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2167" y="0"/>
            <a:ext cx="11180233" cy="1676400"/>
          </a:xfrm>
        </p:spPr>
        <p:txBody>
          <a:bodyPr/>
          <a:lstStyle/>
          <a:p>
            <a:pPr algn="l" eaLnBrk="1" hangingPunct="1">
              <a:tabLst>
                <a:tab pos="696913" algn="l"/>
              </a:tabLst>
              <a:defRPr/>
            </a:pPr>
            <a:r>
              <a:rPr lang="en-US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5.	</a:t>
            </a:r>
            <a:r>
              <a:rPr lang="th-TH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ข้อจำกัดที่เป็นไปได้ในการสอน กกคม ตามรูปแบบที่แนะนำ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5.	Possible Limitations of </a:t>
            </a:r>
            <a:r>
              <a:rPr lang="en-US" altLang="en-US" sz="2000" b="1" dirty="0" err="1">
                <a:solidFill>
                  <a:schemeClr val="tx1"/>
                </a:solidFill>
              </a:rPr>
              <a:t>GSNL</a:t>
            </a:r>
            <a:r>
              <a:rPr lang="en-US" altLang="en-US" sz="2000" b="1" dirty="0">
                <a:solidFill>
                  <a:schemeClr val="tx1"/>
                </a:solidFill>
              </a:rPr>
              <a:t> approach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572683" y="1905635"/>
            <a:ext cx="8839200" cy="4800600"/>
          </a:xfrm>
        </p:spPr>
        <p:txBody>
          <a:bodyPr/>
          <a:lstStyle/>
          <a:p>
            <a:pPr marL="457200" indent="-457200">
              <a:buNone/>
            </a:pP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ก. บ่อยครั้งเป็นการสื่อสาร </a:t>
            </a:r>
            <a:r>
              <a:rPr lang="th-TH" sz="4400" b="1" u="sng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ทางเดียว</a:t>
            </a:r>
            <a:endParaRPr lang="en-US" sz="4400" b="1" dirty="0">
              <a:solidFill>
                <a:srgbClr val="FFC0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A.	Often is </a:t>
            </a:r>
            <a:r>
              <a:rPr lang="en-US" altLang="en-US" sz="2000" u="sng" dirty="0">
                <a:solidFill>
                  <a:srgbClr val="FFC000"/>
                </a:solidFill>
              </a:rPr>
              <a:t>one-way</a:t>
            </a:r>
            <a:r>
              <a:rPr lang="en-US" altLang="en-US" sz="2000" dirty="0"/>
              <a:t> communication</a:t>
            </a:r>
            <a:endParaRPr lang="en-US" altLang="en-US" sz="3600" dirty="0">
              <a:solidFill>
                <a:srgbClr val="FFFF00"/>
              </a:solidFill>
            </a:endParaRPr>
          </a:p>
          <a:p>
            <a:pPr marL="457200" indent="-457200">
              <a:spcBef>
                <a:spcPts val="3000"/>
              </a:spcBef>
              <a:buNone/>
            </a:pP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ข. สามารถขัดขวางการเรียนรู้ที่แท้จริง </a:t>
            </a:r>
            <a:endParaRPr lang="en-US" sz="4400" b="1" dirty="0">
              <a:solidFill>
                <a:srgbClr val="FFFF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B.	Can hinder real learning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828BA62-34A7-4A7E-BFE5-930462BE2174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447800" y="1920875"/>
            <a:ext cx="8153400" cy="4800600"/>
          </a:xfrm>
        </p:spPr>
        <p:txBody>
          <a:bodyPr/>
          <a:lstStyle/>
          <a:p>
            <a:pPr marL="742950" indent="-742950" eaLnBrk="1" hangingPunct="1">
              <a:spcAft>
                <a:spcPts val="0"/>
              </a:spcAft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ค. </a:t>
            </a:r>
            <a:r>
              <a:rPr lang="en-US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เกิดความ </a:t>
            </a:r>
            <a:r>
              <a:rPr lang="th-TH" sz="4400" b="1" u="sng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เบื่อหน่าย</a:t>
            </a:r>
            <a:r>
              <a:rPr lang="en-US" altLang="en-US" sz="4400" b="1" u="sng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marL="742950" indent="-74295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C.	Can be </a:t>
            </a:r>
            <a:r>
              <a:rPr lang="en-US" altLang="en-US" sz="2000" u="sng" dirty="0">
                <a:solidFill>
                  <a:srgbClr val="FFC000"/>
                </a:solidFill>
              </a:rPr>
              <a:t>boring</a:t>
            </a:r>
            <a:endParaRPr lang="en-US" altLang="en-US" sz="3600" u="sng" dirty="0">
              <a:solidFill>
                <a:srgbClr val="FFC000"/>
              </a:solidFill>
            </a:endParaRPr>
          </a:p>
          <a:p>
            <a:pPr marL="742950" indent="-742950" eaLnBrk="1" hangingPunct="1">
              <a:spcBef>
                <a:spcPts val="2400"/>
              </a:spcBef>
              <a:spcAft>
                <a:spcPts val="0"/>
              </a:spcAft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ง. </a:t>
            </a:r>
            <a:r>
              <a:rPr lang="en-US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มันเป็นการยากสำหรับผู้เรียนบางคนที่จะเปิดใจต่อคนแปลกหน้า</a:t>
            </a:r>
            <a:r>
              <a:rPr lang="vi-VN" altLang="en-US" sz="4400" b="1" dirty="0">
                <a:solidFill>
                  <a:srgbClr val="FFFF00"/>
                </a:solidFill>
                <a:cs typeface="Cordia New" panose="020B0304020202020204" pitchFamily="34" charset="-34"/>
              </a:rPr>
              <a:t> </a:t>
            </a:r>
            <a:endParaRPr lang="en-US" altLang="en-US" sz="44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742950" indent="-74295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D.	It’s hard for some students to be open with strangers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  <a:endParaRPr lang="en-US" dirty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27CD0EC-3656-4232-A0C0-69DA0E2F7F2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2167" y="0"/>
            <a:ext cx="11180233" cy="1676400"/>
          </a:xfrm>
        </p:spPr>
        <p:txBody>
          <a:bodyPr/>
          <a:lstStyle/>
          <a:p>
            <a:pPr algn="l" eaLnBrk="1" hangingPunct="1">
              <a:tabLst>
                <a:tab pos="696913" algn="l"/>
              </a:tabLst>
              <a:defRPr/>
            </a:pPr>
            <a:r>
              <a:rPr lang="en-US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5.	</a:t>
            </a:r>
            <a:r>
              <a:rPr lang="th-TH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ข้อจำกัดที่เป็นไปได้ในการสอน กกคม ตามรูปแบบที่แนะนำ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5.	Possible Limitations of </a:t>
            </a:r>
            <a:r>
              <a:rPr lang="en-US" altLang="en-US" sz="2000" b="1" dirty="0" err="1">
                <a:solidFill>
                  <a:schemeClr val="tx1"/>
                </a:solidFill>
              </a:rPr>
              <a:t>GSNL</a:t>
            </a:r>
            <a:r>
              <a:rPr lang="en-US" altLang="en-US" sz="2000" b="1" dirty="0">
                <a:solidFill>
                  <a:schemeClr val="tx1"/>
                </a:solidFill>
              </a:rPr>
              <a:t> approach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219200" y="2057400"/>
            <a:ext cx="8382000" cy="4800600"/>
          </a:xfrm>
        </p:spPr>
        <p:txBody>
          <a:bodyPr/>
          <a:lstStyle/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จ.</a:t>
            </a:r>
            <a:r>
              <a:rPr lang="en-US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ผู้เรียนมีความแตกต่างทางด้านระดับ </a:t>
            </a:r>
            <a:r>
              <a:rPr lang="en-US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400" b="1" u="sng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ความเป็นผู้ใหญ่</a:t>
            </a:r>
            <a:r>
              <a:rPr lang="th-TH" sz="4400" b="1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ฝ่ายวิญญาณ</a:t>
            </a:r>
            <a:endParaRPr lang="en-US" altLang="en-US" sz="4400" b="1" u="sng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en-US" altLang="en-US" sz="2000" dirty="0"/>
              <a:t>E.	Students are at different levels of spiritual </a:t>
            </a:r>
            <a:r>
              <a:rPr lang="en-US" altLang="en-US" sz="2000" u="sng" dirty="0">
                <a:solidFill>
                  <a:srgbClr val="FFC000"/>
                </a:solidFill>
              </a:rPr>
              <a:t>maturity</a:t>
            </a:r>
          </a:p>
          <a:p>
            <a:pPr marL="742950" indent="-742950" eaLnBrk="1" hangingPunct="1">
              <a:spcAft>
                <a:spcPct val="50000"/>
              </a:spcAft>
              <a:buNone/>
              <a:defRPr/>
            </a:pPr>
            <a:endParaRPr lang="en-US" altLang="en-US" sz="3600" u="sng" dirty="0">
              <a:solidFill>
                <a:srgbClr val="FFFF00"/>
              </a:solidFill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E0430CE-4594-4864-B162-F4FFDBECF235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2167" y="0"/>
            <a:ext cx="11180233" cy="1676400"/>
          </a:xfrm>
        </p:spPr>
        <p:txBody>
          <a:bodyPr/>
          <a:lstStyle/>
          <a:p>
            <a:pPr algn="l" eaLnBrk="1" hangingPunct="1">
              <a:tabLst>
                <a:tab pos="696913" algn="l"/>
              </a:tabLst>
              <a:defRPr/>
            </a:pPr>
            <a:r>
              <a:rPr lang="en-US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5.	</a:t>
            </a:r>
            <a:r>
              <a:rPr lang="th-TH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ข้อจำกัดที่เป็นไปได้ในการสอน กกคม ตามรูปแบบที่แนะนำ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5.	Possible Limitations of </a:t>
            </a:r>
            <a:r>
              <a:rPr lang="en-US" altLang="en-US" sz="2000" b="1" dirty="0" err="1">
                <a:solidFill>
                  <a:schemeClr val="tx1"/>
                </a:solidFill>
              </a:rPr>
              <a:t>GSNL</a:t>
            </a:r>
            <a:r>
              <a:rPr lang="en-US" altLang="en-US" sz="2000" b="1" dirty="0">
                <a:solidFill>
                  <a:schemeClr val="tx1"/>
                </a:solidFill>
              </a:rPr>
              <a:t> approach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295400" y="1768475"/>
            <a:ext cx="8153400" cy="4953000"/>
          </a:xfrm>
        </p:spPr>
        <p:txBody>
          <a:bodyPr/>
          <a:lstStyle/>
          <a:p>
            <a:pPr marL="742950" indent="-742950" eaLnBrk="1" hangingPunct="1">
              <a:spcAft>
                <a:spcPts val="0"/>
              </a:spcAft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ฉ. </a:t>
            </a:r>
            <a:r>
              <a:rPr lang="en-US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ความต้องการที่เร่งด่วนของผู้เรียนอาจจะแตกต่างจากวิชาที่กำลังสอนอยู่</a:t>
            </a:r>
            <a:endParaRPr lang="en-US" sz="4400" b="1" dirty="0">
              <a:solidFill>
                <a:srgbClr val="FFFF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742950" indent="-742950" eaLnBrk="1" hangingPunct="1">
              <a:spcAft>
                <a:spcPts val="0"/>
              </a:spcAft>
              <a:buNone/>
              <a:defRPr/>
            </a:pPr>
            <a:r>
              <a:rPr lang="en-US" altLang="en-US" sz="2000" dirty="0"/>
              <a:t>F.	The immediate needs of a student may be different from the class currently being taught</a:t>
            </a:r>
            <a:br>
              <a:rPr lang="en-US" altLang="en-US" sz="2000" dirty="0"/>
            </a:br>
            <a:endParaRPr lang="en-US" altLang="en-US" sz="2800" dirty="0">
              <a:solidFill>
                <a:srgbClr val="FFFF00"/>
              </a:solidFill>
            </a:endParaRPr>
          </a:p>
          <a:p>
            <a:pPr marL="742950" indent="-742950" eaLnBrk="1" hangingPunct="1">
              <a:spcAft>
                <a:spcPts val="0"/>
              </a:spcAft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ช. </a:t>
            </a:r>
            <a:r>
              <a:rPr lang="en-US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มีผู้เรียนคนใหม่เข้ามา </a:t>
            </a:r>
            <a:r>
              <a:rPr lang="th-TH" sz="4400" b="1" u="sng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เรื่อยๆ</a:t>
            </a:r>
            <a:endParaRPr lang="en-US" altLang="en-US" sz="4400" b="1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742950" indent="-74295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G.	New students coming in </a:t>
            </a:r>
            <a:r>
              <a:rPr lang="en-US" altLang="en-US" sz="2000" u="sng" dirty="0">
                <a:solidFill>
                  <a:srgbClr val="FFC000"/>
                </a:solidFill>
              </a:rPr>
              <a:t>all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the time</a:t>
            </a:r>
            <a:endParaRPr lang="en-US" altLang="en-US" sz="2800" dirty="0">
              <a:solidFill>
                <a:srgbClr val="FFFF00"/>
              </a:solidFill>
            </a:endParaRPr>
          </a:p>
          <a:p>
            <a:pPr marL="742950" indent="-742950" eaLnBrk="1" hangingPunct="1">
              <a:spcAft>
                <a:spcPct val="50000"/>
              </a:spcAft>
              <a:defRPr/>
            </a:pPr>
            <a:endParaRPr lang="en-US" altLang="en-US" sz="3600" dirty="0"/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iTeenChallenge.org             </a:t>
            </a:r>
            <a:r>
              <a:rPr lang="en-US" dirty="0" err="1"/>
              <a:t>T506.03</a:t>
            </a:r>
            <a:endParaRPr lang="en-US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3CE73E9-6E1C-4BEE-9C17-3A333D37A57C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2167" y="0"/>
            <a:ext cx="11180233" cy="1676400"/>
          </a:xfrm>
        </p:spPr>
        <p:txBody>
          <a:bodyPr/>
          <a:lstStyle/>
          <a:p>
            <a:pPr algn="l" eaLnBrk="1" hangingPunct="1">
              <a:tabLst>
                <a:tab pos="696913" algn="l"/>
              </a:tabLst>
              <a:defRPr/>
            </a:pPr>
            <a:r>
              <a:rPr lang="en-US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5.	</a:t>
            </a:r>
            <a:r>
              <a:rPr lang="th-TH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ข้อจำกัดที่เป็นไปได้ในการสอน กกคม ตามรูปแบบที่แนะนำ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5.	Possible Limitations of </a:t>
            </a:r>
            <a:r>
              <a:rPr lang="en-US" altLang="en-US" sz="2000" b="1" dirty="0" err="1">
                <a:solidFill>
                  <a:schemeClr val="tx1"/>
                </a:solidFill>
              </a:rPr>
              <a:t>GSNL</a:t>
            </a:r>
            <a:r>
              <a:rPr lang="en-US" altLang="en-US" sz="2000" b="1" dirty="0">
                <a:solidFill>
                  <a:schemeClr val="tx1"/>
                </a:solidFill>
              </a:rPr>
              <a:t> approach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0"/>
            <a:ext cx="11027834" cy="1808164"/>
          </a:xfrm>
        </p:spPr>
        <p:txBody>
          <a:bodyPr/>
          <a:lstStyle/>
          <a:p>
            <a:pPr algn="l" eaLnBrk="1" hangingPunct="1">
              <a:tabLst>
                <a:tab pos="696913" algn="l"/>
              </a:tabLst>
              <a:defRPr/>
            </a:pPr>
            <a:r>
              <a:rPr lang="en-US" sz="5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6.	</a:t>
            </a:r>
            <a:r>
              <a:rPr lang="th-TH" sz="5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โครงสร้างของ กกคม แต่ละวิชา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6.	Structure for each </a:t>
            </a:r>
            <a:r>
              <a:rPr lang="en-US" altLang="en-US" sz="2000" dirty="0" err="1">
                <a:solidFill>
                  <a:schemeClr val="tx1"/>
                </a:solidFill>
              </a:rPr>
              <a:t>GSNL</a:t>
            </a:r>
            <a:r>
              <a:rPr lang="en-US" altLang="en-US" sz="2000" dirty="0">
                <a:solidFill>
                  <a:schemeClr val="tx1"/>
                </a:solidFill>
              </a:rPr>
              <a:t> course</a:t>
            </a:r>
            <a:r>
              <a:rPr lang="en-US" altLang="en-US" sz="3200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1524000" y="2010003"/>
            <a:ext cx="7848600" cy="5305197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ก. </a:t>
            </a:r>
            <a:r>
              <a:rPr lang="en-US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วิชาส่วนใหญ่ได้รับการออกแบบสำหรับ 5 คาบเรียน</a:t>
            </a:r>
            <a:endParaRPr lang="en-US" altLang="en-US" sz="36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514350" indent="-51435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1800" dirty="0"/>
              <a:t>A.	Most designed for 5 class sessions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ข. </a:t>
            </a:r>
            <a:r>
              <a:rPr lang="en-US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แต่ละบทเรียนจบด้วยการประยุกต์ใช้กับชีวิตส่วนตัว</a:t>
            </a:r>
            <a:r>
              <a:rPr lang="en-US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marL="514350" indent="-51435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1800" dirty="0"/>
              <a:t>B.	Each lesson ends with a personal application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ค. </a:t>
            </a:r>
            <a:r>
              <a:rPr lang="en-US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ท่องจำข้อพระคัมภีร์</a:t>
            </a:r>
            <a:endParaRPr lang="en-US" altLang="en-US" sz="36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514350" indent="-51435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1800" dirty="0"/>
              <a:t>C.	Scripture memorization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ง.</a:t>
            </a:r>
            <a:r>
              <a:rPr lang="en-US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รายการการบ้าน</a:t>
            </a:r>
            <a:endParaRPr lang="en-US" altLang="en-US" sz="36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514350" indent="-51435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1800" dirty="0"/>
              <a:t>D.	Class Assignment List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>
              <a:solidFill>
                <a:srgbClr val="FFFF00"/>
              </a:solidFill>
            </a:endParaRPr>
          </a:p>
        </p:txBody>
      </p:sp>
      <p:pic>
        <p:nvPicPr>
          <p:cNvPr id="20484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20" y="1426997"/>
            <a:ext cx="1508760" cy="2127582"/>
          </a:xfrm>
        </p:spPr>
      </p:pic>
      <p:pic>
        <p:nvPicPr>
          <p:cNvPr id="20485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580" y="3395520"/>
            <a:ext cx="1534620" cy="2164049"/>
          </a:xfrm>
        </p:spPr>
      </p:pic>
      <p:sp>
        <p:nvSpPr>
          <p:cNvPr id="1434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143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  <a:endParaRPr lang="en-US" dirty="0"/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DEF34D0-0BBE-4A44-BD67-3102411E309B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-152400"/>
            <a:ext cx="9375775" cy="1524000"/>
          </a:xfrm>
        </p:spPr>
        <p:txBody>
          <a:bodyPr/>
          <a:lstStyle/>
          <a:p>
            <a:pPr algn="l" eaLnBrk="1" hangingPunct="1">
              <a:tabLst>
                <a:tab pos="696913" algn="l"/>
              </a:tabLst>
              <a:defRPr/>
            </a:pPr>
            <a:r>
              <a:rPr lang="en-US" sz="5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7.	</a:t>
            </a:r>
            <a:r>
              <a:rPr lang="th-TH" sz="5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การวางแผนบทเรียนในคู่มือครู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7.	Lesson plans in Teacher’s Manual   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665816" y="1444624"/>
            <a:ext cx="10526184" cy="4800601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km-KH" altLang="en-US" sz="3200" dirty="0">
                <a:solidFill>
                  <a:srgbClr val="FFFF00"/>
                </a:solidFill>
              </a:rPr>
              <a:t>►</a:t>
            </a:r>
            <a:r>
              <a:rPr lang="km-KH" altLang="en-US" sz="4000" b="1" dirty="0">
                <a:solidFill>
                  <a:srgbClr val="FFFF00"/>
                </a:solidFill>
                <a:latin typeface="Cordia New" panose="020B0304020202020204" pitchFamily="34" charset="-34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หลักความจริงจากพระคัมภีร์และข้อพระธรรมหลัก</a:t>
            </a: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1600" dirty="0"/>
              <a:t>Key Biblical Truth and a Key Verse</a:t>
            </a:r>
            <a:endParaRPr lang="en-US" altLang="en-US" sz="2200" dirty="0">
              <a:solidFill>
                <a:srgbClr val="FFFF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km-KH" altLang="en-US" sz="3200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►</a:t>
            </a:r>
            <a:r>
              <a:rPr lang="km-K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Khmer UI" panose="020B0502040204020203" pitchFamily="34" charset="0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บทเรียนกิจกรรมวอร์มอัพ  เตรียมความพร้อมก่อนเรียน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 </a:t>
            </a: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1800" dirty="0"/>
              <a:t>Lesson Warm-up activity</a:t>
            </a:r>
            <a:endParaRPr lang="en-US" altLang="en-US" sz="2200" dirty="0">
              <a:solidFill>
                <a:srgbClr val="FFFF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km-KH" altLang="en-US" sz="3200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►</a:t>
            </a:r>
            <a:r>
              <a:rPr lang="km-K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Khmer UI" panose="020B0502040204020203" pitchFamily="34" charset="0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กิจกรรมที่เฉพาะเจาะจงและข้อแนะนำสำหรับบทเรียนแต่ละส่วน</a:t>
            </a: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1800" dirty="0"/>
              <a:t>Specific activities and instructions for covering each part of the lesson</a:t>
            </a:r>
            <a:endParaRPr lang="en-US" altLang="en-US" sz="2200" dirty="0">
              <a:solidFill>
                <a:srgbClr val="FFFF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km-KH" altLang="en-US" sz="3200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►</a:t>
            </a:r>
            <a:r>
              <a:rPr lang="km-K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Khmer UI" panose="020B0502040204020203" pitchFamily="34" charset="0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การประยุกต์ใช้กับชีวิตส่วนตัว</a:t>
            </a: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b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1800" dirty="0"/>
              <a:t>Personal Application</a:t>
            </a:r>
            <a:endParaRPr lang="en-US" altLang="en-US" sz="2200" dirty="0">
              <a:solidFill>
                <a:srgbClr val="FFFF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km-KH" altLang="en-US" sz="3200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►</a:t>
            </a:r>
            <a:r>
              <a:rPr lang="km-K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Khmer UI" panose="020B0502040204020203" pitchFamily="34" charset="0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การบ้าน</a:t>
            </a: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b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1800" dirty="0"/>
              <a:t>Assignments</a:t>
            </a:r>
            <a:endParaRPr lang="en-US" altLang="en-US" sz="1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endParaRPr lang="en-US" altLang="en-US" sz="2200" dirty="0"/>
          </a:p>
        </p:txBody>
      </p:sp>
      <p:sp>
        <p:nvSpPr>
          <p:cNvPr id="153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1536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277B681-D257-4A36-8C6D-F26D374C64C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990600" y="0"/>
            <a:ext cx="10210800" cy="2133600"/>
          </a:xfrm>
        </p:spPr>
        <p:txBody>
          <a:bodyPr/>
          <a:lstStyle/>
          <a:p>
            <a:pPr marL="457200" indent="-457200" algn="l" eaLnBrk="1" hangingPunct="1">
              <a:tabLst>
                <a:tab pos="457200" algn="l"/>
              </a:tabLst>
              <a:defRPr/>
            </a:pPr>
            <a:r>
              <a:rPr lang="en-US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1.	</a:t>
            </a:r>
            <a:r>
              <a:rPr lang="th-TH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การอธิบายอย่างคร่าวๆ การฝึกอบรมการเป็นสาวก</a:t>
            </a:r>
            <a:r>
              <a:rPr lang="en-US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คริสเตียน</a:t>
            </a:r>
            <a:r>
              <a:rPr lang="en-US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ที่ให้แก่ผู้เรียนของเรา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Overview of the Discipleship Training given to our Students</a:t>
            </a:r>
            <a:endParaRPr lang="en-US" altLang="en-US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981200" y="2286000"/>
            <a:ext cx="9808634" cy="3962400"/>
          </a:xfrm>
        </p:spPr>
        <p:txBody>
          <a:bodyPr/>
          <a:lstStyle/>
          <a:p>
            <a:pPr marL="571500" indent="-571500">
              <a:buNone/>
            </a:pPr>
            <a:r>
              <a:rPr lang="th-TH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ก. </a:t>
            </a:r>
            <a:r>
              <a:rPr lang="en-US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การศึกษาในกลุ่มสำหรับคริสเตียนใหม่  (กกคม)</a:t>
            </a:r>
            <a:endParaRPr lang="en-US" b="1" dirty="0">
              <a:solidFill>
                <a:srgbClr val="FFFF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566738" indent="-566738" eaLnBrk="1" hangingPunct="1">
              <a:lnSpc>
                <a:spcPct val="80000"/>
              </a:lnSpc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>
                <a:solidFill>
                  <a:srgbClr val="FFE0C2"/>
                </a:solidFill>
              </a:rPr>
              <a:t>A.	Group Studies for New Life (</a:t>
            </a:r>
            <a:r>
              <a:rPr lang="en-US" altLang="en-US" sz="2000" dirty="0" err="1">
                <a:solidFill>
                  <a:srgbClr val="FFE0C2"/>
                </a:solidFill>
              </a:rPr>
              <a:t>GSNL</a:t>
            </a:r>
            <a:r>
              <a:rPr lang="en-US" altLang="en-US" sz="2000" dirty="0">
                <a:solidFill>
                  <a:srgbClr val="FFE0C2"/>
                </a:solidFill>
              </a:rPr>
              <a:t>)</a:t>
            </a:r>
            <a:r>
              <a:rPr lang="ru-RU" altLang="en-US" sz="2000" dirty="0">
                <a:solidFill>
                  <a:srgbClr val="FFE0C2"/>
                </a:solidFill>
              </a:rPr>
              <a:t> </a:t>
            </a:r>
            <a:r>
              <a:rPr lang="en-US" altLang="en-US" sz="2600" dirty="0">
                <a:solidFill>
                  <a:srgbClr val="FFFF00"/>
                </a:solidFill>
              </a:rPr>
              <a:t> </a:t>
            </a:r>
          </a:p>
          <a:p>
            <a:pPr marL="571500" indent="-571500">
              <a:buNone/>
            </a:pPr>
            <a:r>
              <a:rPr lang="th-TH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ข. </a:t>
            </a:r>
            <a:r>
              <a:rPr lang="en-US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การศึกษาสวนตัวสำหรับชีวิตใหม่  (กสชม)</a:t>
            </a:r>
            <a:endParaRPr lang="en-US" b="1" dirty="0">
              <a:solidFill>
                <a:srgbClr val="FFFF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566738" indent="-566738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>
                <a:solidFill>
                  <a:srgbClr val="FFE0C2"/>
                </a:solidFill>
              </a:rPr>
              <a:t>B.	Personal Studies for New Life (</a:t>
            </a:r>
            <a:r>
              <a:rPr lang="en-US" altLang="en-US" sz="2000" dirty="0" err="1">
                <a:solidFill>
                  <a:srgbClr val="FFE0C2"/>
                </a:solidFill>
              </a:rPr>
              <a:t>PSNL</a:t>
            </a:r>
            <a:r>
              <a:rPr lang="en-US" altLang="en-US" sz="2000" dirty="0">
                <a:solidFill>
                  <a:srgbClr val="FFE0C2"/>
                </a:solidFill>
              </a:rPr>
              <a:t>)</a:t>
            </a:r>
            <a:endParaRPr lang="en-US" altLang="en-US" sz="2600" dirty="0">
              <a:solidFill>
                <a:srgbClr val="FFFF00"/>
              </a:solidFill>
            </a:endParaRPr>
          </a:p>
          <a:p>
            <a:pPr marL="571500" indent="-571500">
              <a:buNone/>
            </a:pPr>
            <a:r>
              <a:rPr lang="th-TH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ค. </a:t>
            </a:r>
            <a:r>
              <a:rPr lang="en-US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ชั้นเรียนพิเศษอื่นๆ-การประกาศ โรคเอดส์ การพึ่งพาทางอารมณ์ เป็นต้น</a:t>
            </a:r>
            <a:endParaRPr lang="en-US" b="1" dirty="0">
              <a:solidFill>
                <a:srgbClr val="FFFF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566738" indent="-566738" eaLnBrk="1" hangingPunct="1">
              <a:lnSpc>
                <a:spcPct val="80000"/>
              </a:lnSpc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>
                <a:solidFill>
                  <a:srgbClr val="FFE0C2"/>
                </a:solidFill>
              </a:rPr>
              <a:t>C.	Other special classes—Evangelism, AIDS, </a:t>
            </a:r>
            <a:br>
              <a:rPr lang="en-US" altLang="en-US" sz="2000" dirty="0">
                <a:solidFill>
                  <a:srgbClr val="FFE0C2"/>
                </a:solidFill>
              </a:rPr>
            </a:br>
            <a:r>
              <a:rPr lang="en-US" altLang="en-US" sz="2000" dirty="0">
                <a:solidFill>
                  <a:srgbClr val="FFE0C2"/>
                </a:solidFill>
              </a:rPr>
              <a:t>Emotional Dependency, etc.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ru-RU" altLang="en-US" sz="2600" dirty="0">
                <a:solidFill>
                  <a:srgbClr val="FFFF00"/>
                </a:solidFill>
              </a:rPr>
              <a:t> </a:t>
            </a:r>
            <a:r>
              <a:rPr lang="en-US" altLang="en-US" sz="2600" dirty="0">
                <a:solidFill>
                  <a:srgbClr val="FFFF00"/>
                </a:solidFill>
              </a:rPr>
              <a:t> </a:t>
            </a:r>
            <a:r>
              <a:rPr lang="ru-RU" altLang="en-US" sz="2600" dirty="0">
                <a:solidFill>
                  <a:srgbClr val="FFFF00"/>
                </a:solidFill>
              </a:rPr>
              <a:t> </a:t>
            </a:r>
            <a:r>
              <a:rPr lang="en-US" altLang="en-US" sz="2600" dirty="0">
                <a:solidFill>
                  <a:srgbClr val="FFFF00"/>
                </a:solidFill>
              </a:rPr>
              <a:t/>
            </a:r>
            <a:br>
              <a:rPr lang="en-US" altLang="en-US" sz="2600" dirty="0">
                <a:solidFill>
                  <a:srgbClr val="FFFF00"/>
                </a:solidFill>
              </a:rPr>
            </a:br>
            <a:endParaRPr lang="en-US" altLang="en-US" sz="2600" dirty="0">
              <a:solidFill>
                <a:srgbClr val="FFFF00"/>
              </a:solidFill>
            </a:endParaRPr>
          </a:p>
        </p:txBody>
      </p:sp>
      <p:sp>
        <p:nvSpPr>
          <p:cNvPr id="71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71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311058D-2BDC-4124-80C7-6FD0CF495B29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438400"/>
            <a:ext cx="1380811" cy="838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1" y="3427005"/>
            <a:ext cx="1380809" cy="838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1" y="76200"/>
            <a:ext cx="9143999" cy="1371600"/>
          </a:xfrm>
        </p:spPr>
        <p:txBody>
          <a:bodyPr/>
          <a:lstStyle/>
          <a:p>
            <a:pPr algn="l" eaLnBrk="1" hangingPunct="1">
              <a:tabLst>
                <a:tab pos="696913" algn="l"/>
              </a:tabLst>
              <a:defRPr/>
            </a:pPr>
            <a:r>
              <a:rPr lang="en-US" sz="48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8.	</a:t>
            </a:r>
            <a:r>
              <a:rPr lang="th-TH" sz="48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ปัญหาที่เป็นไปได้กับการสอน หลักสูตร กกคม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8.	Possible Problems with Teaching </a:t>
            </a:r>
            <a:r>
              <a:rPr lang="en-US" altLang="en-US" sz="2000" dirty="0" err="1">
                <a:solidFill>
                  <a:schemeClr val="tx1"/>
                </a:solidFill>
              </a:rPr>
              <a:t>GSNL</a:t>
            </a:r>
            <a:r>
              <a:rPr lang="en-US" altLang="en-US" sz="2000" dirty="0">
                <a:solidFill>
                  <a:schemeClr val="tx1"/>
                </a:solidFill>
              </a:rPr>
              <a:t>  </a:t>
            </a:r>
            <a:r>
              <a:rPr lang="en-US" altLang="en-US" sz="2000" dirty="0">
                <a:solidFill>
                  <a:schemeClr val="accent1"/>
                </a:solidFill>
              </a:rPr>
              <a:t>  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2286000" y="1676400"/>
            <a:ext cx="9144000" cy="5105400"/>
          </a:xfrm>
        </p:spPr>
        <p:txBody>
          <a:bodyPr/>
          <a:lstStyle/>
          <a:p>
            <a:pPr marL="514350" indent="-514350" eaLnBrk="1" hangingPunct="1">
              <a:spcAft>
                <a:spcPts val="0"/>
              </a:spcAft>
              <a:buNone/>
              <a:defRPr/>
            </a:pP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ก. 	อย่ารู้สึกว่าถูกบังคับในการครอบคลุมเนื้อหา </a:t>
            </a:r>
            <a:r>
              <a:rPr lang="th-TH" altLang="en-US" sz="4000" b="1" u="sng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ทุกๆ อย่าง </a:t>
            </a: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ที่อยู่ในแผนการสอนบทเรียนหรือคู่มือผู้เรียน</a:t>
            </a: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marL="514350" indent="-51435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A.	Do not feel compelled to cover </a:t>
            </a:r>
            <a:r>
              <a:rPr lang="en-US" altLang="en-US" sz="2000" u="sng" dirty="0">
                <a:solidFill>
                  <a:srgbClr val="FFC000"/>
                </a:solidFill>
              </a:rPr>
              <a:t>everything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in the lesson plan or student manual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ts val="0"/>
              </a:spcAft>
              <a:buNone/>
              <a:defRPr/>
            </a:pP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ข. 	อย่าแค่ </a:t>
            </a:r>
            <a:r>
              <a:rPr lang="th-TH" altLang="en-US" sz="4000" b="1" u="sng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อ่าน</a:t>
            </a: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คู่มือผู้เรียนแบบง่ายๆ</a:t>
            </a:r>
            <a:endParaRPr lang="en-US" altLang="en-US" sz="40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514350" indent="-51435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B.	Do not simply </a:t>
            </a:r>
            <a:r>
              <a:rPr lang="en-US" altLang="en-US" sz="2000" u="sng" dirty="0">
                <a:solidFill>
                  <a:srgbClr val="FFC000"/>
                </a:solidFill>
              </a:rPr>
              <a:t>read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the student manual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ct val="50000"/>
              </a:spcAft>
              <a:buNone/>
              <a:defRPr/>
            </a:pPr>
            <a:endParaRPr lang="en-US" altLang="en-US" dirty="0"/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C95F565-CE75-4258-8BBA-03D3C5DBEDE9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C:\Users\Gregg\AppData\Local\Microsoft\Windows\Temporary Internet Files\Content.IE5\OSHBQ53D\MCj0286969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434" y="1295400"/>
            <a:ext cx="39624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447800" y="1828800"/>
            <a:ext cx="6451601" cy="5105400"/>
          </a:xfrm>
        </p:spPr>
        <p:txBody>
          <a:bodyPr/>
          <a:lstStyle/>
          <a:p>
            <a:pPr marL="514350" indent="-514350" eaLnBrk="1" hangingPunct="1">
              <a:spcAft>
                <a:spcPts val="0"/>
              </a:spcAft>
              <a:buNone/>
              <a:defRPr/>
            </a:pP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ค.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ไม่เพียงแค่นำข้อมูลเยอะแยะมาสอนในชั้นเรียน </a:t>
            </a:r>
            <a:endParaRPr lang="en-US" altLang="en-US" sz="4000" b="1" dirty="0">
              <a:solidFill>
                <a:srgbClr val="92D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514350" indent="-51435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C.	Don’t just dump information on your students in class</a:t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800" b="1" dirty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ts val="0"/>
              </a:spcAft>
              <a:buNone/>
              <a:defRPr/>
            </a:pP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ง. 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นำเอาสิ่งที่สอนไปประยุกต์ใช้ในชีวิตจริง </a:t>
            </a:r>
            <a:r>
              <a:rPr lang="th-TH" sz="4000" b="1" u="sng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ของท่าน</a:t>
            </a:r>
            <a:endParaRPr lang="en-US" altLang="en-US" sz="4000" b="1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514350" indent="-51435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D.	Apply in your </a:t>
            </a:r>
            <a:r>
              <a:rPr lang="en-US" altLang="en-US" sz="2000" u="sng" dirty="0">
                <a:solidFill>
                  <a:srgbClr val="FFC000"/>
                </a:solidFill>
              </a:rPr>
              <a:t>own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life what you are teaching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235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F551AE-0CE9-45DC-A958-7B2951717B3A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76200"/>
            <a:ext cx="9143999" cy="1371600"/>
          </a:xfrm>
        </p:spPr>
        <p:txBody>
          <a:bodyPr/>
          <a:lstStyle/>
          <a:p>
            <a:pPr algn="l" eaLnBrk="1" hangingPunct="1">
              <a:tabLst>
                <a:tab pos="696913" algn="l"/>
              </a:tabLst>
              <a:defRPr/>
            </a:pPr>
            <a:r>
              <a:rPr lang="en-US" sz="48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8.	</a:t>
            </a:r>
            <a:r>
              <a:rPr lang="th-TH" sz="48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ปัญหาที่เป็นไปได้กับการสอน หลักสูตร กกคม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8.	Possible Problems with Teaching </a:t>
            </a:r>
            <a:r>
              <a:rPr lang="en-US" altLang="en-US" sz="2000" dirty="0" err="1">
                <a:solidFill>
                  <a:schemeClr val="tx1"/>
                </a:solidFill>
              </a:rPr>
              <a:t>GSNL</a:t>
            </a:r>
            <a:r>
              <a:rPr lang="en-US" altLang="en-US" sz="2000" dirty="0">
                <a:solidFill>
                  <a:schemeClr val="tx1"/>
                </a:solidFill>
              </a:rPr>
              <a:t>  </a:t>
            </a:r>
            <a:r>
              <a:rPr lang="en-US" altLang="en-US" sz="2000" dirty="0">
                <a:solidFill>
                  <a:schemeClr val="accent1"/>
                </a:solidFill>
              </a:rPr>
              <a:t>  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1600" y="0"/>
            <a:ext cx="8693150" cy="1828800"/>
          </a:xfrm>
        </p:spPr>
        <p:txBody>
          <a:bodyPr/>
          <a:lstStyle/>
          <a:p>
            <a:pPr algn="l" eaLnBrk="1" hangingPunct="1">
              <a:tabLst>
                <a:tab pos="685800" algn="l"/>
              </a:tabLst>
              <a:defRPr/>
            </a:pPr>
            <a:r>
              <a:rPr lang="en-US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9.	</a:t>
            </a:r>
            <a:r>
              <a:rPr lang="th-TH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หนังสือ:</a:t>
            </a:r>
            <a:r>
              <a:rPr lang="th-TH" b="1" i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คำแนะนำสำหรับครูผู้สอนหลักสูตรการศึกษาในกลุ่มสำหรับคริสเตียนใหม่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9.	Introducing Teachers to the </a:t>
            </a:r>
            <a:r>
              <a:rPr lang="en-US" altLang="en-US" sz="2000" dirty="0" err="1">
                <a:solidFill>
                  <a:schemeClr val="tx1"/>
                </a:solidFill>
              </a:rPr>
              <a:t>GSNL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2054226" y="2057400"/>
            <a:ext cx="8693150" cy="4041776"/>
          </a:xfrm>
        </p:spPr>
        <p:txBody>
          <a:bodyPr/>
          <a:lstStyle/>
          <a:p>
            <a:pPr marL="514350" indent="-514350" eaLnBrk="1" hangingPunct="1">
              <a:spcAft>
                <a:spcPts val="0"/>
              </a:spcAft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ก. </a:t>
            </a:r>
            <a:r>
              <a:rPr lang="en-US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หนังสือเล่มนี้ให้ข้อมูลเพิ่มเติมในการสอนหลักสูตร กกคม </a:t>
            </a:r>
            <a:endParaRPr lang="en-US" altLang="en-US" sz="36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514350" indent="-514350" eaLnBrk="1" hangingPunct="1">
              <a:spcBef>
                <a:spcPts val="600"/>
              </a:spcBef>
              <a:spcAft>
                <a:spcPct val="50000"/>
              </a:spcAft>
              <a:buNone/>
              <a:defRPr/>
            </a:pPr>
            <a:r>
              <a:rPr lang="en-US" altLang="en-US" sz="1800" dirty="0"/>
              <a:t>A.	This book gives additional information </a:t>
            </a:r>
            <a:br>
              <a:rPr lang="en-US" altLang="en-US" sz="1800" dirty="0"/>
            </a:br>
            <a:r>
              <a:rPr lang="en-US" altLang="en-US" sz="1800" dirty="0"/>
              <a:t>on teaching the GSNL courses</a:t>
            </a:r>
            <a:endParaRPr lang="en-US" altLang="en-US" dirty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ts val="0"/>
              </a:spcAft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ข. </a:t>
            </a:r>
            <a:r>
              <a:rPr lang="en-US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มีข้อสอบปลายภาค 2 แบบ สำหรับ </a:t>
            </a:r>
            <a:r>
              <a:rPr lang="en-US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กกคม ทุกวิชา</a:t>
            </a:r>
            <a:endParaRPr lang="en-US" altLang="en-US" sz="36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514350" indent="-51435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1800" dirty="0"/>
              <a:t>B.	Has the 2 versions of the Final Exam </a:t>
            </a:r>
            <a:br>
              <a:rPr lang="en-US" altLang="en-US" sz="1800" dirty="0"/>
            </a:br>
            <a:r>
              <a:rPr lang="en-US" altLang="en-US" sz="1800" dirty="0"/>
              <a:t>for the entire </a:t>
            </a:r>
            <a:r>
              <a:rPr lang="en-US" altLang="en-US" sz="1800" dirty="0" err="1"/>
              <a:t>GSNL</a:t>
            </a:r>
            <a:r>
              <a:rPr lang="en-US" altLang="en-US" sz="1800" dirty="0"/>
              <a:t> series</a:t>
            </a:r>
            <a:br>
              <a:rPr lang="en-US" altLang="en-US" sz="1800" dirty="0"/>
            </a:b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A57EB4A-E604-4BFA-B6C8-B89D2E8EB92F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602" y="2613679"/>
            <a:ext cx="2641132" cy="3732913"/>
          </a:xfrm>
          <a:prstGeom prst="rect">
            <a:avLst/>
          </a:prstGeom>
          <a:ln w="3175">
            <a:solidFill>
              <a:schemeClr val="accent4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828800" y="2057400"/>
            <a:ext cx="7772400" cy="4041776"/>
          </a:xfrm>
        </p:spPr>
        <p:txBody>
          <a:bodyPr/>
          <a:lstStyle/>
          <a:p>
            <a:pPr marL="685800" indent="-685800" eaLnBrk="1" hangingPunct="1">
              <a:spcAft>
                <a:spcPts val="0"/>
              </a:spcAft>
              <a:buNone/>
              <a:defRPr/>
            </a:pP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ค. 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มีเฉลยคำตอบของแบบทดสอยปลายภาค</a:t>
            </a: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marL="685800" indent="-6858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1800" dirty="0"/>
              <a:t>C.	Final test answer keys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685800" indent="-685800" eaLnBrk="1" hangingPunct="1">
              <a:spcAft>
                <a:spcPts val="0"/>
              </a:spcAft>
              <a:buNone/>
              <a:defRPr/>
            </a:pP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ง. 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ใบประกาศนียบัตรสำหรับผู้ที่จบการศึกษา</a:t>
            </a:r>
            <a:endParaRPr lang="en-US" altLang="en-US" sz="40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685800" indent="-6858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1800" dirty="0"/>
              <a:t>D.	Certificate of Achievement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>
              <a:solidFill>
                <a:srgbClr val="FFFF00"/>
              </a:solidFill>
            </a:endParaRPr>
          </a:p>
          <a:p>
            <a:pPr marL="685800" indent="-685800" eaLnBrk="1" hangingPunct="1">
              <a:spcAft>
                <a:spcPts val="0"/>
              </a:spcAft>
              <a:buNone/>
              <a:defRPr/>
            </a:pP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จ. 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บันทึกผลการสอบของผู้เรียน</a:t>
            </a:r>
            <a:endParaRPr lang="en-US" altLang="en-US" sz="40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685800" indent="-6858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1800" dirty="0"/>
              <a:t>E.	Student Test Record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7C6138-64ED-462B-96D1-54B5E5116D56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211831"/>
            <a:ext cx="2641132" cy="3732913"/>
          </a:xfrm>
          <a:prstGeom prst="rect">
            <a:avLst/>
          </a:prstGeom>
          <a:ln w="3175">
            <a:solidFill>
              <a:schemeClr val="accent4">
                <a:lumMod val="10000"/>
              </a:schemeClr>
            </a:solidFill>
          </a:ln>
        </p:spPr>
      </p:pic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0"/>
            <a:ext cx="8693150" cy="1828800"/>
          </a:xfrm>
        </p:spPr>
        <p:txBody>
          <a:bodyPr/>
          <a:lstStyle/>
          <a:p>
            <a:pPr algn="l" eaLnBrk="1" hangingPunct="1">
              <a:tabLst>
                <a:tab pos="685800" algn="l"/>
              </a:tabLst>
              <a:defRPr/>
            </a:pPr>
            <a:r>
              <a:rPr lang="en-US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9.	</a:t>
            </a:r>
            <a:r>
              <a:rPr lang="th-TH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หนังสือ:</a:t>
            </a:r>
            <a:r>
              <a:rPr lang="th-TH" b="1" i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คำแนะนำสำหรับครูผู้สอนหลักสูตรการศึกษาในกลุ่มสำหรับคริสเตียนใหม่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9.	Introducing Teachers to the </a:t>
            </a:r>
            <a:r>
              <a:rPr lang="en-US" altLang="en-US" sz="2000" dirty="0" err="1">
                <a:solidFill>
                  <a:schemeClr val="tx1"/>
                </a:solidFill>
              </a:rPr>
              <a:t>GSNL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0"/>
            <a:ext cx="9144000" cy="1676400"/>
          </a:xfrm>
        </p:spPr>
        <p:txBody>
          <a:bodyPr/>
          <a:lstStyle/>
          <a:p>
            <a:pPr algn="l" eaLnBrk="1" hangingPunct="1">
              <a:tabLst>
                <a:tab pos="914400" algn="l"/>
              </a:tabLst>
              <a:defRPr/>
            </a:pPr>
            <a:r>
              <a:rPr lang="en-US" sz="5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10.	</a:t>
            </a:r>
            <a:r>
              <a:rPr lang="th-TH" sz="5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การให้คะแนนการบ้านของผู้เรียน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10.	Grading Student Assignments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2590800" y="2054226"/>
            <a:ext cx="8001000" cy="4498975"/>
          </a:xfrm>
        </p:spPr>
        <p:txBody>
          <a:bodyPr/>
          <a:lstStyle/>
          <a:p>
            <a:pPr marL="685800" indent="-685800" eaLnBrk="1" hangingPunct="1">
              <a:spcAft>
                <a:spcPts val="0"/>
              </a:spcAft>
              <a:buNone/>
              <a:defRPr/>
            </a:pP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ก. 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จงให้คะแนนเป็นความสำคัญอันดับแรก </a:t>
            </a:r>
            <a:r>
              <a:rPr lang="th-TH" sz="4000" b="1" u="sng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ประจำวัน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ในตารางของท่าน</a:t>
            </a:r>
            <a:endParaRPr lang="en-US" altLang="en-US" sz="40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685800" indent="-6858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1800" dirty="0"/>
              <a:t>A.	Make grading a </a:t>
            </a:r>
            <a:r>
              <a:rPr lang="en-US" altLang="en-US" sz="1800" u="sng" dirty="0">
                <a:solidFill>
                  <a:srgbClr val="FFC000"/>
                </a:solidFill>
              </a:rPr>
              <a:t>daily</a:t>
            </a:r>
            <a:r>
              <a:rPr lang="en-US" altLang="en-US" sz="1800" dirty="0">
                <a:solidFill>
                  <a:srgbClr val="C00000"/>
                </a:solidFill>
              </a:rPr>
              <a:t> </a:t>
            </a:r>
            <a:r>
              <a:rPr lang="en-US" altLang="en-US" sz="1800" dirty="0"/>
              <a:t>priority in your schedule.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dirty="0">
              <a:solidFill>
                <a:srgbClr val="FFFF00"/>
              </a:solidFill>
            </a:endParaRPr>
          </a:p>
          <a:p>
            <a:pPr marL="685800" indent="-685800" eaLnBrk="1" hangingPunct="1">
              <a:spcAft>
                <a:spcPts val="0"/>
              </a:spcAft>
              <a:buNone/>
              <a:defRPr/>
            </a:pP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ข. 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000" b="1" u="sng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จุดประสงค์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ของการบ้าน แบบทดสอบย่อย และการสอบคืออะไร</a:t>
            </a:r>
            <a:endParaRPr lang="en-US" altLang="en-US" sz="40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685800" indent="-6858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1800" dirty="0"/>
              <a:t>B.	What is the </a:t>
            </a:r>
            <a:r>
              <a:rPr lang="en-US" altLang="en-US" sz="1800" u="sng" dirty="0">
                <a:solidFill>
                  <a:srgbClr val="FFC000"/>
                </a:solidFill>
              </a:rPr>
              <a:t>purpose</a:t>
            </a:r>
            <a:r>
              <a:rPr lang="en-US" altLang="en-US" sz="1800" dirty="0">
                <a:solidFill>
                  <a:srgbClr val="C00000"/>
                </a:solidFill>
              </a:rPr>
              <a:t> </a:t>
            </a:r>
            <a:r>
              <a:rPr lang="en-US" altLang="en-US" sz="1800" dirty="0"/>
              <a:t>of the homework assignments, quizzes, and test?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FA7AD6D-6705-4E07-980C-356D15697D44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2667000" y="2054226"/>
            <a:ext cx="7391400" cy="4498975"/>
          </a:xfrm>
        </p:spPr>
        <p:txBody>
          <a:bodyPr/>
          <a:lstStyle/>
          <a:p>
            <a:pPr marL="685800" indent="-685800" eaLnBrk="1" hangingPunct="1">
              <a:spcAft>
                <a:spcPts val="0"/>
              </a:spcAft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ค. </a:t>
            </a:r>
            <a:r>
              <a:rPr lang="en-US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ความสำคัญของความคิดเห็น </a:t>
            </a:r>
            <a:r>
              <a:rPr lang="th-TH" sz="4400" b="1" u="sng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ส่วนตัว</a:t>
            </a:r>
            <a:r>
              <a:rPr lang="th-TH" sz="4400" b="1" u="sng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en-US" altLang="en-US" sz="4400" b="1" u="sng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685800" indent="-6858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C.	Importance of </a:t>
            </a:r>
            <a:r>
              <a:rPr lang="en-US" altLang="en-US" sz="2000" u="sng" dirty="0">
                <a:solidFill>
                  <a:srgbClr val="FFC000"/>
                </a:solidFill>
              </a:rPr>
              <a:t>personal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comments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dirty="0">
              <a:solidFill>
                <a:srgbClr val="FFFF00"/>
              </a:solidFill>
            </a:endParaRPr>
          </a:p>
          <a:p>
            <a:pPr marL="685800" indent="-685800" eaLnBrk="1" hangingPunct="1">
              <a:spcAft>
                <a:spcPts val="0"/>
              </a:spcAft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ง. </a:t>
            </a:r>
            <a:r>
              <a:rPr lang="en-US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ติดตามความเจริญก้าวหน้าของผู้เรียนลงใน </a:t>
            </a:r>
            <a:r>
              <a:rPr lang="th-TH" sz="4400" b="1" u="sng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บันทึกผลการสอบของผู้เรียน</a:t>
            </a:r>
            <a:endParaRPr lang="en-US" altLang="en-US" sz="44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685800" indent="-6858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1800" dirty="0"/>
              <a:t>D.	Track their progress on the Student Record Sheet.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918E91C-B182-4056-9423-5ABF137B43A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0"/>
            <a:ext cx="9144000" cy="1676400"/>
          </a:xfrm>
        </p:spPr>
        <p:txBody>
          <a:bodyPr/>
          <a:lstStyle/>
          <a:p>
            <a:pPr algn="l" eaLnBrk="1" hangingPunct="1">
              <a:tabLst>
                <a:tab pos="914400" algn="l"/>
              </a:tabLst>
              <a:defRPr/>
            </a:pPr>
            <a:r>
              <a:rPr lang="en-US" sz="5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10.	</a:t>
            </a:r>
            <a:r>
              <a:rPr lang="th-TH" sz="5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การให้คะแนนการบ้านของผู้เรียน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10.	Grading Student Assignments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4075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11.	</a:t>
            </a:r>
            <a:r>
              <a:rPr lang="th-TH" sz="5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การสอบใน กกคม</a:t>
            </a:r>
            <a:r>
              <a:rPr lang="en-US" altLang="en-US" sz="3600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/>
            </a:r>
            <a:br>
              <a:rPr lang="en-US" altLang="en-US" sz="3600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11.	Tests in the </a:t>
            </a:r>
            <a:r>
              <a:rPr lang="en-US" altLang="en-US" sz="2000" b="1" dirty="0" err="1">
                <a:solidFill>
                  <a:schemeClr val="tx1"/>
                </a:solidFill>
              </a:rPr>
              <a:t>GSNL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2743200" y="2057400"/>
            <a:ext cx="8839200" cy="3660774"/>
          </a:xfrm>
        </p:spPr>
        <p:txBody>
          <a:bodyPr/>
          <a:lstStyle/>
          <a:p>
            <a:pPr marL="685800" indent="-685800" eaLnBrk="1" hangingPunct="1">
              <a:spcAft>
                <a:spcPts val="0"/>
              </a:spcAft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ก. </a:t>
            </a:r>
            <a:r>
              <a:rPr lang="en-US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อย่าบอกผู้เรียน </a:t>
            </a:r>
            <a:r>
              <a:rPr lang="th-TH" sz="4400" b="1" u="sng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ทุกๆ อย่าง</a:t>
            </a:r>
            <a:r>
              <a:rPr lang="th-TH" sz="4400" b="1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ที่จะทำการสอบ</a:t>
            </a:r>
            <a:endParaRPr lang="en-US" altLang="en-US" sz="44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685800" indent="-6858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A.	Don’t tell your students </a:t>
            </a:r>
            <a:r>
              <a:rPr lang="en-US" altLang="en-US" sz="2000" u="sng" dirty="0">
                <a:solidFill>
                  <a:srgbClr val="FFC000"/>
                </a:solidFill>
              </a:rPr>
              <a:t>everything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that will be on the test.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dirty="0">
              <a:solidFill>
                <a:srgbClr val="FFFF00"/>
              </a:solidFill>
            </a:endParaRPr>
          </a:p>
          <a:p>
            <a:pPr marL="685800" indent="-685800" eaLnBrk="1" hangingPunct="1">
              <a:spcAft>
                <a:spcPts val="0"/>
              </a:spcAft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ข. </a:t>
            </a:r>
            <a:r>
              <a:rPr lang="en-US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ในวันที่ผู้เรียนจะสอบ ให้แนะนำวิชาถัดไปที่ท่านกำลังจะสอน</a:t>
            </a:r>
            <a:endParaRPr lang="en-US" altLang="en-US" sz="44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685800" indent="-6858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B.	Introduce the next course to be taught on the day of the test.</a:t>
            </a:r>
            <a:br>
              <a:rPr lang="en-US" altLang="en-US" sz="2000" dirty="0"/>
            </a:b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29B924F-2006-4CA4-86FB-68EDFF3E8E3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2057400" y="1752601"/>
            <a:ext cx="6009354" cy="4498975"/>
          </a:xfrm>
        </p:spPr>
        <p:txBody>
          <a:bodyPr/>
          <a:lstStyle/>
          <a:p>
            <a:pPr marL="685800" indent="-685800" eaLnBrk="1" hangingPunct="1">
              <a:spcAft>
                <a:spcPts val="0"/>
              </a:spcAft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ค. </a:t>
            </a:r>
            <a:r>
              <a:rPr lang="en-US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ใช้ประกาศนียบัตรหลักสูตร</a:t>
            </a:r>
            <a:endParaRPr lang="en-US" altLang="en-US" sz="44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685800" indent="-6858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C.	Use the course certificate.</a:t>
            </a:r>
            <a:br>
              <a:rPr lang="en-US" altLang="en-US" sz="2000" dirty="0"/>
            </a:br>
            <a:endParaRPr lang="en-US" altLang="en-US" sz="3200" dirty="0"/>
          </a:p>
          <a:p>
            <a:pPr marL="685800" indent="-685800" eaLnBrk="1" hangingPunct="1">
              <a:spcAft>
                <a:spcPts val="0"/>
              </a:spcAft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ง. </a:t>
            </a:r>
            <a:r>
              <a:rPr lang="en-US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การสอบปลายภาคสำหรับ </a:t>
            </a:r>
            <a:r>
              <a:rPr lang="en-US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กกคม ทั้งหมด</a:t>
            </a:r>
            <a:endParaRPr lang="en-US" altLang="en-US" sz="44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685800" indent="-6858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D.	Final exam for the entire </a:t>
            </a:r>
            <a:r>
              <a:rPr lang="en-US" altLang="en-US" sz="2000" dirty="0" err="1"/>
              <a:t>GSNL</a:t>
            </a:r>
            <a:r>
              <a:rPr lang="en-US" altLang="en-US" sz="2000" dirty="0"/>
              <a:t> series</a:t>
            </a:r>
            <a:br>
              <a:rPr lang="en-US" altLang="en-US" sz="2000" dirty="0"/>
            </a:b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1486FC-9BF2-450C-97DC-2D0CD01C4147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29703" name="Picture 6" descr="Certificate Successful Christian Liv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730" r="7500"/>
          <a:stretch>
            <a:fillRect/>
          </a:stretch>
        </p:blipFill>
        <p:spPr bwMode="auto">
          <a:xfrm>
            <a:off x="8535987" y="2057401"/>
            <a:ext cx="2970213" cy="219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76" y="3810001"/>
            <a:ext cx="3031156" cy="2156467"/>
          </a:xfrm>
          <a:prstGeom prst="rect">
            <a:avLst/>
          </a:prstGeom>
          <a:ln w="6350">
            <a:solidFill>
              <a:schemeClr val="accent4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228600"/>
            <a:ext cx="854075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11.	</a:t>
            </a:r>
            <a:r>
              <a:rPr lang="th-TH" sz="5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การสอบใน กกคม</a:t>
            </a:r>
            <a:r>
              <a:rPr lang="en-US" altLang="en-US" sz="3600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/>
            </a:r>
            <a:br>
              <a:rPr lang="en-US" altLang="en-US" sz="3600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11.	Tests in the </a:t>
            </a:r>
            <a:r>
              <a:rPr lang="en-US" altLang="en-US" sz="2000" b="1" dirty="0" err="1">
                <a:solidFill>
                  <a:schemeClr val="tx1"/>
                </a:solidFill>
              </a:rPr>
              <a:t>GSNL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40750" cy="990600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การศึกษาเพิ่มเติม</a:t>
            </a:r>
            <a:r>
              <a:rPr lang="en-US" sz="5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5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2000" b="1" dirty="0">
                <a:solidFill>
                  <a:schemeClr val="tx1"/>
                </a:solidFill>
              </a:rPr>
              <a:t>For Further Study</a:t>
            </a:r>
          </a:p>
        </p:txBody>
      </p:sp>
      <p:pic>
        <p:nvPicPr>
          <p:cNvPr id="30723" name="Picture 5" descr="Teaching to Change Liv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658" y="1578539"/>
            <a:ext cx="3273565" cy="4517460"/>
          </a:xfrm>
        </p:spPr>
      </p:pic>
      <p:sp>
        <p:nvSpPr>
          <p:cNvPr id="184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1843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49F4013-BB20-4C9E-A6B4-5BDD90BE8274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30724" name="Picture 3" descr="Creative Bible Teaching Richar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60" y="1578539"/>
            <a:ext cx="3176339" cy="451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6000" b="1" dirty="0">
                <a:solidFill>
                  <a:srgbClr val="FFFF00"/>
                </a:solidFill>
                <a:effectLst/>
              </a:rPr>
              <a:t>คำถามเพื่อการอภิปราย</a:t>
            </a:r>
            <a:r>
              <a:rPr lang="en-US" altLang="en-US" sz="6000" b="1" dirty="0">
                <a:solidFill>
                  <a:srgbClr val="FFFF00"/>
                </a:solidFill>
              </a:rPr>
              <a:t/>
            </a:r>
            <a:br>
              <a:rPr lang="en-US" altLang="en-US" sz="6000" b="1" dirty="0">
                <a:solidFill>
                  <a:srgbClr val="FFFF00"/>
                </a:solidFill>
              </a:rPr>
            </a:br>
            <a:r>
              <a:rPr lang="en-US" altLang="en-US" sz="2400" b="1" dirty="0"/>
              <a:t>Questions for discussion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n-US">
                <a:latin typeface="Arial" charset="0"/>
              </a:rPr>
              <a:t>iTeenChallenge.org             T506.03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8F57C8-B362-4BBA-8718-1F662D082B66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th-TH" altLang="en-US" sz="48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ภาพรวมในระยะเวลา 12 เดือนอย่าวคร่าวๆ</a:t>
            </a:r>
            <a:r>
              <a:rPr lang="en-US" altLang="en-US" sz="48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altLang="en-US" sz="2400" dirty="0">
                <a:solidFill>
                  <a:schemeClr val="tx1"/>
                </a:solidFill>
              </a:rPr>
              <a:t>12 Month Overview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76400" y="1828800"/>
            <a:ext cx="8540750" cy="4114800"/>
          </a:xfrm>
        </p:spPr>
        <p:txBody>
          <a:bodyPr/>
          <a:lstStyle/>
          <a:p>
            <a:pPr marL="457200" indent="-457200" eaLnBrk="1" hangingPunct="1">
              <a:tabLst>
                <a:tab pos="2178050" algn="l"/>
              </a:tabLst>
              <a:defRPr/>
            </a:pP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กกคม</a:t>
            </a: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1 ชั่วโมงใน 1วัน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, </a:t>
            </a:r>
            <a:b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4000" dirty="0">
                <a:solidFill>
                  <a:srgbClr val="FFFF00"/>
                </a:solidFill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5 วันต่อ 1สัปดาห์</a:t>
            </a: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2400" dirty="0" err="1"/>
              <a:t>GSNL</a:t>
            </a:r>
            <a:r>
              <a:rPr lang="en-US" altLang="en-US" sz="2400" dirty="0"/>
              <a:t>	1 hour a day, 5 days a week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eaLnBrk="1" hangingPunct="1">
              <a:tabLst>
                <a:tab pos="2173288" algn="l"/>
              </a:tabLst>
              <a:defRPr/>
            </a:pP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กสชม</a:t>
            </a: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2 ชั่วโมงใน 1วัน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, </a:t>
            </a:r>
            <a:b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4000" dirty="0">
                <a:solidFill>
                  <a:srgbClr val="FFFF00"/>
                </a:solidFill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5 วันต่อ 1สัปดาห์</a:t>
            </a: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2400" dirty="0" err="1"/>
              <a:t>PSNL</a:t>
            </a:r>
            <a:r>
              <a:rPr lang="en-US" altLang="en-US" sz="2400" dirty="0"/>
              <a:t> 	2 hours a day, 5 days a week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3B555EA-6E6A-4065-AA41-EB466E55FE9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 dirty="0"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1843042"/>
            <a:ext cx="2384549" cy="1448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4190594"/>
            <a:ext cx="2384546" cy="1448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382000" cy="1295400"/>
          </a:xfrm>
        </p:spPr>
        <p:txBody>
          <a:bodyPr/>
          <a:lstStyle/>
          <a:p>
            <a:pPr>
              <a:defRPr/>
            </a:pPr>
            <a:r>
              <a:rPr lang="th-TH" sz="5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ข้อมูลในการติดต่อ</a:t>
            </a:r>
            <a:r>
              <a:rPr lang="km-K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Khmer UI" panose="020B0502040204020203" pitchFamily="34" charset="0"/>
              </a:rPr>
              <a:t/>
            </a:r>
            <a:br>
              <a:rPr lang="km-K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Khmer UI" panose="020B0502040204020203" pitchFamily="34" charset="0"/>
              </a:rPr>
            </a:br>
            <a:r>
              <a:rPr lang="en-US" sz="2400" dirty="0"/>
              <a:t>Contact information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057400"/>
            <a:ext cx="7315200" cy="3276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n-US" altLang="en-US" sz="4400" dirty="0"/>
              <a:t>Global Teen Challenge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altLang="en-US" sz="4400" dirty="0"/>
              <a:t>www.GlobalTC.org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altLang="en-US" sz="4400" dirty="0"/>
              <a:t>www.iTeenChallenge.org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es-ES" altLang="en-US" sz="4000" b="1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altLang="en-US" sz="4400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alt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n-US">
                <a:latin typeface="Arial" charset="0"/>
              </a:rPr>
              <a:t>iTeenChallenge.org             T506.03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1552B2-887A-40FD-A6CF-9FA6041ED67E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04969"/>
            <a:ext cx="3047999" cy="141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02167" y="1600201"/>
            <a:ext cx="11027833" cy="4498975"/>
          </a:xfrm>
        </p:spPr>
        <p:txBody>
          <a:bodyPr/>
          <a:lstStyle/>
          <a:p>
            <a:pPr marL="457200" indent="-457200" eaLnBrk="1" hangingPunct="1">
              <a:spcAft>
                <a:spcPts val="1500"/>
              </a:spcAft>
              <a:buNone/>
              <a:tabLst>
                <a:tab pos="2178050" algn="l"/>
              </a:tabLst>
              <a:defRPr/>
            </a:pPr>
            <a:r>
              <a:rPr lang="km-KH" altLang="en-US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►	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กกคม     </a:t>
            </a:r>
            <a:r>
              <a:rPr lang="en-US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4 เดือนแรก</a:t>
            </a:r>
            <a:r>
              <a:rPr lang="en-US" altLang="en-US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2000" dirty="0" err="1"/>
              <a:t>GSNL</a:t>
            </a:r>
            <a:r>
              <a:rPr lang="en-US" altLang="en-US" sz="2000" dirty="0"/>
              <a:t> 	First 4 months</a:t>
            </a:r>
            <a:br>
              <a:rPr lang="en-US" altLang="en-US" sz="2000" dirty="0"/>
            </a:br>
            <a:endParaRPr lang="en-US" altLang="en-US" sz="1000" dirty="0">
              <a:solidFill>
                <a:srgbClr val="FFFF00"/>
              </a:solidFill>
            </a:endParaRPr>
          </a:p>
          <a:p>
            <a:pPr marL="457200" indent="-457200" eaLnBrk="1" hangingPunct="1">
              <a:spcAft>
                <a:spcPts val="1500"/>
              </a:spcAft>
              <a:buNone/>
              <a:defRPr/>
            </a:pPr>
            <a:r>
              <a:rPr lang="km-KH" altLang="en-US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►	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ศึกษาต่อเนื่องด้วยการฝึกอบรมในกลุ่มการเรียนรู้</a:t>
            </a:r>
            <a:r>
              <a:rPr lang="en-US" altLang="en-US" sz="4400" dirty="0">
                <a:solidFill>
                  <a:srgbClr val="FFFF00"/>
                </a:solidFill>
              </a:rPr>
              <a:t/>
            </a:r>
            <a:br>
              <a:rPr lang="en-US" altLang="en-US" sz="4400" dirty="0">
                <a:solidFill>
                  <a:srgbClr val="FFFF00"/>
                </a:solidFill>
              </a:rPr>
            </a:br>
            <a:r>
              <a:rPr lang="en-US" altLang="en-US" sz="2000" dirty="0"/>
              <a:t>Continue with training phase group classes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sz="1800" dirty="0">
              <a:solidFill>
                <a:srgbClr val="FFFF00"/>
              </a:solidFill>
            </a:endParaRPr>
          </a:p>
          <a:p>
            <a:pPr marL="457200" indent="-457200" eaLnBrk="1" hangingPunct="1">
              <a:buNone/>
              <a:tabLst>
                <a:tab pos="2178050" algn="l"/>
              </a:tabLst>
              <a:defRPr/>
            </a:pPr>
            <a:r>
              <a:rPr lang="km-KH" altLang="en-US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►</a:t>
            </a:r>
            <a:r>
              <a:rPr lang="km-KH" altLang="en-US" sz="4400" b="1" dirty="0">
                <a:solidFill>
                  <a:srgbClr val="FFFF00"/>
                </a:solidFill>
                <a:latin typeface="Cordia New" panose="020B0304020202020204" pitchFamily="34" charset="-34"/>
                <a:cs typeface="Khmer UI" panose="020B0502040204020203" pitchFamily="34" charset="0"/>
              </a:rPr>
              <a:t>	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กสชม </a:t>
            </a:r>
            <a:r>
              <a:rPr lang="en-US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4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โปรแกรมทั้งหมด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sz="2000" dirty="0" err="1"/>
              <a:t>PSNL</a:t>
            </a:r>
            <a:r>
              <a:rPr lang="en-US" altLang="en-US" sz="2000" dirty="0"/>
              <a:t>	Entire program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512F680-F61F-468B-A07C-4C236A26A93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altLang="en-US" sz="48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ภาพรวมในระยะเวลา 12 เดือนอย่าวคร่าวๆ</a:t>
            </a:r>
            <a:r>
              <a:rPr lang="en-US" altLang="en-US" sz="48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altLang="en-US" sz="2400" dirty="0">
                <a:solidFill>
                  <a:schemeClr val="tx1"/>
                </a:solidFill>
              </a:rPr>
              <a:t>12 Month Overview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0" y="-152400"/>
            <a:ext cx="85407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altLang="en-US" sz="5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การศึกษาในกลุ่มสำหรับคริสเตียนใหม่ </a:t>
            </a:r>
            <a:r>
              <a:rPr lang="lo-LA" altLang="en-US" sz="5400" b="1" dirty="0">
                <a:solidFill>
                  <a:srgbClr val="FFFF00"/>
                </a:solidFill>
                <a:latin typeface="Cordia New" panose="020B0304020202020204" pitchFamily="34" charset="-34"/>
              </a:rPr>
              <a:t> </a:t>
            </a:r>
            <a:endParaRPr lang="en-US" altLang="en-US" sz="5400" b="1" dirty="0">
              <a:solidFill>
                <a:schemeClr val="accent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8196" name="Object 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6463" y="1600200"/>
            <a:ext cx="2025650" cy="2173288"/>
          </a:xfrm>
        </p:spPr>
      </p:pic>
      <p:pic>
        <p:nvPicPr>
          <p:cNvPr id="8197" name="Picture 28" descr="GSNCComposi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4163" y="1219200"/>
            <a:ext cx="2632075" cy="5260975"/>
          </a:xfrm>
        </p:spPr>
      </p:pic>
      <p:sp>
        <p:nvSpPr>
          <p:cNvPr id="103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10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81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82B2B05-80AD-4EF2-9AB5-5BB90832D98E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990600"/>
            <a:ext cx="6096000" cy="50090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1.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เราจะรู้ได้อย่างไรว่าเราเป็นคริสเตียน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2.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การสำรวจพระคัมภีร์อย่างคร่าวๆ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3.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ท่าที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4.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การทดลอง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5.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ประสบความสำเร็จในการดำเนินชีวิตเคริสเตียน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6.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การเติบโตผ่านความผิดพลาด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7.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แนวทางปฎิบัติของคริสเตียน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8.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การเชื่อฟังพระเจ้า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9.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การเชื่อฟังมนุษย์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10.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ความโกรธและสิทธิส่วนบุคคล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11.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วิธีการศึกษาพระคัมภีร์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12.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รักและยอมรับตนเอง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13.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ความสัมพันธ์ส่วนตัวกับคนอื่นๆ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14.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ฤทธิ์อำนาจฝ่ายวิญญาณและสิ่งที่เหนือธรรมชาติ</a:t>
            </a:r>
            <a:endParaRPr lang="en-US" sz="2400" b="1" kern="150" dirty="0">
              <a:solidFill>
                <a:srgbClr val="FFFF00"/>
              </a:solidFill>
              <a:effectLst/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b="1" dirty="0">
                <a:solidFill>
                  <a:schemeClr val="accent1"/>
                </a:solidFill>
              </a:rPr>
              <a:t>Group Studies for New Life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11426" y="1066800"/>
            <a:ext cx="4575175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1400" b="1"/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700" b="1"/>
              <a:t>1.	</a:t>
            </a:r>
            <a:r>
              <a:rPr lang="en-US" altLang="en-US" sz="1600" b="1"/>
              <a:t>How Can I Know I'm a Christian?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2.	A Quick Look at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3.	Attitudes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4.	Temptation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5.	Successful Christian Living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6.	Growing Through Failure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7.	Christian Practices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8.	Obedience to God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9.	Obedience to Man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10.	Anger and Personal Rights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11.	How to Study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12.	Love and Accepting Myself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13.	Personal Relationships with Others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14.	Spiritual Power and the Supernatural</a:t>
            </a:r>
          </a:p>
        </p:txBody>
      </p:sp>
      <p:pic>
        <p:nvPicPr>
          <p:cNvPr id="7172" name="Object 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6463" y="1600200"/>
            <a:ext cx="2025650" cy="2173288"/>
          </a:xfrm>
        </p:spPr>
      </p:pic>
      <p:pic>
        <p:nvPicPr>
          <p:cNvPr id="7173" name="Picture 28" descr="GSNCComposi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6326" y="1216026"/>
            <a:ext cx="2632075" cy="5260975"/>
          </a:xfrm>
        </p:spPr>
      </p:pic>
      <p:sp>
        <p:nvSpPr>
          <p:cNvPr id="103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10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71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88EF6D0-65C5-4389-8556-7BBCBDC50A4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0" y="-152400"/>
            <a:ext cx="85407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altLang="en-US" sz="5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ลำดับการสอนที่แนะนำ</a:t>
            </a:r>
            <a:r>
              <a:rPr lang="lo-LA" altLang="en-US" sz="5400" b="1" dirty="0">
                <a:solidFill>
                  <a:srgbClr val="FFFF00"/>
                </a:solidFill>
                <a:latin typeface="Cordia New" panose="020B0304020202020204" pitchFamily="34" charset="-34"/>
              </a:rPr>
              <a:t> </a:t>
            </a:r>
            <a:endParaRPr lang="en-US" altLang="en-US" sz="5400" b="1" dirty="0">
              <a:solidFill>
                <a:schemeClr val="accent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8196" name="Object 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6463" y="1600200"/>
            <a:ext cx="2025650" cy="2173288"/>
          </a:xfrm>
        </p:spPr>
      </p:pic>
      <p:sp>
        <p:nvSpPr>
          <p:cNvPr id="103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10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81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82B2B05-80AD-4EF2-9AB5-5BB90832D98E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990600"/>
            <a:ext cx="6096000" cy="50090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1.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เราจะรู้ได้อย่างไรว่าเราเป็นคริสเตียน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2.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การสำรวจพระคัมภีร์อย่างคร่าวๆ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3.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ท่าที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4.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การทดลอง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5.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ประสบความสำเร็จในการดำเนินชีวิตเคริสเตียน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6.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การเติบโตผ่านความผิดพลาด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7.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แนวทางปฎิบัติของคริสเตียน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8.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การเชื่อฟังพระเจ้า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9.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การเชื่อฟังมนุษย์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10.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ความโกรธและสิทธิส่วนบุคคล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11.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วิธีการศึกษาพระคัมภีร์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12.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รักและยอมรับตนเอง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13.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ความสัมพันธ์ส่วนตัวกับคนอื่นๆ</a:t>
            </a:r>
            <a:endParaRPr lang="en-US" sz="2400" b="1" kern="150" dirty="0">
              <a:solidFill>
                <a:srgbClr val="FFFF0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 marL="457200" marR="0" indent="-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14.	</a:t>
            </a:r>
            <a:r>
              <a:rPr lang="th-TH" sz="2400" b="1" kern="150" dirty="0">
                <a:solidFill>
                  <a:srgbClr val="FFFF0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ฤทธิ์อำนาจฝ่ายวิญญาณและสิ่งที่เหนือธรรมชาติ</a:t>
            </a:r>
            <a:endParaRPr lang="en-US" sz="2400" b="1" kern="150" dirty="0">
              <a:solidFill>
                <a:srgbClr val="FFFF00"/>
              </a:solidFill>
              <a:effectLst/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11512" y="1577340"/>
            <a:ext cx="4266088" cy="3911386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6690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b="1" dirty="0">
                <a:solidFill>
                  <a:schemeClr val="accent1"/>
                </a:solidFill>
              </a:rPr>
              <a:t>Suggested Teaching Sequence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6" y="1143000"/>
            <a:ext cx="4194175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1600" b="1"/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1.	How Can I Know I'm a Christian?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2.	A Quick Look at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3.	Attitudes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4.	Temptation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5.	Successful Christian Living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6.	Growing Through Failure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7.	Christian Practices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8.	Obedience to God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9.	Obedience to Man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10.	Anger and Personal Rights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11.	How to Study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12.	Love and Accepting Myself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13.	Personal Relationships with Others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/>
              <a:t>14.	Spiritual Power and the Supernatural</a:t>
            </a:r>
          </a:p>
        </p:txBody>
      </p:sp>
      <p:pic>
        <p:nvPicPr>
          <p:cNvPr id="9220" name="Object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6463" y="1600200"/>
            <a:ext cx="2025650" cy="2173288"/>
          </a:xfrm>
        </p:spPr>
      </p:pic>
      <p:sp>
        <p:nvSpPr>
          <p:cNvPr id="205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20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92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79FF836-B256-46C1-8128-AB709166DC5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67842" y="1670368"/>
            <a:ext cx="4333557" cy="3973245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914400" y="381000"/>
            <a:ext cx="10363200" cy="1752600"/>
          </a:xfrm>
        </p:spPr>
        <p:txBody>
          <a:bodyPr/>
          <a:lstStyle/>
          <a:p>
            <a:pPr algn="l" eaLnBrk="1" hangingPunct="1">
              <a:tabLst>
                <a:tab pos="696913" algn="l"/>
              </a:tabLst>
              <a:defRPr/>
            </a:pPr>
            <a:r>
              <a:rPr lang="en-US" sz="6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2.	</a:t>
            </a:r>
            <a:r>
              <a:rPr lang="th-TH" sz="6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เป้าหมายเบื้องต้นของ กกคม แต่ละวิชา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2.	Primary Goals for Each course</a:t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524000" y="2286000"/>
            <a:ext cx="9753600" cy="4495800"/>
          </a:xfrm>
        </p:spPr>
        <p:txBody>
          <a:bodyPr/>
          <a:lstStyle/>
          <a:p>
            <a:pPr marL="571500" indent="-571500">
              <a:buNone/>
            </a:pP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ก. 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แนะนำหลักพระคัมภีร์ </a:t>
            </a:r>
            <a:r>
              <a:rPr lang="th-TH" sz="4000" b="1" u="sng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พื้นฐาน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สำหรับ </a:t>
            </a:r>
            <a:r>
              <a:rPr lang="th-TH" sz="4000" b="1" u="sng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ชีวิต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สำหรับ</a:t>
            </a:r>
            <a:b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คริสเตียนใหม่ (นมไม่ใช่เนื้อ)</a:t>
            </a:r>
            <a:endParaRPr lang="en-US" sz="4000" b="1" dirty="0">
              <a:solidFill>
                <a:srgbClr val="FFFF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571500" indent="-5715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A.	Introduce </a:t>
            </a:r>
            <a:r>
              <a:rPr lang="en-US" altLang="en-US" sz="2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</a:t>
            </a: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/>
              <a:t>Biblical principles for </a:t>
            </a:r>
            <a:r>
              <a:rPr lang="en-US" altLang="en-US" sz="2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/>
              <a:t>for new Christians </a:t>
            </a:r>
            <a:br>
              <a:rPr lang="en-US" altLang="en-US" sz="2000" dirty="0"/>
            </a:br>
            <a:r>
              <a:rPr lang="en-US" altLang="en-US" sz="2000" dirty="0"/>
              <a:t>(milk, not meat)</a:t>
            </a:r>
            <a:br>
              <a:rPr lang="en-US" altLang="en-US" sz="2000" dirty="0"/>
            </a:br>
            <a:endParaRPr lang="en-US" altLang="en-US" sz="2800" dirty="0">
              <a:solidFill>
                <a:srgbClr val="FFFF00"/>
              </a:solidFill>
            </a:endParaRPr>
          </a:p>
          <a:p>
            <a:pPr marL="571500" indent="-571500">
              <a:buNone/>
            </a:pP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ข. </a:t>
            </a:r>
            <a:r>
              <a:rPr lang="en-US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000" b="1" dirty="0">
                <a:solidFill>
                  <a:srgbClr val="FFFF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เริ่มต้นด้วยการนำไป </a:t>
            </a:r>
            <a:r>
              <a:rPr lang="th-TH" sz="4000" b="1" u="sng" dirty="0">
                <a:solidFill>
                  <a:srgbClr val="FFC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ประยุกต์ใช้ส่วนตัว</a:t>
            </a:r>
            <a:endParaRPr lang="en-US" sz="4000" b="1" dirty="0">
              <a:solidFill>
                <a:srgbClr val="FFC0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571500" indent="-571500" eaLnBrk="1" hangingPunct="1">
              <a:spcBef>
                <a:spcPts val="0"/>
              </a:spcBef>
              <a:spcAft>
                <a:spcPct val="50000"/>
              </a:spcAft>
              <a:buNone/>
              <a:defRPr/>
            </a:pPr>
            <a:r>
              <a:rPr lang="en-US" altLang="en-US" sz="2000" dirty="0"/>
              <a:t>B.	Start them on the path to personal </a:t>
            </a:r>
            <a:r>
              <a:rPr lang="en-US" altLang="en-US" sz="2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en-US" altLang="en-US" sz="28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92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          T506.03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A3B406-1233-46D0-9B58-622B64DB40E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/>
    </p:bldLst>
  </p:timing>
</p:sld>
</file>

<file path=ppt/theme/theme1.xml><?xml version="1.0" encoding="utf-8"?>
<a:theme xmlns:a="http://schemas.openxmlformats.org/drawingml/2006/main" name="Compass">
  <a:themeElements>
    <a:clrScheme name="Compass 5">
      <a:dk1>
        <a:srgbClr val="AC835E"/>
      </a:dk1>
      <a:lt1>
        <a:srgbClr val="FFFFFF"/>
      </a:lt1>
      <a:dk2>
        <a:srgbClr val="AE8764"/>
      </a:dk2>
      <a:lt2>
        <a:srgbClr val="FFFFCC"/>
      </a:lt2>
      <a:accent1>
        <a:srgbClr val="CC6600"/>
      </a:accent1>
      <a:accent2>
        <a:srgbClr val="FF5050"/>
      </a:accent2>
      <a:accent3>
        <a:srgbClr val="D3C3B8"/>
      </a:accent3>
      <a:accent4>
        <a:srgbClr val="DADADA"/>
      </a:accent4>
      <a:accent5>
        <a:srgbClr val="E2B8AA"/>
      </a:accent5>
      <a:accent6>
        <a:srgbClr val="E74848"/>
      </a:accent6>
      <a:hlink>
        <a:srgbClr val="FFCC99"/>
      </a:hlink>
      <a:folHlink>
        <a:srgbClr val="FF9966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4417</TotalTime>
  <Words>270</Words>
  <Application>Microsoft Office PowerPoint</Application>
  <PresentationFormat>Widescreen</PresentationFormat>
  <Paragraphs>287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 Unicode MS</vt:lpstr>
      <vt:lpstr>Arial</vt:lpstr>
      <vt:lpstr>Calibri</vt:lpstr>
      <vt:lpstr>Cordia New</vt:lpstr>
      <vt:lpstr>Khmer UI</vt:lpstr>
      <vt:lpstr>Tahoma</vt:lpstr>
      <vt:lpstr>Wingdings</vt:lpstr>
      <vt:lpstr>Compass</vt:lpstr>
      <vt:lpstr>การแนะนำ การศึกษาในกลุ่มสำหรับคริสเตียนใหม่ Introducing the  Group Studies for New Life </vt:lpstr>
      <vt:lpstr>1. การอธิบายอย่างคร่าวๆ การฝึกอบรมการเป็นสาวก คริสเตียน ที่ให้แก่ผู้เรียนของเรา 1. Overview of the Discipleship Training given to our Students</vt:lpstr>
      <vt:lpstr>ภาพรวมในระยะเวลา 12 เดือนอย่าวคร่าวๆ   12 Month Overview</vt:lpstr>
      <vt:lpstr>ภาพรวมในระยะเวลา 12 เดือนอย่าวคร่าวๆ   12 Month Overview</vt:lpstr>
      <vt:lpstr>การศึกษาในกลุ่มสำหรับคริสเตียนใหม่  </vt:lpstr>
      <vt:lpstr>Group Studies for New Life</vt:lpstr>
      <vt:lpstr>ลำดับการสอนที่แนะนำ </vt:lpstr>
      <vt:lpstr>Suggested Teaching Sequence</vt:lpstr>
      <vt:lpstr>2. เป้าหมายเบื้องต้นของ กกคม แต่ละวิชา 2. Primary Goals for Each course </vt:lpstr>
      <vt:lpstr>2. เป้าหมายเบื้องต้นของ กกคม แต่ละวิชา 2. Primary Goals for Each course </vt:lpstr>
      <vt:lpstr>3. แต่ละวิชาในหลักสูตร กกคม ประกอบด้วย 3. Materials for each GSNL course </vt:lpstr>
      <vt:lpstr>4. ประโยชน์ของการสอน กกคม ตามรูปแบบที่แนะนำ 4. Benefits of GSNL approach</vt:lpstr>
      <vt:lpstr>4. ประโยชน์ของการสอน กกคม ตามรูปแบบที่แนะนำ 4. Benefits of GSNL approach</vt:lpstr>
      <vt:lpstr>5. ข้อจำกัดที่เป็นไปได้ในการสอน กกคม ตามรูปแบบที่แนะนำ 5. Possible Limitations of GSNL approach</vt:lpstr>
      <vt:lpstr>5. ข้อจำกัดที่เป็นไปได้ในการสอน กกคม ตามรูปแบบที่แนะนำ 5. Possible Limitations of GSNL approach</vt:lpstr>
      <vt:lpstr>5. ข้อจำกัดที่เป็นไปได้ในการสอน กกคม ตามรูปแบบที่แนะนำ 5. Possible Limitations of GSNL approach</vt:lpstr>
      <vt:lpstr>5. ข้อจำกัดที่เป็นไปได้ในการสอน กกคม ตามรูปแบบที่แนะนำ 5. Possible Limitations of GSNL approach</vt:lpstr>
      <vt:lpstr>6. โครงสร้างของ กกคม แต่ละวิชา 6. Structure for each GSNL course    </vt:lpstr>
      <vt:lpstr>7. การวางแผนบทเรียนในคู่มือครู 7. Lesson plans in Teacher’s Manual   </vt:lpstr>
      <vt:lpstr>8. ปัญหาที่เป็นไปได้กับการสอน หลักสูตร กกคม 8. Possible Problems with Teaching GSNL    </vt:lpstr>
      <vt:lpstr>8. ปัญหาที่เป็นไปได้กับการสอน หลักสูตร กกคม 8. Possible Problems with Teaching GSNL    </vt:lpstr>
      <vt:lpstr>9. หนังสือ:คำแนะนำสำหรับครูผู้สอนหลักสูตรการศึกษาในกลุ่มสำหรับคริสเตียนใหม่ 9. Introducing Teachers to the GSNL</vt:lpstr>
      <vt:lpstr>9. หนังสือ:คำแนะนำสำหรับครูผู้สอนหลักสูตรการศึกษาในกลุ่มสำหรับคริสเตียนใหม่ 9. Introducing Teachers to the GSNL</vt:lpstr>
      <vt:lpstr>10. การให้คะแนนการบ้านของผู้เรียน 10. Grading Student Assignments</vt:lpstr>
      <vt:lpstr>10. การให้คะแนนการบ้านของผู้เรียน 10. Grading Student Assignments</vt:lpstr>
      <vt:lpstr>11. การสอบใน กกคม 11. Tests in the GSNL</vt:lpstr>
      <vt:lpstr>11. การสอบใน กกคม 11. Tests in the GSNL</vt:lpstr>
      <vt:lpstr>การศึกษาเพิ่มเติม For Further Study</vt:lpstr>
      <vt:lpstr>คำถามเพื่อการอภิปราย Questions for discussion</vt:lpstr>
      <vt:lpstr>ข้อมูลในการติดต่อ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 Group Studies  for New Christians</dc:title>
  <dc:creator>staysharp</dc:creator>
  <cp:lastModifiedBy>Dave Batty</cp:lastModifiedBy>
  <cp:revision>151</cp:revision>
  <dcterms:created xsi:type="dcterms:W3CDTF">2007-03-26T09:44:34Z</dcterms:created>
  <dcterms:modified xsi:type="dcterms:W3CDTF">2019-12-18T18:03:49Z</dcterms:modified>
</cp:coreProperties>
</file>