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6" r:id="rId3"/>
    <p:sldId id="299" r:id="rId4"/>
    <p:sldId id="301" r:id="rId5"/>
    <p:sldId id="302" r:id="rId6"/>
    <p:sldId id="305" r:id="rId7"/>
    <p:sldId id="307" r:id="rId8"/>
    <p:sldId id="308" r:id="rId9"/>
    <p:sldId id="310" r:id="rId10"/>
    <p:sldId id="303" r:id="rId11"/>
    <p:sldId id="313" r:id="rId12"/>
    <p:sldId id="304" r:id="rId13"/>
    <p:sldId id="314" r:id="rId14"/>
    <p:sldId id="315" r:id="rId15"/>
    <p:sldId id="316" r:id="rId16"/>
  </p:sldIdLst>
  <p:sldSz cx="12192000" cy="6858000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51" d="100"/>
          <a:sy n="51" d="100"/>
        </p:scale>
        <p:origin x="1794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231191-2824-479D-821C-EC9F2549B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0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418853A-1009-4EFB-B108-DB0373804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DDD202-DD37-4C40-8FB1-089D8DD3D63A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10344150" y="1463675"/>
            <a:ext cx="22536151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0" y="2085976"/>
            <a:ext cx="75184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727200" y="6365875"/>
            <a:ext cx="568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5CF8CCFA-DE33-4097-918D-0AC4EA3581B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50F3A96-BF80-420D-9332-74CEEFAD98A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91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692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0168" y="609600"/>
            <a:ext cx="787823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1265B87-04F8-4EB4-AA52-2E43B314731A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999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6203F61-5B08-437E-A56C-EBAA45F4644B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45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EA5597A-B5A2-496A-A0E5-C67E7BB9353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634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0167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B5F1422-1155-47BA-ABD3-FD8D46EC421A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26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DEC1E9D-3CAC-4F66-96E8-E189DBAC658F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63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114123D-B8BE-49E4-BB03-D0E821964BA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77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4F8F622-D8BB-463F-BE29-37ED3084720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9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B6744EB-E519-4E64-8E43-D127B01103E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23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DBD3D3-659A-4542-B1B5-6FBCA6D79A83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051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11207750" y="4763"/>
            <a:ext cx="23384935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910168" y="609600"/>
            <a:ext cx="107738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0167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20251" y="6442075"/>
            <a:ext cx="254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 smtClean="0"/>
              <a:t>11-2019</a:t>
            </a:r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0167" y="6365875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99084" y="6148388"/>
            <a:ext cx="254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>
              <a:defRPr/>
            </a:pPr>
            <a:fld id="{06120760-51EB-4C18-8C53-3B002EA363F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63886F8-FBFD-4218-B78A-D7733296B1E0}" type="slidenum">
              <a:rPr lang="en-US"/>
              <a:pPr lvl="1">
                <a:defRPr/>
              </a:pPr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17813" y="762001"/>
            <a:ext cx="7772400" cy="3243263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dirty="0"/>
              <a:t>O que fazer quando treinamento de discipulado não funciona</a:t>
            </a:r>
            <a:r>
              <a:rPr lang="pt-BR" sz="6000" dirty="0"/>
              <a:t>                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</a:rPr>
              <a:t>What to do when Discipleship training</a:t>
            </a:r>
            <a:br>
              <a:rPr lang="en-US" sz="32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i="1" dirty="0">
                <a:solidFill>
                  <a:schemeClr val="tx2">
                    <a:lumMod val="50000"/>
                  </a:schemeClr>
                </a:solidFill>
              </a:rPr>
              <a:t>does not work</a:t>
            </a:r>
            <a:endParaRPr lang="en-US" sz="6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27575" y="4437064"/>
            <a:ext cx="5638800" cy="1038225"/>
          </a:xfrm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3200" dirty="0" err="1">
                <a:latin typeface="Arial" charset="0"/>
              </a:rPr>
              <a:t>Por</a:t>
            </a:r>
            <a:r>
              <a:rPr lang="en-US" sz="3200" dirty="0">
                <a:latin typeface="Arial" charset="0"/>
              </a:rPr>
              <a:t> David Batty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73" y="4771096"/>
            <a:ext cx="2952055" cy="136564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533" y="447676"/>
            <a:ext cx="8080375" cy="2600325"/>
          </a:xfrm>
        </p:spPr>
        <p:txBody>
          <a:bodyPr/>
          <a:lstStyle/>
          <a:p>
            <a:pPr marL="468313" indent="-468313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conselheiro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counselor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dirty="0">
                <a:solidFill>
                  <a:schemeClr val="tx1"/>
                </a:solidFill>
              </a:rPr>
              <a:t>O relacionamento entre treinamento de discipulado e aconselhamento</a:t>
            </a:r>
            <a:br>
              <a:rPr lang="pt-BR" sz="3600" dirty="0">
                <a:solidFill>
                  <a:schemeClr val="tx1"/>
                </a:solidFill>
              </a:rPr>
            </a:br>
            <a:r>
              <a:rPr lang="en-US" sz="2800" dirty="0"/>
              <a:t>The relationship between Christian discipleship training and counseling</a:t>
            </a:r>
            <a:endParaRPr lang="en-US" sz="3600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6778B1F-8A98-43E1-A36A-7A81A83073E6}" type="slidenum">
              <a:rPr lang="en-US" smtClean="0"/>
              <a:pPr lvl="1">
                <a:defRPr/>
              </a:pPr>
              <a:t>10</a:t>
            </a:fld>
            <a:endParaRPr lang="en-US">
              <a:latin typeface="+mn-lt"/>
            </a:endParaRPr>
          </a:p>
        </p:txBody>
      </p:sp>
      <p:pic>
        <p:nvPicPr>
          <p:cNvPr id="6" name="Picture 5" descr="C:\Documents and Settings\Dave Batty\Local Settings\Temporary Internet Files\Content.IE5\H467LFQU\MPj03988050000[1].jpg"/>
          <p:cNvPicPr>
            <a:picLocks noChangeAspect="1" noChangeArrowheads="1"/>
          </p:cNvPicPr>
          <p:nvPr/>
        </p:nvPicPr>
        <p:blipFill>
          <a:blip r:embed="rId2" cstate="print"/>
          <a:srcRect t="8333" b="16667"/>
          <a:stretch>
            <a:fillRect/>
          </a:stretch>
        </p:blipFill>
        <p:spPr bwMode="auto">
          <a:xfrm flipH="1">
            <a:off x="2891644" y="3384376"/>
            <a:ext cx="6400800" cy="3429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perspectiveAbove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625" y="620688"/>
            <a:ext cx="7772400" cy="5475312"/>
          </a:xfrm>
        </p:spPr>
        <p:txBody>
          <a:bodyPr/>
          <a:lstStyle/>
          <a:p>
            <a:pPr marL="690563" indent="-690563">
              <a:spcAft>
                <a:spcPts val="1500"/>
              </a:spcAft>
              <a:buNone/>
              <a:defRPr/>
            </a:pPr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5.	</a:t>
            </a:r>
            <a:r>
              <a:rPr lang="pt-BR" b="1" dirty="0">
                <a:latin typeface="+mj-lt"/>
              </a:rPr>
              <a:t>E se os monstros e paredes ainda estiverem lá amanhã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if the walls and monsters are still here tomorrow?</a:t>
            </a:r>
          </a:p>
          <a:p>
            <a:pPr marL="1143000" indent="-566738">
              <a:spcAft>
                <a:spcPts val="1500"/>
              </a:spcAft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A.	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Satanás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mentiroso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Satan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es-E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es-E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liar</a:t>
            </a:r>
            <a:r>
              <a:rPr lang="es-A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079500" indent="-514350">
              <a:buNone/>
              <a:defRPr/>
            </a:pP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E952F49-6DA2-4BED-A057-5F009051F5B1}" type="slidenum">
              <a:rPr lang="en-US" smtClean="0"/>
              <a:pPr lvl="1">
                <a:defRPr/>
              </a:pPr>
              <a:t>11</a:t>
            </a:fld>
            <a:endParaRPr lang="en-US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94887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9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508" y="332656"/>
            <a:ext cx="9937104" cy="5583324"/>
          </a:xfrm>
        </p:spPr>
        <p:txBody>
          <a:bodyPr/>
          <a:lstStyle/>
          <a:p>
            <a:pPr marL="681038" indent="-681038">
              <a:buClr>
                <a:srgbClr val="C00000"/>
              </a:buClr>
              <a:buSzPct val="100000"/>
              <a:buNone/>
              <a:defRPr/>
            </a:pP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B.	A pessoa pode não estar entendendo ou não estar aplicando os princípios de discipulado: </a:t>
            </a:r>
            <a:b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 may not understand or not be applying the discipleship principles of: </a:t>
            </a:r>
            <a:endParaRPr lang="en-US" sz="44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543050" lvl="2" indent="-742950"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Coloque de lado “a velha maneira de viver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Putting off the “old way of living” </a:t>
            </a:r>
          </a:p>
          <a:p>
            <a:pPr marL="1543050" lvl="2" indent="-742950">
              <a:spcBef>
                <a:spcPts val="1800"/>
              </a:spcBef>
              <a:buClr>
                <a:srgbClr val="C00000"/>
              </a:buClr>
              <a:buSzPct val="100000"/>
              <a:buFont typeface="Wingdings" pitchFamily="2" charset="2"/>
              <a:buChar char="Ø"/>
              <a:tabLst>
                <a:tab pos="4338638" algn="l"/>
              </a:tabLst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Revista-se da “nova maneira de viver”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Putting on the “new way of living”</a:t>
            </a:r>
            <a:b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Efésios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4 &amp; 5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Ephesians 4 &amp; 5</a:t>
            </a:r>
            <a:endParaRPr lang="en-US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543050" lvl="2" indent="-742950">
              <a:buClr>
                <a:srgbClr val="C00000"/>
              </a:buClr>
              <a:buSzPct val="100000"/>
              <a:buNone/>
              <a:tabLst>
                <a:tab pos="4338638" algn="l"/>
              </a:tabLst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Colossenses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Colossians 3</a:t>
            </a:r>
            <a:endParaRPr 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9913C78-10BF-46E0-A2B6-EB4417D3BBA7}" type="slidenum">
              <a:rPr lang="en-US" smtClean="0"/>
              <a:pPr lvl="1">
                <a:defRPr/>
              </a:pPr>
              <a:t>12</a:t>
            </a:fld>
            <a:endParaRPr lang="en-US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1" y="440669"/>
            <a:ext cx="8080375" cy="5825641"/>
          </a:xfr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Pedro 1:3-11 NVI</a:t>
            </a:r>
            <a:b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Seu divino poder </a:t>
            </a:r>
            <a:r>
              <a:rPr lang="pt-B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nos deu tudo de que necessitamos para a vida e para a piedade</a:t>
            </a:r>
            <a:r>
              <a:rPr lang="pt-B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por meio do pleno conhecimento daquele que nos chamou para a sua própria glória e virtude</a:t>
            </a:r>
            <a:r>
              <a:rPr lang="es-A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s-A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AR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Peter 1:3-11 NIV 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 divine power has given us </a:t>
            </a: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everything we need for a godly life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through our knowledge of him who called us by his own glory and goodness.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6778B1F-8A98-43E1-A36A-7A81A83073E6}" type="slidenum">
              <a:rPr lang="en-US" smtClean="0"/>
              <a:pPr lvl="1">
                <a:defRPr/>
              </a:pPr>
              <a:t>13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304800"/>
            <a:ext cx="7543800" cy="1447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Questões para discussão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rgbClr val="FFCC00"/>
                </a:solidFill>
              </a:rPr>
              <a:t>Questions for discussion</a:t>
            </a:r>
            <a:endParaRPr lang="en-US" b="0" i="1" dirty="0">
              <a:solidFill>
                <a:srgbClr val="FFCC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11-2019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5159896" y="6309320"/>
            <a:ext cx="1905000" cy="381000"/>
          </a:xfrm>
        </p:spPr>
        <p:txBody>
          <a:bodyPr/>
          <a:lstStyle/>
          <a:p>
            <a:r>
              <a:rPr lang="en-US" sz="1600" dirty="0"/>
              <a:t>www.iTeenChallenge.org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3103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err="1"/>
              <a:t>Informação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err="1"/>
              <a:t>contatar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/>
              <a:t>Global Teen Challenge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400" dirty="0"/>
          </a:p>
          <a:p>
            <a:pPr algn="ctr">
              <a:buNone/>
              <a:defRPr/>
            </a:pPr>
            <a:r>
              <a:rPr lang="en-US" sz="4400" dirty="0"/>
              <a:t>www.GlobalTC.org</a:t>
            </a:r>
          </a:p>
          <a:p>
            <a:pPr algn="ctr">
              <a:buNone/>
              <a:defRPr/>
            </a:pPr>
            <a:r>
              <a:rPr lang="en-US" sz="4400" dirty="0"/>
              <a:t>www.iTeenChallenge.org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3600" dirty="0"/>
              <a:t>706-576-6555</a:t>
            </a:r>
            <a:endParaRPr lang="en-US" sz="4400" dirty="0"/>
          </a:p>
        </p:txBody>
      </p:sp>
      <p:pic>
        <p:nvPicPr>
          <p:cNvPr id="1741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4517269"/>
            <a:ext cx="3695700" cy="17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smtClean="0"/>
              <a:t>11-2019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5519936" y="6324600"/>
            <a:ext cx="1905000" cy="381000"/>
          </a:xfrm>
        </p:spPr>
        <p:txBody>
          <a:bodyPr/>
          <a:lstStyle/>
          <a:p>
            <a:r>
              <a:rPr lang="en-US" sz="1600" dirty="0"/>
              <a:t>www.iTeenChallenge.org</a:t>
            </a:r>
          </a:p>
        </p:txBody>
      </p:sp>
    </p:spTree>
    <p:extLst>
      <p:ext uri="{BB962C8B-B14F-4D97-AF65-F5344CB8AC3E}">
        <p14:creationId xmlns:p14="http://schemas.microsoft.com/office/powerpoint/2010/main" val="306229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querem</a:t>
            </a:r>
            <a:r>
              <a:rPr lang="en-US" dirty="0"/>
              <a:t> </a:t>
            </a:r>
            <a:r>
              <a:rPr lang="en-US" dirty="0" err="1"/>
              <a:t>mudar</a:t>
            </a:r>
            <a:r>
              <a:rPr lang="en-US" dirty="0" smtClean="0"/>
              <a:t>?                </a:t>
            </a:r>
            <a:br>
              <a:rPr lang="en-US" dirty="0" smtClean="0"/>
            </a:br>
            <a:r>
              <a:rPr lang="en-US" sz="2000" i="1" dirty="0" smtClean="0"/>
              <a:t>Do </a:t>
            </a:r>
            <a:r>
              <a:rPr lang="en-US" sz="2000" i="1" dirty="0"/>
              <a:t>they want to change?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Alguns estão desesperados para sair da crise imediata, mas não têm disposição para se comprometer com a disciplina de mudança. </a:t>
            </a:r>
            <a:b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--Bob Dunstan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Some are desperate to get out of the immediate crisis,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but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unwilling to commit </a:t>
            </a:r>
            <a:r>
              <a:rPr lang="en-US" sz="28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</a:t>
            </a:r>
            <a:r>
              <a:rPr lang="en-US" sz="28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discipline of change</a:t>
            </a:r>
            <a:r>
              <a:rPr lang="en-US" sz="28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en-US" sz="280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sz="24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--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Bob Dunstan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03A0AB5-3C1C-4B40-9CBB-46BCAE7E8973}" type="slidenum">
              <a:rPr lang="en-US" smtClean="0"/>
              <a:pPr lvl="1">
                <a:defRPr/>
              </a:pPr>
              <a:t>2</a:t>
            </a:fld>
            <a:endParaRPr lang="en-US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557" y="188640"/>
            <a:ext cx="8080375" cy="1647056"/>
          </a:xfrm>
        </p:spPr>
        <p:txBody>
          <a:bodyPr/>
          <a:lstStyle/>
          <a:p>
            <a:pPr>
              <a:defRPr/>
            </a:pPr>
            <a:r>
              <a:rPr lang="pt-BR" sz="3600" dirty="0">
                <a:solidFill>
                  <a:schemeClr val="tx1"/>
                </a:solidFill>
              </a:rPr>
              <a:t>Parte 1: Panorama das causas porque o discipulado não funciona</a:t>
            </a:r>
            <a:r>
              <a:rPr lang="pt-BR" sz="3600" dirty="0">
                <a:solidFill>
                  <a:srgbClr val="C00000"/>
                </a:solidFill>
              </a:rPr>
              <a:t/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FFCC00"/>
                </a:solidFill>
              </a:rPr>
              <a:t>Part 1: Overview of causes why discipleship does not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52" y="2166156"/>
            <a:ext cx="8707560" cy="4071156"/>
          </a:xfrm>
        </p:spPr>
        <p:txBody>
          <a:bodyPr/>
          <a:lstStyle/>
          <a:p>
            <a:pPr marL="514350" indent="-514350">
              <a:spcAft>
                <a:spcPts val="200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quer que nós trabalhemos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através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problemas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não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fujamos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deles.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wants us to work </a:t>
            </a:r>
            <a:r>
              <a:rPr lang="en-US" sz="28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through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problems, not run from them.</a:t>
            </a:r>
          </a:p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 haver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tentações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a pecar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colocadas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Satanás.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There may be </a:t>
            </a:r>
            <a:r>
              <a:rPr lang="en-US" sz="28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temptations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</a:t>
            </a:r>
            <a:r>
              <a:rPr lang="en-US" sz="28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put there by Satan.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A665003-6FAE-4E55-BDD2-8A3D82018BED}" type="slidenum">
              <a:rPr lang="en-US" smtClean="0"/>
              <a:pPr lvl="1">
                <a:defRPr/>
              </a:pPr>
              <a:t>3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7" y="404665"/>
            <a:ext cx="8059489" cy="5691336"/>
          </a:xfrm>
        </p:spPr>
        <p:txBody>
          <a:bodyPr/>
          <a:lstStyle/>
          <a:p>
            <a:pPr marL="468313" indent="-468313">
              <a:spcAft>
                <a:spcPts val="2000"/>
              </a:spcAft>
              <a:buClr>
                <a:srgbClr val="C00000"/>
              </a:buClr>
              <a:buSzPct val="100000"/>
              <a:buFont typeface="+mj-lt"/>
              <a:buAutoNum type="arabicPeriod" startAt="3"/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 haver 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problemas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não resolvidos  </a:t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passado ainda causando danos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presentes.</a:t>
            </a:r>
            <a:b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Aconselhamento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pode ser a chave para entender como quebrar estas cadeias.        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There may be unresolved</a:t>
            </a:r>
            <a:r>
              <a:rPr lang="en-US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problems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from the past still causing present damage. </a:t>
            </a:r>
            <a:r>
              <a:rPr lang="en-US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Counseling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may be the key to understanding how to break these chains.</a:t>
            </a:r>
          </a:p>
          <a:p>
            <a:pPr marL="468313" indent="-468313">
              <a:spcAft>
                <a:spcPts val="2000"/>
              </a:spcAft>
              <a:buClr>
                <a:srgbClr val="C00000"/>
              </a:buClr>
              <a:buSzPct val="100000"/>
              <a:buFont typeface="+mj-lt"/>
              <a:buAutoNum type="arabicPeriod" startAt="3"/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 haver 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conseqüências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de meu comportamento pecaminoso - passado ou presente.    Gálatas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6:7-8                                  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may be </a:t>
            </a:r>
            <a:r>
              <a:rPr lang="en-US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consequences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 my sinful behavior—past or present.       </a:t>
            </a:r>
            <a:r>
              <a:rPr lang="en-US" sz="1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Galatians 6:7-8</a:t>
            </a:r>
          </a:p>
          <a:p>
            <a:pPr marL="742950" indent="-742950">
              <a:spcAft>
                <a:spcPts val="2000"/>
              </a:spcAft>
              <a:buClr>
                <a:srgbClr val="C00000"/>
              </a:buClr>
              <a:buSzPct val="100000"/>
              <a:buFont typeface="+mj-lt"/>
              <a:buAutoNum type="arabicPeriod" startAt="3"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54B365FF-8250-470F-BDE7-FF4AF50159F3}" type="slidenum">
              <a:rPr lang="en-US" smtClean="0"/>
              <a:pPr lvl="1">
                <a:defRPr/>
              </a:pPr>
              <a:t>4</a:t>
            </a:fld>
            <a:endParaRPr lang="en-US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517" y="873126"/>
            <a:ext cx="8239509" cy="5222875"/>
          </a:xfrm>
        </p:spPr>
        <p:txBody>
          <a:bodyPr/>
          <a:lstStyle/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 startAt="5"/>
              <a:defRPr/>
            </a:pP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Pessoa pode ter experimentado libertação</a:t>
            </a:r>
            <a: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miraculosa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de Deus no passado, então recaído e agora a pessoa que está </a:t>
            </a:r>
            <a:r>
              <a:rPr lang="pt-B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capturado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novamente. Jeremias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21:2 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 may have experienced God’s </a:t>
            </a:r>
            <a:r>
              <a:rPr lang="en-US" sz="28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miraculous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deliverance in the past, then relapsed and now the person finds they are </a:t>
            </a:r>
            <a:r>
              <a:rPr lang="en-US" sz="28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trapped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again.    Jeremiah 21:2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B840036-DF7D-4E46-8FEE-2747DA53BFD7}" type="slidenum">
              <a:rPr lang="en-US" smtClean="0"/>
              <a:pPr lvl="1">
                <a:defRPr/>
              </a:pPr>
              <a:t>5</a:t>
            </a:fld>
            <a:endParaRPr lang="en-US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2206625" y="296863"/>
            <a:ext cx="7772400" cy="61198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>
                <a:latin typeface="+mj-lt"/>
              </a:rPr>
              <a:t>Passado</a:t>
            </a:r>
            <a:r>
              <a:rPr lang="en-US" dirty="0" smtClean="0">
                <a:latin typeface="+mj-lt"/>
              </a:rPr>
              <a:t>   </a:t>
            </a:r>
            <a:r>
              <a:rPr lang="en-US" sz="2400" dirty="0">
                <a:solidFill>
                  <a:srgbClr val="FFCC00"/>
                </a:solidFill>
                <a:latin typeface="+mj-lt"/>
              </a:rPr>
              <a:t>Past</a:t>
            </a:r>
            <a:r>
              <a:rPr lang="en-US" sz="2400" i="1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   </a:t>
            </a:r>
            <a:r>
              <a:rPr lang="en-US" dirty="0" err="1" smtClean="0">
                <a:latin typeface="+mj-lt"/>
              </a:rPr>
              <a:t>Futuro</a:t>
            </a:r>
            <a:r>
              <a:rPr lang="en-US" dirty="0" smtClean="0">
                <a:latin typeface="+mj-lt"/>
              </a:rPr>
              <a:t> </a:t>
            </a:r>
            <a:r>
              <a:rPr lang="en-US" sz="2000" dirty="0">
                <a:solidFill>
                  <a:srgbClr val="FFCC00"/>
                </a:solidFill>
                <a:latin typeface="+mj-lt"/>
              </a:rPr>
              <a:t>Future</a:t>
            </a:r>
            <a:r>
              <a:rPr lang="en-US" dirty="0" smtClean="0">
                <a:solidFill>
                  <a:srgbClr val="FFCC00"/>
                </a:solidFill>
                <a:latin typeface="+mj-lt"/>
              </a:rPr>
              <a:t> 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CC94839-071B-48AD-A33D-2327990F9768}" type="slidenum">
              <a:rPr lang="en-US" smtClean="0"/>
              <a:pPr lvl="1">
                <a:defRPr/>
              </a:pPr>
              <a:t>6</a:t>
            </a:fld>
            <a:endParaRPr lang="en-US">
              <a:latin typeface="+mn-lt"/>
            </a:endParaRPr>
          </a:p>
        </p:txBody>
      </p:sp>
      <p:cxnSp>
        <p:nvCxnSpPr>
          <p:cNvPr id="18437" name="Straight Connector 6"/>
          <p:cNvCxnSpPr>
            <a:cxnSpLocks noChangeShapeType="1"/>
          </p:cNvCxnSpPr>
          <p:nvPr/>
        </p:nvCxnSpPr>
        <p:spPr bwMode="auto">
          <a:xfrm rot="5400000">
            <a:off x="3359150" y="3429000"/>
            <a:ext cx="54737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8" name="Straight Connector 8"/>
          <p:cNvCxnSpPr>
            <a:cxnSpLocks noChangeShapeType="1"/>
          </p:cNvCxnSpPr>
          <p:nvPr/>
        </p:nvCxnSpPr>
        <p:spPr bwMode="auto">
          <a:xfrm>
            <a:off x="2603501" y="3429000"/>
            <a:ext cx="71294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517" y="8620"/>
            <a:ext cx="8080375" cy="1584176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solidFill>
                  <a:schemeClr val="tx1"/>
                </a:solidFill>
              </a:rPr>
              <a:t>Parte 2: Um olhar em profundidade porque o discipulado não funciona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en-US" sz="2400" dirty="0"/>
              <a:t>Part 2:  In-depth look at why discipleship does not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500" y="1664804"/>
            <a:ext cx="5724636" cy="4359188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Pedras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caminho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Rocks in the road</a:t>
            </a:r>
            <a:endParaRPr lang="en-US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Cada cristão deve aprender habilidades fundamentais de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para funcionar como cristão responsável.</a:t>
            </a:r>
            <a:b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Each Christian must learn basic life skills to function as a responsible Christian.</a:t>
            </a:r>
            <a:b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Este é o coração do treinamento de discipulado cristão.</a:t>
            </a:r>
            <a:b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This is the heart of Christian discipleship training.</a:t>
            </a:r>
            <a:endParaRPr lang="en-US" sz="2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21BEFFE-D3BB-4952-8C85-A2C28D05215F}" type="slidenum">
              <a:rPr lang="en-US" smtClean="0"/>
              <a:pPr lvl="1">
                <a:defRPr/>
              </a:pPr>
              <a:t>7</a:t>
            </a:fld>
            <a:endParaRPr lang="en-US">
              <a:latin typeface="+mn-lt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9" y="2204864"/>
            <a:ext cx="2490787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96012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694" y="296652"/>
            <a:ext cx="7772400" cy="5295900"/>
          </a:xfrm>
        </p:spPr>
        <p:txBody>
          <a:bodyPr/>
          <a:lstStyle/>
          <a:p>
            <a:pPr marL="468313" indent="-468313">
              <a:buNone/>
              <a:defRPr/>
            </a:pPr>
            <a:r>
              <a:rPr lang="pt-BR" sz="2800" dirty="0">
                <a:solidFill>
                  <a:schemeClr val="bg2"/>
                </a:solidFill>
                <a:latin typeface="+mj-lt"/>
              </a:rPr>
              <a:t>2.	O que uma pessoa pode fazer quando vem uma parede ou uma cova da qual você não consegue atravessar, rodear, ou superar? </a:t>
            </a:r>
            <a:r>
              <a:rPr lang="pt-BR" dirty="0" smtClean="0">
                <a:solidFill>
                  <a:schemeClr val="bg2"/>
                </a:solidFill>
                <a:latin typeface="+mj-lt"/>
              </a:rPr>
              <a:t/>
            </a:r>
            <a:br>
              <a:rPr lang="pt-BR" dirty="0" smtClean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What can a person do when they come to a wall or a pit that they cannot get across, around or over?</a:t>
            </a:r>
          </a:p>
          <a:p>
            <a:pPr marL="749300" indent="-514350"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	</a:t>
            </a:r>
            <a:r>
              <a:rPr lang="pt-BR" sz="2400" dirty="0">
                <a:solidFill>
                  <a:schemeClr val="bg2"/>
                </a:solidFill>
                <a:latin typeface="+mj-lt"/>
              </a:rPr>
              <a:t>Culpando o muro &amp; cova sobre outros. </a:t>
            </a:r>
            <a:br>
              <a:rPr lang="pt-BR" sz="24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Blaming the wall &amp; pit on others</a:t>
            </a:r>
          </a:p>
          <a:p>
            <a:pPr marL="749300" indent="-514350">
              <a:buNone/>
              <a:defRPr/>
            </a:pPr>
            <a:r>
              <a:rPr lang="en-US" sz="2800" dirty="0">
                <a:solidFill>
                  <a:schemeClr val="bg2"/>
                </a:solidFill>
                <a:latin typeface="+mj-lt"/>
              </a:rPr>
              <a:t>	</a:t>
            </a:r>
            <a:r>
              <a:rPr lang="pt-BR" sz="2400" dirty="0">
                <a:solidFill>
                  <a:schemeClr val="bg2"/>
                </a:solidFill>
                <a:latin typeface="+mj-lt"/>
              </a:rPr>
              <a:t>Do ponto de vista de Deus, estes monstros são mantidos vivos por: </a:t>
            </a:r>
            <a:r>
              <a:rPr lang="pt-BR" sz="2400" b="1" u="sng" dirty="0">
                <a:solidFill>
                  <a:schemeClr val="bg2"/>
                </a:solidFill>
                <a:latin typeface="+mj-lt"/>
              </a:rPr>
              <a:t>mim</a:t>
            </a:r>
            <a:r>
              <a:rPr lang="pt-BR" sz="2400" dirty="0">
                <a:solidFill>
                  <a:schemeClr val="bg2"/>
                </a:solidFill>
                <a:latin typeface="+mj-lt"/>
              </a:rPr>
              <a:t/>
            </a:r>
            <a:br>
              <a:rPr lang="pt-BR" sz="2400" dirty="0">
                <a:solidFill>
                  <a:schemeClr val="bg2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From God’s point of view, these monsters are being kept alive by: </a:t>
            </a:r>
            <a:r>
              <a:rPr lang="en-US" sz="2000" u="sng" dirty="0">
                <a:solidFill>
                  <a:srgbClr val="C00000"/>
                </a:solidFill>
                <a:latin typeface="+mj-lt"/>
              </a:rPr>
              <a:t>me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654027BD-1153-44AD-A2AD-84C9C93E36DD}" type="slidenum">
              <a:rPr lang="en-US" smtClean="0"/>
              <a:pPr lvl="1">
                <a:defRPr/>
              </a:pPr>
              <a:t>8</a:t>
            </a:fld>
            <a:endParaRPr lang="en-US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368660"/>
            <a:ext cx="7772400" cy="5295900"/>
          </a:xfrm>
        </p:spPr>
        <p:txBody>
          <a:bodyPr/>
          <a:lstStyle/>
          <a:p>
            <a:pPr marL="514350" indent="-514350"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	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nós matamos os dragões e monstros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 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do we kill the dragons &amp; monsters?</a:t>
            </a:r>
          </a:p>
          <a:p>
            <a:pPr marL="514350" indent="-514350">
              <a:buFont typeface="Wingdings" pitchFamily="2" charset="2"/>
              <a:buAutoNum type="arabicPeriod" startAt="2"/>
              <a:defRPr/>
            </a:pP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914400" lvl="1" indent="-514350">
              <a:spcAft>
                <a:spcPts val="2000"/>
              </a:spcAft>
              <a:buFontTx/>
              <a:buAutoNum type="alphaUcPeriod"/>
              <a:defRPr/>
            </a:pP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Renovando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</a:t>
            </a:r>
            <a:r>
              <a:rPr lang="en-US" sz="20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Renewing</a:t>
            </a:r>
            <a:r>
              <a:rPr lang="en-US" sz="20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mind</a:t>
            </a:r>
            <a:endParaRPr lang="en-US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914400" lvl="1" indent="-514350">
              <a:spcAft>
                <a:spcPts val="2000"/>
              </a:spcAft>
              <a:buFontTx/>
              <a:buAutoNum type="alphaUcPeriod"/>
              <a:defRPr/>
            </a:pPr>
            <a:r>
              <a:rPr lang="en-U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Perdão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Forgiveness</a:t>
            </a:r>
            <a:endParaRPr lang="en-US" sz="2000" b="1" i="1" u="sng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914400" lvl="1" indent="-514350">
              <a:spcAft>
                <a:spcPts val="2000"/>
              </a:spcAft>
              <a:buFontTx/>
              <a:buAutoNum type="alphaUcPeriod"/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Aplicar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soluções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bíblicas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velhos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problemas 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Applying Biblical </a:t>
            </a:r>
            <a:r>
              <a:rPr lang="en-US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solutions</a:t>
            </a: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b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old problems </a:t>
            </a:r>
            <a:endParaRPr lang="en-US" sz="2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11-2019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C9183345-AB08-4A9B-9DA6-2CAB7F0BD746}" type="slidenum">
              <a:rPr lang="en-US" smtClean="0"/>
              <a:pPr lvl="1">
                <a:defRPr/>
              </a:pPr>
              <a:t>9</a:t>
            </a:fld>
            <a:endParaRPr lang="en-US">
              <a:latin typeface="+mn-lt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0" r="9370"/>
          <a:stretch>
            <a:fillRect/>
          </a:stretch>
        </p:blipFill>
        <p:spPr bwMode="auto">
          <a:xfrm>
            <a:off x="7681914" y="1881188"/>
            <a:ext cx="2986087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www.iTeenChallenge.org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Training">
  <a:themeElements>
    <a:clrScheme name="Training 8">
      <a:dk1>
        <a:srgbClr val="000000"/>
      </a:dk1>
      <a:lt1>
        <a:srgbClr val="FFFFFF"/>
      </a:lt1>
      <a:dk2>
        <a:srgbClr val="00CC66"/>
      </a:dk2>
      <a:lt2>
        <a:srgbClr val="FFCC66"/>
      </a:lt2>
      <a:accent1>
        <a:srgbClr val="00CCFF"/>
      </a:accent1>
      <a:accent2>
        <a:srgbClr val="FFFF00"/>
      </a:accent2>
      <a:accent3>
        <a:srgbClr val="AAE2B8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00CC66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6">
        <a:dk1>
          <a:srgbClr val="000000"/>
        </a:dk1>
        <a:lt1>
          <a:srgbClr val="FFFFFF"/>
        </a:lt1>
        <a:dk2>
          <a:srgbClr val="00CC66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E2B8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7">
        <a:dk1>
          <a:srgbClr val="000000"/>
        </a:dk1>
        <a:lt1>
          <a:srgbClr val="FFFFFF"/>
        </a:lt1>
        <a:dk2>
          <a:srgbClr val="00CC66"/>
        </a:dk2>
        <a:lt2>
          <a:srgbClr val="FFCC66"/>
        </a:lt2>
        <a:accent1>
          <a:srgbClr val="00CC66"/>
        </a:accent1>
        <a:accent2>
          <a:srgbClr val="FFFF00"/>
        </a:accent2>
        <a:accent3>
          <a:srgbClr val="AAE2B8"/>
        </a:accent3>
        <a:accent4>
          <a:srgbClr val="DADADA"/>
        </a:accent4>
        <a:accent5>
          <a:srgbClr val="AAE2B8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8">
        <a:dk1>
          <a:srgbClr val="000000"/>
        </a:dk1>
        <a:lt1>
          <a:srgbClr val="FFFFFF"/>
        </a:lt1>
        <a:dk2>
          <a:srgbClr val="00CC66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E2B8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8588</TotalTime>
  <Words>190</Words>
  <Application>Microsoft Office PowerPoint</Application>
  <PresentationFormat>Widescreen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Training</vt:lpstr>
      <vt:lpstr>O que fazer quando treinamento de discipulado não funciona                What to do when Discipleship training does not work</vt:lpstr>
      <vt:lpstr>Eles querem mudar?                 Do they want to change?</vt:lpstr>
      <vt:lpstr>Parte 1: Panorama das causas porque o discipulado não funciona Part 1: Overview of causes why discipleship does not work</vt:lpstr>
      <vt:lpstr>PowerPoint Presentation</vt:lpstr>
      <vt:lpstr>PowerPoint Presentation</vt:lpstr>
      <vt:lpstr>PowerPoint Presentation</vt:lpstr>
      <vt:lpstr>Parte 2: Um olhar em profundidade porque o discipulado não funciona  Part 2:  In-depth look at why discipleship does not work</vt:lpstr>
      <vt:lpstr>PowerPoint Presentation</vt:lpstr>
      <vt:lpstr>PowerPoint Presentation</vt:lpstr>
      <vt:lpstr>4. O papel do conselheiro The role of the counselor O relacionamento entre treinamento de discipulado e aconselhamento The relationship between Christian discipleship training and counseling</vt:lpstr>
      <vt:lpstr>PowerPoint Presentation</vt:lpstr>
      <vt:lpstr>PowerPoint Presentation</vt:lpstr>
      <vt:lpstr>2 Pedro 1:3-11 NVI Seu divino poder nos deu tudo de que necessitamos para a vida e para a piedade, por meio do pleno conhecimento daquele que nos chamou para a sua própria glória e virtude.  2 Peter 1:3-11 NIV  His divine power has given us everything we need for a godly life through our knowledge of him who called us by his own glory and goodness. </vt:lpstr>
      <vt:lpstr>Questões para discussão Questions for discussion</vt:lpstr>
      <vt:lpstr>Informação para contatar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</dc:creator>
  <cp:lastModifiedBy>Dave Batty</cp:lastModifiedBy>
  <cp:revision>129</cp:revision>
  <cp:lastPrinted>1601-01-01T00:00:00Z</cp:lastPrinted>
  <dcterms:created xsi:type="dcterms:W3CDTF">1601-01-01T00:00:00Z</dcterms:created>
  <dcterms:modified xsi:type="dcterms:W3CDTF">2019-11-27T19:53:16Z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