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1" r:id="rId1"/>
  </p:sldMasterIdLst>
  <p:sldIdLst>
    <p:sldId id="256" r:id="rId2"/>
    <p:sldId id="317" r:id="rId3"/>
    <p:sldId id="257" r:id="rId4"/>
    <p:sldId id="258" r:id="rId5"/>
    <p:sldId id="259" r:id="rId6"/>
    <p:sldId id="263" r:id="rId7"/>
    <p:sldId id="264" r:id="rId8"/>
    <p:sldId id="265" r:id="rId9"/>
    <p:sldId id="275" r:id="rId10"/>
    <p:sldId id="276" r:id="rId11"/>
    <p:sldId id="318" r:id="rId12"/>
    <p:sldId id="321" r:id="rId13"/>
    <p:sldId id="319" r:id="rId14"/>
    <p:sldId id="277" r:id="rId15"/>
    <p:sldId id="281" r:id="rId16"/>
    <p:sldId id="282" r:id="rId17"/>
    <p:sldId id="283" r:id="rId18"/>
    <p:sldId id="284" r:id="rId19"/>
    <p:sldId id="286" r:id="rId20"/>
    <p:sldId id="287" r:id="rId21"/>
    <p:sldId id="288" r:id="rId22"/>
    <p:sldId id="322" r:id="rId23"/>
    <p:sldId id="324" r:id="rId24"/>
    <p:sldId id="325" r:id="rId25"/>
    <p:sldId id="290" r:id="rId26"/>
    <p:sldId id="291" r:id="rId27"/>
    <p:sldId id="299" r:id="rId28"/>
    <p:sldId id="300" r:id="rId29"/>
    <p:sldId id="323" r:id="rId30"/>
    <p:sldId id="301" r:id="rId31"/>
    <p:sldId id="308" r:id="rId32"/>
    <p:sldId id="309" r:id="rId33"/>
    <p:sldId id="310" r:id="rId34"/>
    <p:sldId id="311" r:id="rId35"/>
    <p:sldId id="312" r:id="rId36"/>
  </p:sldIdLst>
  <p:sldSz cx="9144000" cy="6858000" type="screen4x3"/>
  <p:notesSz cx="6858000" cy="9144000"/>
  <p:embeddedFontLst>
    <p:embeddedFont>
      <p:font typeface="High Tower Text" panose="02040502050506030303" pitchFamily="18" charset="0"/>
      <p:regular r:id="rId37"/>
      <p:italic r:id="rId38"/>
    </p:embeddedFont>
    <p:embeddedFont>
      <p:font typeface="Impact" panose="020B0806030902050204" pitchFamily="34" charset="0"/>
      <p:regular r:id="rId39"/>
    </p:embeddedFont>
    <p:embeddedFont>
      <p:font typeface="Tahoma" panose="020B0604030504040204" pitchFamily="34" charset="0"/>
      <p:regular r:id="rId40"/>
      <p:bold r:id="rId4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99"/>
    <a:srgbClr val="000066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07" autoAdjust="0"/>
  </p:normalViewPr>
  <p:slideViewPr>
    <p:cSldViewPr>
      <p:cViewPr varScale="1">
        <p:scale>
          <a:sx n="105" d="100"/>
          <a:sy n="105" d="100"/>
        </p:scale>
        <p:origin x="18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F21B6210-870C-4453-95D5-6FEFF5CED76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E522613B-77DA-47E0-9747-5DD33BBB147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4A94610A-F4B9-41B1-A7F1-284D9F0BD010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AE994EA9-3B13-4551-B31C-72DBC616C0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6438" name="Rectangle 6">
            <a:extLst>
              <a:ext uri="{FF2B5EF4-FFF2-40B4-BE49-F238E27FC236}">
                <a16:creationId xmlns:a16="http://schemas.microsoft.com/office/drawing/2014/main" id="{E1D02324-03A3-42FA-85E8-C12C5F7A3C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A1B1747-25E1-4423-9BCB-35695B4653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31FE-B5E8-4CAB-8E33-02B667E7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02917-1AD4-423C-8571-653B1E20F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4583A-627E-49C8-8BBD-05336157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AEFB0-8511-4195-945E-F7F9086C8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6DC8F-4C65-4271-B322-EA881481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4E74A-5269-4FF2-8A47-5BD00385D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62682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B09FD7-62EC-4AEA-B1FA-1E3556CF2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40F35-4632-4E2D-9AF8-D6A7D058C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95775-7167-49C5-9818-5040305F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DBA6C-820C-470A-8353-0DE47FF99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A033B-9A00-4B86-87A4-3B079653B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52E57-9486-4D9B-B8AF-835905EAC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52696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9FA28-0645-4BF0-B46F-531DBA86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22088-0DCD-4FE8-9EB8-D796E470E1D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91A866C9-2CAF-4D8A-8A7C-BBEFC81E7755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D6639-10C9-4A63-BCB0-62BEA3532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3D374-4EAD-4E63-91D2-CCEB68B51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84729-EE5B-401E-9FDA-BACC5E1F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39DB73-D9E4-4F7E-A9C5-B75BDD768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099725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E522D-2E38-48B0-9F42-060493CD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C6685-C87E-47DB-9853-686372248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24A3D-4259-4DEC-8AB4-DA3C1B47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2CE04-7523-49E0-B884-E0D6B7FE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D223A-49E3-47BC-A337-31BC5DA3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9C1C2-9812-4D65-9388-05E32AEA1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408866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9B004-CF79-4FC7-B9BB-1617B2BE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05FCF-7273-4B41-AB37-4553E4FE5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C72B1-5A20-454B-869F-AB07B4DB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81CBB-98F3-4EBC-8B33-C5887B01D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8021B-D9F1-4994-B523-4213986F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1D209-5AC2-4DBE-8156-09147FAD0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19255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EB7F-B16F-4E69-900E-D9B0DE2B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A32BD-BEBA-4F33-80F7-93DF7B181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809E6-158E-4886-8BB0-B3D43248C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2DE7E-0E1F-46CC-AD34-C0EFE845F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8A1E4-7CDB-422B-85AC-0A2F7ADB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FBFC0-E919-4AAE-A46F-13F1ABD7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43469-A12C-4DDD-A612-FD2E1298FC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028738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6275-F1D4-41F3-AD5B-F1B0BBDF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5D026-915C-4A60-B57D-9200F78F5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7DF76-73D9-4AA0-B302-5C3F9F744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1C1437-A837-4366-AA49-17F84C165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F14BD-040A-487B-B7E8-A3D05439D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E4202D-DC59-4775-A865-848D0CB4B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5FAA2-F5E5-41A9-8D94-0B2A20FB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BBA01A-6250-4F39-8298-9674F213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6DDB9-ABCF-4C15-B51B-D186A71BEF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0586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C993-C139-4B55-A49E-ABA94338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D68B7D-8413-4497-8C17-098743F5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4BF75-8DC7-4E66-BCCA-FF82FDC9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87079-63DD-49F0-82FE-FB723B63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66488-B69A-491E-B8A2-C26D30D884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769213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0DD3BF-E2D0-45EB-A58B-92810DE2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7A81E6-8FE4-4792-B1E1-E900F9C0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7779D-7C33-4240-9C1B-28D493F3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0CF02-C0D4-439A-B022-0870B9B9E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457020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C574-124E-437A-9D7A-6F3A9612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57602-8372-4984-A068-1A87AFB7D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A91A9-38B8-4734-8A24-06CC606EB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43651-B2C9-4775-9EC2-278A8905A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C0BF1-210B-4893-ABFE-E00E15B1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202A9-C042-4AA7-8B22-F051B58B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0EC10-8780-4AEF-A70B-6F4EF430E9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87567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F6BC-28CF-48BB-9061-1B1A4544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7FA5F6-A494-431D-A52C-027BDA213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DF451-2F74-4CFD-9A54-CF2C0E0F5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B84FE-9895-4C9E-BE6C-63ADAA2FB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11FED-A5BB-482F-BD69-0497D4AF1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27A71-0ECC-4DC6-8CE9-EFEE161D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04899-E238-4488-B1D4-EB10846474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382677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3F2617C7-8155-4DFA-A4F6-10B3BC2F4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36AF594F-9835-4172-AF59-4FAF1C4A1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5412" name="Rectangle 4">
            <a:extLst>
              <a:ext uri="{FF2B5EF4-FFF2-40B4-BE49-F238E27FC236}">
                <a16:creationId xmlns:a16="http://schemas.microsoft.com/office/drawing/2014/main" id="{6FDC7924-5424-4FFE-A764-E92D6116C0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45413" name="Rectangle 5">
            <a:extLst>
              <a:ext uri="{FF2B5EF4-FFF2-40B4-BE49-F238E27FC236}">
                <a16:creationId xmlns:a16="http://schemas.microsoft.com/office/drawing/2014/main" id="{591B0EB7-6CDA-4711-B75B-437BE2018E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45414" name="Rectangle 6">
            <a:extLst>
              <a:ext uri="{FF2B5EF4-FFF2-40B4-BE49-F238E27FC236}">
                <a16:creationId xmlns:a16="http://schemas.microsoft.com/office/drawing/2014/main" id="{521CE9A9-F781-4892-816B-C536473BDA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DAC0F6EF-26F4-4D73-8552-95CA99ACF7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google.ca/imgres?imgurl=www.ednet.ledu-ni.gov.uk/images/pic-growth.jpg&amp;imgrefurl=http://www.ednet-ni.com/ledusearch/&amp;h=145&amp;w=190&amp;prev=/images%3Fq%3Dgrowth%26start%3D20%26svnum%3D10%26hl%3Den%26safe%3Doff%26output%3Dsearch%26sa%3DN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" Target="slide6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slide" Target="slide7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B1E454E-7015-4C7E-8F19-EC059DDBB7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Crescer através das falhas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8B13CAA-2C40-463B-8254-B53D57E032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Teen Challenge Farm</a:t>
            </a:r>
          </a:p>
          <a:p>
            <a:r>
              <a:rPr lang="en-US" altLang="en-US"/>
              <a:t>London, Ontario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24C3ACA-EE2E-4847-BDB4-C7675B9D3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Três: Compreendendo os meus problemas</a:t>
            </a:r>
          </a:p>
        </p:txBody>
      </p: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E75FD9AB-AAE0-4847-9A3B-7614321C95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743200"/>
            <a:ext cx="8229600" cy="4114800"/>
          </a:xfrm>
        </p:spPr>
        <p:txBody>
          <a:bodyPr/>
          <a:lstStyle/>
          <a:p>
            <a:r>
              <a:rPr lang="pt-PT" altLang="en-US"/>
              <a:t>Quadro página 49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F02BD075-EF1A-40D6-93FF-E0D7609BD6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Crescer através das falhas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FE7B3929-1B72-4CF8-922C-C1EE7C4CE7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Teen Challenge Farm</a:t>
            </a:r>
          </a:p>
          <a:p>
            <a:r>
              <a:rPr lang="en-US" altLang="en-US"/>
              <a:t>London, Ontario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41DFBEDB-E876-4001-8EAF-C844CA2BE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algn="ctr"/>
            <a:r>
              <a:rPr lang="pt-PT" altLang="en-US">
                <a:solidFill>
                  <a:srgbClr val="FF0000"/>
                </a:solidFill>
              </a:rPr>
              <a:t>Cheguemo-nos com ________ao trono de Deus para podermos receber_________ ________, e para sermos ajudados sempre que tivermos ____________ .</a:t>
            </a:r>
          </a:p>
          <a:p>
            <a:endParaRPr lang="pt-PT" altLang="en-US">
              <a:solidFill>
                <a:srgbClr val="FF0000"/>
              </a:solidFill>
            </a:endParaRPr>
          </a:p>
          <a:p>
            <a:pPr lvl="4"/>
            <a:r>
              <a:rPr lang="pt-PT" altLang="en-US">
                <a:solidFill>
                  <a:srgbClr val="FF0000"/>
                </a:solidFill>
              </a:rPr>
              <a:t>                             Hebreus 4:16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EDA196C3-B9F6-45B0-AE69-3A84FC06B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algn="ctr"/>
            <a:r>
              <a:rPr lang="pt-PT" altLang="en-US">
                <a:solidFill>
                  <a:srgbClr val="FF0000"/>
                </a:solidFill>
              </a:rPr>
              <a:t>Cheguemo-nos com </a:t>
            </a:r>
            <a:r>
              <a:rPr lang="pt-PT" altLang="en-US" u="sng">
                <a:solidFill>
                  <a:srgbClr val="FF0000"/>
                </a:solidFill>
              </a:rPr>
              <a:t>confiança</a:t>
            </a:r>
            <a:r>
              <a:rPr lang="pt-PT" altLang="en-US">
                <a:solidFill>
                  <a:srgbClr val="FF0000"/>
                </a:solidFill>
              </a:rPr>
              <a:t> ao trono de Deus para podermos receber </a:t>
            </a:r>
            <a:r>
              <a:rPr lang="pt-PT" altLang="en-US" u="sng">
                <a:solidFill>
                  <a:srgbClr val="FF0000"/>
                </a:solidFill>
              </a:rPr>
              <a:t>misericórdia</a:t>
            </a:r>
            <a:r>
              <a:rPr lang="pt-PT" altLang="en-US">
                <a:solidFill>
                  <a:srgbClr val="FF0000"/>
                </a:solidFill>
              </a:rPr>
              <a:t> e </a:t>
            </a:r>
            <a:r>
              <a:rPr lang="pt-PT" altLang="en-US" u="sng">
                <a:solidFill>
                  <a:srgbClr val="FF0000"/>
                </a:solidFill>
              </a:rPr>
              <a:t>graça</a:t>
            </a:r>
            <a:r>
              <a:rPr lang="pt-PT" altLang="en-US">
                <a:solidFill>
                  <a:srgbClr val="FF0000"/>
                </a:solidFill>
              </a:rPr>
              <a:t>, e para sermos ajudados sempre que tivermos </a:t>
            </a:r>
            <a:r>
              <a:rPr lang="pt-PT" altLang="en-US" u="sng">
                <a:solidFill>
                  <a:srgbClr val="FF0000"/>
                </a:solidFill>
              </a:rPr>
              <a:t>necessidade.</a:t>
            </a:r>
          </a:p>
          <a:p>
            <a:endParaRPr lang="pt-PT" altLang="en-US" u="sng">
              <a:solidFill>
                <a:srgbClr val="FF0000"/>
              </a:solidFill>
            </a:endParaRPr>
          </a:p>
          <a:p>
            <a:pPr lvl="4"/>
            <a:r>
              <a:rPr lang="pt-PT" altLang="en-US">
                <a:solidFill>
                  <a:srgbClr val="FF0000"/>
                </a:solidFill>
              </a:rPr>
              <a:t>                             Hebreus 4:16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056AED3-A108-4F75-A1B8-0AE1D0AAA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Quatro: As consequências da falha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FC528C4-8B5A-4E94-BDE8-394354C59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>
                <a:solidFill>
                  <a:srgbClr val="CC0099"/>
                </a:solidFill>
              </a:rPr>
              <a:t>Pecado leva à morte</a:t>
            </a:r>
            <a:r>
              <a:rPr lang="en-US" altLang="en-US"/>
              <a:t> – Romanos 6:23 </a:t>
            </a:r>
          </a:p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>
                <a:solidFill>
                  <a:srgbClr val="000066"/>
                </a:solidFill>
              </a:rPr>
              <a:t>Culpa </a:t>
            </a:r>
          </a:p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>
                <a:solidFill>
                  <a:schemeClr val="folHlink"/>
                </a:solidFill>
              </a:rPr>
              <a:t>A sensação de vazio</a:t>
            </a:r>
          </a:p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Disciplina</a:t>
            </a:r>
            <a:r>
              <a:rPr lang="en-US" altLang="en-US"/>
              <a:t> – II Samuel 12:12-14</a:t>
            </a:r>
          </a:p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>
                <a:solidFill>
                  <a:srgbClr val="FF3300"/>
                </a:solidFill>
              </a:rPr>
              <a:t>Maus hábitos</a:t>
            </a:r>
          </a:p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>
                <a:solidFill>
                  <a:srgbClr val="000066"/>
                </a:solidFill>
              </a:rPr>
              <a:t>Dependências </a:t>
            </a:r>
          </a:p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>
                <a:solidFill>
                  <a:srgbClr val="CC0099"/>
                </a:solidFill>
              </a:rPr>
              <a:t>Memórias e mágoa do passado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3858A15-B6F8-44A8-9634-0DBBD4FE1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altLang="en-US" sz="4000"/>
              <a:t>Cinco: Formas comuns de responder à falha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3016F0F-220F-44CA-81C4-CA852BD563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4114800"/>
          </a:xfrm>
        </p:spPr>
        <p:txBody>
          <a:bodyPr/>
          <a:lstStyle/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>
                <a:solidFill>
                  <a:srgbClr val="000066"/>
                </a:solidFill>
              </a:rPr>
              <a:t>Livrar-se apenas do problema superficial</a:t>
            </a:r>
          </a:p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>
                <a:solidFill>
                  <a:srgbClr val="CC0099"/>
                </a:solidFill>
              </a:rPr>
              <a:t>Escondê-lo</a:t>
            </a:r>
          </a:p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/>
              <a:t>Fugir do problema</a:t>
            </a:r>
          </a:p>
        </p:txBody>
      </p:sp>
      <p:pic>
        <p:nvPicPr>
          <p:cNvPr id="28679" name="Picture 7" descr="problems">
            <a:extLst>
              <a:ext uri="{FF2B5EF4-FFF2-40B4-BE49-F238E27FC236}">
                <a16:creationId xmlns:a16="http://schemas.microsoft.com/office/drawing/2014/main" id="{2590F8A6-F5C1-41D3-B53B-442EED5547F3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09800"/>
            <a:ext cx="4267200" cy="340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80" name="Text Box 8">
            <a:extLst>
              <a:ext uri="{FF2B5EF4-FFF2-40B4-BE49-F238E27FC236}">
                <a16:creationId xmlns:a16="http://schemas.microsoft.com/office/drawing/2014/main" id="{8140A92B-4BBF-4CD8-ACDA-909397A15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5942015"/>
            <a:ext cx="489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en-US" b="1">
                <a:solidFill>
                  <a:srgbClr val="FF0000"/>
                </a:solidFill>
              </a:rPr>
              <a:t>Instalámos monitores pequenos, porque </a:t>
            </a:r>
          </a:p>
          <a:p>
            <a:r>
              <a:rPr lang="pt-PT" altLang="en-US" b="1">
                <a:solidFill>
                  <a:srgbClr val="FF0000"/>
                </a:solidFill>
              </a:rPr>
              <a:t>Assim os nossos problemas parecem</a:t>
            </a:r>
          </a:p>
          <a:p>
            <a:r>
              <a:rPr lang="pt-PT" altLang="en-US" b="1">
                <a:solidFill>
                  <a:srgbClr val="FF0000"/>
                </a:solidFill>
              </a:rPr>
              <a:t> pequenos.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437DFD8B-C775-4F9F-90AE-5CB303F2288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4114800"/>
          </a:xfrm>
        </p:spPr>
        <p:txBody>
          <a:bodyPr/>
          <a:lstStyle/>
          <a:p>
            <a:pPr marL="533400" indent="-533400">
              <a:buFont typeface="Symbol" panose="05050102010706020507" pitchFamily="18" charset="2"/>
              <a:buAutoNum type="alphaLcParenR" startAt="4"/>
            </a:pPr>
            <a:r>
              <a:rPr lang="en-US" altLang="en-US" sz="2800">
                <a:solidFill>
                  <a:srgbClr val="CC0099"/>
                </a:solidFill>
              </a:rPr>
              <a:t>Ignorar o  problema</a:t>
            </a:r>
          </a:p>
          <a:p>
            <a:pPr marL="533400" indent="-533400">
              <a:buFont typeface="Symbol" panose="05050102010706020507" pitchFamily="18" charset="2"/>
              <a:buAutoNum type="alphaLcParenR" startAt="4"/>
            </a:pPr>
            <a:r>
              <a:rPr lang="en-US" altLang="en-US" sz="2800">
                <a:solidFill>
                  <a:schemeClr val="folHlink"/>
                </a:solidFill>
              </a:rPr>
              <a:t>Expô-lo publicamente</a:t>
            </a:r>
            <a:r>
              <a:rPr lang="en-US" altLang="en-US" sz="2800"/>
              <a:t> </a:t>
            </a:r>
          </a:p>
          <a:p>
            <a:pPr marL="533400" indent="-533400">
              <a:buFont typeface="Symbol" panose="05050102010706020507" pitchFamily="18" charset="2"/>
              <a:buAutoNum type="alphaLcParenR" startAt="4"/>
            </a:pPr>
            <a:r>
              <a:rPr lang="en-US" altLang="en-US" sz="2800">
                <a:solidFill>
                  <a:srgbClr val="000066"/>
                </a:solidFill>
              </a:rPr>
              <a:t>Dar desculpas e justificar o problema</a:t>
            </a:r>
          </a:p>
          <a:p>
            <a:pPr marL="533400" indent="-533400">
              <a:buFont typeface="Symbol" panose="05050102010706020507" pitchFamily="18" charset="2"/>
              <a:buAutoNum type="alphaLcParenR" startAt="4"/>
            </a:pPr>
            <a:r>
              <a:rPr lang="en-US" altLang="en-US" sz="2800"/>
              <a:t>Reagir de acordo com o padrão de Deus</a:t>
            </a:r>
          </a:p>
        </p:txBody>
      </p:sp>
      <p:pic>
        <p:nvPicPr>
          <p:cNvPr id="29703" name="Picture 7" descr="communication-problems">
            <a:extLst>
              <a:ext uri="{FF2B5EF4-FFF2-40B4-BE49-F238E27FC236}">
                <a16:creationId xmlns:a16="http://schemas.microsoft.com/office/drawing/2014/main" id="{12FC5AD1-630A-4A84-9997-4DC6E4051707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2" y="2286000"/>
            <a:ext cx="3717925" cy="3886200"/>
          </a:xfrm>
          <a:solidFill>
            <a:schemeClr val="tx1"/>
          </a:solidFill>
          <a:ln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5" name="Rectangle 9">
            <a:extLst>
              <a:ext uri="{FF2B5EF4-FFF2-40B4-BE49-F238E27FC236}">
                <a16:creationId xmlns:a16="http://schemas.microsoft.com/office/drawing/2014/main" id="{4EF9B213-2071-4EB8-8A20-0D52C4B1B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  <a:noFill/>
          <a:ln/>
        </p:spPr>
        <p:txBody>
          <a:bodyPr/>
          <a:lstStyle/>
          <a:p>
            <a:r>
              <a:rPr lang="en-US" altLang="en-US"/>
              <a:t>Cinco: Formas comuns de responder à falha</a:t>
            </a:r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BE684839-7CA5-4CBC-81C4-2B252BA7C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47800"/>
            <a:ext cx="4514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en-US"/>
              <a:t>OK. Ela está a tentar dizer-me algo. Era </a:t>
            </a:r>
          </a:p>
          <a:p>
            <a:r>
              <a:rPr lang="pt-PT" altLang="en-US"/>
              <a:t>Suposto eu ter feito qualquer coisa.. Pensa</a:t>
            </a:r>
          </a:p>
          <a:p>
            <a:r>
              <a:rPr lang="pt-PT" altLang="en-US"/>
              <a:t>David…Pensa…</a:t>
            </a: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BF605E16-90E5-40B8-AA01-43840B071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2" y="6216650"/>
            <a:ext cx="4081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en-US">
                <a:solidFill>
                  <a:srgbClr val="FF0000"/>
                </a:solidFill>
              </a:rPr>
              <a:t>Este casal está a experimentar graves </a:t>
            </a:r>
          </a:p>
          <a:p>
            <a:r>
              <a:rPr lang="pt-PT" altLang="en-US">
                <a:solidFill>
                  <a:srgbClr val="FF0000"/>
                </a:solidFill>
              </a:rPr>
              <a:t>problemas de comunicação.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  <p:bldP spid="297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8798E7F-9DF4-410C-A35E-36EEE5FE5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Seis: O que devo fazer quando falho ? 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567F479-6930-4D56-9DF9-6DAC91EE362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4114800"/>
          </a:xfrm>
        </p:spPr>
        <p:txBody>
          <a:bodyPr/>
          <a:lstStyle/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/>
              <a:t> Admitir que estava errado </a:t>
            </a:r>
          </a:p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>
                <a:hlinkClick r:id="" action="ppaction://noaction"/>
              </a:rPr>
              <a:t> Pedir perdão a Deus</a:t>
            </a:r>
            <a:endParaRPr lang="en-US" altLang="en-US"/>
          </a:p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>
                <a:hlinkClick r:id="" action="ppaction://noaction"/>
              </a:rPr>
              <a:t> Decidir parar de pecar. </a:t>
            </a:r>
            <a:endParaRPr lang="en-US" altLang="en-US"/>
          </a:p>
        </p:txBody>
      </p:sp>
      <p:pic>
        <p:nvPicPr>
          <p:cNvPr id="30739" name="Picture 19" descr="confess">
            <a:extLst>
              <a:ext uri="{FF2B5EF4-FFF2-40B4-BE49-F238E27FC236}">
                <a16:creationId xmlns:a16="http://schemas.microsoft.com/office/drawing/2014/main" id="{642299B9-FA29-47BE-B86C-C604BD094FAA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2965" y="2733677"/>
            <a:ext cx="4033837" cy="2608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72D6C400-173A-4BEC-B373-7B40907B2B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4419600"/>
          </a:xfrm>
        </p:spPr>
        <p:txBody>
          <a:bodyPr/>
          <a:lstStyle/>
          <a:p>
            <a:pPr marL="533400" indent="-533400">
              <a:buFont typeface="Symbol" panose="05050102010706020507" pitchFamily="18" charset="2"/>
              <a:buAutoNum type="alphaLcParenR" startAt="4"/>
            </a:pPr>
            <a:r>
              <a:rPr lang="en-US" altLang="en-US" sz="2800"/>
              <a:t>Procurar as causas da falha</a:t>
            </a:r>
          </a:p>
          <a:p>
            <a:pPr marL="533400" indent="-533400">
              <a:buFont typeface="Symbol" panose="05050102010706020507" pitchFamily="18" charset="2"/>
              <a:buAutoNum type="alphaLcParenR" startAt="4"/>
            </a:pPr>
            <a:r>
              <a:rPr lang="en-US" altLang="en-US" sz="2800">
                <a:solidFill>
                  <a:srgbClr val="000066"/>
                </a:solidFill>
              </a:rPr>
              <a:t>Procurar a solução de Deus para a minha falha. </a:t>
            </a:r>
          </a:p>
          <a:p>
            <a:pPr marL="533400" indent="-533400">
              <a:buFont typeface="Symbol" panose="05050102010706020507" pitchFamily="18" charset="2"/>
              <a:buAutoNum type="alphaLcParenR" startAt="4"/>
            </a:pPr>
            <a:r>
              <a:rPr lang="en-US" altLang="en-US" sz="2800">
                <a:solidFill>
                  <a:schemeClr val="folHlink"/>
                </a:solidFill>
              </a:rPr>
              <a:t>Não desanimar se falhou de novo</a:t>
            </a:r>
            <a:r>
              <a:rPr lang="en-US" altLang="en-US" sz="2800"/>
              <a:t> </a:t>
            </a:r>
          </a:p>
          <a:p>
            <a:pPr marL="533400" indent="-533400">
              <a:buFont typeface="Symbol" panose="05050102010706020507" pitchFamily="18" charset="2"/>
              <a:buAutoNum type="alphaLcParenR" startAt="4"/>
            </a:pPr>
            <a:r>
              <a:rPr lang="en-US" altLang="en-US" sz="2800">
                <a:solidFill>
                  <a:srgbClr val="CC0099"/>
                </a:solidFill>
              </a:rPr>
              <a:t>Aceitar a correcção sem ressentimento</a:t>
            </a:r>
          </a:p>
        </p:txBody>
      </p:sp>
      <p:pic>
        <p:nvPicPr>
          <p:cNvPr id="31751" name="Picture 7" descr="criticism-thmb">
            <a:extLst>
              <a:ext uri="{FF2B5EF4-FFF2-40B4-BE49-F238E27FC236}">
                <a16:creationId xmlns:a16="http://schemas.microsoft.com/office/drawing/2014/main" id="{A2930DD8-2807-4BE1-A7E5-14339C285FF7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600200"/>
            <a:ext cx="300990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8" name="Rectangle 14">
            <a:extLst>
              <a:ext uri="{FF2B5EF4-FFF2-40B4-BE49-F238E27FC236}">
                <a16:creationId xmlns:a16="http://schemas.microsoft.com/office/drawing/2014/main" id="{7063E21C-F06E-48AD-9B13-09ECD51EF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Seis: O que devo fazer quando falho ? </a:t>
            </a:r>
          </a:p>
        </p:txBody>
      </p:sp>
      <p:sp>
        <p:nvSpPr>
          <p:cNvPr id="31759" name="Text Box 15">
            <a:extLst>
              <a:ext uri="{FF2B5EF4-FFF2-40B4-BE49-F238E27FC236}">
                <a16:creationId xmlns:a16="http://schemas.microsoft.com/office/drawing/2014/main" id="{7B656BEB-12CB-469B-AE76-11F62B217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7" y="5060950"/>
            <a:ext cx="38004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en-US" b="1">
                <a:solidFill>
                  <a:srgbClr val="FF0000"/>
                </a:solidFill>
              </a:rPr>
              <a:t>Para não ser criticado: faz nada</a:t>
            </a:r>
          </a:p>
          <a:p>
            <a:r>
              <a:rPr lang="pt-PT" altLang="en-US" b="1">
                <a:solidFill>
                  <a:srgbClr val="FF0000"/>
                </a:solidFill>
              </a:rPr>
              <a:t>                                diz nada</a:t>
            </a:r>
          </a:p>
          <a:p>
            <a:r>
              <a:rPr lang="pt-PT" altLang="en-US" b="1">
                <a:solidFill>
                  <a:srgbClr val="FF0000"/>
                </a:solidFill>
              </a:rPr>
              <a:t>                                sê nada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57A88A8-4659-41E6-83B6-B886068C7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Sete : Antes de pedir perdão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7579D7C-9669-48F2-9960-0626702EE7E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4114800"/>
          </a:xfrm>
          <a:noFill/>
        </p:spPr>
        <p:txBody>
          <a:bodyPr anchor="ctr" anchorCtr="1"/>
          <a:lstStyle/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/>
              <a:t>Admitir para si e para Deus que se errou </a:t>
            </a:r>
          </a:p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>
                <a:solidFill>
                  <a:srgbClr val="CC0099"/>
                </a:solidFill>
              </a:rPr>
              <a:t>Perceber exactamente o que fez de errado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B5FE3B6D-E780-404A-AE81-67F9DE9C4F18}"/>
              </a:ext>
            </a:extLst>
          </p:cNvPr>
          <p:cNvSpPr>
            <a:spLocks noGrp="1" noChangeArrowheads="1"/>
          </p:cNvSpPr>
          <p:nvPr>
            <p:ph type="clipArt" sz="half" idx="2"/>
          </p:nvPr>
        </p:nvSpPr>
        <p:spPr/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>
            <a:extLst>
              <a:ext uri="{FF2B5EF4-FFF2-40B4-BE49-F238E27FC236}">
                <a16:creationId xmlns:a16="http://schemas.microsoft.com/office/drawing/2014/main" id="{A833CE37-367C-4B3D-83BF-19349ABAF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algn="ctr"/>
            <a:r>
              <a:rPr lang="pt-PT" altLang="en-US">
                <a:solidFill>
                  <a:srgbClr val="FF0000"/>
                </a:solidFill>
              </a:rPr>
              <a:t>Cheguemo-nos com confiança ao trono de Deus para podermos receber misericórdia e graça, e para sermos ajudados sempre que tivermos necessidade.</a:t>
            </a:r>
          </a:p>
          <a:p>
            <a:endParaRPr lang="pt-PT" altLang="en-US">
              <a:solidFill>
                <a:srgbClr val="FF0000"/>
              </a:solidFill>
            </a:endParaRPr>
          </a:p>
          <a:p>
            <a:pPr lvl="4"/>
            <a:r>
              <a:rPr lang="pt-PT" altLang="en-US">
                <a:solidFill>
                  <a:srgbClr val="FF0000"/>
                </a:solidFill>
              </a:rPr>
              <a:t>                             Hebreus 4:16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ACBBCA3-1524-46FA-9E64-5DF319C33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Oito: Formas erradas de pedir perdão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F5C71C0-88B6-44CF-8260-3FA9EC990D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4114800"/>
          </a:xfrm>
        </p:spPr>
        <p:txBody>
          <a:bodyPr/>
          <a:lstStyle/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>
                <a:solidFill>
                  <a:srgbClr val="FF0000"/>
                </a:solidFill>
              </a:rPr>
              <a:t>“SE</a:t>
            </a:r>
            <a:r>
              <a:rPr lang="en-US" altLang="en-US"/>
              <a:t> estava errado, por favor perdoa-me …”</a:t>
            </a:r>
          </a:p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/>
              <a:t>“</a:t>
            </a:r>
            <a:r>
              <a:rPr lang="en-US" altLang="en-US">
                <a:solidFill>
                  <a:srgbClr val="FF0000"/>
                </a:solidFill>
              </a:rPr>
              <a:t>Nós</a:t>
            </a:r>
            <a:r>
              <a:rPr lang="en-US" altLang="en-US"/>
              <a:t> errámos …”</a:t>
            </a:r>
          </a:p>
        </p:txBody>
      </p:sp>
      <p:pic>
        <p:nvPicPr>
          <p:cNvPr id="34823" name="Picture 7" descr="forgive">
            <a:extLst>
              <a:ext uri="{FF2B5EF4-FFF2-40B4-BE49-F238E27FC236}">
                <a16:creationId xmlns:a16="http://schemas.microsoft.com/office/drawing/2014/main" id="{2CCBAF69-E5EA-43A6-B61D-9728E781450A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8390" y="1981200"/>
            <a:ext cx="358933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7DFBB62-DE82-4770-8700-485B9CEE6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Nove : A forma correcta de pedir perdão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90EDC12-C715-4ED6-95DD-8E002453BA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4114800"/>
          </a:xfrm>
          <a:noFill/>
        </p:spPr>
        <p:txBody>
          <a:bodyPr anchor="ctr" anchorCtr="1"/>
          <a:lstStyle/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>
                <a:solidFill>
                  <a:schemeClr val="folHlink"/>
                </a:solidFill>
              </a:rPr>
              <a:t>“Estava errado (diz o que fizeste errado).  Perdoas--me?”</a:t>
            </a:r>
          </a:p>
        </p:txBody>
      </p:sp>
      <p:pic>
        <p:nvPicPr>
          <p:cNvPr id="35847" name="Picture 7" descr="forgive">
            <a:extLst>
              <a:ext uri="{FF2B5EF4-FFF2-40B4-BE49-F238E27FC236}">
                <a16:creationId xmlns:a16="http://schemas.microsoft.com/office/drawing/2014/main" id="{DDB02D9D-75C5-4A5C-AC31-849B63E49793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2965" y="2679702"/>
            <a:ext cx="3990975" cy="2690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A07E2947-AF05-41CB-8994-34390E8FA8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Crescer através das falhas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A85D55FD-53F3-4B92-9A12-CA9267C203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Teen Challenge Farm</a:t>
            </a:r>
          </a:p>
          <a:p>
            <a:r>
              <a:rPr lang="en-US" altLang="en-US"/>
              <a:t>London, Ontario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9C8D8C9B-1E2E-472D-A356-FA1739A50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algn="ctr"/>
            <a:r>
              <a:rPr lang="pt-PT" altLang="en-US">
                <a:solidFill>
                  <a:srgbClr val="FF0000"/>
                </a:solidFill>
              </a:rPr>
              <a:t>________ com ________ao trono de _____ para podermos receber_________ ________, e para sermos _______ sempre que tivermos ____________ .</a:t>
            </a:r>
          </a:p>
          <a:p>
            <a:endParaRPr lang="pt-PT" altLang="en-US">
              <a:solidFill>
                <a:srgbClr val="FF0000"/>
              </a:solidFill>
            </a:endParaRPr>
          </a:p>
          <a:p>
            <a:pPr lvl="4"/>
            <a:r>
              <a:rPr lang="pt-PT" altLang="en-US">
                <a:solidFill>
                  <a:srgbClr val="FF0000"/>
                </a:solidFill>
              </a:rPr>
              <a:t>                             Hebreus 4:16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5B8EFCC7-276E-47C5-8FA5-6D191D4A4C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algn="ctr"/>
            <a:r>
              <a:rPr lang="pt-PT" altLang="en-US" u="sng">
                <a:solidFill>
                  <a:srgbClr val="FF0000"/>
                </a:solidFill>
              </a:rPr>
              <a:t>Cheguemo-nos</a:t>
            </a:r>
            <a:r>
              <a:rPr lang="pt-PT" altLang="en-US">
                <a:solidFill>
                  <a:srgbClr val="FF0000"/>
                </a:solidFill>
              </a:rPr>
              <a:t> com </a:t>
            </a:r>
            <a:r>
              <a:rPr lang="pt-PT" altLang="en-US" u="sng">
                <a:solidFill>
                  <a:srgbClr val="FF0000"/>
                </a:solidFill>
              </a:rPr>
              <a:t>confiança</a:t>
            </a:r>
            <a:r>
              <a:rPr lang="pt-PT" altLang="en-US">
                <a:solidFill>
                  <a:srgbClr val="FF0000"/>
                </a:solidFill>
              </a:rPr>
              <a:t> ao trono de </a:t>
            </a:r>
            <a:r>
              <a:rPr lang="pt-PT" altLang="en-US" u="sng">
                <a:solidFill>
                  <a:srgbClr val="FF0000"/>
                </a:solidFill>
              </a:rPr>
              <a:t>Deus </a:t>
            </a:r>
            <a:r>
              <a:rPr lang="pt-PT" altLang="en-US">
                <a:solidFill>
                  <a:srgbClr val="FF0000"/>
                </a:solidFill>
              </a:rPr>
              <a:t>para podermos receber </a:t>
            </a:r>
            <a:r>
              <a:rPr lang="pt-PT" altLang="en-US" u="sng">
                <a:solidFill>
                  <a:srgbClr val="FF0000"/>
                </a:solidFill>
              </a:rPr>
              <a:t>misericórdia</a:t>
            </a:r>
            <a:r>
              <a:rPr lang="pt-PT" altLang="en-US">
                <a:solidFill>
                  <a:srgbClr val="FF0000"/>
                </a:solidFill>
              </a:rPr>
              <a:t> e </a:t>
            </a:r>
            <a:r>
              <a:rPr lang="pt-PT" altLang="en-US" u="sng">
                <a:solidFill>
                  <a:srgbClr val="FF0000"/>
                </a:solidFill>
              </a:rPr>
              <a:t>graça</a:t>
            </a:r>
            <a:r>
              <a:rPr lang="pt-PT" altLang="en-US">
                <a:solidFill>
                  <a:srgbClr val="FF0000"/>
                </a:solidFill>
              </a:rPr>
              <a:t>, e para sermos </a:t>
            </a:r>
            <a:r>
              <a:rPr lang="pt-PT" altLang="en-US" u="sng">
                <a:solidFill>
                  <a:srgbClr val="FF0000"/>
                </a:solidFill>
              </a:rPr>
              <a:t>ajudados</a:t>
            </a:r>
            <a:r>
              <a:rPr lang="pt-PT" altLang="en-US">
                <a:solidFill>
                  <a:srgbClr val="FF0000"/>
                </a:solidFill>
              </a:rPr>
              <a:t> sempre que tivermos </a:t>
            </a:r>
            <a:r>
              <a:rPr lang="pt-PT" altLang="en-US" u="sng">
                <a:solidFill>
                  <a:srgbClr val="FF0000"/>
                </a:solidFill>
              </a:rPr>
              <a:t>necessidade.</a:t>
            </a:r>
          </a:p>
          <a:p>
            <a:endParaRPr lang="pt-PT" altLang="en-US" u="sng">
              <a:solidFill>
                <a:srgbClr val="FF0000"/>
              </a:solidFill>
            </a:endParaRPr>
          </a:p>
          <a:p>
            <a:pPr lvl="4"/>
            <a:r>
              <a:rPr lang="pt-PT" altLang="en-US">
                <a:solidFill>
                  <a:srgbClr val="FF0000"/>
                </a:solidFill>
              </a:rPr>
              <a:t>                             Hebreus 4:16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ABCDF7B-6F73-47F8-87EF-67A23A72B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Ten: O padrão bíblico de restituíção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5C60D26-D5DF-4FA1-A293-2173A83C4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endParaRPr lang="en-US" altLang="en-US"/>
          </a:p>
          <a:p>
            <a:pPr marL="609600" indent="-609600">
              <a:buNone/>
            </a:pPr>
            <a:endParaRPr lang="en-US" altLang="en-US"/>
          </a:p>
          <a:p>
            <a:pPr marL="609600" indent="-609600">
              <a:buFont typeface="Symbol" panose="05050102010706020507" pitchFamily="18" charset="2"/>
              <a:buAutoNum type="arabicPeriod"/>
            </a:pPr>
            <a:r>
              <a:rPr lang="en-US" altLang="en-US"/>
              <a:t>Restaurar o relacionamento com Deus</a:t>
            </a:r>
          </a:p>
          <a:p>
            <a:pPr marL="609600" indent="-609600">
              <a:buFont typeface="Symbol" panose="05050102010706020507" pitchFamily="18" charset="2"/>
              <a:buAutoNum type="arabicPeriod"/>
            </a:pPr>
            <a:r>
              <a:rPr lang="en-US" altLang="en-US">
                <a:solidFill>
                  <a:schemeClr val="folHlink"/>
                </a:solidFill>
              </a:rPr>
              <a:t>Restaurar o relacionamento com a nossa família</a:t>
            </a:r>
          </a:p>
          <a:p>
            <a:pPr marL="609600" indent="-609600">
              <a:buFont typeface="Symbol" panose="05050102010706020507" pitchFamily="18" charset="2"/>
              <a:buAutoNum type="arabicPeriod"/>
            </a:pPr>
            <a:r>
              <a:rPr lang="en-US" altLang="en-US">
                <a:solidFill>
                  <a:srgbClr val="CC0099"/>
                </a:solidFill>
              </a:rPr>
              <a:t>Acertar os erros </a:t>
            </a:r>
          </a:p>
          <a:p>
            <a:pPr marL="609600" indent="-609600">
              <a:buNone/>
            </a:pPr>
            <a:endParaRPr lang="en-US" altLang="en-US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>
            <a:extLst>
              <a:ext uri="{FF2B5EF4-FFF2-40B4-BE49-F238E27FC236}">
                <a16:creationId xmlns:a16="http://schemas.microsoft.com/office/drawing/2014/main" id="{C0104588-06EE-471D-9C7F-BADFA07DE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n-US" altLang="en-US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>
                <a:hlinkClick r:id="" action="ppaction://noaction"/>
              </a:rPr>
              <a:t>Mateus 5:23-24</a:t>
            </a:r>
            <a:endParaRPr lang="en-US" altLang="en-US"/>
          </a:p>
          <a:p>
            <a:pPr algn="ctr">
              <a:buFont typeface="Wingdings" panose="05000000000000000000" pitchFamily="2" charset="2"/>
              <a:buNone/>
            </a:pPr>
            <a:endParaRPr lang="en-US" altLang="en-US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>
                <a:hlinkClick r:id="" action="ppaction://noaction"/>
              </a:rPr>
              <a:t>Lucas 19:1-10</a:t>
            </a:r>
            <a:endParaRPr lang="en-US" altLang="en-US"/>
          </a:p>
          <a:p>
            <a:pPr algn="ctr">
              <a:buFont typeface="Wingdings" panose="05000000000000000000" pitchFamily="2" charset="2"/>
              <a:buNone/>
            </a:pPr>
            <a:endParaRPr lang="en-US" altLang="en-US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>
                <a:hlinkClick r:id="" action="ppaction://noaction"/>
              </a:rPr>
              <a:t>Gálatas 6:1-2</a:t>
            </a:r>
            <a:endParaRPr lang="en-US" altLang="en-US"/>
          </a:p>
          <a:p>
            <a:endParaRPr lang="en-US" altLang="en-US"/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9C192019-C11F-4E4D-930B-232423CFC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Ten: O padrão bíblico de restituíção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>
            <a:extLst>
              <a:ext uri="{FF2B5EF4-FFF2-40B4-BE49-F238E27FC236}">
                <a16:creationId xmlns:a16="http://schemas.microsoft.com/office/drawing/2014/main" id="{BB95A696-13C2-43FF-A152-0B64A8165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Onze: Como restituir</a:t>
            </a:r>
          </a:p>
        </p:txBody>
      </p:sp>
      <p:sp>
        <p:nvSpPr>
          <p:cNvPr id="47107" name="Rectangle 1027">
            <a:extLst>
              <a:ext uri="{FF2B5EF4-FFF2-40B4-BE49-F238E27FC236}">
                <a16:creationId xmlns:a16="http://schemas.microsoft.com/office/drawing/2014/main" id="{B5D16CF0-7809-4D00-8621-940341A073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4114800"/>
          </a:xfrm>
        </p:spPr>
        <p:txBody>
          <a:bodyPr/>
          <a:lstStyle/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/>
              <a:t>Assume um compromisso com Deus </a:t>
            </a:r>
          </a:p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>
                <a:solidFill>
                  <a:schemeClr val="folHlink"/>
                </a:solidFill>
              </a:rPr>
              <a:t>Restaura o relacionamento com a pessoa</a:t>
            </a:r>
          </a:p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/>
              <a:t> </a:t>
            </a:r>
            <a:r>
              <a:rPr lang="en-US" altLang="en-US">
                <a:solidFill>
                  <a:srgbClr val="CC0099"/>
                </a:solidFill>
              </a:rPr>
              <a:t>Fazer a restituição material </a:t>
            </a:r>
          </a:p>
        </p:txBody>
      </p:sp>
      <p:pic>
        <p:nvPicPr>
          <p:cNvPr id="47115" name="Picture 1035" descr="commitment">
            <a:extLst>
              <a:ext uri="{FF2B5EF4-FFF2-40B4-BE49-F238E27FC236}">
                <a16:creationId xmlns:a16="http://schemas.microsoft.com/office/drawing/2014/main" id="{6E10EAEE-B739-4AC9-A195-883A8429AA5A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8875" y="1981200"/>
            <a:ext cx="340518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>
            <a:extLst>
              <a:ext uri="{FF2B5EF4-FFF2-40B4-BE49-F238E27FC236}">
                <a16:creationId xmlns:a16="http://schemas.microsoft.com/office/drawing/2014/main" id="{BD278EBC-3F0D-4581-A242-90A9E5536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Doze: Os resultados ao fazer uma restituição</a:t>
            </a:r>
          </a:p>
        </p:txBody>
      </p:sp>
      <p:sp>
        <p:nvSpPr>
          <p:cNvPr id="48131" name="Rectangle 1027">
            <a:extLst>
              <a:ext uri="{FF2B5EF4-FFF2-40B4-BE49-F238E27FC236}">
                <a16:creationId xmlns:a16="http://schemas.microsoft.com/office/drawing/2014/main" id="{7F7BBA2C-09B8-46FE-A8C7-E47E0E68E5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4419600"/>
          </a:xfrm>
        </p:spPr>
        <p:txBody>
          <a:bodyPr/>
          <a:lstStyle/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 sz="2800"/>
              <a:t>Paz interior</a:t>
            </a:r>
          </a:p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 sz="2800">
                <a:solidFill>
                  <a:srgbClr val="CC0099"/>
                </a:solidFill>
              </a:rPr>
              <a:t>Momentos difíceis</a:t>
            </a:r>
          </a:p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 sz="2800">
                <a:solidFill>
                  <a:schemeClr val="folHlink"/>
                </a:solidFill>
              </a:rPr>
              <a:t>Uma oportunidade para testemunhar – falamos do que somos</a:t>
            </a:r>
            <a:r>
              <a:rPr lang="en-US" altLang="en-US" sz="2800"/>
              <a:t> </a:t>
            </a:r>
          </a:p>
          <a:p>
            <a:pPr marL="533400" indent="-533400">
              <a:buFont typeface="Symbol" panose="05050102010706020507" pitchFamily="18" charset="2"/>
              <a:buAutoNum type="alphaLcParenR"/>
            </a:pPr>
            <a:r>
              <a:rPr lang="en-US" altLang="en-US" sz="2800">
                <a:solidFill>
                  <a:srgbClr val="000066"/>
                </a:solidFill>
              </a:rPr>
              <a:t>Poderás ser perdoado</a:t>
            </a:r>
          </a:p>
        </p:txBody>
      </p:sp>
      <p:pic>
        <p:nvPicPr>
          <p:cNvPr id="48135" name="Picture 1031" descr="witness">
            <a:extLst>
              <a:ext uri="{FF2B5EF4-FFF2-40B4-BE49-F238E27FC236}">
                <a16:creationId xmlns:a16="http://schemas.microsoft.com/office/drawing/2014/main" id="{4F1CFD43-A643-40F1-A87C-A3881999522D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2965" y="2289177"/>
            <a:ext cx="4262437" cy="3694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A6C8A1DC-8378-4E6E-8D61-DF162074F6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Crescer através das falhas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FC9ACF29-1602-408F-8E82-253EB1536A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Teen Challenge Farm</a:t>
            </a:r>
          </a:p>
          <a:p>
            <a:r>
              <a:rPr lang="en-US" altLang="en-US"/>
              <a:t>London, Ontario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>
            <a:extLst>
              <a:ext uri="{FF2B5EF4-FFF2-40B4-BE49-F238E27FC236}">
                <a16:creationId xmlns:a16="http://schemas.microsoft.com/office/drawing/2014/main" id="{B59D40D8-7BE0-4EF0-91ED-BE7B83F0A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3200"/>
            <a:ext cx="4419600" cy="1371600"/>
          </a:xfrm>
        </p:spPr>
        <p:txBody>
          <a:bodyPr/>
          <a:lstStyle/>
          <a:p>
            <a:r>
              <a:rPr lang="en-US" altLang="en-US"/>
              <a:t>As causas da minha </a:t>
            </a:r>
            <a:r>
              <a:rPr lang="pt-PT" altLang="en-US"/>
              <a:t>falha</a:t>
            </a:r>
            <a:endParaRPr lang="en-US" altLang="en-US"/>
          </a:p>
        </p:txBody>
      </p:sp>
      <p:pic>
        <p:nvPicPr>
          <p:cNvPr id="1040" name="Picture 16" descr="failure">
            <a:extLst>
              <a:ext uri="{FF2B5EF4-FFF2-40B4-BE49-F238E27FC236}">
                <a16:creationId xmlns:a16="http://schemas.microsoft.com/office/drawing/2014/main" id="{387E009C-96F0-4103-983C-6DD3309DF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2" y="1143000"/>
            <a:ext cx="3725863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Text Box 17">
            <a:extLst>
              <a:ext uri="{FF2B5EF4-FFF2-40B4-BE49-F238E27FC236}">
                <a16:creationId xmlns:a16="http://schemas.microsoft.com/office/drawing/2014/main" id="{9E32DC27-A50D-4AA4-901D-AC33FA60A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7" y="5822950"/>
            <a:ext cx="374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en-US"/>
              <a:t>FALHA: quando o teu melhor não é</a:t>
            </a:r>
          </a:p>
          <a:p>
            <a:r>
              <a:rPr lang="pt-PT" altLang="en-US"/>
              <a:t>            suficientemente bom!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E878B75-1553-418E-81AA-D0A56A695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Treze: A definição de aborrecimento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8176F0C-8F1D-4A13-A773-1DE981583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i="1"/>
          </a:p>
          <a:p>
            <a:pPr>
              <a:buFont typeface="Wingdings" panose="05000000000000000000" pitchFamily="2" charset="2"/>
              <a:buNone/>
            </a:pPr>
            <a:r>
              <a:rPr lang="en-US" altLang="en-US" i="1"/>
              <a:t>Aborrecimento:</a:t>
            </a:r>
            <a:r>
              <a:rPr lang="en-US" altLang="en-US"/>
              <a:t>  Tédio, odiar, enfastiar-se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i="1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i="1"/>
              <a:t>Rei Salomão estava</a:t>
            </a:r>
          </a:p>
        </p:txBody>
      </p:sp>
      <p:sp>
        <p:nvSpPr>
          <p:cNvPr id="49156" name="WordArt 4">
            <a:hlinkClick r:id="" action="ppaction://noaction"/>
            <a:extLst>
              <a:ext uri="{FF2B5EF4-FFF2-40B4-BE49-F238E27FC236}">
                <a16:creationId xmlns:a16="http://schemas.microsoft.com/office/drawing/2014/main" id="{48694379-8765-4AE5-A5C5-A267CE35A28E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auto">
          <a:xfrm>
            <a:off x="3429000" y="4876800"/>
            <a:ext cx="2541588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ABORRECIDO </a:t>
            </a:r>
          </a:p>
        </p:txBody>
      </p:sp>
      <p:pic>
        <p:nvPicPr>
          <p:cNvPr id="49158" name="Picture 6" descr="cartoon_cow_female_stare_md_wht">
            <a:extLst>
              <a:ext uri="{FF2B5EF4-FFF2-40B4-BE49-F238E27FC236}">
                <a16:creationId xmlns:a16="http://schemas.microsoft.com/office/drawing/2014/main" id="{90330A92-F5CB-4049-B2C4-F3478BBF4B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95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>
            <a:extLst>
              <a:ext uri="{FF2B5EF4-FFF2-40B4-BE49-F238E27FC236}">
                <a16:creationId xmlns:a16="http://schemas.microsoft.com/office/drawing/2014/main" id="{73B18CFF-EE38-47BE-A281-F8DE7A4BD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Porque fico aborrecido ?</a:t>
            </a:r>
            <a:br>
              <a:rPr lang="en-US" altLang="en-US" sz="4000"/>
            </a:br>
            <a:r>
              <a:rPr lang="en-US" altLang="en-US" sz="2800"/>
              <a:t>(Ficha 3 – grupo)</a:t>
            </a:r>
            <a:r>
              <a:rPr lang="en-US" altLang="en-US" sz="4000"/>
              <a:t> </a:t>
            </a:r>
          </a:p>
        </p:txBody>
      </p:sp>
      <p:sp>
        <p:nvSpPr>
          <p:cNvPr id="56323" name="Rectangle 1027">
            <a:extLst>
              <a:ext uri="{FF2B5EF4-FFF2-40B4-BE49-F238E27FC236}">
                <a16:creationId xmlns:a16="http://schemas.microsoft.com/office/drawing/2014/main" id="{448CC8E1-C557-41F4-9429-D64889BE3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Font typeface="Symbol" panose="05050102010706020507" pitchFamily="18" charset="2"/>
              <a:buAutoNum type="alphaLcParenR"/>
            </a:pPr>
            <a:endParaRPr lang="en-US" altLang="en-US"/>
          </a:p>
          <a:p>
            <a:pPr marL="609600" indent="-609600">
              <a:buFont typeface="Symbol" panose="05050102010706020507" pitchFamily="18" charset="2"/>
              <a:buAutoNum type="alphaLcParenR"/>
            </a:pPr>
            <a:r>
              <a:rPr lang="en-US" altLang="en-US">
                <a:solidFill>
                  <a:srgbClr val="FF0000"/>
                </a:solidFill>
              </a:rPr>
              <a:t>Não tenho nada para fazer.</a:t>
            </a:r>
            <a:r>
              <a:rPr lang="en-US" altLang="en-US"/>
              <a:t> </a:t>
            </a:r>
          </a:p>
          <a:p>
            <a:pPr marL="609600" indent="-609600">
              <a:buFont typeface="Symbol" panose="05050102010706020507" pitchFamily="18" charset="2"/>
              <a:buAutoNum type="alphaLcParenR"/>
            </a:pPr>
            <a:r>
              <a:rPr lang="en-US" altLang="en-US"/>
              <a:t>Não estou interessado no que os outros estão a fazer</a:t>
            </a:r>
          </a:p>
          <a:p>
            <a:pPr marL="609600" indent="-609600">
              <a:buFont typeface="Symbol" panose="05050102010706020507" pitchFamily="18" charset="2"/>
              <a:buAutoNum type="alphaLcParenR"/>
            </a:pPr>
            <a:r>
              <a:rPr lang="en-US" altLang="en-US">
                <a:solidFill>
                  <a:schemeClr val="folHlink"/>
                </a:solidFill>
              </a:rPr>
              <a:t>Não gosto do que estou a fazer</a:t>
            </a:r>
            <a:r>
              <a:rPr lang="en-US" altLang="en-US"/>
              <a:t> </a:t>
            </a:r>
          </a:p>
          <a:p>
            <a:pPr marL="609600" indent="-609600">
              <a:buFont typeface="Symbol" panose="05050102010706020507" pitchFamily="18" charset="2"/>
              <a:buAutoNum type="alphaLcParenR"/>
            </a:pPr>
            <a:r>
              <a:rPr lang="en-US" altLang="en-US">
                <a:solidFill>
                  <a:srgbClr val="CC0099"/>
                </a:solidFill>
              </a:rPr>
              <a:t>Estou cansado ou deprimido </a:t>
            </a:r>
          </a:p>
          <a:p>
            <a:pPr marL="609600" indent="-609600">
              <a:buFont typeface="Symbol" panose="05050102010706020507" pitchFamily="18" charset="2"/>
              <a:buAutoNum type="alphaLcParenR"/>
            </a:pPr>
            <a:r>
              <a:rPr lang="en-US" altLang="en-US">
                <a:solidFill>
                  <a:srgbClr val="000066"/>
                </a:solidFill>
              </a:rPr>
              <a:t>Não espero nada da vida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1027">
            <a:extLst>
              <a:ext uri="{FF2B5EF4-FFF2-40B4-BE49-F238E27FC236}">
                <a16:creationId xmlns:a16="http://schemas.microsoft.com/office/drawing/2014/main" id="{C8B345EB-7DCF-4044-9D28-4BBFE0E26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114800"/>
          </a:xfrm>
        </p:spPr>
        <p:txBody>
          <a:bodyPr/>
          <a:lstStyle/>
          <a:p>
            <a:pPr marL="609600" indent="-609600">
              <a:buFont typeface="Symbol" panose="05050102010706020507" pitchFamily="18" charset="2"/>
              <a:buAutoNum type="alphaLcParenR" startAt="6"/>
            </a:pPr>
            <a:r>
              <a:rPr lang="en-US" altLang="en-US">
                <a:solidFill>
                  <a:srgbClr val="000066"/>
                </a:solidFill>
              </a:rPr>
              <a:t>Não vejo os benefícios do que estou a fazer. </a:t>
            </a:r>
          </a:p>
          <a:p>
            <a:pPr marL="609600" indent="-609600">
              <a:buFont typeface="Symbol" panose="05050102010706020507" pitchFamily="18" charset="2"/>
              <a:buAutoNum type="alphaLcParenR" startAt="6"/>
            </a:pPr>
            <a:r>
              <a:rPr lang="en-US" altLang="en-US">
                <a:solidFill>
                  <a:srgbClr val="CC0099"/>
                </a:solidFill>
              </a:rPr>
              <a:t>Tenho algo em abundância, mas não tenho variedade</a:t>
            </a:r>
          </a:p>
          <a:p>
            <a:pPr marL="609600" indent="-609600">
              <a:buFont typeface="Symbol" panose="05050102010706020507" pitchFamily="18" charset="2"/>
              <a:buAutoNum type="alphaLcParenR" startAt="6"/>
            </a:pPr>
            <a:r>
              <a:rPr lang="en-US" altLang="en-US">
                <a:solidFill>
                  <a:srgbClr val="FF0000"/>
                </a:solidFill>
              </a:rPr>
              <a:t>Estou a trabalhar</a:t>
            </a:r>
          </a:p>
          <a:p>
            <a:pPr marL="609600" indent="-609600">
              <a:buFont typeface="Symbol" panose="05050102010706020507" pitchFamily="18" charset="2"/>
              <a:buAutoNum type="alphaLcParenR" startAt="6"/>
            </a:pPr>
            <a:r>
              <a:rPr lang="en-US" altLang="en-US"/>
              <a:t>Não estou a dar o meu melhor em todas as áreas da minha vida – física, mental e espiritual</a:t>
            </a:r>
          </a:p>
        </p:txBody>
      </p:sp>
      <p:sp>
        <p:nvSpPr>
          <p:cNvPr id="58373" name="Rectangle 1029">
            <a:extLst>
              <a:ext uri="{FF2B5EF4-FFF2-40B4-BE49-F238E27FC236}">
                <a16:creationId xmlns:a16="http://schemas.microsoft.com/office/drawing/2014/main" id="{FD50971A-A8A2-4129-8D10-30A4CC57B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000"/>
              <a:t>Porque fico aborrecido ?</a:t>
            </a:r>
            <a:br>
              <a:rPr lang="en-US" altLang="en-US" sz="4000"/>
            </a:br>
            <a:r>
              <a:rPr lang="en-US" altLang="en-US" sz="4000"/>
              <a:t> </a:t>
            </a:r>
          </a:p>
        </p:txBody>
      </p:sp>
      <p:sp>
        <p:nvSpPr>
          <p:cNvPr id="58374" name="Text Box 1030">
            <a:extLst>
              <a:ext uri="{FF2B5EF4-FFF2-40B4-BE49-F238E27FC236}">
                <a16:creationId xmlns:a16="http://schemas.microsoft.com/office/drawing/2014/main" id="{B441A235-D2EF-4D1A-B5ED-DB2BFA2C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5746752"/>
            <a:ext cx="765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en-US" b="1">
                <a:solidFill>
                  <a:srgbClr val="000066"/>
                </a:solidFill>
              </a:rPr>
              <a:t>NÓS PERMITIMOS QUE ACONTEÇA                   REACÇÃO PESSOAL</a:t>
            </a:r>
          </a:p>
        </p:txBody>
      </p:sp>
      <p:sp>
        <p:nvSpPr>
          <p:cNvPr id="58377" name="AutoShape 1033">
            <a:extLst>
              <a:ext uri="{FF2B5EF4-FFF2-40B4-BE49-F238E27FC236}">
                <a16:creationId xmlns:a16="http://schemas.microsoft.com/office/drawing/2014/main" id="{9AC67139-0C58-41AE-827B-5DF41F7DA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7912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PT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>
            <a:extLst>
              <a:ext uri="{FF2B5EF4-FFF2-40B4-BE49-F238E27FC236}">
                <a16:creationId xmlns:a16="http://schemas.microsoft.com/office/drawing/2014/main" id="{D828AA24-CBA6-4411-9360-BC1D145FE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Catorze: Quais os resultados de estar aborrecido?</a:t>
            </a:r>
          </a:p>
        </p:txBody>
      </p:sp>
      <p:sp>
        <p:nvSpPr>
          <p:cNvPr id="59395" name="Rectangle 1027">
            <a:extLst>
              <a:ext uri="{FF2B5EF4-FFF2-40B4-BE49-F238E27FC236}">
                <a16:creationId xmlns:a16="http://schemas.microsoft.com/office/drawing/2014/main" id="{583F90FB-96CE-4260-8767-E5F70FA76A7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724400" cy="4495800"/>
          </a:xfrm>
        </p:spPr>
        <p:txBody>
          <a:bodyPr/>
          <a:lstStyle/>
          <a:p>
            <a:pPr marL="609600" indent="-609600">
              <a:buFont typeface="Symbol" panose="05050102010706020507" pitchFamily="18" charset="2"/>
              <a:buAutoNum type="alphaLcParenR"/>
            </a:pPr>
            <a:endParaRPr lang="en-US" altLang="en-US" sz="2800"/>
          </a:p>
          <a:p>
            <a:pPr marL="609600" indent="-609600">
              <a:buFont typeface="Symbol" panose="05050102010706020507" pitchFamily="18" charset="2"/>
              <a:buAutoNum type="alphaLcParenR"/>
            </a:pPr>
            <a:r>
              <a:rPr lang="en-US" altLang="en-US" sz="2800">
                <a:solidFill>
                  <a:srgbClr val="FF0000"/>
                </a:solidFill>
              </a:rPr>
              <a:t>Sente-se cansado, sonolento e preguiçoso</a:t>
            </a:r>
            <a:r>
              <a:rPr lang="en-US" altLang="en-US" sz="2800"/>
              <a:t> </a:t>
            </a:r>
          </a:p>
          <a:p>
            <a:pPr marL="609600" indent="-609600">
              <a:buFont typeface="Symbol" panose="05050102010706020507" pitchFamily="18" charset="2"/>
              <a:buAutoNum type="alphaLcParenR"/>
            </a:pPr>
            <a:r>
              <a:rPr lang="en-US" altLang="en-US" sz="2800">
                <a:solidFill>
                  <a:srgbClr val="000066"/>
                </a:solidFill>
              </a:rPr>
              <a:t>Não apetece trabalhar</a:t>
            </a:r>
            <a:r>
              <a:rPr lang="en-US" altLang="en-US" sz="2800"/>
              <a:t> </a:t>
            </a:r>
          </a:p>
          <a:p>
            <a:pPr marL="609600" indent="-609600">
              <a:buFont typeface="Symbol" panose="05050102010706020507" pitchFamily="18" charset="2"/>
              <a:buAutoNum type="alphaLcParenR"/>
            </a:pPr>
            <a:r>
              <a:rPr lang="en-US" altLang="en-US" sz="2800"/>
              <a:t>Sente-se deprimido </a:t>
            </a:r>
          </a:p>
          <a:p>
            <a:pPr marL="609600" indent="-609600">
              <a:buFont typeface="Symbol" panose="05050102010706020507" pitchFamily="18" charset="2"/>
              <a:buAutoNum type="alphaLcParenR"/>
            </a:pPr>
            <a:r>
              <a:rPr lang="en-US" altLang="en-US" sz="2800">
                <a:solidFill>
                  <a:schemeClr val="folHlink"/>
                </a:solidFill>
              </a:rPr>
              <a:t>Arranjo sarilhos</a:t>
            </a:r>
            <a:r>
              <a:rPr lang="en-US" altLang="en-US" sz="2800"/>
              <a:t> </a:t>
            </a:r>
          </a:p>
          <a:p>
            <a:pPr marL="609600" indent="-609600">
              <a:buFont typeface="Symbol" panose="05050102010706020507" pitchFamily="18" charset="2"/>
              <a:buAutoNum type="alphaLcParenR"/>
            </a:pPr>
            <a:r>
              <a:rPr lang="en-US" altLang="en-US" sz="2800">
                <a:solidFill>
                  <a:srgbClr val="CC0099"/>
                </a:solidFill>
              </a:rPr>
              <a:t>Não me dou bem com os outros</a:t>
            </a:r>
          </a:p>
        </p:txBody>
      </p:sp>
      <p:pic>
        <p:nvPicPr>
          <p:cNvPr id="59399" name="Picture 1031" descr="boredom">
            <a:extLst>
              <a:ext uri="{FF2B5EF4-FFF2-40B4-BE49-F238E27FC236}">
                <a16:creationId xmlns:a16="http://schemas.microsoft.com/office/drawing/2014/main" id="{BD0F00E3-52B8-4594-A29A-FD9D2852D6A6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803527"/>
            <a:ext cx="4033838" cy="2378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>
            <a:extLst>
              <a:ext uri="{FF2B5EF4-FFF2-40B4-BE49-F238E27FC236}">
                <a16:creationId xmlns:a16="http://schemas.microsoft.com/office/drawing/2014/main" id="{FF4359AA-6460-4C71-92D2-E89E0A09E0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724400" cy="4495800"/>
          </a:xfrm>
        </p:spPr>
        <p:txBody>
          <a:bodyPr/>
          <a:lstStyle/>
          <a:p>
            <a:pPr marL="609600" indent="-609600">
              <a:buFont typeface="Symbol" panose="05050102010706020507" pitchFamily="18" charset="2"/>
              <a:buAutoNum type="alphaLcParenR" startAt="6"/>
            </a:pPr>
            <a:endParaRPr lang="en-US" altLang="en-US" sz="2800"/>
          </a:p>
          <a:p>
            <a:pPr marL="609600" indent="-609600">
              <a:buFont typeface="Symbol" panose="05050102010706020507" pitchFamily="18" charset="2"/>
              <a:buAutoNum type="alphaLcParenR" startAt="6"/>
            </a:pPr>
            <a:r>
              <a:rPr lang="en-US" altLang="en-US" sz="2800"/>
              <a:t>Deixo de tentar e desisto</a:t>
            </a:r>
          </a:p>
          <a:p>
            <a:pPr marL="609600" indent="-609600">
              <a:buFont typeface="Symbol" panose="05050102010706020507" pitchFamily="18" charset="2"/>
              <a:buAutoNum type="alphaLcParenR" startAt="6"/>
            </a:pPr>
            <a:r>
              <a:rPr lang="en-US" altLang="en-US" sz="2800">
                <a:solidFill>
                  <a:srgbClr val="CC0099"/>
                </a:solidFill>
              </a:rPr>
              <a:t>Desenvolvo maus hábitos</a:t>
            </a:r>
            <a:r>
              <a:rPr lang="en-US" altLang="en-US" sz="2800"/>
              <a:t> </a:t>
            </a:r>
          </a:p>
          <a:p>
            <a:pPr marL="609600" indent="-609600">
              <a:buFont typeface="Symbol" panose="05050102010706020507" pitchFamily="18" charset="2"/>
              <a:buAutoNum type="alphaLcParenR" startAt="6"/>
            </a:pPr>
            <a:r>
              <a:rPr lang="en-US" altLang="en-US" sz="2800">
                <a:solidFill>
                  <a:srgbClr val="000066"/>
                </a:solidFill>
              </a:rPr>
              <a:t>Sinto-me frustrado</a:t>
            </a:r>
            <a:r>
              <a:rPr lang="en-US" altLang="en-US" sz="2800"/>
              <a:t> </a:t>
            </a:r>
          </a:p>
          <a:p>
            <a:pPr marL="609600" indent="-609600">
              <a:buFont typeface="Symbol" panose="05050102010706020507" pitchFamily="18" charset="2"/>
              <a:buAutoNum type="alphaLcParenR" startAt="6"/>
            </a:pPr>
            <a:r>
              <a:rPr lang="en-US" altLang="en-US" sz="2800">
                <a:solidFill>
                  <a:srgbClr val="FF0000"/>
                </a:solidFill>
              </a:rPr>
              <a:t>Perco o interesse no que estou a fazer </a:t>
            </a:r>
          </a:p>
          <a:p>
            <a:pPr marL="609600" indent="-609600">
              <a:buFont typeface="Symbol" panose="05050102010706020507" pitchFamily="18" charset="2"/>
              <a:buAutoNum type="alphaLcParenR" startAt="6"/>
            </a:pPr>
            <a:r>
              <a:rPr lang="en-US" altLang="en-US" sz="2800">
                <a:solidFill>
                  <a:schemeClr val="folHlink"/>
                </a:solidFill>
              </a:rPr>
              <a:t>Ingiro tóxicos</a:t>
            </a:r>
          </a:p>
        </p:txBody>
      </p:sp>
      <p:pic>
        <p:nvPicPr>
          <p:cNvPr id="61452" name="Picture 12" descr="j0157053">
            <a:extLst>
              <a:ext uri="{FF2B5EF4-FFF2-40B4-BE49-F238E27FC236}">
                <a16:creationId xmlns:a16="http://schemas.microsoft.com/office/drawing/2014/main" id="{D6F73D48-2E9B-4598-831C-F601D6A3D2B9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165" y="2286002"/>
            <a:ext cx="4033837" cy="3444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54" name="Rectangle 14">
            <a:extLst>
              <a:ext uri="{FF2B5EF4-FFF2-40B4-BE49-F238E27FC236}">
                <a16:creationId xmlns:a16="http://schemas.microsoft.com/office/drawing/2014/main" id="{4E0CB060-DD53-4866-AE1B-909AD012B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Catorze: Quais os resultados de estar aborrecido?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A87B61B-61EA-42C2-8FA7-FF7D6E1E6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Quinze: Como prevenir o Aborrecimento?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4BF9BA6D-32CA-4002-A963-9CCC5B07BAD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4114800"/>
          </a:xfrm>
        </p:spPr>
        <p:txBody>
          <a:bodyPr/>
          <a:lstStyle/>
          <a:p>
            <a:pPr marL="533400" indent="-533400">
              <a:buNone/>
            </a:pPr>
            <a:endParaRPr lang="en-US" altLang="en-US"/>
          </a:p>
          <a:p>
            <a:pPr marL="533400" indent="-533400">
              <a:buNone/>
            </a:pPr>
            <a:r>
              <a:rPr lang="en-US" altLang="en-US"/>
              <a:t>Desenvolvendo um crescimento</a:t>
            </a:r>
          </a:p>
          <a:p>
            <a:pPr marL="533400" indent="-533400">
              <a:buNone/>
            </a:pPr>
            <a:endParaRPr lang="en-US" altLang="en-US"/>
          </a:p>
          <a:p>
            <a:pPr marL="533400" indent="-533400">
              <a:buNone/>
            </a:pPr>
            <a:endParaRPr lang="en-US" altLang="en-US"/>
          </a:p>
          <a:p>
            <a:pPr marL="533400" indent="-533400">
              <a:buNone/>
            </a:pPr>
            <a:r>
              <a:rPr lang="en-US" altLang="en-US"/>
              <a:t> em todas as áreas da vida</a:t>
            </a:r>
          </a:p>
        </p:txBody>
      </p:sp>
      <p:sp>
        <p:nvSpPr>
          <p:cNvPr id="62469" name="WordArt 5">
            <a:extLst>
              <a:ext uri="{FF2B5EF4-FFF2-40B4-BE49-F238E27FC236}">
                <a16:creationId xmlns:a16="http://schemas.microsoft.com/office/drawing/2014/main" id="{1010D17E-DD11-41D3-8EFF-8938B1672D51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auto">
          <a:xfrm>
            <a:off x="1295402" y="3967165"/>
            <a:ext cx="2843213" cy="681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igh Tower Text" panose="02040502050506030303" pitchFamily="18" charset="0"/>
              </a:rPr>
              <a:t>EQUILIBRADO</a:t>
            </a:r>
          </a:p>
        </p:txBody>
      </p:sp>
      <p:pic>
        <p:nvPicPr>
          <p:cNvPr id="62472" name="Picture 8" descr="pic-growth">
            <a:hlinkClick r:id="rId2"/>
            <a:extLst>
              <a:ext uri="{FF2B5EF4-FFF2-40B4-BE49-F238E27FC236}">
                <a16:creationId xmlns:a16="http://schemas.microsoft.com/office/drawing/2014/main" id="{38C2A11E-D431-4365-B1F8-79A1F6BE52BA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819400"/>
            <a:ext cx="4033838" cy="26876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2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02520E1-CCD4-49C9-8719-5AA5C1334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Um: Os diferentes tipos de falha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43BB7B5-4196-4CAA-9268-565577C0EE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4114800"/>
          </a:xfrm>
        </p:spPr>
        <p:txBody>
          <a:bodyPr/>
          <a:lstStyle/>
          <a:p>
            <a:pPr marL="577850" indent="-577850">
              <a:buFont typeface="Symbol" panose="05050102010706020507" pitchFamily="18" charset="2"/>
              <a:buAutoNum type="alphaLcParenR"/>
            </a:pPr>
            <a:r>
              <a:rPr lang="en-US" altLang="en-US" sz="2800"/>
              <a:t>Falhas que não são pecado</a:t>
            </a:r>
          </a:p>
          <a:p>
            <a:pPr marL="577850" indent="-577850">
              <a:buNone/>
            </a:pPr>
            <a:endParaRPr lang="en-US" altLang="en-US" sz="2800"/>
          </a:p>
          <a:p>
            <a:pPr marL="952500" lvl="1" indent="-495300">
              <a:buClr>
                <a:schemeClr val="tx1"/>
              </a:buClr>
              <a:buFont typeface="Symbol" panose="05050102010706020507" pitchFamily="18" charset="2"/>
              <a:buAutoNum type="romanLcPeriod"/>
            </a:pPr>
            <a:r>
              <a:rPr lang="en-US" altLang="en-US" sz="2400"/>
              <a:t>Erros </a:t>
            </a:r>
          </a:p>
          <a:p>
            <a:pPr marL="952500" lvl="1" indent="-495300">
              <a:buClr>
                <a:schemeClr val="tx1"/>
              </a:buClr>
              <a:buFont typeface="Symbol" panose="05050102010706020507" pitchFamily="18" charset="2"/>
              <a:buAutoNum type="romanLcPeriod"/>
            </a:pPr>
            <a:r>
              <a:rPr lang="en-US" altLang="en-US" sz="2400"/>
              <a:t>Perder um jogo </a:t>
            </a:r>
          </a:p>
          <a:p>
            <a:pPr marL="952500" lvl="1" indent="-495300">
              <a:buClr>
                <a:schemeClr val="tx1"/>
              </a:buClr>
              <a:buFont typeface="Symbol" panose="05050102010706020507" pitchFamily="18" charset="2"/>
              <a:buAutoNum type="romanLcPeriod"/>
            </a:pPr>
            <a:r>
              <a:rPr lang="en-US" altLang="en-US" sz="2400"/>
              <a:t>Não passar um teste </a:t>
            </a:r>
          </a:p>
          <a:p>
            <a:pPr marL="952500" lvl="1" indent="-495300">
              <a:buClr>
                <a:schemeClr val="tx1"/>
              </a:buClr>
              <a:buFont typeface="Symbol" panose="05050102010706020507" pitchFamily="18" charset="2"/>
              <a:buAutoNum type="romanLcPeriod"/>
            </a:pPr>
            <a:r>
              <a:rPr lang="en-US" altLang="en-US" sz="2400"/>
              <a:t>Não marcar um golo</a:t>
            </a:r>
          </a:p>
          <a:p>
            <a:pPr marL="952500" lvl="1" indent="-495300">
              <a:buClr>
                <a:schemeClr val="tx1"/>
              </a:buClr>
              <a:buNone/>
            </a:pPr>
            <a:endParaRPr lang="en-US" altLang="en-US" sz="2400"/>
          </a:p>
        </p:txBody>
      </p:sp>
      <p:pic>
        <p:nvPicPr>
          <p:cNvPr id="5127" name="Picture 7" descr="img0">
            <a:extLst>
              <a:ext uri="{FF2B5EF4-FFF2-40B4-BE49-F238E27FC236}">
                <a16:creationId xmlns:a16="http://schemas.microsoft.com/office/drawing/2014/main" id="{A9B963C1-4F63-4956-8430-7382037DB5C1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828802"/>
            <a:ext cx="4033838" cy="2892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8" name="Text Box 8">
            <a:extLst>
              <a:ext uri="{FF2B5EF4-FFF2-40B4-BE49-F238E27FC236}">
                <a16:creationId xmlns:a16="http://schemas.microsoft.com/office/drawing/2014/main" id="{DD125530-402A-43DC-BDBD-E5F36B933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8" y="4876800"/>
            <a:ext cx="41703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en-US" b="1">
                <a:solidFill>
                  <a:schemeClr val="folHlink"/>
                </a:solidFill>
              </a:rPr>
              <a:t>« O Homem que não comete erros,</a:t>
            </a:r>
          </a:p>
          <a:p>
            <a:r>
              <a:rPr lang="pt-PT" altLang="en-US" b="1">
                <a:solidFill>
                  <a:schemeClr val="folHlink"/>
                </a:solidFill>
              </a:rPr>
              <a:t>é aquele que normalmente, </a:t>
            </a:r>
          </a:p>
          <a:p>
            <a:r>
              <a:rPr lang="pt-PT" altLang="en-US" b="1">
                <a:solidFill>
                  <a:schemeClr val="folHlink"/>
                </a:solidFill>
              </a:rPr>
              <a:t>não faz nada .»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E93EA00C-31BD-4BFF-8D75-2BE8A6329ED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033838" cy="4114800"/>
          </a:xfrm>
        </p:spPr>
        <p:txBody>
          <a:bodyPr/>
          <a:lstStyle/>
          <a:p>
            <a:pPr marL="577850" indent="-577850">
              <a:lnSpc>
                <a:spcPct val="90000"/>
              </a:lnSpc>
              <a:buFont typeface="Symbol" panose="05050102010706020507" pitchFamily="18" charset="2"/>
              <a:buAutoNum type="alphaLcParenR" startAt="2"/>
            </a:pPr>
            <a:r>
              <a:rPr lang="en-US" altLang="en-US"/>
              <a:t>Falhas que são pecado</a:t>
            </a:r>
          </a:p>
          <a:p>
            <a:pPr marL="577850" indent="-577850">
              <a:lnSpc>
                <a:spcPct val="90000"/>
              </a:lnSpc>
              <a:buFont typeface="Symbol" panose="05050102010706020507" pitchFamily="18" charset="2"/>
              <a:buAutoNum type="alphaLcParenR" startAt="2"/>
            </a:pPr>
            <a:endParaRPr lang="en-US" altLang="en-US"/>
          </a:p>
          <a:p>
            <a:pPr marL="952500" lvl="1" indent="-495300">
              <a:lnSpc>
                <a:spcPct val="90000"/>
              </a:lnSpc>
              <a:buClr>
                <a:schemeClr val="tx1"/>
              </a:buClr>
              <a:buFont typeface="Symbol" panose="05050102010706020507" pitchFamily="18" charset="2"/>
              <a:buAutoNum type="romanLcPeriod"/>
            </a:pPr>
            <a:r>
              <a:rPr lang="en-US" altLang="en-US"/>
              <a:t>Não obedecer às leis de Deus  (e às </a:t>
            </a:r>
            <a:r>
              <a:rPr lang="en-US" altLang="en-US">
                <a:hlinkClick r:id="rId2" action="ppaction://hlinksldjump"/>
              </a:rPr>
              <a:t>leis dos homens</a:t>
            </a:r>
            <a:r>
              <a:rPr lang="en-US" altLang="en-US"/>
              <a:t>)</a:t>
            </a:r>
          </a:p>
          <a:p>
            <a:pPr marL="952500" lvl="1" indent="-495300">
              <a:lnSpc>
                <a:spcPct val="90000"/>
              </a:lnSpc>
              <a:buClr>
                <a:schemeClr val="tx1"/>
              </a:buClr>
              <a:buFont typeface="Symbol" panose="05050102010706020507" pitchFamily="18" charset="2"/>
              <a:buAutoNum type="romanLcPeriod"/>
            </a:pPr>
            <a:r>
              <a:rPr lang="en-US" altLang="en-US"/>
              <a:t>Não fazer </a:t>
            </a:r>
            <a:r>
              <a:rPr lang="en-US" altLang="en-US">
                <a:hlinkClick r:id="rId3" action="ppaction://hlinksldjump"/>
              </a:rPr>
              <a:t>o que está correcto </a:t>
            </a:r>
            <a:endParaRPr lang="en-US" altLang="en-US"/>
          </a:p>
          <a:p>
            <a:pPr marL="952500" lvl="1" indent="-495300">
              <a:lnSpc>
                <a:spcPct val="90000"/>
              </a:lnSpc>
              <a:buClr>
                <a:schemeClr val="tx1"/>
              </a:buClr>
              <a:buFont typeface="Symbol" panose="05050102010706020507" pitchFamily="18" charset="2"/>
              <a:buAutoNum type="romanLcPeriod"/>
            </a:pPr>
            <a:r>
              <a:rPr lang="en-US" altLang="en-US"/>
              <a:t>Sempre que se </a:t>
            </a:r>
            <a:r>
              <a:rPr lang="en-US" altLang="en-US">
                <a:hlinkClick r:id="rId4" action="ppaction://hlinksldjump"/>
              </a:rPr>
              <a:t>cede </a:t>
            </a:r>
            <a:r>
              <a:rPr lang="en-US" altLang="en-US"/>
              <a:t> à tentação para pecar</a:t>
            </a:r>
          </a:p>
        </p:txBody>
      </p:sp>
      <p:pic>
        <p:nvPicPr>
          <p:cNvPr id="6157" name="Picture 13" descr="Ten Commandments 01">
            <a:extLst>
              <a:ext uri="{FF2B5EF4-FFF2-40B4-BE49-F238E27FC236}">
                <a16:creationId xmlns:a16="http://schemas.microsoft.com/office/drawing/2014/main" id="{700A2426-5571-4AE1-AB70-81FC70C0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1295402"/>
            <a:ext cx="223996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Ten Commandments 02">
            <a:extLst>
              <a:ext uri="{FF2B5EF4-FFF2-40B4-BE49-F238E27FC236}">
                <a16:creationId xmlns:a16="http://schemas.microsoft.com/office/drawing/2014/main" id="{55BA197A-5DCF-49F1-80AF-89591533F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2"/>
            <a:ext cx="2903538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Ten Commandments 03">
            <a:extLst>
              <a:ext uri="{FF2B5EF4-FFF2-40B4-BE49-F238E27FC236}">
                <a16:creationId xmlns:a16="http://schemas.microsoft.com/office/drawing/2014/main" id="{1C8A0B4F-C6E5-4774-BD6D-A9343C2C4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2" y="1066802"/>
            <a:ext cx="3108325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Ten Commandments 04">
            <a:extLst>
              <a:ext uri="{FF2B5EF4-FFF2-40B4-BE49-F238E27FC236}">
                <a16:creationId xmlns:a16="http://schemas.microsoft.com/office/drawing/2014/main" id="{DA8BDB60-2F32-485B-B415-9C4325A10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3048000"/>
            <a:ext cx="281146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Ten Commandments 05">
            <a:extLst>
              <a:ext uri="{FF2B5EF4-FFF2-40B4-BE49-F238E27FC236}">
                <a16:creationId xmlns:a16="http://schemas.microsoft.com/office/drawing/2014/main" id="{9CBC9622-C52F-4939-9B0A-8499DC81A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2"/>
            <a:ext cx="1771650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Ten Commandments 06">
            <a:extLst>
              <a:ext uri="{FF2B5EF4-FFF2-40B4-BE49-F238E27FC236}">
                <a16:creationId xmlns:a16="http://schemas.microsoft.com/office/drawing/2014/main" id="{895C7EA2-DC3F-40EB-B9D3-A872ED4F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7" y="3886200"/>
            <a:ext cx="20224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Ten Commandments 07">
            <a:extLst>
              <a:ext uri="{FF2B5EF4-FFF2-40B4-BE49-F238E27FC236}">
                <a16:creationId xmlns:a16="http://schemas.microsoft.com/office/drawing/2014/main" id="{D6563764-4340-4FDF-8AB9-D7457FFCD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2"/>
            <a:ext cx="177165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Ten Commandments 08">
            <a:extLst>
              <a:ext uri="{FF2B5EF4-FFF2-40B4-BE49-F238E27FC236}">
                <a16:creationId xmlns:a16="http://schemas.microsoft.com/office/drawing/2014/main" id="{065010F7-5653-44CB-B961-A2820DEDC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2" y="4724400"/>
            <a:ext cx="21367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Ten Commandments 09">
            <a:extLst>
              <a:ext uri="{FF2B5EF4-FFF2-40B4-BE49-F238E27FC236}">
                <a16:creationId xmlns:a16="http://schemas.microsoft.com/office/drawing/2014/main" id="{13750C46-E671-47D6-99EE-C64174B0A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15002"/>
            <a:ext cx="2000250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Ten Commandments 10">
            <a:extLst>
              <a:ext uri="{FF2B5EF4-FFF2-40B4-BE49-F238E27FC236}">
                <a16:creationId xmlns:a16="http://schemas.microsoft.com/office/drawing/2014/main" id="{2B91AEF7-3E0A-4070-8FBB-3B6A7DA4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2" y="5867400"/>
            <a:ext cx="21367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8" name="Rectangle 24">
            <a:extLst>
              <a:ext uri="{FF2B5EF4-FFF2-40B4-BE49-F238E27FC236}">
                <a16:creationId xmlns:a16="http://schemas.microsoft.com/office/drawing/2014/main" id="{0009ACF7-A674-4FCB-8237-1730DB767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000"/>
              <a:t>Um: Os diferentes tipos de falha</a:t>
            </a:r>
            <a:br>
              <a:rPr lang="en-US" altLang="en-US" sz="4000"/>
            </a:br>
            <a:endParaRPr lang="en-US" altLang="en-US" sz="40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44D95AB1-B3F6-460E-9AFF-2ED3D01626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4114800"/>
          </a:xfrm>
          <a:noFill/>
        </p:spPr>
        <p:txBody>
          <a:bodyPr anchor="ctr" anchorCtr="1"/>
          <a:lstStyle/>
          <a:p>
            <a:pPr marL="577850" indent="-577850">
              <a:buFont typeface="Symbol" panose="05050102010706020507" pitchFamily="18" charset="2"/>
              <a:buAutoNum type="alphaLcParenR" startAt="3"/>
            </a:pPr>
            <a:r>
              <a:rPr lang="en-US" altLang="en-US"/>
              <a:t>Falha que conduz ao pecado</a:t>
            </a:r>
          </a:p>
        </p:txBody>
      </p:sp>
      <p:pic>
        <p:nvPicPr>
          <p:cNvPr id="10251" name="Picture 11" descr="Temptation">
            <a:extLst>
              <a:ext uri="{FF2B5EF4-FFF2-40B4-BE49-F238E27FC236}">
                <a16:creationId xmlns:a16="http://schemas.microsoft.com/office/drawing/2014/main" id="{71C61272-773C-43C6-92BA-4F2790862242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2027" y="1981200"/>
            <a:ext cx="380206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4" name="Rectangle 14">
            <a:extLst>
              <a:ext uri="{FF2B5EF4-FFF2-40B4-BE49-F238E27FC236}">
                <a16:creationId xmlns:a16="http://schemas.microsoft.com/office/drawing/2014/main" id="{B2C3C589-5DEC-4C87-9DBB-DB937964D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000"/>
              <a:t>Um: Os diferentes tipos de falha</a:t>
            </a:r>
            <a:br>
              <a:rPr lang="en-US" altLang="en-US" sz="4000"/>
            </a:br>
            <a:endParaRPr lang="en-US" altLang="en-US" sz="400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93D7311-A298-464D-A6F5-97FA2476E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Dois : A resposta de Deus à minha falha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5829080-6815-4E95-9A67-0ADBF38D48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4114800"/>
          </a:xfrm>
        </p:spPr>
        <p:txBody>
          <a:bodyPr/>
          <a:lstStyle/>
          <a:p>
            <a:pPr marL="577850" indent="-577850">
              <a:buFont typeface="Symbol" panose="05050102010706020507" pitchFamily="18" charset="2"/>
              <a:buAutoNum type="alphaLcParenR"/>
            </a:pPr>
            <a:r>
              <a:rPr lang="en-US" altLang="en-US"/>
              <a:t>Deus fica triste quando falhamos</a:t>
            </a:r>
          </a:p>
          <a:p>
            <a:pPr marL="577850" indent="-577850">
              <a:buFont typeface="Symbol" panose="05050102010706020507" pitchFamily="18" charset="2"/>
              <a:buAutoNum type="alphaLcParenR"/>
            </a:pPr>
            <a:r>
              <a:rPr lang="en-US" altLang="en-US"/>
              <a:t>Deus dá-nos  </a:t>
            </a:r>
            <a:r>
              <a:rPr lang="en-US" altLang="en-US">
                <a:hlinkClick r:id="rId2" action="ppaction://hlinksldjump"/>
              </a:rPr>
              <a:t>uma consciência pesada</a:t>
            </a:r>
            <a:endParaRPr lang="en-US" altLang="en-US"/>
          </a:p>
          <a:p>
            <a:pPr marL="577850" indent="-577850">
              <a:buFont typeface="Symbol" panose="05050102010706020507" pitchFamily="18" charset="2"/>
              <a:buAutoNum type="alphaLcParenR"/>
            </a:pPr>
            <a:r>
              <a:rPr lang="en-US" altLang="en-US"/>
              <a:t>Deus prometeu  </a:t>
            </a:r>
            <a:r>
              <a:rPr lang="en-US" altLang="en-US">
                <a:hlinkClick r:id="rId3" action="ppaction://hlinksldjump"/>
              </a:rPr>
              <a:t>perdoar-nos</a:t>
            </a:r>
            <a:endParaRPr lang="en-US" altLang="en-US"/>
          </a:p>
        </p:txBody>
      </p:sp>
      <p:pic>
        <p:nvPicPr>
          <p:cNvPr id="11271" name="Picture 7" descr="conscience">
            <a:extLst>
              <a:ext uri="{FF2B5EF4-FFF2-40B4-BE49-F238E27FC236}">
                <a16:creationId xmlns:a16="http://schemas.microsoft.com/office/drawing/2014/main" id="{0AB17ACC-273E-4383-9D04-AC0238C84716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2965" y="2393950"/>
            <a:ext cx="4033837" cy="328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2" name="Text Box 8">
            <a:extLst>
              <a:ext uri="{FF2B5EF4-FFF2-40B4-BE49-F238E27FC236}">
                <a16:creationId xmlns:a16="http://schemas.microsoft.com/office/drawing/2014/main" id="{5B796CF9-6AB2-4822-A8BF-B239B1868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388" y="5791200"/>
            <a:ext cx="4900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en-US" b="1">
                <a:solidFill>
                  <a:schemeClr val="folHlink"/>
                </a:solidFill>
              </a:rPr>
              <a:t>« A sua consciência está aqui para o ver. </a:t>
            </a:r>
          </a:p>
          <a:p>
            <a:r>
              <a:rPr lang="pt-PT" altLang="en-US" b="1">
                <a:solidFill>
                  <a:schemeClr val="folHlink"/>
                </a:solidFill>
              </a:rPr>
              <a:t>Está indisponível como de costume?»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A9071EF2-E810-4730-A6DD-9A812CD7898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4114800"/>
          </a:xfrm>
          <a:noFill/>
        </p:spPr>
        <p:txBody>
          <a:bodyPr anchor="ctr" anchorCtr="1"/>
          <a:lstStyle/>
          <a:p>
            <a:pPr marL="577850" indent="-577850">
              <a:buFont typeface="Symbol" panose="05050102010706020507" pitchFamily="18" charset="2"/>
              <a:buAutoNum type="alphaLcParenR" startAt="4"/>
            </a:pPr>
            <a:r>
              <a:rPr lang="en-US" altLang="en-US"/>
              <a:t>Deus </a:t>
            </a:r>
            <a:r>
              <a:rPr lang="en-US" altLang="en-US">
                <a:hlinkClick r:id="rId2" action="ppaction://hlinksldjump"/>
              </a:rPr>
              <a:t>corrige </a:t>
            </a:r>
            <a:r>
              <a:rPr lang="en-US" altLang="en-US"/>
              <a:t> os Seus filhos </a:t>
            </a:r>
          </a:p>
          <a:p>
            <a:pPr marL="577850" indent="-577850">
              <a:buFont typeface="Symbol" panose="05050102010706020507" pitchFamily="18" charset="2"/>
              <a:buAutoNum type="alphaLcParenR" startAt="4"/>
            </a:pPr>
            <a:r>
              <a:rPr lang="en-US" altLang="en-US"/>
              <a:t>Deus dá-nos uma razão para ter </a:t>
            </a:r>
            <a:r>
              <a:rPr lang="en-US" altLang="en-US">
                <a:hlinkClick r:id="rId3" action="ppaction://hlinksldjump"/>
              </a:rPr>
              <a:t>esperança no futuro</a:t>
            </a:r>
            <a:endParaRPr lang="en-US" alt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11A1B206-D13C-4C8B-BC19-EFE506645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0" y="211455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298" name="Picture 10" descr="hope">
            <a:extLst>
              <a:ext uri="{FF2B5EF4-FFF2-40B4-BE49-F238E27FC236}">
                <a16:creationId xmlns:a16="http://schemas.microsoft.com/office/drawing/2014/main" id="{C8DFEA67-776F-47A9-8BB8-73337BBFB65B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2965" y="2190750"/>
            <a:ext cx="4033837" cy="3695700"/>
          </a:xfrm>
          <a:solidFill>
            <a:schemeClr val="accent1"/>
          </a:solidFill>
          <a:ln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00" name="Rectangle 12">
            <a:extLst>
              <a:ext uri="{FF2B5EF4-FFF2-40B4-BE49-F238E27FC236}">
                <a16:creationId xmlns:a16="http://schemas.microsoft.com/office/drawing/2014/main" id="{D7369508-103D-4D66-A8F8-54C79775A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Dois : A resposta de Deus à minha falha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3451D56-0DA3-439C-9C52-D7E230B1F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altLang="en-US" sz="4000"/>
              <a:t>Três : Compreendendo os meus problemas</a:t>
            </a:r>
          </a:p>
        </p:txBody>
      </p:sp>
      <p:pic>
        <p:nvPicPr>
          <p:cNvPr id="22533" name="Picture 5" descr="Growing Through Failure 001">
            <a:extLst>
              <a:ext uri="{FF2B5EF4-FFF2-40B4-BE49-F238E27FC236}">
                <a16:creationId xmlns:a16="http://schemas.microsoft.com/office/drawing/2014/main" id="{BC80F32E-FD31-415A-B712-8288E1AF367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8382000" cy="4903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4" name="Text Box 6">
            <a:extLst>
              <a:ext uri="{FF2B5EF4-FFF2-40B4-BE49-F238E27FC236}">
                <a16:creationId xmlns:a16="http://schemas.microsoft.com/office/drawing/2014/main" id="{1D9BBD58-DFB8-4C33-9375-E60CA4E05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2" y="1905002"/>
            <a:ext cx="2771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en-US" b="1">
                <a:solidFill>
                  <a:srgbClr val="FF0000"/>
                </a:solidFill>
              </a:rPr>
              <a:t>Problemas superficiais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DB0D45C9-EE04-4430-BB3A-D3C142DF3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2" y="3048002"/>
            <a:ext cx="2366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en-US" b="1">
                <a:solidFill>
                  <a:srgbClr val="FF0000"/>
                </a:solidFill>
              </a:rPr>
              <a:t>Causas superficiais</a:t>
            </a: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7217BB2B-7866-424B-BEF8-4E3CA0B8C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2" y="4052888"/>
            <a:ext cx="2233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en-US" b="1">
                <a:solidFill>
                  <a:srgbClr val="FF0000"/>
                </a:solidFill>
              </a:rPr>
              <a:t>Problemas de raíz</a:t>
            </a: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0CD53941-2C99-4659-BCFA-2830F3B24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2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en-US" b="1">
                <a:solidFill>
                  <a:srgbClr val="FF0000"/>
                </a:solidFill>
              </a:rPr>
              <a:t>Causas de raíz</a:t>
            </a: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1219</TotalTime>
  <Words>889</Words>
  <Application>Microsoft Office PowerPoint</Application>
  <PresentationFormat>On-screen Show (4:3)</PresentationFormat>
  <Paragraphs>171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Impact</vt:lpstr>
      <vt:lpstr>High Tower Text</vt:lpstr>
      <vt:lpstr>Tahoma</vt:lpstr>
      <vt:lpstr>Wingdings</vt:lpstr>
      <vt:lpstr>Symbol</vt:lpstr>
      <vt:lpstr>Times New Roman</vt:lpstr>
      <vt:lpstr>Textured</vt:lpstr>
      <vt:lpstr>Crescer através das falhas</vt:lpstr>
      <vt:lpstr>PowerPoint Presentation</vt:lpstr>
      <vt:lpstr>As causas da minha falha</vt:lpstr>
      <vt:lpstr>Um: Os diferentes tipos de falha </vt:lpstr>
      <vt:lpstr>Um: Os diferentes tipos de falha </vt:lpstr>
      <vt:lpstr>Um: Os diferentes tipos de falha </vt:lpstr>
      <vt:lpstr>Dois : A resposta de Deus à minha falha</vt:lpstr>
      <vt:lpstr>Dois : A resposta de Deus à minha falha</vt:lpstr>
      <vt:lpstr>Três : Compreendendo os meus problemas</vt:lpstr>
      <vt:lpstr>Três: Compreendendo os meus problemas</vt:lpstr>
      <vt:lpstr>Crescer através das falhas</vt:lpstr>
      <vt:lpstr>PowerPoint Presentation</vt:lpstr>
      <vt:lpstr>PowerPoint Presentation</vt:lpstr>
      <vt:lpstr>Quatro: As consequências da falha</vt:lpstr>
      <vt:lpstr>Cinco: Formas comuns de responder à falha</vt:lpstr>
      <vt:lpstr>Cinco: Formas comuns de responder à falha</vt:lpstr>
      <vt:lpstr>Seis: O que devo fazer quando falho ? </vt:lpstr>
      <vt:lpstr>Seis: O que devo fazer quando falho ? </vt:lpstr>
      <vt:lpstr>Sete : Antes de pedir perdão</vt:lpstr>
      <vt:lpstr>Oito: Formas erradas de pedir perdão</vt:lpstr>
      <vt:lpstr>Nove : A forma correcta de pedir perdão</vt:lpstr>
      <vt:lpstr>Crescer através das falhas</vt:lpstr>
      <vt:lpstr>PowerPoint Presentation</vt:lpstr>
      <vt:lpstr>PowerPoint Presentation</vt:lpstr>
      <vt:lpstr>Ten: O padrão bíblico de restituíção</vt:lpstr>
      <vt:lpstr>Ten: O padrão bíblico de restituíção</vt:lpstr>
      <vt:lpstr>Onze: Como restituir</vt:lpstr>
      <vt:lpstr>Doze: Os resultados ao fazer uma restituição</vt:lpstr>
      <vt:lpstr>Crescer através das falhas</vt:lpstr>
      <vt:lpstr>Treze: A definição de aborrecimento</vt:lpstr>
      <vt:lpstr>Porque fico aborrecido ? (Ficha 3 – grupo) </vt:lpstr>
      <vt:lpstr>Porque fico aborrecido ?  </vt:lpstr>
      <vt:lpstr>Catorze: Quais os resultados de estar aborrecido?</vt:lpstr>
      <vt:lpstr>Catorze: Quais os resultados de estar aborrecido?</vt:lpstr>
      <vt:lpstr>Quinze: Como prevenir o Aborrecimento?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Through Failure</dc:title>
  <dc:creator>Billy Mintsopoulos</dc:creator>
  <cp:lastModifiedBy>Gregg Fischer</cp:lastModifiedBy>
  <cp:revision>33</cp:revision>
  <dcterms:created xsi:type="dcterms:W3CDTF">2002-05-13T18:26:22Z</dcterms:created>
  <dcterms:modified xsi:type="dcterms:W3CDTF">2022-03-22T16:32:47Z</dcterms:modified>
</cp:coreProperties>
</file>