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21"/>
  </p:notesMasterIdLst>
  <p:handoutMasterIdLst>
    <p:handoutMasterId r:id="rId22"/>
  </p:handoutMasterIdLst>
  <p:sldIdLst>
    <p:sldId id="307" r:id="rId2"/>
    <p:sldId id="308" r:id="rId3"/>
    <p:sldId id="318" r:id="rId4"/>
    <p:sldId id="265" r:id="rId5"/>
    <p:sldId id="306" r:id="rId6"/>
    <p:sldId id="319" r:id="rId7"/>
    <p:sldId id="288" r:id="rId8"/>
    <p:sldId id="320" r:id="rId9"/>
    <p:sldId id="289" r:id="rId10"/>
    <p:sldId id="321" r:id="rId11"/>
    <p:sldId id="290" r:id="rId12"/>
    <p:sldId id="323" r:id="rId13"/>
    <p:sldId id="322" r:id="rId14"/>
    <p:sldId id="291" r:id="rId15"/>
    <p:sldId id="324" r:id="rId16"/>
    <p:sldId id="317" r:id="rId17"/>
    <p:sldId id="283" r:id="rId18"/>
    <p:sldId id="325" r:id="rId19"/>
    <p:sldId id="32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49" d="100"/>
          <a:sy n="49" d="100"/>
        </p:scale>
        <p:origin x="54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20341-C9B8-43A5-BDCA-7270184A70F3}" type="datetimeFigureOut">
              <a:rPr lang="en-US" altLang="en-US"/>
              <a:pPr/>
              <a:t>11/17/2022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39656A-07B7-48D9-BA8A-999632C11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1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B60356-4F3B-4497-8867-898FAF42615E}" type="datetimeFigureOut">
              <a:rPr lang="en-US" altLang="en-US"/>
              <a:pPr/>
              <a:t>11/17/2022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90263B-C192-42C7-83A7-8DD785311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543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698D0C-14D2-4502-A5C0-66FAC45288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66D-C2EF-4BBE-AD4A-02F82A7CEC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D46-3505-4E6D-86FE-69F056A921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14080" y="6407944"/>
            <a:ext cx="25603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4801" y="6407945"/>
            <a:ext cx="3134241" cy="365125"/>
          </a:xfrm>
        </p:spPr>
        <p:txBody>
          <a:bodyPr/>
          <a:lstStyle/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6400801"/>
            <a:ext cx="841376" cy="372269"/>
          </a:xfrm>
        </p:spPr>
        <p:txBody>
          <a:bodyPr/>
          <a:lstStyle/>
          <a:p>
            <a:fld id="{58B959E6-0C2D-416B-B3B9-A0E02FABDDB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3062-7722-46CF-81B4-CD94174C0AE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6BAC-1AD0-4064-BD1C-A1B41854517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EC15-62A3-4647-93A7-5F4D32CDFE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A7FE-3FE9-4269-B91E-A268B051FD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2A2-0412-4D33-B856-A324F0BCBE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586B-3F17-45DE-A3D7-152BCE90AA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1E93F4-9243-4E72-BDDE-7EEE1F163C6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3EFF6A-4E5B-4081-AC9A-443D7F4F95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81000"/>
            <a:ext cx="7772400" cy="2971800"/>
          </a:xfrm>
        </p:spPr>
        <p:txBody>
          <a:bodyPr>
            <a:normAutofit fontScale="90000"/>
          </a:bodyPr>
          <a:lstStyle/>
          <a:p>
            <a:pPr>
              <a:spcAft>
                <a:spcPts val="3000"/>
              </a:spcAft>
            </a:pPr>
            <a:r>
              <a:rPr lang="ru-RU" altLang="en-US" dirty="0">
                <a:solidFill>
                  <a:schemeClr val="accent3">
                    <a:lumMod val="50000"/>
                  </a:schemeClr>
                </a:solidFill>
              </a:rPr>
              <a:t>Ключ к успеху программы Тин Челлендж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altLang="en-US" dirty="0">
                <a:solidFill>
                  <a:schemeClr val="accent3">
                    <a:lumMod val="50000"/>
                  </a:schemeClr>
                </a:solidFill>
              </a:rPr>
              <a:t>Часть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b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Подробное рассмотрение метода христианского ученичества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700" dirty="0"/>
              <a:t>Keys to the Success of Teen Challenge—Part 2</a:t>
            </a:r>
            <a:br>
              <a:rPr lang="en-US" altLang="en-US" sz="2700" dirty="0"/>
            </a:br>
            <a:r>
              <a:rPr lang="en-US" altLang="en-US" sz="2200" dirty="0"/>
              <a:t>A closer look at the Christian Discipleship model</a:t>
            </a:r>
            <a:r>
              <a:rPr lang="ru-RU" altLang="en-US" sz="2200" dirty="0"/>
              <a:t> </a:t>
            </a:r>
            <a:endParaRPr lang="en-US" altLang="en-US" sz="3600" b="0" i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3505200"/>
            <a:ext cx="5486400" cy="1143000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Автор Дэвид Бэтти</a:t>
            </a:r>
            <a:endParaRPr lang="en-US" altLang="en-US" dirty="0" smtClean="0"/>
          </a:p>
          <a:p>
            <a:pPr eaLnBrk="1" hangingPunct="1"/>
            <a:r>
              <a:rPr lang="en-US" altLang="en-US" i="1" dirty="0" smtClean="0"/>
              <a:t> </a:t>
            </a:r>
            <a:r>
              <a:rPr lang="en-US" altLang="en-US" sz="1800" dirty="0"/>
              <a:t>By</a:t>
            </a:r>
            <a:r>
              <a:rPr lang="en-US" altLang="en-US" sz="1800" i="1" dirty="0"/>
              <a:t> </a:t>
            </a:r>
            <a:r>
              <a:rPr lang="en-US" altLang="en-US" sz="1800" dirty="0"/>
              <a:t>David Batty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62CF88-80F1-4F1E-A310-9066F68DDC6C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96" y="4546489"/>
            <a:ext cx="2379104" cy="16447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6845"/>
          <a:stretch/>
        </p:blipFill>
        <p:spPr>
          <a:xfrm>
            <a:off x="7448549" y="4546489"/>
            <a:ext cx="2433638" cy="16447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28600"/>
            <a:ext cx="8763000" cy="6172200"/>
          </a:xfrm>
        </p:spPr>
        <p:txBody>
          <a:bodyPr/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AutoNum type="arabicPeriod" startAt="4"/>
            </a:pP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Христианское ученичество сосредоточено вокруг </a:t>
            </a:r>
            <a:r>
              <a:rPr lang="ru-RU" altLang="en-US" sz="3600" u="sng" dirty="0">
                <a:solidFill>
                  <a:srgbClr val="C00000"/>
                </a:solidFill>
              </a:rPr>
              <a:t>действия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, а не информации 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Иакова 1:22-25</a:t>
            </a:r>
            <a:r>
              <a:rPr lang="en-US" altLang="en-US" sz="3600" dirty="0">
                <a:solidFill>
                  <a:srgbClr val="FFFF59"/>
                </a:solidFill>
              </a:rPr>
              <a:t/>
            </a:r>
            <a:br>
              <a:rPr lang="en-US" altLang="en-US" sz="3600" dirty="0">
                <a:solidFill>
                  <a:srgbClr val="FFFF59"/>
                </a:solidFill>
              </a:rPr>
            </a:br>
            <a:r>
              <a:rPr lang="en-US" altLang="en-US" sz="2400" dirty="0"/>
              <a:t>--</a:t>
            </a:r>
            <a:r>
              <a:rPr lang="ru-RU" altLang="en-US" sz="2400" dirty="0">
                <a:solidFill>
                  <a:schemeClr val="accent3">
                    <a:lumMod val="50000"/>
                  </a:schemeClr>
                </a:solidFill>
              </a:rPr>
              <a:t> применение на личном опыте </a:t>
            </a:r>
            <a:r>
              <a:rPr lang="en-US" altLang="en-US" sz="2400" dirty="0">
                <a:solidFill>
                  <a:srgbClr val="FFFF59"/>
                </a:solidFill>
              </a:rPr>
              <a:t/>
            </a:r>
            <a:br>
              <a:rPr lang="en-US" altLang="en-US" sz="2400" dirty="0">
                <a:solidFill>
                  <a:srgbClr val="FFFF59"/>
                </a:solidFill>
              </a:rPr>
            </a:br>
            <a:r>
              <a:rPr lang="en-US" altLang="en-US" sz="2400" dirty="0"/>
              <a:t>-- </a:t>
            </a:r>
            <a:r>
              <a:rPr lang="ru-RU" altLang="en-US" sz="2400" dirty="0">
                <a:solidFill>
                  <a:schemeClr val="accent3">
                    <a:lumMod val="50000"/>
                  </a:schemeClr>
                </a:solidFill>
              </a:rPr>
              <a:t>постановка целей </a:t>
            </a:r>
            <a:endParaRPr lang="en-US" alt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695325" indent="0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400" dirty="0"/>
              <a:t>Christian Discipleship is </a:t>
            </a:r>
            <a:br>
              <a:rPr lang="en-US" altLang="en-US" sz="2400" dirty="0"/>
            </a:br>
            <a:r>
              <a:rPr lang="en-US" altLang="en-US" sz="2400" u="sng" dirty="0">
                <a:solidFill>
                  <a:srgbClr val="C00000"/>
                </a:solidFill>
              </a:rPr>
              <a:t>Action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centered, </a:t>
            </a:r>
            <a:br>
              <a:rPr lang="en-US" altLang="en-US" sz="2400" dirty="0"/>
            </a:br>
            <a:r>
              <a:rPr lang="en-US" altLang="en-US" sz="2400" dirty="0"/>
              <a:t>not information centered     </a:t>
            </a:r>
            <a:br>
              <a:rPr lang="en-US" altLang="en-US" sz="2400" dirty="0"/>
            </a:br>
            <a:r>
              <a:rPr lang="en-US" altLang="en-US" sz="2400" dirty="0"/>
              <a:t>James 1:22-25</a:t>
            </a:r>
            <a:br>
              <a:rPr lang="en-US" altLang="en-US" sz="2400" dirty="0"/>
            </a:br>
            <a:r>
              <a:rPr lang="en-US" altLang="en-US" dirty="0" smtClean="0"/>
              <a:t>--</a:t>
            </a:r>
            <a:r>
              <a:rPr lang="en-US" altLang="en-US" sz="2400" dirty="0"/>
              <a:t>personal application </a:t>
            </a:r>
            <a:r>
              <a:rPr lang="en-US" altLang="en-US" i="1" dirty="0">
                <a:solidFill>
                  <a:srgbClr val="FFFF59"/>
                </a:solidFill>
              </a:rPr>
              <a:t/>
            </a:r>
            <a:br>
              <a:rPr lang="en-US" altLang="en-US" i="1" dirty="0">
                <a:solidFill>
                  <a:srgbClr val="FFFF59"/>
                </a:solidFill>
              </a:rPr>
            </a:br>
            <a:r>
              <a:rPr lang="en-US" altLang="en-US" i="1" dirty="0" smtClean="0"/>
              <a:t>--</a:t>
            </a:r>
            <a:r>
              <a:rPr lang="en-US" altLang="en-US" sz="2400" dirty="0"/>
              <a:t>goal setting </a:t>
            </a:r>
            <a:endParaRPr lang="en-US" altLang="en-US" i="1" dirty="0" smtClean="0">
              <a:solidFill>
                <a:srgbClr val="FFFF59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dirty="0"/>
              <a:t>Ключ к успеху программы Тин Челлендж: Часть 2   </a:t>
            </a:r>
            <a:endParaRPr lang="en-US" altLang="en-US" dirty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1722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fld id="{838EB51B-DEC1-4D38-905F-8D046482F8FA}" type="slidenum">
              <a:rPr lang="en-US" altLang="en-US"/>
              <a:pPr lvl="1"/>
              <a:t>10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514600"/>
            <a:ext cx="28971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78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381000"/>
            <a:ext cx="7772400" cy="5867400"/>
          </a:xfrm>
        </p:spPr>
        <p:txBody>
          <a:bodyPr/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5"/>
            </a:pP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Христианское ученичество – это </a:t>
            </a:r>
            <a:r>
              <a:rPr lang="ru-RU" altLang="en-US" sz="3200" u="sng" dirty="0">
                <a:solidFill>
                  <a:srgbClr val="C00000"/>
                </a:solidFill>
              </a:rPr>
              <a:t>выбор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, а не обязанность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Марка 8:34</a:t>
            </a:r>
            <a:r>
              <a:rPr lang="en-US" altLang="en-US" dirty="0" smtClean="0">
                <a:solidFill>
                  <a:srgbClr val="FFFF59"/>
                </a:solidFill>
              </a:rPr>
              <a:t/>
            </a:r>
            <a:br>
              <a:rPr lang="en-US" altLang="en-US" dirty="0" smtClean="0">
                <a:solidFill>
                  <a:srgbClr val="FFFF59"/>
                </a:solidFill>
              </a:rPr>
            </a:br>
            <a:r>
              <a:rPr lang="en-US" altLang="en-US" sz="2000" dirty="0"/>
              <a:t>Christian discipleship is done by </a:t>
            </a:r>
            <a:r>
              <a:rPr lang="en-US" altLang="en-US" sz="2000" u="sng" dirty="0">
                <a:solidFill>
                  <a:srgbClr val="C00000"/>
                </a:solidFill>
              </a:rPr>
              <a:t>choice</a:t>
            </a:r>
            <a:r>
              <a:rPr lang="en-US" altLang="en-US" sz="2000" dirty="0"/>
              <a:t>, not by force </a:t>
            </a:r>
            <a:br>
              <a:rPr lang="en-US" altLang="en-US" sz="2000" dirty="0"/>
            </a:br>
            <a:r>
              <a:rPr lang="en-US" altLang="en-US" sz="2000" dirty="0"/>
              <a:t>Mark 8:34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C70C1EF8-64C0-4C41-A723-EA290B70D541}" type="slidenum">
              <a:rPr lang="en-US" altLang="en-US"/>
              <a:pPr marL="0" lvl="1"/>
              <a:t>11</a:t>
            </a:fld>
            <a:endParaRPr lang="en-US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381000"/>
            <a:ext cx="7772400" cy="5867400"/>
          </a:xfrm>
        </p:spPr>
        <p:txBody>
          <a:bodyPr/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6"/>
            </a:pP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Христианское ученичество подразумевает </a:t>
            </a:r>
            <a:r>
              <a:rPr lang="ru-RU" altLang="en-US" sz="3200" u="sng" dirty="0">
                <a:solidFill>
                  <a:srgbClr val="C00000"/>
                </a:solidFill>
              </a:rPr>
              <a:t>послушание</a:t>
            </a:r>
            <a:r>
              <a:rPr lang="ru-RU" altLang="en-US" sz="32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3200" u="sng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u="sng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2800" dirty="0">
                <a:solidFill>
                  <a:schemeClr val="accent3">
                    <a:lumMod val="50000"/>
                  </a:schemeClr>
                </a:solidFill>
              </a:rPr>
              <a:t>Матфея 28:19-20       Иоанна 14:21</a:t>
            </a:r>
            <a:r>
              <a:rPr lang="en-US" altLang="en-US" sz="3200" u="sng" dirty="0">
                <a:solidFill>
                  <a:srgbClr val="FFC000"/>
                </a:solidFill>
              </a:rPr>
              <a:t/>
            </a:r>
            <a:br>
              <a:rPr lang="en-US" altLang="en-US" sz="3200" u="sng" dirty="0">
                <a:solidFill>
                  <a:srgbClr val="FFC000"/>
                </a:solidFill>
              </a:rPr>
            </a:br>
            <a:r>
              <a:rPr lang="en-US" altLang="en-US" sz="1800" u="sng" dirty="0">
                <a:solidFill>
                  <a:srgbClr val="FFC000"/>
                </a:solidFill>
              </a:rPr>
              <a:t/>
            </a:r>
            <a:br>
              <a:rPr lang="en-US" altLang="en-US" sz="1800" u="sng" dirty="0">
                <a:solidFill>
                  <a:srgbClr val="FFC000"/>
                </a:solidFill>
              </a:rPr>
            </a:br>
            <a:r>
              <a:rPr lang="en-US" altLang="en-US" sz="2000" dirty="0"/>
              <a:t>Christian discipleship involves </a:t>
            </a:r>
            <a:r>
              <a:rPr lang="en-US" altLang="en-US" sz="2000" u="sng" dirty="0">
                <a:solidFill>
                  <a:srgbClr val="C00000"/>
                </a:solidFill>
              </a:rPr>
              <a:t>obedience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/>
              <a:t>Matthew 28:19-20        John 14:21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endParaRPr lang="en-US" altLang="en-US" sz="2000" i="1" dirty="0"/>
          </a:p>
          <a:p>
            <a:pPr marL="742950" indent="-742950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5"/>
            </a:pPr>
            <a:endParaRPr lang="en-US" altLang="en-US" dirty="0" smtClean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C70C1EF8-64C0-4C41-A723-EA290B70D541}" type="slidenum">
              <a:rPr lang="en-US" altLang="en-US"/>
              <a:pPr marL="0" lvl="1"/>
              <a:t>12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9324" r="14719" b="18955"/>
          <a:stretch/>
        </p:blipFill>
        <p:spPr>
          <a:xfrm>
            <a:off x="3733800" y="3200400"/>
            <a:ext cx="4844574" cy="305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3316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381000"/>
            <a:ext cx="7772400" cy="3733800"/>
          </a:xfrm>
        </p:spPr>
        <p:txBody>
          <a:bodyPr/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7"/>
            </a:pP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Христианское ученичество основывается на </a:t>
            </a:r>
            <a:r>
              <a:rPr lang="ru-RU" altLang="en-US" sz="3200" u="sng" dirty="0">
                <a:solidFill>
                  <a:srgbClr val="C00000"/>
                </a:solidFill>
              </a:rPr>
              <a:t>внешнем</a:t>
            </a:r>
            <a:r>
              <a:rPr lang="ru-RU" altLang="en-US" sz="3200" dirty="0">
                <a:solidFill>
                  <a:srgbClr val="C00000"/>
                </a:solidFill>
              </a:rPr>
              <a:t> 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источнике силы 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2800" dirty="0">
                <a:solidFill>
                  <a:schemeClr val="accent3">
                    <a:lumMod val="50000"/>
                  </a:schemeClr>
                </a:solidFill>
              </a:rPr>
              <a:t>Иоанна 5:19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1400" dirty="0">
                <a:solidFill>
                  <a:srgbClr val="FFFF59"/>
                </a:solidFill>
              </a:rPr>
              <a:t/>
            </a:r>
            <a:br>
              <a:rPr lang="en-US" altLang="en-US" sz="1400" dirty="0">
                <a:solidFill>
                  <a:srgbClr val="FFFF59"/>
                </a:solidFill>
              </a:rPr>
            </a:br>
            <a:r>
              <a:rPr lang="en-US" altLang="en-US" sz="2000" dirty="0"/>
              <a:t>Christian discipleship is based on a power source </a:t>
            </a:r>
            <a:r>
              <a:rPr lang="en-US" altLang="en-US" sz="2000" u="sng" dirty="0">
                <a:solidFill>
                  <a:srgbClr val="C00000"/>
                </a:solidFill>
              </a:rPr>
              <a:t>outside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of myself</a:t>
            </a:r>
            <a:r>
              <a:rPr lang="en-US" altLang="en-US" sz="2000" dirty="0">
                <a:solidFill>
                  <a:srgbClr val="FFFF59"/>
                </a:solidFill>
              </a:rPr>
              <a:t>.</a:t>
            </a:r>
            <a:br>
              <a:rPr lang="en-US" altLang="en-US" sz="2000" dirty="0">
                <a:solidFill>
                  <a:srgbClr val="FFFF59"/>
                </a:solidFill>
              </a:rPr>
            </a:br>
            <a:r>
              <a:rPr lang="en-US" altLang="en-US" sz="2000" dirty="0"/>
              <a:t>John 5:19</a:t>
            </a:r>
            <a:endParaRPr lang="en-US" altLang="en-US" sz="2000" i="1" dirty="0"/>
          </a:p>
          <a:p>
            <a:pPr marL="742950" indent="-742950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5"/>
            </a:pPr>
            <a:endParaRPr lang="en-US" altLang="en-US" dirty="0" smtClean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C70C1EF8-64C0-4C41-A723-EA290B70D541}" type="slidenum">
              <a:rPr lang="en-US" altLang="en-US"/>
              <a:pPr marL="0" lvl="1"/>
              <a:t>13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476626"/>
            <a:ext cx="404495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52600" y="4114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день, когда я поступила в Тин Челлендж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4056" y="4274403"/>
            <a:ext cx="261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Моё фото через 10 месяцев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1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304800"/>
            <a:ext cx="7772400" cy="3352800"/>
          </a:xfrm>
        </p:spPr>
        <p:txBody>
          <a:bodyPr>
            <a:normAutofit lnSpcReduction="10000"/>
          </a:bodyPr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8"/>
            </a:pP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Христианское ученичество основано на </a:t>
            </a:r>
            <a:r>
              <a:rPr lang="ru-RU" altLang="en-US" sz="3600" u="sng" dirty="0">
                <a:solidFill>
                  <a:srgbClr val="C00000"/>
                </a:solidFill>
              </a:rPr>
              <a:t>любви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, это не продукт массового производства 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Иоанна 13:34-35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dirty="0"/>
              <a:t>Christian discipleship is </a:t>
            </a:r>
            <a:r>
              <a:rPr lang="en-US" altLang="en-US" sz="2000" u="sng" dirty="0">
                <a:solidFill>
                  <a:srgbClr val="C00000"/>
                </a:solidFill>
              </a:rPr>
              <a:t>Love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centered, not factory mass produced    John 13:34-35</a:t>
            </a:r>
            <a:endParaRPr lang="en-US" altLang="en-US" sz="3600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1C16D63F-A829-401D-B8E7-FCF1E69F54FF}" type="slidenum">
              <a:rPr lang="en-US" altLang="en-US"/>
              <a:pPr marL="0" lvl="1"/>
              <a:t>14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364" y="3774122"/>
            <a:ext cx="2301875" cy="306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381001"/>
            <a:ext cx="7772400" cy="2955925"/>
          </a:xfrm>
        </p:spPr>
        <p:txBody>
          <a:bodyPr>
            <a:normAutofit lnSpcReduction="10000"/>
          </a:bodyPr>
          <a:lstStyle/>
          <a:p>
            <a:pPr marL="566738" indent="-566738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9.	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Христианское ученичество сосредоточено на </a:t>
            </a:r>
            <a:r>
              <a:rPr lang="ru-RU" altLang="en-US" sz="3600" u="sng" dirty="0">
                <a:solidFill>
                  <a:srgbClr val="C00000"/>
                </a:solidFill>
              </a:rPr>
              <a:t>характере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, а не на успехе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Римлянам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5:3-5</a:t>
            </a:r>
            <a:endParaRPr lang="en-US" alt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566738" indent="-566738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400" dirty="0"/>
              <a:t>	Christian discipleship is </a:t>
            </a:r>
            <a:r>
              <a:rPr lang="en-US" altLang="en-US" sz="2400" u="sng" dirty="0">
                <a:solidFill>
                  <a:srgbClr val="C00000"/>
                </a:solidFill>
              </a:rPr>
              <a:t>Character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centered, not success centered  </a:t>
            </a:r>
            <a:br>
              <a:rPr lang="en-US" altLang="en-US" sz="2400" dirty="0"/>
            </a:br>
            <a:r>
              <a:rPr lang="en-US" altLang="en-US" sz="2400" dirty="0"/>
              <a:t>Romans 5:3-5</a:t>
            </a:r>
            <a:endParaRPr lang="en-US" altLang="en-US" sz="3600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1C16D63F-A829-401D-B8E7-FCF1E69F54FF}" type="slidenum">
              <a:rPr lang="en-US" altLang="en-US"/>
              <a:pPr marL="0" lvl="1"/>
              <a:t>15</a:t>
            </a:fld>
            <a:endParaRPr lang="en-US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567050"/>
            <a:ext cx="43434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72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81001"/>
            <a:ext cx="8229600" cy="4525963"/>
          </a:xfrm>
        </p:spPr>
        <p:txBody>
          <a:bodyPr/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10"/>
            </a:pP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Христианское ученичество ограничено </a:t>
            </a:r>
            <a:r>
              <a:rPr lang="ru-RU" altLang="en-US" sz="3200" u="sng" dirty="0">
                <a:solidFill>
                  <a:srgbClr val="C00000"/>
                </a:solidFill>
              </a:rPr>
              <a:t>по времени</a:t>
            </a:r>
            <a:r>
              <a:rPr lang="en-US" altLang="en-US" sz="3200" u="sng" dirty="0">
                <a:solidFill>
                  <a:srgbClr val="C00000"/>
                </a:solidFill>
              </a:rPr>
              <a:t/>
            </a:r>
            <a:br>
              <a:rPr lang="en-US" altLang="en-US" sz="3200" u="sng" dirty="0">
                <a:solidFill>
                  <a:srgbClr val="C00000"/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Иоанна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4:35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dirty="0" smtClean="0">
                <a:solidFill>
                  <a:srgbClr val="FFC000"/>
                </a:solidFill>
              </a:rPr>
              <a:t/>
            </a:r>
            <a:br>
              <a:rPr lang="en-US" altLang="en-US" dirty="0" smtClean="0">
                <a:solidFill>
                  <a:srgbClr val="FFC000"/>
                </a:solidFill>
              </a:rPr>
            </a:br>
            <a:r>
              <a:rPr lang="en-US" altLang="en-US" sz="2000" dirty="0"/>
              <a:t>Christian discipleship </a:t>
            </a:r>
            <a:br>
              <a:rPr lang="en-US" altLang="en-US" sz="2000" dirty="0"/>
            </a:br>
            <a:r>
              <a:rPr lang="en-US" altLang="en-US" sz="2000" dirty="0"/>
              <a:t>is </a:t>
            </a:r>
            <a:r>
              <a:rPr lang="en-US" altLang="en-US" sz="2000" u="sng" dirty="0">
                <a:solidFill>
                  <a:srgbClr val="C00000"/>
                </a:solidFill>
              </a:rPr>
              <a:t>Time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limited</a:t>
            </a:r>
            <a:br>
              <a:rPr lang="en-US" altLang="en-US" sz="2000" dirty="0"/>
            </a:br>
            <a:r>
              <a:rPr lang="en-US" altLang="en-US" sz="2000" dirty="0"/>
              <a:t>John 4:35</a:t>
            </a:r>
            <a:endParaRPr lang="en-US" altLang="en-US" sz="2000" i="1" dirty="0"/>
          </a:p>
          <a:p>
            <a:pPr marL="742950" indent="-742950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A9E26E-36EB-4FE0-AC9C-9D27180F0DF4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" r="-1" b="-236"/>
          <a:stretch/>
        </p:blipFill>
        <p:spPr>
          <a:xfrm>
            <a:off x="5867401" y="1979644"/>
            <a:ext cx="4648200" cy="4553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altLang="en-US" sz="4000" dirty="0">
                <a:solidFill>
                  <a:schemeClr val="accent3">
                    <a:lumMod val="50000"/>
                  </a:schemeClr>
                </a:solidFill>
              </a:rPr>
              <a:t>Необходимость в экспертах в христианском ученичестве является определяющим фактором для будущего успеха вашего служения</a:t>
            </a:r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altLang="en-US" sz="4000" i="1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	The need for experts on discipleship is essential </a:t>
            </a:r>
            <a:br>
              <a:rPr lang="en-US" altLang="en-US" sz="2400" dirty="0"/>
            </a:br>
            <a:r>
              <a:rPr lang="en-US" altLang="en-US" sz="2400" dirty="0"/>
              <a:t>for the future success of this ministry.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B9057D-FBCF-4031-A187-ED4EBEE153AA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>
                <a:effectLst/>
              </a:rPr>
              <a:t>Вопросы для </a:t>
            </a:r>
            <a:r>
              <a:rPr lang="ru-RU" dirty="0" smtClean="0">
                <a:effectLst/>
              </a:rPr>
              <a:t>обсуждения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000" dirty="0"/>
              <a:t>Questions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Ключ к успеху программы Тин Челлендж: Часть 2   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3276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www.iTeenChallenge.org</a:t>
            </a:r>
          </a:p>
          <a:p>
            <a:pPr algn="ctr">
              <a:buNone/>
            </a:pPr>
            <a:r>
              <a:rPr lang="en-US" altLang="en-US" sz="3200" dirty="0"/>
              <a:t>1-706-576-6555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5BC4D-65D8-4415-86BA-DF7DE0D8A42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az-Cyrl-AZ" sz="4000" dirty="0"/>
              <a:t>Контактная информация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Contact information</a:t>
            </a:r>
          </a:p>
        </p:txBody>
      </p:sp>
      <p:pic>
        <p:nvPicPr>
          <p:cNvPr id="3379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55369"/>
            <a:ext cx="3695700" cy="17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793876"/>
            <a:ext cx="7543800" cy="4530725"/>
          </a:xfrm>
        </p:spPr>
        <p:txBody>
          <a:bodyPr/>
          <a:lstStyle/>
          <a:p>
            <a:pPr marL="742950" indent="-742950"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altLang="en-US" u="sng" dirty="0" smtClean="0">
                <a:solidFill>
                  <a:schemeClr val="accent3">
                    <a:lumMod val="50000"/>
                  </a:schemeClr>
                </a:solidFill>
              </a:rPr>
              <a:t>Медицинский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 метод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/>
              <a:t>Medical</a:t>
            </a:r>
            <a:r>
              <a:rPr lang="en-US" altLang="en-US" sz="2000" dirty="0"/>
              <a:t> Model </a:t>
            </a:r>
            <a:endParaRPr lang="en-US" altLang="en-US" i="1" u="sng" dirty="0" smtClean="0">
              <a:solidFill>
                <a:srgbClr val="FFFF00"/>
              </a:solidFill>
            </a:endParaRPr>
          </a:p>
          <a:p>
            <a:pPr marL="742950" indent="-742950"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altLang="en-US" u="sng" dirty="0" smtClean="0">
                <a:solidFill>
                  <a:schemeClr val="accent3">
                    <a:lumMod val="50000"/>
                  </a:schemeClr>
                </a:solidFill>
              </a:rPr>
              <a:t>Психологический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 метод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/>
              <a:t>Psychological</a:t>
            </a:r>
            <a:r>
              <a:rPr lang="en-US" altLang="en-US" sz="2000" dirty="0"/>
              <a:t> Model </a:t>
            </a:r>
            <a:endParaRPr lang="en-US" altLang="en-US" sz="2000" i="1" u="sng" dirty="0">
              <a:solidFill>
                <a:srgbClr val="FFFF00"/>
              </a:solidFill>
            </a:endParaRPr>
          </a:p>
          <a:p>
            <a:pPr marL="742950" indent="-742950">
              <a:spcAft>
                <a:spcPts val="24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altLang="en-US" u="sng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Образовательный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 метод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/>
              <a:t>Educational</a:t>
            </a:r>
            <a:r>
              <a:rPr lang="en-US" altLang="en-US" sz="2000" dirty="0"/>
              <a:t> Model </a:t>
            </a:r>
            <a:endParaRPr lang="en-US" altLang="en-US" sz="2000" i="1" u="sng" dirty="0">
              <a:solidFill>
                <a:srgbClr val="FFFF00"/>
              </a:solidFill>
            </a:endParaRPr>
          </a:p>
          <a:p>
            <a:pPr marL="742950" indent="-7429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Метод </a:t>
            </a:r>
            <a:r>
              <a:rPr lang="ru-RU" altLang="en-US" u="sng" dirty="0" smtClean="0">
                <a:solidFill>
                  <a:schemeClr val="accent3">
                    <a:lumMod val="50000"/>
                  </a:schemeClr>
                </a:solidFill>
              </a:rPr>
              <a:t>христианского ученичества</a:t>
            </a:r>
            <a:r>
              <a:rPr lang="en-US" altLang="en-US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/>
              <a:t>Christian Discipleship </a:t>
            </a:r>
            <a:r>
              <a:rPr lang="en-US" altLang="en-US" sz="2000" dirty="0"/>
              <a:t>Model</a:t>
            </a:r>
            <a:endParaRPr lang="en-US" altLang="en-US" sz="2000" i="1" u="sng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CA29E6-3031-4936-B740-1FF76B89CA5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752600"/>
          </a:xfrm>
        </p:spPr>
        <p:txBody>
          <a:bodyPr/>
          <a:lstStyle/>
          <a:p>
            <a:pPr marL="576263" indent="-576263"/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A.	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Метода лечения наркотической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зависимости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Models of Treating Addiction</a:t>
            </a:r>
            <a:endParaRPr lang="en-US" altLang="en-US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4525963"/>
          </a:xfrm>
        </p:spPr>
        <p:txBody>
          <a:bodyPr>
            <a:normAutofit/>
          </a:bodyPr>
          <a:lstStyle/>
          <a:p>
            <a:pPr marL="1588" indent="-1588" algn="ctr">
              <a:buNone/>
            </a:pP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Б. Тин Челлендж – служение </a:t>
            </a:r>
            <a:r>
              <a:rPr lang="ru-RU" altLang="en-US" sz="3600" u="sng" dirty="0">
                <a:solidFill>
                  <a:srgbClr val="C00000"/>
                </a:solidFill>
              </a:rPr>
              <a:t>Великого Поручения</a:t>
            </a:r>
          </a:p>
          <a:p>
            <a:pPr marL="1588" indent="-1588" algn="ctr">
              <a:buNone/>
            </a:pPr>
            <a:r>
              <a:rPr lang="ru-RU" altLang="en-US" sz="2800" dirty="0">
                <a:solidFill>
                  <a:schemeClr val="accent3">
                    <a:lumMod val="50000"/>
                  </a:schemeClr>
                </a:solidFill>
              </a:rPr>
              <a:t>Матфея 28:19-20</a:t>
            </a:r>
          </a:p>
          <a:p>
            <a:pPr marL="1588" indent="-1588" algn="ctr">
              <a:buNone/>
              <a:defRPr/>
            </a:pPr>
            <a:r>
              <a:rPr lang="en-US" sz="2400" dirty="0"/>
              <a:t>Teen Challenge is a Great Commission ministry</a:t>
            </a:r>
          </a:p>
          <a:p>
            <a:pPr marL="0" indent="0" algn="ctr">
              <a:buNone/>
              <a:defRPr/>
            </a:pPr>
            <a:r>
              <a:rPr lang="en-US" sz="1800" dirty="0"/>
              <a:t>Matthew 28:19-20</a:t>
            </a: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11-2022                                          T505.11 &amp; T506.01</a:t>
            </a:r>
            <a:endParaRPr lang="en-US" alt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mtClean="0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CFFB1D-039F-4BE0-ACB6-D3081A3EB1BF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32" r="34568" b="24590"/>
          <a:stretch/>
        </p:blipFill>
        <p:spPr>
          <a:xfrm>
            <a:off x="4876801" y="3568700"/>
            <a:ext cx="2932113" cy="275748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2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362201"/>
            <a:ext cx="7696200" cy="42259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1.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Ученичество – это не </a:t>
            </a:r>
            <a:r>
              <a:rPr lang="ru-RU" altLang="en-US" b="1" u="sng" dirty="0" smtClean="0">
                <a:solidFill>
                  <a:srgbClr val="C00000"/>
                </a:solidFill>
              </a:rPr>
              <a:t>чудо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, в отличие от спасения или исцеления </a:t>
            </a:r>
            <a:r>
              <a:rPr lang="en-US" altLang="en-US" dirty="0" smtClean="0">
                <a:solidFill>
                  <a:srgbClr val="FFFF59"/>
                </a:solidFill>
              </a:rPr>
              <a:t/>
            </a:r>
            <a:br>
              <a:rPr lang="en-US" altLang="en-US" dirty="0" smtClean="0">
                <a:solidFill>
                  <a:srgbClr val="FFFF59"/>
                </a:solidFill>
              </a:rPr>
            </a:br>
            <a:r>
              <a:rPr lang="en-US" altLang="en-US" sz="2000" dirty="0"/>
              <a:t>Discipleship is not a </a:t>
            </a:r>
            <a:r>
              <a:rPr lang="en-US" altLang="en-US" sz="2000" u="sng" dirty="0">
                <a:solidFill>
                  <a:srgbClr val="C00000"/>
                </a:solidFill>
              </a:rPr>
              <a:t>miracle</a:t>
            </a:r>
            <a:r>
              <a:rPr lang="en-US" altLang="en-US" sz="2000" dirty="0"/>
              <a:t>, like salvation or healing. </a:t>
            </a:r>
            <a:br>
              <a:rPr lang="en-US" altLang="en-US" sz="2000" dirty="0"/>
            </a:br>
            <a:endParaRPr lang="en-US" altLang="en-US" dirty="0" smtClean="0">
              <a:solidFill>
                <a:srgbClr val="FFFF59"/>
              </a:solidFill>
            </a:endParaRPr>
          </a:p>
          <a:p>
            <a:pPr marL="514350" indent="-514350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2.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К ученичеству нет коротких путей. Иисус провел со своими учениками 3 года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altLang="en-US" dirty="0" smtClean="0">
                <a:solidFill>
                  <a:srgbClr val="FFFF59"/>
                </a:solidFill>
              </a:rPr>
              <a:t/>
            </a:r>
            <a:br>
              <a:rPr lang="en-US" altLang="en-US" dirty="0" smtClean="0">
                <a:solidFill>
                  <a:srgbClr val="FFFF59"/>
                </a:solidFill>
              </a:rPr>
            </a:br>
            <a:r>
              <a:rPr lang="en-US" altLang="en-US" sz="2000" dirty="0"/>
              <a:t>There are no short cuts to discipleship. </a:t>
            </a:r>
            <a:br>
              <a:rPr lang="en-US" altLang="en-US" sz="2000" dirty="0"/>
            </a:br>
            <a:r>
              <a:rPr lang="en-US" altLang="en-US" sz="2000" dirty="0"/>
              <a:t>Jesus spent 3 years with his disciples. </a:t>
            </a:r>
            <a:br>
              <a:rPr lang="en-US" altLang="en-US" sz="2000" dirty="0"/>
            </a:br>
            <a:endParaRPr lang="en-US" altLang="en-US" i="1" dirty="0" smtClean="0">
              <a:solidFill>
                <a:srgbClr val="FFFF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68E8E7-ED29-4E80-A756-5FBEE1546F2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915400" cy="2133600"/>
          </a:xfrm>
        </p:spPr>
        <p:txBody>
          <a:bodyPr/>
          <a:lstStyle/>
          <a:p>
            <a:pPr marL="695325" indent="-695325"/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B.	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Подробное рассмотрение метода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христианского ученичества</a:t>
            </a:r>
            <a:r>
              <a:rPr lang="en-US" altLang="en-US" sz="3600" dirty="0">
                <a:solidFill>
                  <a:srgbClr val="FFC000"/>
                </a:solidFill>
              </a:rPr>
              <a:t/>
            </a:r>
            <a:br>
              <a:rPr lang="en-US" altLang="en-US" sz="36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A closer look at the Christian Discipleship model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762000"/>
            <a:ext cx="8229600" cy="2209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sz="3200" dirty="0"/>
              <a:t>3.	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Каждый сотрудник вашего центра должен стать </a:t>
            </a:r>
            <a:r>
              <a:rPr lang="ru-RU" altLang="en-US" sz="3200" b="1" u="sng" dirty="0">
                <a:solidFill>
                  <a:srgbClr val="C00000"/>
                </a:solidFill>
              </a:rPr>
              <a:t>экспертом</a:t>
            </a:r>
            <a:r>
              <a:rPr lang="ru-RU" altLang="en-US" sz="3200" dirty="0">
                <a:solidFill>
                  <a:srgbClr val="C00000"/>
                </a:solidFill>
              </a:rPr>
              <a:t> 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христианского ученичества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rgbClr val="FFFF59"/>
                </a:solidFill>
              </a:rPr>
              <a:t/>
            </a:r>
            <a:br>
              <a:rPr lang="en-US" altLang="en-US" dirty="0" smtClean="0">
                <a:solidFill>
                  <a:srgbClr val="FFFF59"/>
                </a:solidFill>
              </a:rPr>
            </a:br>
            <a:r>
              <a:rPr lang="en-US" altLang="en-US" sz="2000" dirty="0"/>
              <a:t>Every staff in your ministry needs to become an </a:t>
            </a:r>
            <a:r>
              <a:rPr lang="en-US" altLang="en-US" sz="2000" u="sng" dirty="0">
                <a:solidFill>
                  <a:srgbClr val="C00000"/>
                </a:solidFill>
              </a:rPr>
              <a:t>expert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at Christian discipleship.</a:t>
            </a:r>
            <a:endParaRPr lang="en-US" altLang="en-US" i="1" dirty="0" smtClean="0">
              <a:solidFill>
                <a:srgbClr val="FFFF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CD5C35-546A-43E5-9165-C4926512A631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718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381000"/>
            <a:ext cx="8229600" cy="2667000"/>
          </a:xfrm>
        </p:spPr>
        <p:txBody>
          <a:bodyPr>
            <a:normAutofit/>
          </a:bodyPr>
          <a:lstStyle/>
          <a:p>
            <a:pPr marL="566738" indent="-566738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4.	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Эффективное ученичество воспитывает людей, способных учить других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b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Тимофею 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2:2</a:t>
            </a:r>
          </a:p>
          <a:p>
            <a:pPr marL="514350" indent="-514350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sz="2400" dirty="0"/>
              <a:t>	</a:t>
            </a:r>
            <a:r>
              <a:rPr lang="en-US" altLang="en-US" sz="2000" dirty="0"/>
              <a:t>Effective discipleship produces people who will disciple others.   2 Timothy 2:2</a:t>
            </a:r>
            <a:endParaRPr lang="en-US" altLang="en-US" i="1" dirty="0" smtClean="0">
              <a:solidFill>
                <a:srgbClr val="FFFF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CD5C35-546A-43E5-9165-C4926512A631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5143"/>
            <a:ext cx="4826000" cy="3197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392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133601"/>
            <a:ext cx="5181600" cy="3794125"/>
          </a:xfrm>
        </p:spPr>
        <p:txBody>
          <a:bodyPr>
            <a:normAutofit/>
          </a:bodyPr>
          <a:lstStyle/>
          <a:p>
            <a:pPr marL="457200" indent="-45720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/>
            </a:pP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В центре христианского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ученичества – </a:t>
            </a:r>
            <a:r>
              <a:rPr lang="ru-RU" altLang="en-US" u="sng" dirty="0" smtClean="0">
                <a:solidFill>
                  <a:srgbClr val="C00000"/>
                </a:solidFill>
              </a:rPr>
              <a:t>Христос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а не человек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Евреям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12:1-2 </a:t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dirty="0"/>
              <a:t>Christian discipleship </a:t>
            </a:r>
            <a:br>
              <a:rPr lang="en-US" altLang="en-US" sz="2000" dirty="0"/>
            </a:br>
            <a:r>
              <a:rPr lang="en-US" altLang="en-US" sz="2000" dirty="0"/>
              <a:t>is </a:t>
            </a:r>
            <a:r>
              <a:rPr lang="en-US" altLang="en-US" sz="2000" u="sng" dirty="0">
                <a:solidFill>
                  <a:srgbClr val="C00000"/>
                </a:solidFill>
              </a:rPr>
              <a:t>Christ-centered</a:t>
            </a:r>
            <a:r>
              <a:rPr lang="en-US" altLang="en-US" sz="2000" dirty="0">
                <a:solidFill>
                  <a:srgbClr val="C00000"/>
                </a:solidFill>
              </a:rPr>
              <a:t>,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/>
              <a:t>not man-centered</a:t>
            </a:r>
            <a:br>
              <a:rPr lang="en-US" altLang="en-US" sz="2000" dirty="0"/>
            </a:br>
            <a:r>
              <a:rPr lang="en-US" altLang="en-US" sz="2000" dirty="0"/>
              <a:t>Hebrews 12:1-2</a:t>
            </a:r>
            <a:br>
              <a:rPr lang="en-US" altLang="en-US" sz="2000" dirty="0"/>
            </a:br>
            <a:endParaRPr lang="en-US" altLang="en-US" i="1" dirty="0" smtClean="0">
              <a:solidFill>
                <a:srgbClr val="FFFF59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80A7F27B-274A-4B02-B0CD-9B70ED2776DA}" type="slidenum">
              <a:rPr lang="en-US" altLang="en-US"/>
              <a:pPr marL="0" lvl="1"/>
              <a:t>7</a:t>
            </a:fld>
            <a:endParaRPr lang="en-US" alt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610600" cy="1905000"/>
          </a:xfrm>
        </p:spPr>
        <p:txBody>
          <a:bodyPr/>
          <a:lstStyle/>
          <a:p>
            <a:pPr marL="695325" indent="-695325"/>
            <a:r>
              <a:rPr lang="ru-RU" altLang="en-US" dirty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. 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Десять характеристик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христианского ученичества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Ten characteristics of Christian Discipleship</a:t>
            </a:r>
            <a:endParaRPr lang="en-US" altLang="en-US" sz="36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39" t="12750" r="28732" b="3026"/>
          <a:stretch/>
        </p:blipFill>
        <p:spPr>
          <a:xfrm>
            <a:off x="8077201" y="1981200"/>
            <a:ext cx="2341563" cy="4089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81000"/>
            <a:ext cx="8153400" cy="3794125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2.	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Христианское ученичество ориентировано </a:t>
            </a:r>
            <a:r>
              <a:rPr lang="ru-RU" altLang="en-US" sz="3200" u="sng" dirty="0">
                <a:solidFill>
                  <a:srgbClr val="C00000"/>
                </a:solidFill>
              </a:rPr>
              <a:t>на </a:t>
            </a:r>
            <a:r>
              <a:rPr lang="ru-RU" altLang="en-US" sz="3200" u="sng" dirty="0" smtClean="0">
                <a:solidFill>
                  <a:srgbClr val="C00000"/>
                </a:solidFill>
              </a:rPr>
              <a:t>будущее</a:t>
            </a:r>
            <a:r>
              <a:rPr lang="ky-KG" altLang="en-US" sz="32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y-KG" altLang="en-US" sz="3200" dirty="0">
                <a:solidFill>
                  <a:schemeClr val="accent3">
                    <a:lumMod val="50000"/>
                  </a:schemeClr>
                </a:solidFill>
              </a:rPr>
              <a:t>а не на прошлое</a:t>
            </a:r>
            <a:r>
              <a:rPr lang="en-US" altLang="en-US" sz="3200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2800" dirty="0">
                <a:solidFill>
                  <a:schemeClr val="accent3">
                    <a:lumMod val="50000"/>
                  </a:schemeClr>
                </a:solidFill>
              </a:rPr>
              <a:t>Филиппийцам 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>3:12-14</a:t>
            </a:r>
            <a:b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i="1" dirty="0" smtClean="0">
                <a:solidFill>
                  <a:srgbClr val="FFFF59"/>
                </a:solidFill>
              </a:rPr>
              <a:t/>
            </a:r>
            <a:br>
              <a:rPr lang="en-US" altLang="en-US" i="1" dirty="0" smtClean="0">
                <a:solidFill>
                  <a:srgbClr val="FFFF59"/>
                </a:solidFill>
              </a:rPr>
            </a:br>
            <a:r>
              <a:rPr lang="en-US" altLang="en-US" sz="2000" dirty="0"/>
              <a:t>Christian</a:t>
            </a:r>
            <a:r>
              <a:rPr lang="en-US" altLang="en-US" sz="2000" dirty="0">
                <a:solidFill>
                  <a:srgbClr val="FFFF59"/>
                </a:solidFill>
              </a:rPr>
              <a:t> </a:t>
            </a:r>
            <a:r>
              <a:rPr lang="en-US" altLang="en-US" sz="2000" dirty="0"/>
              <a:t>Discipleship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is focused on the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future</a:t>
            </a:r>
            <a:r>
              <a:rPr lang="en-US" altLang="en-US" sz="2000" dirty="0" smtClean="0"/>
              <a:t>,</a:t>
            </a:r>
            <a:br>
              <a:rPr lang="en-US" altLang="en-US" sz="2000" dirty="0" smtClean="0"/>
            </a:br>
            <a:r>
              <a:rPr lang="en-US" altLang="en-US" sz="2000" dirty="0" smtClean="0"/>
              <a:t>not the past</a:t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Philippians </a:t>
            </a:r>
            <a:r>
              <a:rPr lang="en-US" altLang="en-US" sz="2000" dirty="0" smtClean="0"/>
              <a:t>3:12-14</a:t>
            </a:r>
            <a:endParaRPr lang="en-US" altLang="en-US" i="1" dirty="0" smtClean="0">
              <a:solidFill>
                <a:srgbClr val="FFFF59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0" y="6096001"/>
            <a:ext cx="631032" cy="6770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80A7F27B-274A-4B02-B0CD-9B70ED2776DA}" type="slidenum">
              <a:rPr lang="en-US" altLang="en-US"/>
              <a:pPr marL="0" lvl="1"/>
              <a:t>8</a:t>
            </a:fld>
            <a:endParaRPr lang="en-US" alt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/>
          <a:stretch>
            <a:fillRect/>
          </a:stretch>
        </p:blipFill>
        <p:spPr bwMode="auto">
          <a:xfrm>
            <a:off x="6402377" y="2819401"/>
            <a:ext cx="3984636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6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28600"/>
            <a:ext cx="8763000" cy="3505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3"/>
            </a:pP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Христианское ученичество включает в себя элемент </a:t>
            </a:r>
            <a:r>
              <a:rPr lang="ru-RU" altLang="en-US" sz="3600" u="sng" dirty="0">
                <a:solidFill>
                  <a:srgbClr val="C00000"/>
                </a:solidFill>
              </a:rPr>
              <a:t>чуда</a:t>
            </a:r>
            <a:r>
              <a:rPr lang="en-US" altLang="en-US" sz="3600" u="sng" dirty="0">
                <a:solidFill>
                  <a:srgbClr val="FFC000"/>
                </a:solidFill>
              </a:rPr>
              <a:t/>
            </a:r>
            <a:br>
              <a:rPr lang="en-US" altLang="en-US" sz="3600" u="sng" dirty="0">
                <a:solidFill>
                  <a:srgbClr val="FFC000"/>
                </a:solidFill>
              </a:rPr>
            </a:b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Луки 1:37      Марка 16:15-18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1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1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dirty="0"/>
              <a:t>Christian Discipleship includes the element of the </a:t>
            </a:r>
            <a:r>
              <a:rPr lang="en-US" altLang="en-US" sz="2400" u="sng" dirty="0">
                <a:solidFill>
                  <a:srgbClr val="C00000"/>
                </a:solidFill>
              </a:rPr>
              <a:t>miraculous</a:t>
            </a:r>
            <a:br>
              <a:rPr lang="en-US" altLang="en-US" sz="2400" u="sng" dirty="0">
                <a:solidFill>
                  <a:srgbClr val="C00000"/>
                </a:solidFill>
              </a:rPr>
            </a:br>
            <a:r>
              <a:rPr lang="en-US" sz="2400" dirty="0"/>
              <a:t>Luke 1:37      Mark 16:15-18</a:t>
            </a:r>
            <a:endParaRPr lang="en-US" altLang="en-US" sz="2400" i="1" dirty="0">
              <a:solidFill>
                <a:srgbClr val="C00000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Ключ к успеху программы Тин Челлендж: Часть 2   </a:t>
            </a:r>
            <a:endParaRPr lang="en-US" altLang="en-US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1722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fld id="{838EB51B-DEC1-4D38-905F-8D046482F8FA}" type="slidenum">
              <a:rPr lang="en-US" altLang="en-US"/>
              <a:pPr lvl="1"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733800"/>
            <a:ext cx="26336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803650"/>
            <a:ext cx="22510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2491</TotalTime>
  <Words>863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Ключ к успеху программы Тин Челлендж: Часть 2 Подробное рассмотрение метода христианского ученичества Keys to the Success of Teen Challenge—Part 2 A closer look at the Christian Discipleship model </vt:lpstr>
      <vt:lpstr>A. Метода лечения наркотической зависимости Models of Treating Addiction</vt:lpstr>
      <vt:lpstr>PowerPoint Presentation</vt:lpstr>
      <vt:lpstr>B. Подробное рассмотрение метода христианского ученичества A closer look at the Christian Discipleship model</vt:lpstr>
      <vt:lpstr>PowerPoint Presentation</vt:lpstr>
      <vt:lpstr>PowerPoint Presentation</vt:lpstr>
      <vt:lpstr>Г.  Десять характеристик христианского ученичества Ten characteristics of Christian Discipleship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Вопросы для обсуждения Questions for discussion</vt:lpstr>
      <vt:lpstr>Контактная информация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the Success of Teen Challenge</dc:title>
  <dc:creator>staysharp</dc:creator>
  <cp:lastModifiedBy>Dave Batty</cp:lastModifiedBy>
  <cp:revision>121</cp:revision>
  <dcterms:created xsi:type="dcterms:W3CDTF">2007-02-03T15:41:39Z</dcterms:created>
  <dcterms:modified xsi:type="dcterms:W3CDTF">2022-11-17T16:45:57Z</dcterms:modified>
</cp:coreProperties>
</file>