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</p:sldMasterIdLst>
  <p:notesMasterIdLst>
    <p:notesMasterId r:id="rId35"/>
  </p:notesMasterIdLst>
  <p:handoutMasterIdLst>
    <p:handoutMasterId r:id="rId36"/>
  </p:handoutMasterIdLst>
  <p:sldIdLst>
    <p:sldId id="256" r:id="rId3"/>
    <p:sldId id="304" r:id="rId4"/>
    <p:sldId id="322" r:id="rId5"/>
    <p:sldId id="257" r:id="rId6"/>
    <p:sldId id="323" r:id="rId7"/>
    <p:sldId id="306" r:id="rId8"/>
    <p:sldId id="325" r:id="rId9"/>
    <p:sldId id="307" r:id="rId10"/>
    <p:sldId id="308" r:id="rId11"/>
    <p:sldId id="299" r:id="rId12"/>
    <p:sldId id="329" r:id="rId13"/>
    <p:sldId id="331" r:id="rId14"/>
    <p:sldId id="327" r:id="rId15"/>
    <p:sldId id="309" r:id="rId16"/>
    <p:sldId id="318" r:id="rId17"/>
    <p:sldId id="319" r:id="rId18"/>
    <p:sldId id="311" r:id="rId19"/>
    <p:sldId id="328" r:id="rId20"/>
    <p:sldId id="330" r:id="rId21"/>
    <p:sldId id="302" r:id="rId22"/>
    <p:sldId id="303" r:id="rId23"/>
    <p:sldId id="320" r:id="rId24"/>
    <p:sldId id="267" r:id="rId25"/>
    <p:sldId id="321" r:id="rId26"/>
    <p:sldId id="326" r:id="rId27"/>
    <p:sldId id="312" r:id="rId28"/>
    <p:sldId id="293" r:id="rId29"/>
    <p:sldId id="313" r:id="rId30"/>
    <p:sldId id="314" r:id="rId31"/>
    <p:sldId id="324" r:id="rId32"/>
    <p:sldId id="317" r:id="rId33"/>
    <p:sldId id="315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180" autoAdjust="0"/>
  </p:normalViewPr>
  <p:slideViewPr>
    <p:cSldViewPr>
      <p:cViewPr varScale="1">
        <p:scale>
          <a:sx n="66" d="100"/>
          <a:sy n="66" d="100"/>
        </p:scale>
        <p:origin x="122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927BCFE-BF62-4E07-8C53-993ADA6C80CF}" type="datetimeFigureOut">
              <a:rPr lang="en-US" altLang="en-US"/>
              <a:pPr/>
              <a:t>2/8/2023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2D40ECD-7EE9-4A62-9FE6-580083AD7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84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C3BA0E3-5075-46B8-919B-0BEEA91F0B07}" type="datetimeFigureOut">
              <a:rPr lang="en-US" altLang="en-US"/>
              <a:pPr/>
              <a:t>2/8/2023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36898AF-ACCA-4BF8-B4D5-ABC4CD0CA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19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healthy</a:t>
            </a:r>
            <a:r>
              <a:rPr lang="en-US" baseline="0" dirty="0" smtClean="0"/>
              <a:t> diet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need balanced growth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variety!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8AF-ACCA-4BF8-B4D5-ABC4CD0CA23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89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400801"/>
            <a:ext cx="6400800" cy="320675"/>
          </a:xfrm>
        </p:spPr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cap="non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4F2FD9D-F2F6-4CD1-BF86-5118C09563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96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9FF4A-0DFC-43BD-B5EF-6EF620439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8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2BB4-7B2E-4B1B-9330-C409EA52F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4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0344150" y="1463675"/>
            <a:ext cx="22536151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 b="0" u="none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2085976"/>
            <a:ext cx="75184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7344833" y="6381750"/>
            <a:ext cx="2540000" cy="3810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727200" y="6365875"/>
            <a:ext cx="5689600" cy="4572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03833" y="6308725"/>
            <a:ext cx="2540000" cy="381000"/>
          </a:xfrm>
        </p:spPr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imes New Roman" pitchFamily="18" charset="0"/>
              </a:defRPr>
            </a:lvl2pPr>
          </a:lstStyle>
          <a:p>
            <a:pPr lvl="1"/>
            <a:fld id="{750988D4-8C12-4EE8-91CB-E4D1F7FA4598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6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0417" y="6381750"/>
            <a:ext cx="2540000" cy="3810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288088"/>
            <a:ext cx="2540000" cy="381000"/>
          </a:xfrm>
        </p:spPr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3739749B-B7C8-43CE-A6DA-B97AD90B2EB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0A888EEF-CB0A-4B97-AE8D-3D4D5FA9AE8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1BE65944-F77A-4430-A60E-EE9206324F5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5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931D745F-D31C-4D03-8756-49BCC5CA9BCB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8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39B8E942-1076-4708-AC38-E17D6A9B4E1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18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3051" y="6381750"/>
            <a:ext cx="2540000" cy="3810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7284" y="6345238"/>
            <a:ext cx="2540000" cy="381000"/>
          </a:xfrm>
        </p:spPr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D071D749-9BD1-46F1-8BFE-EC3309CBA641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3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993BB42F-E4E4-410A-83C3-9933C2D3613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12800" y="6400801"/>
            <a:ext cx="6502400" cy="320675"/>
          </a:xfrm>
        </p:spPr>
        <p:txBody>
          <a:bodyPr/>
          <a:lstStyle>
            <a:lvl1pPr>
              <a:defRPr u="none" cap="none" baseline="0"/>
            </a:lvl1pPr>
          </a:lstStyle>
          <a:p>
            <a:pPr>
              <a:buFontTx/>
              <a:buNone/>
              <a:defRPr/>
            </a:pPr>
            <a:r>
              <a:rPr lang="en-US" dirty="0" err="1" smtClean="0"/>
              <a:t>PSNC</a:t>
            </a:r>
            <a:r>
              <a:rPr lang="en-US" dirty="0" smtClean="0"/>
              <a:t> #11   </a:t>
            </a:r>
            <a:r>
              <a:rPr lang="en-US" dirty="0" err="1" smtClean="0"/>
              <a:t>T505.21</a:t>
            </a:r>
            <a:r>
              <a:rPr lang="en-US" dirty="0" smtClean="0"/>
              <a:t>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1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30747954-D810-412B-8429-AD985B3618E3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0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207D6324-B111-4B28-BB72-EE73F9AED58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59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609600"/>
            <a:ext cx="2692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0168" y="609600"/>
            <a:ext cx="78782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CF4B7DA6-A029-4070-A3A2-43DAE8A14A5E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8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285BD-2AB9-44E5-BF5B-9126E7383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9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856A4B6-9D3E-4187-9ADB-DCFA6B868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8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A961219-FF2C-4784-AF21-30F853961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1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F3A-29E6-468C-B99F-427A02CAB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0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008F2-ABDF-4EB5-A7D5-76C4EBA90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3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06733E-53EE-4EB5-8ED2-61AC57DC2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94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CBEE1-47EE-4EE7-8A7D-BE9F1B0A1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8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u="none" strike="noStrike" spc="60" baseline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24601"/>
            <a:ext cx="62992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u="none" cap="none" spc="60" baseline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  <a:defRPr/>
            </a:pPr>
            <a:r>
              <a:rPr lang="en-US" dirty="0" err="1" smtClean="0"/>
              <a:t>PSNC</a:t>
            </a:r>
            <a:r>
              <a:rPr lang="en-US" dirty="0" smtClean="0"/>
              <a:t> #11   </a:t>
            </a:r>
            <a:r>
              <a:rPr lang="en-US" dirty="0" err="1" smtClean="0"/>
              <a:t>T505.21</a:t>
            </a:r>
            <a:r>
              <a:rPr lang="en-US" dirty="0" smtClean="0"/>
              <a:t>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u="none"/>
            </a:lvl1pPr>
          </a:lstStyle>
          <a:p>
            <a:pPr>
              <a:buFontTx/>
              <a:buNone/>
            </a:pPr>
            <a:fld id="{70BC5810-65E3-4CE9-AE00-654AE2484C30}" type="slidenum">
              <a:rPr lang="en-US" altLang="en-US" smtClean="0"/>
              <a:pPr>
                <a:buFontTx/>
                <a:buNone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50"/>
          <p:cNvGrpSpPr>
            <a:grpSpLocks/>
          </p:cNvGrpSpPr>
          <p:nvPr/>
        </p:nvGrpSpPr>
        <p:grpSpPr bwMode="auto">
          <a:xfrm>
            <a:off x="-11207750" y="4763"/>
            <a:ext cx="23384935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 b="0" u="none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910168" y="609600"/>
            <a:ext cx="10773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16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20251" y="6442075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u="none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0167" y="6365875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u="none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9084" y="6148388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spcBef>
                <a:spcPct val="0"/>
              </a:spcBef>
              <a:buClrTx/>
              <a:buSzTx/>
              <a:buFontTx/>
              <a:buNone/>
              <a:defRPr sz="1400" b="0" u="none">
                <a:solidFill>
                  <a:srgbClr val="FFFFFF"/>
                </a:solidFill>
                <a:latin typeface="Arial" charset="0"/>
              </a:defRPr>
            </a:lvl2pPr>
          </a:lstStyle>
          <a:p>
            <a:pPr lvl="1"/>
            <a:fld id="{D93C158F-DF75-42A6-8D2E-F0BFAD31BFD2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4E609821-7765-46ED-A7E6-DCE2E97D2E4B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990600"/>
            <a:ext cx="8686800" cy="1828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dirty="0"/>
              <a:t>УЧЕБНЫЕ ИЗНХ БЛОКИ ДЛЯ </a:t>
            </a:r>
            <a:r>
              <a:rPr lang="ru-RU" sz="4000" b="1" dirty="0"/>
              <a:t>РОСТА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 UNITS FOR GROWTH</a:t>
            </a:r>
            <a:r>
              <a:rPr lang="en-US" altLang="en-US" sz="4400" b="1" cap="none" dirty="0">
                <a:solidFill>
                  <a:schemeClr val="tx2"/>
                </a:solidFill>
              </a:rPr>
              <a:t/>
            </a:r>
            <a:br>
              <a:rPr lang="en-US" altLang="en-US" sz="4400" b="1" cap="none" dirty="0">
                <a:solidFill>
                  <a:schemeClr val="tx2"/>
                </a:solidFill>
              </a:rPr>
            </a:br>
            <a:endParaRPr lang="en-US" altLang="en-US" sz="4000" cap="none" dirty="0"/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4304676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43200" y="2743200"/>
            <a:ext cx="6400800" cy="1219200"/>
          </a:xfrm>
        </p:spPr>
        <p:txBody>
          <a:bodyPr/>
          <a:lstStyle/>
          <a:p>
            <a:pPr marL="0" lvl="1"/>
            <a:r>
              <a:rPr lang="az-Cyrl-AZ" altLang="en-US" sz="3200" dirty="0">
                <a:latin typeface="Arial" charset="0"/>
              </a:rPr>
              <a:t>Автор – Дэвид Бэтти</a:t>
            </a:r>
            <a:endParaRPr lang="en-US" altLang="en-US" sz="3200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343400"/>
            <a:ext cx="2158027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?</a:t>
            </a:r>
            <a:endParaRPr lang="en-US" altLang="en-US" sz="2800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D4C46C1-1571-4B89-B8B7-E21DEAC2547E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10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295401"/>
            <a:ext cx="8001000" cy="73688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ru-RU" sz="3200" dirty="0"/>
              <a:t>Нам нужно расти</a:t>
            </a:r>
            <a:r>
              <a:rPr lang="en-US" sz="3200" dirty="0"/>
              <a:t>!     </a:t>
            </a:r>
            <a:r>
              <a:rPr lang="en-US" sz="2400" dirty="0">
                <a:solidFill>
                  <a:schemeClr val="tx2"/>
                </a:solidFill>
              </a:rPr>
              <a:t>We need </a:t>
            </a:r>
            <a:r>
              <a:rPr lang="en-US" sz="2400" dirty="0">
                <a:solidFill>
                  <a:schemeClr val="tx2"/>
                </a:solidFill>
              </a:rPr>
              <a:t>to grow</a:t>
            </a:r>
            <a:r>
              <a:rPr lang="en-US" sz="2400" dirty="0">
                <a:solidFill>
                  <a:schemeClr val="tx2"/>
                </a:solidFill>
              </a:rPr>
              <a:t>!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77" y="2032282"/>
            <a:ext cx="6395646" cy="479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33" y="607650"/>
            <a:ext cx="7097267" cy="54842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2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32" y="607650"/>
            <a:ext cx="7097268" cy="54842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6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?</a:t>
            </a:r>
            <a:endParaRPr lang="en-US" altLang="en-US" sz="2800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D4C46C1-1571-4B89-B8B7-E21DEAC2547E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13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600200"/>
            <a:ext cx="80010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Calibri" pitchFamily="34" charset="0"/>
              <a:buAutoNum type="arabicPeriod"/>
            </a:pPr>
            <a:r>
              <a:rPr lang="ru-RU" sz="3200" dirty="0"/>
              <a:t>Занятия ИЗНХ разделены на блоки для роста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altLang="en-US" sz="2000" dirty="0">
                <a:solidFill>
                  <a:schemeClr val="tx2"/>
                </a:solidFill>
              </a:rPr>
              <a:t>The </a:t>
            </a:r>
            <a:r>
              <a:rPr lang="en-US" altLang="en-US" sz="2000" dirty="0" err="1">
                <a:solidFill>
                  <a:schemeClr val="tx2"/>
                </a:solidFill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</a:rPr>
              <a:t> classes are divided into Units for growth</a:t>
            </a:r>
            <a:endParaRPr lang="en-US" altLang="en-US" sz="2800" dirty="0"/>
          </a:p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Calibri" pitchFamily="34" charset="0"/>
              <a:buAutoNum type="arabicPeriod"/>
            </a:pPr>
            <a:r>
              <a:rPr lang="ru-RU" altLang="en-US" sz="3200" dirty="0"/>
              <a:t>Каждый блок требует </a:t>
            </a:r>
            <a:r>
              <a:rPr lang="en-US" altLang="en-US" sz="3200" b="1" u="sng" dirty="0">
                <a:solidFill>
                  <a:srgbClr val="FFC000"/>
                </a:solidFill>
              </a:rPr>
              <a:t>3 – 5 </a:t>
            </a:r>
            <a:r>
              <a:rPr lang="ru-RU" altLang="en-US" sz="3200" dirty="0"/>
              <a:t>недель на выполнение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Each unit takes </a:t>
            </a:r>
            <a:r>
              <a:rPr lang="en-US" altLang="en-US" sz="2000" b="1" u="sng" dirty="0">
                <a:solidFill>
                  <a:schemeClr val="tx2"/>
                </a:solidFill>
              </a:rPr>
              <a:t>3-5</a:t>
            </a:r>
            <a:r>
              <a:rPr lang="en-US" altLang="en-US" sz="2000" dirty="0">
                <a:solidFill>
                  <a:schemeClr val="tx2"/>
                </a:solidFill>
              </a:rPr>
              <a:t> weeks to complete</a:t>
            </a:r>
            <a:endParaRPr lang="en-US" altLang="en-US" sz="2800" dirty="0"/>
          </a:p>
          <a:p>
            <a:pPr marL="514350" indent="-514350" eaLnBrk="1" hangingPunct="1">
              <a:lnSpc>
                <a:spcPct val="8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ru-RU" altLang="en-US" sz="3200" dirty="0"/>
              <a:t>В каждом блоке есть своя </a:t>
            </a:r>
            <a:r>
              <a:rPr lang="ru-RU" sz="3200" b="1" u="sng" dirty="0">
                <a:solidFill>
                  <a:srgbClr val="FFC000"/>
                </a:solidFill>
              </a:rPr>
              <a:t>главная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/>
              <a:t>тема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Each unit has a </a:t>
            </a:r>
            <a:r>
              <a:rPr lang="en-US" altLang="en-US" sz="2000" b="1" u="sng" dirty="0">
                <a:solidFill>
                  <a:schemeClr val="tx2"/>
                </a:solidFill>
              </a:rPr>
              <a:t>major</a:t>
            </a:r>
            <a:r>
              <a:rPr lang="en-US" altLang="en-US" sz="2000" dirty="0">
                <a:solidFill>
                  <a:schemeClr val="tx2"/>
                </a:solidFill>
              </a:rPr>
              <a:t> theme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82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F4161D1-47D7-4311-A846-BF52F2AAFD8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14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600200"/>
            <a:ext cx="8001000" cy="16002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4"/>
            </a:pPr>
            <a:r>
              <a:rPr lang="ru-RU" altLang="en-US" sz="3200" dirty="0"/>
              <a:t>Каждый блок требует свои типы материалов и проекты на выбор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Each unit has basic required material and also electives</a:t>
            </a:r>
            <a:endParaRPr lang="en-US" altLang="en-US" sz="26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?</a:t>
            </a:r>
            <a:endParaRPr lang="en-US" altLang="en-US" sz="2800" cap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24200"/>
            <a:ext cx="1930642" cy="2731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91959"/>
            <a:ext cx="1885942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91960"/>
            <a:ext cx="1415636" cy="199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3940190"/>
            <a:ext cx="1287669" cy="199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F4161D1-47D7-4311-A846-BF52F2AAFD8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15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371600"/>
            <a:ext cx="80010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altLang="en-US" sz="2800" dirty="0"/>
              <a:t>Студенту назначаются 6 различных видов обучения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The student will be assigned 6 different types of studies</a:t>
            </a:r>
            <a:endParaRPr lang="en-US" altLang="en-US" sz="2600" dirty="0"/>
          </a:p>
          <a:p>
            <a:pPr marL="914400" lvl="1" indent="-45720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600" dirty="0"/>
              <a:t>a.	</a:t>
            </a:r>
            <a:r>
              <a:rPr lang="az-Cyrl-AZ" altLang="en-US" sz="2800" dirty="0"/>
              <a:t>Изучение </a:t>
            </a:r>
            <a:r>
              <a:rPr lang="az-Cyrl-AZ" altLang="en-US" sz="2800" dirty="0"/>
              <a:t>Библии, уроки ИЗНХ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Bible studies, </a:t>
            </a:r>
            <a:r>
              <a:rPr lang="en-US" altLang="en-US" sz="2000" dirty="0" err="1">
                <a:solidFill>
                  <a:schemeClr val="tx2"/>
                </a:solidFill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</a:rPr>
              <a:t> lessons</a:t>
            </a:r>
            <a:endParaRPr lang="en-US" altLang="en-US" sz="2600" dirty="0"/>
          </a:p>
          <a:p>
            <a:pPr marL="914400" lvl="1" indent="-45720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az-Cyrl-AZ" altLang="en-US" sz="2800" dirty="0"/>
              <a:t>Б</a:t>
            </a:r>
            <a:r>
              <a:rPr lang="en-US" altLang="en-US" sz="2800" dirty="0"/>
              <a:t>.	</a:t>
            </a:r>
            <a:r>
              <a:rPr lang="ru-RU" altLang="en-US" sz="2800" dirty="0"/>
              <a:t>Работа </a:t>
            </a:r>
            <a:r>
              <a:rPr lang="ru-RU" altLang="en-US" sz="2800" dirty="0"/>
              <a:t>по запоминанию библейских стихов </a:t>
            </a:r>
            <a:r>
              <a:rPr lang="en-US" altLang="en-US" sz="2000" dirty="0">
                <a:solidFill>
                  <a:schemeClr val="tx2"/>
                </a:solidFill>
              </a:rPr>
              <a:t>Scriptures to memorize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800" dirty="0"/>
              <a:t>B.	</a:t>
            </a:r>
            <a:r>
              <a:rPr lang="az-Cyrl-AZ" altLang="en-US" sz="2800" dirty="0"/>
              <a:t>Качества </a:t>
            </a:r>
            <a:r>
              <a:rPr lang="az-Cyrl-AZ" altLang="en-US" sz="2800" dirty="0"/>
              <a:t>характера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Character qualities</a:t>
            </a:r>
            <a:endParaRPr lang="en-US" altLang="en-US" sz="2000" dirty="0"/>
          </a:p>
          <a:p>
            <a:pPr marL="914400" lvl="1" indent="-45720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ru-RU" sz="2800" dirty="0"/>
              <a:t>Г </a:t>
            </a:r>
            <a:r>
              <a:rPr lang="en-US" sz="2800" dirty="0"/>
              <a:t>.	</a:t>
            </a:r>
            <a:r>
              <a:rPr lang="az-Cyrl-AZ" altLang="en-US" sz="2800" dirty="0"/>
              <a:t>Чтение </a:t>
            </a:r>
            <a:r>
              <a:rPr lang="az-Cyrl-AZ" altLang="en-US" sz="2800" dirty="0"/>
              <a:t>Библии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Bible reading</a:t>
            </a:r>
            <a:endParaRPr lang="pt-BR" altLang="en-US" sz="2600" i="1" dirty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5"/>
            </a:pPr>
            <a:endParaRPr lang="en-US" altLang="en-US" sz="26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?</a:t>
            </a:r>
            <a:endParaRPr lang="en-US" alt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7754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F4161D1-47D7-4311-A846-BF52F2AAFD8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16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371600"/>
            <a:ext cx="80010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altLang="en-US" sz="2800" dirty="0"/>
              <a:t>Студенту назначаются 6 различных видов обучения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The student will be assigned 6 different types of studies</a:t>
            </a:r>
            <a:endParaRPr lang="en-US" altLang="en-US" sz="2600" dirty="0"/>
          </a:p>
          <a:p>
            <a:pPr marL="911225" indent="-454025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ru-RU" sz="2800" dirty="0"/>
              <a:t>Д. </a:t>
            </a:r>
            <a:r>
              <a:rPr lang="en-US" sz="2800" dirty="0"/>
              <a:t>	</a:t>
            </a:r>
            <a:r>
              <a:rPr lang="ru-RU" altLang="en-US" sz="2800" dirty="0"/>
              <a:t>Книги</a:t>
            </a:r>
            <a:r>
              <a:rPr lang="ru-RU" altLang="en-US" sz="2800" dirty="0"/>
              <a:t>, видеозаписи, диски, ДВД-диски, статьи из журналов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Books</a:t>
            </a:r>
            <a:r>
              <a:rPr lang="en-US" altLang="en-US" sz="2000" dirty="0">
                <a:solidFill>
                  <a:schemeClr val="tx2"/>
                </a:solidFill>
              </a:rPr>
              <a:t>, tapes, CDs, DVDs, </a:t>
            </a:r>
            <a:r>
              <a:rPr lang="en-US" altLang="en-US" sz="2000" dirty="0">
                <a:solidFill>
                  <a:schemeClr val="tx2"/>
                </a:solidFill>
              </a:rPr>
              <a:t>tracts</a:t>
            </a:r>
            <a:endParaRPr lang="en-US" altLang="en-US" sz="2000" dirty="0"/>
          </a:p>
          <a:p>
            <a:pPr marL="911225" indent="-454025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800" dirty="0"/>
              <a:t>E.	</a:t>
            </a:r>
            <a:r>
              <a:rPr lang="ru-RU" altLang="en-US" sz="2800" dirty="0"/>
              <a:t>Другие </a:t>
            </a:r>
            <a:r>
              <a:rPr lang="ru-RU" altLang="en-US" sz="2800" dirty="0"/>
              <a:t>особые проекты на выбор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Other </a:t>
            </a:r>
            <a:r>
              <a:rPr lang="en-US" altLang="en-US" sz="2000" dirty="0">
                <a:solidFill>
                  <a:schemeClr val="tx2"/>
                </a:solidFill>
              </a:rPr>
              <a:t>special projects or </a:t>
            </a:r>
            <a:r>
              <a:rPr lang="en-US" altLang="en-US" sz="2000" dirty="0">
                <a:solidFill>
                  <a:schemeClr val="tx2"/>
                </a:solidFill>
              </a:rPr>
              <a:t>electives</a:t>
            </a:r>
            <a:endParaRPr lang="en-US" altLang="en-US" sz="28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?</a:t>
            </a:r>
            <a:endParaRPr lang="en-US" alt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9328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97D53BC0-4E6D-4B27-A3A6-BE4120C90FF9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17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362200" y="1447800"/>
            <a:ext cx="8077200" cy="3276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6"/>
            </a:pPr>
            <a:r>
              <a:rPr lang="ru-RU" sz="2800" dirty="0"/>
              <a:t>Напишите </a:t>
            </a:r>
            <a:r>
              <a:rPr lang="ru-RU" sz="2800" b="1" dirty="0"/>
              <a:t>Учебный контракт студента</a:t>
            </a:r>
            <a:r>
              <a:rPr lang="ru-RU" sz="2800" dirty="0"/>
              <a:t> для каждого блока</a:t>
            </a:r>
            <a:r>
              <a:rPr lang="ru-RU" altLang="en-US" sz="2800" dirty="0"/>
              <a:t>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Write a </a:t>
            </a:r>
            <a:r>
              <a:rPr lang="en-US" altLang="en-US" sz="2000" b="1" dirty="0">
                <a:solidFill>
                  <a:schemeClr val="tx2"/>
                </a:solidFill>
              </a:rPr>
              <a:t>student learning contract </a:t>
            </a:r>
            <a:r>
              <a:rPr lang="en-US" altLang="en-US" sz="2000" dirty="0">
                <a:solidFill>
                  <a:schemeClr val="tx2"/>
                </a:solidFill>
              </a:rPr>
              <a:t>for each unit</a:t>
            </a:r>
            <a:endParaRPr lang="en-US" altLang="en-US" sz="2800" dirty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6"/>
            </a:pPr>
            <a:r>
              <a:rPr lang="ru-RU" altLang="en-US" sz="2800" dirty="0"/>
              <a:t>В конце каждого блока студент награждается </a:t>
            </a:r>
            <a:r>
              <a:rPr lang="ru-RU" altLang="en-US" sz="2800" b="1" dirty="0"/>
              <a:t>Сертификат достижения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At the end of the contract, they are awarded a </a:t>
            </a:r>
            <a:r>
              <a:rPr lang="en-US" altLang="en-US" sz="2000" b="1" dirty="0">
                <a:solidFill>
                  <a:schemeClr val="tx2"/>
                </a:solidFill>
              </a:rPr>
              <a:t>certificate of achievement</a:t>
            </a:r>
            <a:r>
              <a:rPr lang="ru-RU" altLang="en-US" sz="2000" dirty="0"/>
              <a:t> </a:t>
            </a:r>
            <a:endParaRPr lang="en-US" altLang="en-US" sz="2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?</a:t>
            </a:r>
            <a:endParaRPr lang="en-US" altLang="en-US" sz="28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18158"/>
            <a:ext cx="3733800" cy="263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7924800" cy="1828800"/>
          </a:xfrm>
        </p:spPr>
        <p:txBody>
          <a:bodyPr/>
          <a:lstStyle/>
          <a:p>
            <a:pPr algn="ctr"/>
            <a:r>
              <a:rPr lang="ru-RU" dirty="0"/>
              <a:t>В нашем магазине ИЗНХ нам понадобятся ресурсы для использования в контрактах по каждому разделу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2"/>
                </a:solidFill>
              </a:rPr>
              <a:t>IN our </a:t>
            </a:r>
            <a:r>
              <a:rPr lang="en-US" sz="2000" dirty="0" err="1">
                <a:solidFill>
                  <a:schemeClr val="tx2"/>
                </a:solidFill>
              </a:rPr>
              <a:t>PSNC</a:t>
            </a:r>
            <a:r>
              <a:rPr lang="en-US" sz="2000" dirty="0">
                <a:solidFill>
                  <a:schemeClr val="tx2"/>
                </a:solidFill>
              </a:rPr>
              <a:t> store we need resources to use in the contracts for each Unit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18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53592"/>
            <a:ext cx="5212976" cy="40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our </a:t>
            </a:r>
            <a:r>
              <a:rPr lang="en-US" dirty="0" err="1" smtClean="0"/>
              <a:t>PSNC</a:t>
            </a:r>
            <a:r>
              <a:rPr lang="en-US" dirty="0" smtClean="0"/>
              <a:t> store we need resources to use in the contracts for each Unit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19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512781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9EA0F39-DAF1-412E-9459-065913980F41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</a:t>
            </a:fld>
            <a:endParaRPr lang="en-US" altLang="en-US" sz="1100">
              <a:latin typeface="Tahoma" pitchFamily="34" charset="0"/>
            </a:endParaRPr>
          </a:p>
        </p:txBody>
      </p:sp>
      <p:pic>
        <p:nvPicPr>
          <p:cNvPr id="19461" name="Picture 6" descr="MCj024582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7764"/>
            <a:ext cx="50292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en-US" altLang="en-US" sz="3200" b="1" cap="none" dirty="0"/>
              <a:t>B.	</a:t>
            </a:r>
            <a:r>
              <a:rPr lang="az-Cyrl-AZ" altLang="en-US" sz="3200" b="1" cap="none" dirty="0"/>
              <a:t>ОБЗОР </a:t>
            </a:r>
            <a:r>
              <a:rPr lang="az-Cyrl-AZ" altLang="en-US" sz="3200" b="1" cap="none" dirty="0"/>
              <a:t>БЛОКОВ 1 – </a:t>
            </a:r>
            <a:r>
              <a:rPr lang="az-Cyrl-AZ" altLang="en-US" sz="3200" b="1" cap="none" dirty="0"/>
              <a:t>5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OVERVIEW OF UNITS 1-5</a:t>
            </a:r>
            <a:endParaRPr lang="en-US" altLang="en-US" sz="2000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7D25814-C9C1-4CD4-84BD-F7A31DA6AD2A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20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09800" y="1600200"/>
            <a:ext cx="8534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/>
              <a:t>Спасение</a:t>
            </a:r>
            <a:r>
              <a:rPr lang="en-US" altLang="en-US" sz="2800" dirty="0"/>
              <a:t>			</a:t>
            </a:r>
            <a:r>
              <a:rPr lang="en-US" altLang="en-US" sz="2800" dirty="0">
                <a:solidFill>
                  <a:schemeClr val="tx2"/>
                </a:solidFill>
              </a:rPr>
              <a:t>Salvation</a:t>
            </a:r>
            <a:endParaRPr lang="en-US" altLang="en-US" sz="2800" dirty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/>
              <a:t>Самопознание</a:t>
            </a: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>
                <a:solidFill>
                  <a:schemeClr val="tx2"/>
                </a:solidFill>
              </a:rPr>
              <a:t>	Self Image</a:t>
            </a:r>
            <a:endParaRPr lang="en-US" altLang="en-US" sz="2800" dirty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/>
              <a:t>Духовный рост </a:t>
            </a:r>
            <a:r>
              <a:rPr lang="en-US" altLang="en-US" sz="2800" dirty="0"/>
              <a:t>		</a:t>
            </a:r>
            <a:r>
              <a:rPr lang="en-US" altLang="en-US" sz="2800" dirty="0">
                <a:solidFill>
                  <a:schemeClr val="tx2"/>
                </a:solidFill>
              </a:rPr>
              <a:t>Spiritual Growth</a:t>
            </a:r>
            <a:endParaRPr lang="en-US" altLang="en-US" sz="2800" dirty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/>
              <a:t>Семейные </a:t>
            </a: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>
                <a:solidFill>
                  <a:schemeClr val="tx2"/>
                </a:solidFill>
              </a:rPr>
              <a:t>		Family Relationships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az-Cyrl-AZ" altLang="en-US" sz="2800" dirty="0"/>
              <a:t>взаимоотношения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endParaRPr lang="en-US" altLang="en-US" sz="2800" dirty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/>
              <a:t>Работа и ответственность</a:t>
            </a: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chemeClr val="tx2"/>
                </a:solidFill>
              </a:rPr>
              <a:t> Work and </a:t>
            </a:r>
            <a:r>
              <a:rPr lang="en-US" altLang="en-US" sz="2800" dirty="0">
                <a:solidFill>
                  <a:schemeClr val="tx2"/>
                </a:solidFill>
              </a:rPr>
              <a:t>Responsibility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dirty="0"/>
              <a:t>Г. </a:t>
            </a:r>
            <a:r>
              <a:rPr lang="en-US" sz="3200" dirty="0"/>
              <a:t>	</a:t>
            </a:r>
            <a:r>
              <a:rPr lang="az-Cyrl-AZ" altLang="en-US" sz="3200" cap="none" dirty="0"/>
              <a:t>СПЕЦИАЛЬНЫЕ </a:t>
            </a:r>
            <a:r>
              <a:rPr lang="az-Cyrl-AZ" altLang="en-US" sz="3200" cap="none" dirty="0"/>
              <a:t>БЛОКИ НА </a:t>
            </a:r>
            <a:r>
              <a:rPr lang="az-Cyrl-AZ" altLang="en-US" sz="3200" cap="none" dirty="0"/>
              <a:t>ВЫБОР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OPTIONAL SPECIAL UNITS</a:t>
            </a:r>
            <a:endParaRPr lang="en-US" altLang="en-US" sz="1400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A782167-DE11-4381-8967-B42E6413BF02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21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90800" y="1447800"/>
            <a:ext cx="7620000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70000"/>
              </a:lnSpc>
              <a:spcAft>
                <a:spcPts val="3600"/>
              </a:spcAft>
              <a:buFont typeface="Calibri" pitchFamily="34" charset="0"/>
              <a:buAutoNum type="arabicPeriod"/>
            </a:pPr>
            <a:r>
              <a:rPr lang="ru-RU" altLang="en-US" sz="3200" dirty="0"/>
              <a:t>Посвящен свободе – развираясь с сексуальными издевательствами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Committed to Freedom—sexual abuse</a:t>
            </a:r>
            <a:endParaRPr lang="en-US" altLang="en-US" sz="2000" dirty="0"/>
          </a:p>
          <a:p>
            <a:pPr marL="514350" indent="-514350" eaLnBrk="1" hangingPunct="1">
              <a:lnSpc>
                <a:spcPct val="70000"/>
              </a:lnSpc>
              <a:spcAft>
                <a:spcPts val="3600"/>
              </a:spcAft>
              <a:buFont typeface="Calibri" pitchFamily="34" charset="0"/>
              <a:buAutoNum type="arabicPeriod"/>
            </a:pPr>
            <a:r>
              <a:rPr lang="az-Cyrl-AZ" altLang="en-US" sz="3200" dirty="0"/>
              <a:t>Личный рост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Personal Growth</a:t>
            </a:r>
            <a:endParaRPr lang="en-US" altLang="en-US" sz="2000" dirty="0"/>
          </a:p>
          <a:p>
            <a:pPr marL="514350" indent="-514350" eaLnBrk="1" hangingPunct="1">
              <a:lnSpc>
                <a:spcPct val="70000"/>
              </a:lnSpc>
              <a:spcAft>
                <a:spcPts val="3600"/>
              </a:spcAft>
              <a:buFont typeface="Calibri" pitchFamily="34" charset="0"/>
              <a:buAutoNum type="arabicPeriod"/>
            </a:pPr>
            <a:r>
              <a:rPr lang="ru-RU" sz="3200" dirty="0"/>
              <a:t>Срыв</a:t>
            </a:r>
            <a:r>
              <a:rPr lang="en-US" sz="3200" b="1" dirty="0"/>
              <a:t> </a:t>
            </a:r>
            <a:r>
              <a:rPr lang="ru-RU" altLang="en-US" sz="3200" dirty="0"/>
              <a:t>и </a:t>
            </a:r>
            <a:r>
              <a:rPr lang="ru-RU" altLang="en-US" sz="3200" dirty="0"/>
              <a:t>возвращение в программу «Тин Челлендж</a:t>
            </a:r>
            <a:r>
              <a:rPr lang="ru-RU" altLang="en-US" sz="3200" dirty="0"/>
              <a:t>»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000" dirty="0">
                <a:solidFill>
                  <a:schemeClr val="tx2"/>
                </a:solidFill>
              </a:rPr>
              <a:t>Relapse and return to TC</a:t>
            </a:r>
            <a:r>
              <a:rPr lang="en-US" altLang="en-US" sz="3700" b="1" dirty="0"/>
              <a:t>    </a:t>
            </a:r>
            <a:endParaRPr lang="en-US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A782167-DE11-4381-8967-B42E6413BF02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22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33600" y="228600"/>
            <a:ext cx="7924800" cy="2209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70000"/>
              </a:lnSpc>
              <a:spcAft>
                <a:spcPct val="20000"/>
              </a:spcAft>
              <a:buNone/>
            </a:pPr>
            <a:r>
              <a:rPr lang="pt-BR" altLang="en-US" sz="3700" dirty="0"/>
              <a:t>Pla</a:t>
            </a:r>
            <a:r>
              <a:rPr lang="ru-RU" altLang="en-US" sz="3700" dirty="0"/>
              <a:t>лан единиц в течение нескольких месяцев 5-12</a:t>
            </a:r>
            <a:r>
              <a:rPr lang="en-US" altLang="en-US" sz="1400" b="1" dirty="0">
                <a:solidFill>
                  <a:schemeClr val="tx2"/>
                </a:solidFill>
              </a:rPr>
              <a:t> </a:t>
            </a:r>
            <a:r>
              <a:rPr lang="en-US" altLang="en-US" sz="1400" b="1" dirty="0">
                <a:solidFill>
                  <a:schemeClr val="tx2"/>
                </a:solidFill>
              </a:rPr>
              <a:t/>
            </a:r>
            <a:br>
              <a:rPr lang="en-US" altLang="en-US" sz="1400" b="1" dirty="0">
                <a:solidFill>
                  <a:schemeClr val="tx2"/>
                </a:solidFill>
              </a:rPr>
            </a:br>
            <a:r>
              <a:rPr lang="en-US" altLang="en-US" sz="2000" b="1" dirty="0">
                <a:solidFill>
                  <a:schemeClr val="tx2"/>
                </a:solidFill>
              </a:rPr>
              <a:t>Plan </a:t>
            </a:r>
            <a:r>
              <a:rPr lang="en-US" altLang="en-US" sz="2000" b="1" dirty="0">
                <a:solidFill>
                  <a:schemeClr val="tx2"/>
                </a:solidFill>
              </a:rPr>
              <a:t>for Units for Months 5-12 </a:t>
            </a:r>
            <a:r>
              <a:rPr lang="en-US" altLang="en-US" sz="2000" b="1" dirty="0">
                <a:solidFill>
                  <a:schemeClr val="tx2"/>
                </a:solidFill>
              </a:rPr>
              <a:t/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dirty="0">
                <a:solidFill>
                  <a:srgbClr val="FFC000"/>
                </a:solidFill>
              </a:rPr>
              <a:t>A sample list is available with topics for the units for 12 months or more</a:t>
            </a:r>
          </a:p>
          <a:p>
            <a:pPr marL="0" indent="0" eaLnBrk="1" hangingPunct="1">
              <a:lnSpc>
                <a:spcPct val="70000"/>
              </a:lnSpc>
              <a:spcBef>
                <a:spcPts val="1800"/>
              </a:spcBef>
              <a:spcAft>
                <a:spcPct val="20000"/>
              </a:spcAft>
              <a:buNone/>
            </a:pPr>
            <a:r>
              <a:rPr lang="en-US" sz="2800" dirty="0" err="1"/>
              <a:t>страницы</a:t>
            </a:r>
            <a:r>
              <a:rPr lang="en-US" sz="2800" dirty="0"/>
              <a:t> 5-9 </a:t>
            </a:r>
            <a:endParaRPr lang="en-US" sz="2800" dirty="0"/>
          </a:p>
          <a:p>
            <a:pPr marL="0" indent="0" eaLnBrk="1" hangingPunct="1">
              <a:lnSpc>
                <a:spcPct val="70000"/>
              </a:lnSpc>
              <a:spcAft>
                <a:spcPct val="20000"/>
              </a:spcAft>
              <a:buNone/>
            </a:pPr>
            <a:endParaRPr lang="en-US" altLang="en-US" sz="2000" dirty="0">
              <a:solidFill>
                <a:srgbClr val="FFC000"/>
              </a:solidFill>
            </a:endParaRPr>
          </a:p>
          <a:p>
            <a:pPr marL="0" indent="0" eaLnBrk="1" hangingPunct="1">
              <a:lnSpc>
                <a:spcPct val="70000"/>
              </a:lnSpc>
              <a:spcAft>
                <a:spcPct val="20000"/>
              </a:spcAft>
              <a:buNone/>
            </a:pPr>
            <a:endParaRPr lang="en-US" altLang="en-US" sz="2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24200"/>
            <a:ext cx="2101478" cy="2971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47561"/>
            <a:ext cx="2101478" cy="29718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2618961"/>
            <a:ext cx="2101479" cy="29718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02565"/>
            <a:ext cx="2092106" cy="295854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b="1" dirty="0"/>
              <a:t>Д</a:t>
            </a:r>
            <a:r>
              <a:rPr lang="en-US" sz="3200" b="1" dirty="0"/>
              <a:t>.	</a:t>
            </a:r>
            <a:r>
              <a:rPr lang="az-Cyrl-AZ" altLang="en-US" sz="3200" b="1" cap="none" dirty="0"/>
              <a:t>БЛОК </a:t>
            </a:r>
            <a:r>
              <a:rPr lang="az-Cyrl-AZ" altLang="en-US" sz="3200" b="1" cap="none" dirty="0"/>
              <a:t>1. СПАСЕНИЕ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UNIT 1 SALVATION</a:t>
            </a:r>
            <a:endParaRPr lang="en-US" altLang="en-US" sz="2000" cap="non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CC52F5B-3B3E-465C-86CC-C2C9BE264666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23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4600" y="1295400"/>
            <a:ext cx="800100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 eaLnBrk="1" hangingPunct="1">
              <a:spcAft>
                <a:spcPts val="2400"/>
              </a:spcAft>
              <a:buNone/>
            </a:pPr>
            <a:r>
              <a:rPr lang="en-US" altLang="en-US" sz="3500" dirty="0">
                <a:solidFill>
                  <a:schemeClr val="tx2"/>
                </a:solidFill>
              </a:rPr>
              <a:t>1.</a:t>
            </a:r>
            <a:r>
              <a:rPr lang="en-US" altLang="en-US" sz="3500" dirty="0"/>
              <a:t>	</a:t>
            </a:r>
            <a:r>
              <a:rPr lang="ru-RU" altLang="en-US" sz="3500" dirty="0"/>
              <a:t>Блок </a:t>
            </a:r>
            <a:r>
              <a:rPr lang="ru-RU" altLang="en-US" sz="3500" dirty="0"/>
              <a:t>первый отличается от остальных блоков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Unit One is different from all the others</a:t>
            </a:r>
            <a:endParaRPr lang="en-US" altLang="en-US" sz="2600" i="1" dirty="0"/>
          </a:p>
          <a:p>
            <a:pPr marL="800100"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altLang="en-US" sz="3000" dirty="0"/>
              <a:t>Вы можете работать со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ru-RU" altLang="en-US" sz="3000" dirty="0"/>
              <a:t>списком </a:t>
            </a:r>
            <a:r>
              <a:rPr lang="ru-RU" altLang="en-US" sz="3000" dirty="0"/>
              <a:t>требуемых уроков,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ru-RU" altLang="en-US" sz="3000" dirty="0"/>
              <a:t>стихов</a:t>
            </a:r>
            <a:r>
              <a:rPr lang="ru-RU" altLang="en-US" sz="3000" dirty="0"/>
              <a:t>, качеств характера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ru-RU" altLang="en-US" sz="3000" dirty="0"/>
              <a:t>и </a:t>
            </a:r>
            <a:r>
              <a:rPr lang="ru-RU" altLang="en-US" sz="3000" dirty="0"/>
              <a:t>прочее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200" dirty="0">
                <a:solidFill>
                  <a:schemeClr val="tx2"/>
                </a:solidFill>
              </a:rPr>
              <a:t>You can work with a list of required 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en-US" altLang="en-US" sz="2200" dirty="0">
                <a:solidFill>
                  <a:schemeClr val="tx2"/>
                </a:solidFill>
              </a:rPr>
              <a:t>lessons, verses, character qualities, etc.</a:t>
            </a:r>
            <a:endParaRPr lang="en-US" altLang="en-US" sz="2600" i="1" dirty="0"/>
          </a:p>
          <a:p>
            <a:pPr marL="800100"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altLang="en-US" sz="3000" dirty="0"/>
              <a:t>В </a:t>
            </a:r>
            <a:r>
              <a:rPr lang="ru-RU" altLang="en-US" sz="3000" dirty="0"/>
              <a:t>целом это будет тот же список, что и для новообращенных студентов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200" dirty="0">
                <a:solidFill>
                  <a:schemeClr val="tx2"/>
                </a:solidFill>
              </a:rPr>
              <a:t>This will be basically the same list for all new students</a:t>
            </a: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2057400"/>
            <a:ext cx="1885941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-234773"/>
            <a:ext cx="5410199" cy="76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89919"/>
            <a:ext cx="5410199" cy="70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400">
                <a:solidFill>
                  <a:srgbClr val="FFFFFF"/>
                </a:solidFill>
              </a:rPr>
              <a:t>02-2023</a:t>
            </a: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400">
                <a:solidFill>
                  <a:srgbClr val="FFFFFF"/>
                </a:solidFill>
              </a:rPr>
              <a:t>PSNC #11   T505.21       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/>
            <a:fld id="{44F5827D-7C83-4D9B-9AAF-2924918E4485}" type="slidenum">
              <a:rPr lang="en-US" altLang="en-US" sz="1400">
                <a:solidFill>
                  <a:srgbClr val="FFFFFF"/>
                </a:solidFill>
                <a:latin typeface="Arial" charset="0"/>
              </a:rPr>
              <a:pPr lvl="1" eaLnBrk="1" hangingPunct="1"/>
              <a:t>26</a:t>
            </a:fld>
            <a:endParaRPr lang="en-US" altLang="en-US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424114" y="5300664"/>
            <a:ext cx="7343775" cy="8651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95776" y="4329113"/>
            <a:ext cx="5472113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5195888" y="3429001"/>
            <a:ext cx="4572000" cy="9001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5627688" y="2492375"/>
            <a:ext cx="4140200" cy="27003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6383338" y="1595438"/>
            <a:ext cx="3384550" cy="90011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6959600" y="692151"/>
            <a:ext cx="2808288" cy="9001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cxnSp>
        <p:nvCxnSpPr>
          <p:cNvPr id="32779" name="Straight Connector 11"/>
          <p:cNvCxnSpPr>
            <a:cxnSpLocks noChangeShapeType="1"/>
          </p:cNvCxnSpPr>
          <p:nvPr/>
        </p:nvCxnSpPr>
        <p:spPr bwMode="auto">
          <a:xfrm>
            <a:off x="3359150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Straight Connector 13"/>
          <p:cNvCxnSpPr>
            <a:cxnSpLocks noChangeShapeType="1"/>
          </p:cNvCxnSpPr>
          <p:nvPr/>
        </p:nvCxnSpPr>
        <p:spPr bwMode="auto">
          <a:xfrm>
            <a:off x="4295775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Straight Connector 15"/>
          <p:cNvCxnSpPr>
            <a:cxnSpLocks noChangeShapeType="1"/>
          </p:cNvCxnSpPr>
          <p:nvPr/>
        </p:nvCxnSpPr>
        <p:spPr bwMode="auto">
          <a:xfrm>
            <a:off x="5195888" y="4329113"/>
            <a:ext cx="0" cy="971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27"/>
          <p:cNvCxnSpPr>
            <a:cxnSpLocks noChangeShapeType="1"/>
          </p:cNvCxnSpPr>
          <p:nvPr/>
        </p:nvCxnSpPr>
        <p:spPr bwMode="auto">
          <a:xfrm>
            <a:off x="5195888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31"/>
          <p:cNvCxnSpPr>
            <a:cxnSpLocks noChangeShapeType="1"/>
            <a:endCxn id="32773" idx="0"/>
          </p:cNvCxnSpPr>
          <p:nvPr/>
        </p:nvCxnSpPr>
        <p:spPr bwMode="auto">
          <a:xfrm>
            <a:off x="6096000" y="4329113"/>
            <a:ext cx="0" cy="971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Connector 33"/>
          <p:cNvCxnSpPr>
            <a:cxnSpLocks noChangeShapeType="1"/>
          </p:cNvCxnSpPr>
          <p:nvPr/>
        </p:nvCxnSpPr>
        <p:spPr bwMode="auto">
          <a:xfrm>
            <a:off x="7356475" y="3429001"/>
            <a:ext cx="0" cy="9001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Connector 35"/>
          <p:cNvCxnSpPr>
            <a:cxnSpLocks noChangeShapeType="1"/>
          </p:cNvCxnSpPr>
          <p:nvPr/>
        </p:nvCxnSpPr>
        <p:spPr bwMode="auto">
          <a:xfrm>
            <a:off x="8509000" y="3429001"/>
            <a:ext cx="0" cy="9001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Connector 37"/>
          <p:cNvCxnSpPr>
            <a:cxnSpLocks noChangeShapeType="1"/>
          </p:cNvCxnSpPr>
          <p:nvPr/>
        </p:nvCxnSpPr>
        <p:spPr bwMode="auto">
          <a:xfrm>
            <a:off x="6743700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Connector 39"/>
          <p:cNvCxnSpPr>
            <a:cxnSpLocks noChangeShapeType="1"/>
          </p:cNvCxnSpPr>
          <p:nvPr/>
        </p:nvCxnSpPr>
        <p:spPr bwMode="auto">
          <a:xfrm>
            <a:off x="7481888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Connector 41"/>
          <p:cNvCxnSpPr>
            <a:cxnSpLocks noChangeShapeType="1"/>
          </p:cNvCxnSpPr>
          <p:nvPr/>
        </p:nvCxnSpPr>
        <p:spPr bwMode="auto">
          <a:xfrm>
            <a:off x="8220075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Connector 43"/>
          <p:cNvCxnSpPr>
            <a:cxnSpLocks noChangeShapeType="1"/>
          </p:cNvCxnSpPr>
          <p:nvPr/>
        </p:nvCxnSpPr>
        <p:spPr bwMode="auto">
          <a:xfrm>
            <a:off x="8940800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Straight Connector 45"/>
          <p:cNvCxnSpPr>
            <a:cxnSpLocks noChangeShapeType="1"/>
          </p:cNvCxnSpPr>
          <p:nvPr/>
        </p:nvCxnSpPr>
        <p:spPr bwMode="auto">
          <a:xfrm>
            <a:off x="7356475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Straight Connector 47"/>
          <p:cNvCxnSpPr>
            <a:cxnSpLocks noChangeShapeType="1"/>
          </p:cNvCxnSpPr>
          <p:nvPr/>
        </p:nvCxnSpPr>
        <p:spPr bwMode="auto">
          <a:xfrm>
            <a:off x="8220075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Straight Connector 49"/>
          <p:cNvCxnSpPr>
            <a:cxnSpLocks noChangeShapeType="1"/>
          </p:cNvCxnSpPr>
          <p:nvPr/>
        </p:nvCxnSpPr>
        <p:spPr bwMode="auto">
          <a:xfrm>
            <a:off x="8832850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Straight Connector 51"/>
          <p:cNvCxnSpPr>
            <a:cxnSpLocks noChangeShapeType="1"/>
            <a:endCxn id="32773" idx="2"/>
          </p:cNvCxnSpPr>
          <p:nvPr/>
        </p:nvCxnSpPr>
        <p:spPr bwMode="auto">
          <a:xfrm>
            <a:off x="6096000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Straight Connector 55"/>
          <p:cNvCxnSpPr>
            <a:cxnSpLocks noChangeShapeType="1"/>
          </p:cNvCxnSpPr>
          <p:nvPr/>
        </p:nvCxnSpPr>
        <p:spPr bwMode="auto">
          <a:xfrm>
            <a:off x="7032625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Straight Connector 57"/>
          <p:cNvCxnSpPr>
            <a:cxnSpLocks noChangeShapeType="1"/>
          </p:cNvCxnSpPr>
          <p:nvPr/>
        </p:nvCxnSpPr>
        <p:spPr bwMode="auto">
          <a:xfrm>
            <a:off x="8832850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Straight Connector 59"/>
          <p:cNvCxnSpPr>
            <a:cxnSpLocks noChangeShapeType="1"/>
          </p:cNvCxnSpPr>
          <p:nvPr/>
        </p:nvCxnSpPr>
        <p:spPr bwMode="auto">
          <a:xfrm>
            <a:off x="7932738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7" name="TextBox 63"/>
          <p:cNvSpPr txBox="1">
            <a:spLocks noChangeArrowheads="1"/>
          </p:cNvSpPr>
          <p:nvPr/>
        </p:nvSpPr>
        <p:spPr bwMode="auto">
          <a:xfrm>
            <a:off x="2495550" y="5445125"/>
            <a:ext cx="863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100" b="0" u="none">
                <a:solidFill>
                  <a:srgbClr val="FFFFFF"/>
                </a:solidFill>
              </a:rPr>
              <a:t>Projeto 301, Estou Aqui!</a:t>
            </a:r>
            <a:endParaRPr lang="en-US" altLang="en-US" sz="1100" b="0" u="none">
              <a:solidFill>
                <a:srgbClr val="FFFFFF"/>
              </a:solidFill>
            </a:endParaRPr>
          </a:p>
        </p:txBody>
      </p:sp>
      <p:sp>
        <p:nvSpPr>
          <p:cNvPr id="32798" name="TextBox 64"/>
          <p:cNvSpPr txBox="1">
            <a:spLocks noChangeArrowheads="1"/>
          </p:cNvSpPr>
          <p:nvPr/>
        </p:nvSpPr>
        <p:spPr bwMode="auto">
          <a:xfrm>
            <a:off x="2100264" y="188913"/>
            <a:ext cx="766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u="none">
                <a:solidFill>
                  <a:srgbClr val="FFCC00"/>
                </a:solidFill>
                <a:latin typeface="Arial" charset="0"/>
              </a:rPr>
              <a:t>Ordem das Lições do EPNC para os Alunos Novos</a:t>
            </a:r>
            <a:endParaRPr lang="en-US" altLang="en-US" sz="2400" u="none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32799" name="TextBox 65"/>
          <p:cNvSpPr txBox="1">
            <a:spLocks noChangeArrowheads="1"/>
          </p:cNvSpPr>
          <p:nvPr/>
        </p:nvSpPr>
        <p:spPr bwMode="auto">
          <a:xfrm>
            <a:off x="3467101" y="5516563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Lição 101</a:t>
            </a:r>
          </a:p>
        </p:txBody>
      </p:sp>
      <p:sp>
        <p:nvSpPr>
          <p:cNvPr id="32800" name="TextBox 66"/>
          <p:cNvSpPr txBox="1">
            <a:spLocks noChangeArrowheads="1"/>
          </p:cNvSpPr>
          <p:nvPr/>
        </p:nvSpPr>
        <p:spPr bwMode="auto">
          <a:xfrm>
            <a:off x="5195888" y="5445125"/>
            <a:ext cx="900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900" b="0" u="none">
                <a:solidFill>
                  <a:srgbClr val="FFFFFF"/>
                </a:solidFill>
              </a:rPr>
              <a:t>Segunda Lição, 102, 108, ou 309</a:t>
            </a:r>
            <a:endParaRPr lang="en-US" altLang="en-US" sz="900" b="0" u="none">
              <a:solidFill>
                <a:srgbClr val="FFFFFF"/>
              </a:solidFill>
            </a:endParaRPr>
          </a:p>
        </p:txBody>
      </p:sp>
      <p:sp>
        <p:nvSpPr>
          <p:cNvPr id="32801" name="TextBox 67"/>
          <p:cNvSpPr txBox="1">
            <a:spLocks noChangeArrowheads="1"/>
          </p:cNvSpPr>
          <p:nvPr/>
        </p:nvSpPr>
        <p:spPr bwMode="auto">
          <a:xfrm>
            <a:off x="6167438" y="5373689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Lição 102, se o aluno ainda não o completou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02" name="TextBox 68"/>
          <p:cNvSpPr txBox="1">
            <a:spLocks noChangeArrowheads="1"/>
          </p:cNvSpPr>
          <p:nvPr/>
        </p:nvSpPr>
        <p:spPr bwMode="auto">
          <a:xfrm>
            <a:off x="7032626" y="5384801"/>
            <a:ext cx="900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Próxima lição é uma dessas 103, 104, 105, 106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03" name="TextBox 69"/>
          <p:cNvSpPr txBox="1">
            <a:spLocks noChangeArrowheads="1"/>
          </p:cNvSpPr>
          <p:nvPr/>
        </p:nvSpPr>
        <p:spPr bwMode="auto">
          <a:xfrm>
            <a:off x="7932739" y="5445126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Próxima lição 108</a:t>
            </a:r>
          </a:p>
        </p:txBody>
      </p:sp>
      <p:sp>
        <p:nvSpPr>
          <p:cNvPr id="32804" name="TextBox 70"/>
          <p:cNvSpPr txBox="1">
            <a:spLocks noChangeArrowheads="1"/>
          </p:cNvSpPr>
          <p:nvPr/>
        </p:nvSpPr>
        <p:spPr bwMode="auto">
          <a:xfrm>
            <a:off x="8832850" y="5349876"/>
            <a:ext cx="93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Unidade 2 Lições  (Veja Anotação #1, página 8)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05" name="TextBox 71"/>
          <p:cNvSpPr txBox="1">
            <a:spLocks noChangeArrowheads="1"/>
          </p:cNvSpPr>
          <p:nvPr/>
        </p:nvSpPr>
        <p:spPr bwMode="auto">
          <a:xfrm>
            <a:off x="4295776" y="4424363"/>
            <a:ext cx="900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100" b="0" u="none">
                <a:solidFill>
                  <a:srgbClr val="FFFFFF"/>
                </a:solidFill>
              </a:rPr>
              <a:t>Aula de Memória da Escritura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100" b="0" u="none">
                <a:solidFill>
                  <a:srgbClr val="FFFFFF"/>
                </a:solidFill>
              </a:rPr>
              <a:t>1º versículo</a:t>
            </a:r>
          </a:p>
        </p:txBody>
      </p:sp>
      <p:sp>
        <p:nvSpPr>
          <p:cNvPr id="32806" name="TextBox 72"/>
          <p:cNvSpPr txBox="1">
            <a:spLocks noChangeArrowheads="1"/>
          </p:cNvSpPr>
          <p:nvPr/>
        </p:nvSpPr>
        <p:spPr bwMode="auto">
          <a:xfrm>
            <a:off x="5195888" y="4508500"/>
            <a:ext cx="9001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u="none">
                <a:solidFill>
                  <a:srgbClr val="FFFFFF"/>
                </a:solidFill>
              </a:rPr>
              <a:t>2º Versículo</a:t>
            </a:r>
          </a:p>
        </p:txBody>
      </p:sp>
      <p:sp>
        <p:nvSpPr>
          <p:cNvPr id="32807" name="TextBox 73"/>
          <p:cNvSpPr txBox="1">
            <a:spLocks noChangeArrowheads="1"/>
          </p:cNvSpPr>
          <p:nvPr/>
        </p:nvSpPr>
        <p:spPr bwMode="auto">
          <a:xfrm>
            <a:off x="6167438" y="4508501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Daqui em diante, eles iniciam um novo versículo assim que finalizarem um. </a:t>
            </a:r>
            <a:endParaRPr lang="en-US" altLang="en-US" sz="1200" b="0" u="none">
              <a:solidFill>
                <a:srgbClr val="FFFFFF"/>
              </a:solidFill>
            </a:endParaRPr>
          </a:p>
        </p:txBody>
      </p:sp>
      <p:sp>
        <p:nvSpPr>
          <p:cNvPr id="32808" name="TextBox 74"/>
          <p:cNvSpPr txBox="1">
            <a:spLocks noChangeArrowheads="1"/>
          </p:cNvSpPr>
          <p:nvPr/>
        </p:nvSpPr>
        <p:spPr bwMode="auto">
          <a:xfrm>
            <a:off x="5195888" y="3573463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Aula de Leitura Pessoal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1º Livro – Comece diariamente lendo os resumos</a:t>
            </a:r>
          </a:p>
        </p:txBody>
      </p:sp>
      <p:sp>
        <p:nvSpPr>
          <p:cNvPr id="32809" name="TextBox 75"/>
          <p:cNvSpPr txBox="1">
            <a:spLocks noChangeArrowheads="1"/>
          </p:cNvSpPr>
          <p:nvPr/>
        </p:nvSpPr>
        <p:spPr bwMode="auto">
          <a:xfrm>
            <a:off x="7356475" y="3465514"/>
            <a:ext cx="1079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Quando o primeiro livro for finalizado, escreva um relatório deste.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10" name="TextBox 76"/>
          <p:cNvSpPr txBox="1">
            <a:spLocks noChangeArrowheads="1"/>
          </p:cNvSpPr>
          <p:nvPr/>
        </p:nvSpPr>
        <p:spPr bwMode="auto">
          <a:xfrm>
            <a:off x="8580439" y="3357563"/>
            <a:ext cx="115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Daqui em diante, iniciam um novo livro conforme o Contrato de Aprendizado do Aluno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11" name="TextBox 77"/>
          <p:cNvSpPr txBox="1">
            <a:spLocks noChangeArrowheads="1"/>
          </p:cNvSpPr>
          <p:nvPr/>
        </p:nvSpPr>
        <p:spPr bwMode="auto">
          <a:xfrm>
            <a:off x="5808664" y="2528888"/>
            <a:ext cx="935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Aula de Leitura Bíblica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Marcos</a:t>
            </a:r>
          </a:p>
        </p:txBody>
      </p:sp>
      <p:sp>
        <p:nvSpPr>
          <p:cNvPr id="32812" name="TextBox 78"/>
          <p:cNvSpPr txBox="1">
            <a:spLocks noChangeArrowheads="1"/>
          </p:cNvSpPr>
          <p:nvPr/>
        </p:nvSpPr>
        <p:spPr bwMode="auto">
          <a:xfrm>
            <a:off x="6797675" y="2816226"/>
            <a:ext cx="738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Tiago</a:t>
            </a:r>
          </a:p>
        </p:txBody>
      </p:sp>
      <p:sp>
        <p:nvSpPr>
          <p:cNvPr id="32813" name="TextBox 79"/>
          <p:cNvSpPr txBox="1">
            <a:spLocks noChangeArrowheads="1"/>
          </p:cNvSpPr>
          <p:nvPr/>
        </p:nvSpPr>
        <p:spPr bwMode="auto">
          <a:xfrm>
            <a:off x="7427913" y="2816226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Filipenses</a:t>
            </a:r>
          </a:p>
        </p:txBody>
      </p:sp>
      <p:sp>
        <p:nvSpPr>
          <p:cNvPr id="32814" name="TextBox 80"/>
          <p:cNvSpPr txBox="1">
            <a:spLocks noChangeArrowheads="1"/>
          </p:cNvSpPr>
          <p:nvPr/>
        </p:nvSpPr>
        <p:spPr bwMode="auto">
          <a:xfrm>
            <a:off x="8256589" y="2816226"/>
            <a:ext cx="719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Gálatas</a:t>
            </a:r>
          </a:p>
        </p:txBody>
      </p:sp>
      <p:sp>
        <p:nvSpPr>
          <p:cNvPr id="32815" name="TextBox 81"/>
          <p:cNvSpPr txBox="1">
            <a:spLocks noChangeArrowheads="1"/>
          </p:cNvSpPr>
          <p:nvPr/>
        </p:nvSpPr>
        <p:spPr bwMode="auto">
          <a:xfrm>
            <a:off x="8940800" y="2495551"/>
            <a:ext cx="827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900" b="0" u="none">
                <a:solidFill>
                  <a:srgbClr val="FFFFFF"/>
                </a:solidFill>
              </a:rPr>
              <a:t>Veja o manual do aluno para o resto do cronograma/agenda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16" name="TextBox 82"/>
          <p:cNvSpPr txBox="1">
            <a:spLocks noChangeArrowheads="1"/>
          </p:cNvSpPr>
          <p:nvPr/>
        </p:nvSpPr>
        <p:spPr bwMode="auto">
          <a:xfrm>
            <a:off x="6348414" y="1590676"/>
            <a:ext cx="1062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Qualidades de Caráter  </a:t>
            </a:r>
            <a:r>
              <a:rPr lang="pt-BR" altLang="en-US" sz="1200" b="0" u="none">
                <a:solidFill>
                  <a:srgbClr val="FFFFFF"/>
                </a:solidFill>
              </a:rPr>
              <a:t>Leia o manual do aluno</a:t>
            </a:r>
            <a:endParaRPr lang="en-US" altLang="en-US" sz="1200" b="0" u="none">
              <a:solidFill>
                <a:srgbClr val="FFFFFF"/>
              </a:solidFill>
            </a:endParaRPr>
          </a:p>
        </p:txBody>
      </p:sp>
      <p:sp>
        <p:nvSpPr>
          <p:cNvPr id="32817" name="TextBox 83"/>
          <p:cNvSpPr txBox="1">
            <a:spLocks noChangeArrowheads="1"/>
          </p:cNvSpPr>
          <p:nvPr/>
        </p:nvSpPr>
        <p:spPr bwMode="auto">
          <a:xfrm>
            <a:off x="7391401" y="1592263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Faça a primeira qualidade de caráter</a:t>
            </a:r>
            <a:endParaRPr lang="en-US" altLang="en-US" sz="1200" b="0" u="none">
              <a:solidFill>
                <a:srgbClr val="FFFFFF"/>
              </a:solidFill>
            </a:endParaRPr>
          </a:p>
        </p:txBody>
      </p:sp>
      <p:sp>
        <p:nvSpPr>
          <p:cNvPr id="32818" name="TextBox 84"/>
          <p:cNvSpPr txBox="1">
            <a:spLocks noChangeArrowheads="1"/>
          </p:cNvSpPr>
          <p:nvPr/>
        </p:nvSpPr>
        <p:spPr bwMode="auto">
          <a:xfrm>
            <a:off x="8112125" y="1736726"/>
            <a:ext cx="86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u="none">
                <a:solidFill>
                  <a:srgbClr val="FFFFFF"/>
                </a:solidFill>
              </a:rPr>
              <a:t>2ª Qualidade</a:t>
            </a:r>
          </a:p>
        </p:txBody>
      </p:sp>
      <p:sp>
        <p:nvSpPr>
          <p:cNvPr id="32819" name="TextBox 85"/>
          <p:cNvSpPr txBox="1">
            <a:spLocks noChangeArrowheads="1"/>
          </p:cNvSpPr>
          <p:nvPr/>
        </p:nvSpPr>
        <p:spPr bwMode="auto">
          <a:xfrm>
            <a:off x="8832851" y="1628776"/>
            <a:ext cx="90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800" b="0" u="none">
                <a:solidFill>
                  <a:srgbClr val="FFFFFF"/>
                </a:solidFill>
              </a:rPr>
              <a:t>Veja a anotação do professor #2 na página 8 da Dando Seqüência às lições do EPNC</a:t>
            </a:r>
            <a:endParaRPr lang="en-US" altLang="en-US" sz="800" b="0" u="none">
              <a:solidFill>
                <a:srgbClr val="FFFFFF"/>
              </a:solidFill>
            </a:endParaRPr>
          </a:p>
        </p:txBody>
      </p:sp>
      <p:sp>
        <p:nvSpPr>
          <p:cNvPr id="32820" name="TextBox 86"/>
          <p:cNvSpPr txBox="1">
            <a:spLocks noChangeArrowheads="1"/>
          </p:cNvSpPr>
          <p:nvPr/>
        </p:nvSpPr>
        <p:spPr bwMode="auto">
          <a:xfrm>
            <a:off x="6986588" y="800100"/>
            <a:ext cx="278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Projetos Especiais e/ou Aulas de Reforço de Leitura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n-US" sz="1200" b="0" u="none">
              <a:solidFill>
                <a:srgbClr val="FFFFFF"/>
              </a:solidFill>
            </a:endParaRPr>
          </a:p>
        </p:txBody>
      </p:sp>
      <p:pic>
        <p:nvPicPr>
          <p:cNvPr id="32821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89963"/>
            <a:ext cx="9220200" cy="67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-9SequencingofPSNClessons_Pag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15451" r="12170" b="11752"/>
          <a:stretch>
            <a:fillRect/>
          </a:stretch>
        </p:blipFill>
        <p:spPr bwMode="auto">
          <a:xfrm>
            <a:off x="1676400" y="126865"/>
            <a:ext cx="8763000" cy="64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C1B2D71E-3C10-42E1-90B7-39C53A780086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27</a:t>
            </a:fld>
            <a:endParaRPr lang="en-US" altLang="en-US" sz="110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FE2C1413-B606-4547-A0ED-8D6541F70274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28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90800" y="1371600"/>
            <a:ext cx="8153400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2. 	</a:t>
            </a:r>
            <a:r>
              <a:rPr lang="ru-RU" altLang="en-US" sz="2800" dirty="0"/>
              <a:t>Для </a:t>
            </a:r>
            <a:r>
              <a:rPr lang="ru-RU" altLang="en-US" sz="2800" dirty="0"/>
              <a:t>вашего же блага вы можете составить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ru-RU" altLang="en-US" sz="2800" dirty="0"/>
              <a:t>список </a:t>
            </a:r>
            <a:r>
              <a:rPr lang="ru-RU" altLang="en-US" sz="2800" dirty="0"/>
              <a:t>материалов, которые необходимо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ru-RU" altLang="en-US" sz="2800" dirty="0"/>
              <a:t>охватить </a:t>
            </a:r>
            <a:r>
              <a:rPr lang="ru-RU" altLang="en-US" sz="2800" dirty="0"/>
              <a:t>в </a:t>
            </a:r>
            <a:r>
              <a:rPr lang="ru-RU" altLang="en-US" sz="2800" dirty="0"/>
              <a:t>Блоке</a:t>
            </a:r>
            <a:r>
              <a:rPr lang="en-US" altLang="en-US" sz="2800" dirty="0"/>
              <a:t> </a:t>
            </a:r>
            <a:r>
              <a:rPr lang="ru-RU" altLang="en-US" sz="2800" dirty="0"/>
              <a:t>1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000" dirty="0">
                <a:solidFill>
                  <a:schemeClr val="tx2"/>
                </a:solidFill>
              </a:rPr>
              <a:t>For your own benefit, you can create a list of the materials that must be covered in Unit One</a:t>
            </a:r>
            <a:endParaRPr lang="pt-BR" altLang="en-US" sz="2400" dirty="0"/>
          </a:p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3.	</a:t>
            </a:r>
            <a:r>
              <a:rPr lang="ru-RU" altLang="en-US" sz="2800" dirty="0"/>
              <a:t>Чтобы </a:t>
            </a:r>
            <a:r>
              <a:rPr lang="ru-RU" altLang="en-US" sz="2800" dirty="0"/>
              <a:t>лучше узнать студента,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ru-RU" altLang="en-US" sz="2800" dirty="0"/>
              <a:t>начните </a:t>
            </a:r>
            <a:r>
              <a:rPr lang="ru-RU" altLang="en-US" sz="2800" dirty="0"/>
              <a:t>с проекта </a:t>
            </a:r>
            <a:r>
              <a:rPr lang="ru-RU" altLang="en-US" sz="2800" dirty="0"/>
              <a:t>301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000" dirty="0">
                <a:solidFill>
                  <a:schemeClr val="tx2"/>
                </a:solidFill>
              </a:rPr>
              <a:t>Start with Project 301 to get to know </a:t>
            </a:r>
            <a:br>
              <a:rPr lang="en-US" altLang="en-US" sz="2000" dirty="0">
                <a:solidFill>
                  <a:schemeClr val="tx2"/>
                </a:solidFill>
              </a:rPr>
            </a:br>
            <a:r>
              <a:rPr lang="en-US" altLang="en-US" sz="2000" dirty="0">
                <a:solidFill>
                  <a:schemeClr val="tx2"/>
                </a:solidFill>
              </a:rPr>
              <a:t>the student</a:t>
            </a:r>
            <a:endParaRPr lang="pt-BR" altLang="en-US" sz="2400" i="1" dirty="0"/>
          </a:p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pt-BR" altLang="en-US" sz="3000" dirty="0">
                <a:solidFill>
                  <a:schemeClr val="tx2"/>
                </a:solidFill>
              </a:rPr>
              <a:t>4.</a:t>
            </a:r>
            <a:r>
              <a:rPr lang="en-US" altLang="en-US" sz="3000" dirty="0">
                <a:solidFill>
                  <a:schemeClr val="tx2"/>
                </a:solidFill>
              </a:rPr>
              <a:t> 	</a:t>
            </a:r>
            <a:r>
              <a:rPr lang="ru-RU" altLang="en-US" sz="3000" dirty="0"/>
              <a:t>Нужен </a:t>
            </a:r>
            <a:r>
              <a:rPr lang="ru-RU" altLang="en-US" sz="3000" dirty="0"/>
              <a:t>ли тест на чтение?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200" dirty="0">
                <a:solidFill>
                  <a:schemeClr val="tx2"/>
                </a:solidFill>
              </a:rPr>
              <a:t>Is a reading test needed?  </a:t>
            </a:r>
            <a:r>
              <a:rPr lang="pt-BR" altLang="en-US" sz="2200" dirty="0">
                <a:solidFill>
                  <a:schemeClr val="tx2"/>
                </a:solidFill>
              </a:rPr>
              <a:t> </a:t>
            </a:r>
            <a:endParaRPr lang="en-US" altLang="en-US" sz="2400" dirty="0"/>
          </a:p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</a:rPr>
              <a:t>5. 	</a:t>
            </a:r>
            <a:r>
              <a:rPr lang="ru-RU" altLang="en-US" sz="3000" dirty="0"/>
              <a:t>Занятия </a:t>
            </a:r>
            <a:r>
              <a:rPr lang="ru-RU" altLang="en-US" sz="3000" dirty="0"/>
              <a:t>ИЗНХ будут из 100 серий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200" dirty="0">
                <a:solidFill>
                  <a:schemeClr val="tx2"/>
                </a:solidFill>
              </a:rPr>
              <a:t>Lessons will be from the 100 series</a:t>
            </a:r>
            <a:endParaRPr lang="en-US" altLang="en-US" sz="1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b="1" dirty="0"/>
              <a:t>Д</a:t>
            </a:r>
            <a:r>
              <a:rPr lang="en-US" sz="3200" b="1" dirty="0"/>
              <a:t>.	</a:t>
            </a:r>
            <a:r>
              <a:rPr lang="az-Cyrl-AZ" altLang="en-US" sz="3200" b="1" cap="none" dirty="0"/>
              <a:t>БЛОК </a:t>
            </a:r>
            <a:r>
              <a:rPr lang="az-Cyrl-AZ" altLang="en-US" sz="3200" b="1" cap="none" dirty="0"/>
              <a:t>1. СПАСЕНИЕ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UNIT 1 SALVATION</a:t>
            </a:r>
            <a:endParaRPr lang="en-US" altLang="en-US" sz="20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666999"/>
            <a:ext cx="1659170" cy="2346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88401243-192F-49B6-BA4B-FDB0C882CBBB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29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4600" y="1219200"/>
            <a:ext cx="8153400" cy="5257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14350" indent="-514350" eaLnBrk="1" hangingPunct="1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</a:rPr>
              <a:t>6. 	</a:t>
            </a:r>
            <a:r>
              <a:rPr lang="az-Cyrl-AZ" altLang="en-US" sz="3000" dirty="0"/>
              <a:t>Познакомьте студентов с ИЗНХ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Introduce students to the </a:t>
            </a:r>
            <a:r>
              <a:rPr lang="en-US" altLang="en-US" sz="2000" dirty="0" err="1">
                <a:solidFill>
                  <a:schemeClr val="tx2"/>
                </a:solidFill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br>
              <a:rPr lang="en-US" altLang="en-US" sz="2000" dirty="0">
                <a:solidFill>
                  <a:schemeClr val="tx2"/>
                </a:solidFill>
              </a:rPr>
            </a:br>
            <a:r>
              <a:rPr lang="ru-RU" altLang="en-US" sz="2400" dirty="0"/>
              <a:t>(Объясните студентам, с какой целью проводятся </a:t>
            </a:r>
            <a:r>
              <a:rPr lang="ru-RU" altLang="en-US" sz="2400" dirty="0"/>
              <a:t>занятия) </a:t>
            </a:r>
            <a:r>
              <a:rPr lang="ru-RU" altLang="en-US" sz="2400" dirty="0"/>
              <a:t/>
            </a:r>
            <a:br>
              <a:rPr lang="ru-RU" altLang="en-US" sz="2400" dirty="0"/>
            </a:br>
            <a:r>
              <a:rPr lang="ru-RU" altLang="en-US" sz="2000" dirty="0">
                <a:solidFill>
                  <a:schemeClr val="tx2"/>
                </a:solidFill>
              </a:rPr>
              <a:t>Explain purpose of lessons to the student</a:t>
            </a:r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z-Cyrl-AZ" altLang="en-US" sz="2800" dirty="0"/>
              <a:t>занятия</a:t>
            </a:r>
            <a:r>
              <a:rPr lang="az-Cyrl-AZ" altLang="en-US" sz="2400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Lessons</a:t>
            </a:r>
            <a:endParaRPr lang="en-US" altLang="en-US" sz="2400" dirty="0"/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800" dirty="0"/>
              <a:t>Занятие по заучиванию мест Писания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Scripture Memorization Class</a:t>
            </a:r>
            <a:endParaRPr lang="en-US" altLang="en-US" sz="2400" dirty="0"/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800" dirty="0"/>
              <a:t>Занятие по утеа чтению Библии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000" dirty="0">
                <a:solidFill>
                  <a:schemeClr val="tx2"/>
                </a:solidFill>
              </a:rPr>
              <a:t>Bible Reading Class</a:t>
            </a:r>
            <a:endParaRPr lang="en-US" altLang="en-US" sz="2400" dirty="0"/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000" dirty="0"/>
              <a:t>Занятие самостоятельным чтением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altLang="en-US" sz="2200" dirty="0">
                <a:solidFill>
                  <a:schemeClr val="tx2"/>
                </a:solidFill>
              </a:rPr>
              <a:t>Personal Reading Class</a:t>
            </a:r>
            <a:endParaRPr lang="en-US" altLang="en-US" sz="2400" dirty="0"/>
          </a:p>
          <a:p>
            <a:pPr marL="800100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z-Cyrl-AZ" altLang="en-US" sz="2400" dirty="0"/>
              <a:t>Занятие по качествам характера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200" dirty="0">
                <a:solidFill>
                  <a:schemeClr val="tx2"/>
                </a:solidFill>
              </a:rPr>
              <a:t>Character Qualities Class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b="1" dirty="0"/>
              <a:t>Д</a:t>
            </a:r>
            <a:r>
              <a:rPr lang="en-US" sz="3200" b="1" dirty="0"/>
              <a:t>.	</a:t>
            </a:r>
            <a:r>
              <a:rPr lang="az-Cyrl-AZ" altLang="en-US" sz="3200" b="1" cap="none" dirty="0"/>
              <a:t>БЛОК </a:t>
            </a:r>
            <a:r>
              <a:rPr lang="az-Cyrl-AZ" altLang="en-US" sz="3200" b="1" cap="none" dirty="0"/>
              <a:t>1. СПАСЕНИЕ </a:t>
            </a:r>
            <a:r>
              <a:rPr lang="en-US" altLang="en-US" sz="3200" cap="none" dirty="0"/>
              <a:t/>
            </a:r>
            <a:br>
              <a:rPr lang="en-US" altLang="en-US" sz="3200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UNIT 1 SALVATION</a:t>
            </a:r>
            <a:endParaRPr lang="en-US" altLang="en-US" sz="2000" cap="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924800" cy="1143000"/>
          </a:xfrm>
        </p:spPr>
        <p:txBody>
          <a:bodyPr/>
          <a:lstStyle/>
          <a:p>
            <a:r>
              <a:rPr lang="ru-RU" dirty="0"/>
              <a:t>Акселератор, тормоза,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система </a:t>
            </a:r>
            <a:r>
              <a:rPr lang="ru-RU" dirty="0"/>
              <a:t>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>
                <a:solidFill>
                  <a:srgbClr val="FFC000"/>
                </a:solidFill>
              </a:rPr>
              <a:t>A</a:t>
            </a:r>
            <a:r>
              <a:rPr lang="en-US" sz="2000" cap="none" dirty="0">
                <a:solidFill>
                  <a:srgbClr val="FFC000"/>
                </a:solidFill>
              </a:rPr>
              <a:t>ccelerator &amp; Brakes &amp; GPS Navigation System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9899"/>
            <a:ext cx="3848100" cy="2821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1"/>
            <a:ext cx="3950110" cy="27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9899"/>
            <a:ext cx="3848100" cy="2821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30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1"/>
            <a:ext cx="3950110" cy="27945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924800" cy="1143000"/>
          </a:xfrm>
        </p:spPr>
        <p:txBody>
          <a:bodyPr/>
          <a:lstStyle/>
          <a:p>
            <a:r>
              <a:rPr lang="ru-RU" dirty="0"/>
              <a:t>Акселератор, тормоза, система 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>
                <a:solidFill>
                  <a:srgbClr val="FFC000"/>
                </a:solidFill>
              </a:rPr>
              <a:t>A</a:t>
            </a:r>
            <a:r>
              <a:rPr lang="en-US" sz="2000" cap="none" dirty="0">
                <a:solidFill>
                  <a:srgbClr val="FFC000"/>
                </a:solidFill>
              </a:rPr>
              <a:t>ccelerator &amp; Brakes &amp; GPS Navigation System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15938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64313" y="6381750"/>
            <a:ext cx="19050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206625" y="6365875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#11   T505.21  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43925" y="6288088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4" y="381000"/>
            <a:ext cx="808037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az-Cyrl-AZ" altLang="en-US" sz="3200" b="1" cap="none" dirty="0"/>
              <a:t>КОНТАКТНАЯ </a:t>
            </a:r>
            <a:r>
              <a:rPr lang="en-US" altLang="en-US" sz="3200" b="1" cap="none" dirty="0"/>
              <a:t/>
            </a:r>
            <a:br>
              <a:rPr lang="en-US" altLang="en-US" sz="3200" b="1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CONTACT INFORMATION</a:t>
            </a:r>
            <a:endParaRPr lang="en-US" altLang="en-US" sz="2000" i="1" cap="none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905000"/>
            <a:ext cx="8229600" cy="3276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/>
              <a:t>Global Teen Challenge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/>
              <a:t>www.GlobalTC.org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/>
              <a:t>www.iTeenChallenge.org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400" dirty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/>
              <a:t>02-2023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CDA0A3B-A2F0-4FF2-B589-4D8828CA82A4}" type="slidenum">
              <a:rPr lang="en-US" altLang="en-US" sz="2400">
                <a:latin typeface="Times New Roman" pitchFamily="18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32</a:t>
            </a:fld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/>
              <a:t>PSNC #11   T505.21       www.iTeenChallenge.org</a:t>
            </a:r>
          </a:p>
        </p:txBody>
      </p:sp>
      <p:pic>
        <p:nvPicPr>
          <p:cNvPr id="3584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2286000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/>
              <a:t>ЗАЧЕМ ИСПОЛЬЗОВАТЬ 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/>
              <a:t>ЕДИНИЦ И КОНТРАКТЫ? </a:t>
            </a:r>
            <a:r>
              <a:rPr lang="en-US" altLang="en-US" sz="3200" b="1" cap="none" dirty="0"/>
              <a:t/>
            </a:r>
            <a:br>
              <a:rPr lang="en-US" altLang="en-US" sz="3200" b="1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DE36AE8-77F5-4394-A2D7-EECBD708C405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4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4600" y="2438400"/>
            <a:ext cx="7696200" cy="4114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Arial" charset="0"/>
              <a:buAutoNum type="arabicPeriod"/>
            </a:pPr>
            <a:r>
              <a:rPr lang="ru-RU" altLang="en-US" sz="3200" dirty="0"/>
              <a:t>Нам необходима базовая </a:t>
            </a:r>
            <a:r>
              <a:rPr lang="ru-RU" altLang="en-US" sz="3200" b="1" u="sng" dirty="0">
                <a:solidFill>
                  <a:srgbClr val="FFC000"/>
                </a:solidFill>
              </a:rPr>
              <a:t>структура</a:t>
            </a:r>
            <a:r>
              <a:rPr lang="ru-RU" altLang="en-US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/>
              <a:t>для занятий ИЗНХ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000" dirty="0">
                <a:solidFill>
                  <a:schemeClr val="tx2"/>
                </a:solidFill>
              </a:rPr>
              <a:t>We need a basic </a:t>
            </a:r>
            <a:r>
              <a:rPr lang="en-US" altLang="en-US" sz="2000" b="1" u="sng" dirty="0">
                <a:solidFill>
                  <a:schemeClr val="tx2"/>
                </a:solidFill>
              </a:rPr>
              <a:t>structure</a:t>
            </a:r>
            <a:r>
              <a:rPr lang="en-US" altLang="en-US" sz="2000" dirty="0">
                <a:solidFill>
                  <a:schemeClr val="tx2"/>
                </a:solidFill>
              </a:rPr>
              <a:t> for the </a:t>
            </a:r>
            <a:r>
              <a:rPr lang="en-US" altLang="en-US" sz="2000" dirty="0" err="1">
                <a:solidFill>
                  <a:schemeClr val="tx2"/>
                </a:solidFill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</a:rPr>
              <a:t> classes</a:t>
            </a:r>
            <a:endParaRPr lang="en-US" altLang="en-US" sz="2000" dirty="0"/>
          </a:p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Arial" charset="0"/>
              <a:buAutoNum type="arabicPeriod"/>
            </a:pPr>
            <a:r>
              <a:rPr lang="ru-RU" sz="3200" b="1" u="sng" dirty="0">
                <a:solidFill>
                  <a:srgbClr val="FFC000"/>
                </a:solidFill>
              </a:rPr>
              <a:t>Особые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/>
              <a:t>нужды каждого студента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000" b="1" u="sng" dirty="0">
                <a:solidFill>
                  <a:schemeClr val="tx2"/>
                </a:solidFill>
              </a:rPr>
              <a:t>Special</a:t>
            </a:r>
            <a:r>
              <a:rPr lang="en-US" altLang="en-US" sz="2000" dirty="0">
                <a:solidFill>
                  <a:schemeClr val="tx2"/>
                </a:solidFill>
              </a:rPr>
              <a:t> needs of each student</a:t>
            </a:r>
            <a:r>
              <a:rPr lang="en-US" altLang="en-US" sz="2400" dirty="0">
                <a:solidFill>
                  <a:schemeClr val="tx2"/>
                </a:solidFill>
              </a:rPr>
              <a:t/>
            </a:r>
            <a:br>
              <a:rPr lang="en-US" altLang="en-US" sz="2400" dirty="0">
                <a:solidFill>
                  <a:schemeClr val="tx2"/>
                </a:solidFill>
              </a:rPr>
            </a:b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/>
              <a:t>ЗАЧЕМ ИСПОЛЬЗОВАТЬ 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/>
              <a:t>ЕДИНИЦ И КОНТРАКТЫ? </a:t>
            </a:r>
            <a:r>
              <a:rPr lang="en-US" altLang="en-US" sz="3200" b="1" cap="none" dirty="0"/>
              <a:t/>
            </a:r>
            <a:br>
              <a:rPr lang="en-US" altLang="en-US" sz="3200" b="1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DE36AE8-77F5-4394-A2D7-EECBD708C405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5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4600" y="1981200"/>
            <a:ext cx="7696200" cy="1143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+mj-lt"/>
              <a:buAutoNum type="arabicPeriod" startAt="3"/>
            </a:pPr>
            <a:r>
              <a:rPr lang="az-Cyrl-AZ" altLang="en-US" sz="3200" dirty="0"/>
              <a:t>Стирается эффект «медового месяца».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000" dirty="0">
                <a:solidFill>
                  <a:schemeClr val="tx2"/>
                </a:solidFill>
              </a:rPr>
              <a:t>The “Honeymoon effect” wears off</a:t>
            </a:r>
            <a:r>
              <a:rPr lang="en-US" altLang="en-US" sz="2400" dirty="0">
                <a:solidFill>
                  <a:schemeClr val="tx2"/>
                </a:solidFill>
              </a:rPr>
              <a:t/>
            </a:r>
            <a:br>
              <a:rPr lang="en-US" altLang="en-US" sz="2400" dirty="0">
                <a:solidFill>
                  <a:schemeClr val="tx2"/>
                </a:solidFill>
              </a:rPr>
            </a:b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18911" r="36451" b="20846"/>
          <a:stretch/>
        </p:blipFill>
        <p:spPr>
          <a:xfrm>
            <a:off x="7042000" y="3124201"/>
            <a:ext cx="2940201" cy="2691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37" y="3131575"/>
            <a:ext cx="4105463" cy="26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AC81ACD3-4809-4E0C-ABA9-991EF3D64A1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6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4600" y="1752600"/>
            <a:ext cx="7696200" cy="2895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en-US" altLang="en-US" sz="2600" dirty="0">
                <a:solidFill>
                  <a:schemeClr val="tx2"/>
                </a:solidFill>
              </a:rPr>
              <a:t>4. 	</a:t>
            </a:r>
            <a:r>
              <a:rPr lang="ru-RU" altLang="en-US" sz="3200" dirty="0"/>
              <a:t>У студентов проблема со временем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000" dirty="0">
                <a:solidFill>
                  <a:schemeClr val="tx2"/>
                </a:solidFill>
              </a:rPr>
              <a:t>Students have a problem with time</a:t>
            </a:r>
            <a:endParaRPr lang="en-US" altLang="en-US" sz="2600" dirty="0"/>
          </a:p>
          <a:p>
            <a:pPr marL="9144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en-US" sz="2800" dirty="0"/>
              <a:t>A.	</a:t>
            </a:r>
            <a:r>
              <a:rPr lang="ru-RU" sz="2800" dirty="0"/>
              <a:t>Студенты </a:t>
            </a:r>
            <a:r>
              <a:rPr lang="ru-RU" sz="2800" dirty="0"/>
              <a:t>должны иметь чувство достижения и прогресса</a:t>
            </a:r>
            <a:r>
              <a:rPr lang="ru-RU" sz="28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Students need to have a sense of accomplishment and progress</a:t>
            </a:r>
            <a:endParaRPr lang="en-US" altLang="en-US" sz="20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/>
              <a:t>ЕДИНИЦ И КОНТРАКТЫ? </a:t>
            </a:r>
            <a:r>
              <a:rPr lang="en-US" altLang="en-US" sz="3200" b="1" cap="none" dirty="0"/>
              <a:t/>
            </a:r>
            <a:br>
              <a:rPr lang="en-US" altLang="en-US" sz="3200" b="1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/>
          <a:stretch/>
        </p:blipFill>
        <p:spPr>
          <a:xfrm>
            <a:off x="6019801" y="4077288"/>
            <a:ext cx="3581399" cy="278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AC81ACD3-4809-4E0C-ABA9-991EF3D64A1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7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4600" y="1752600"/>
            <a:ext cx="7696200" cy="42672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en-US" altLang="en-US" sz="2600" dirty="0">
                <a:solidFill>
                  <a:schemeClr val="tx2"/>
                </a:solidFill>
              </a:rPr>
              <a:t>4. 	</a:t>
            </a:r>
            <a:r>
              <a:rPr lang="ru-RU" altLang="en-US" sz="3200" dirty="0"/>
              <a:t>У студентов проблема со временем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000" dirty="0">
                <a:solidFill>
                  <a:schemeClr val="tx2"/>
                </a:solidFill>
              </a:rPr>
              <a:t>Students have a problem with time</a:t>
            </a:r>
            <a:endParaRPr lang="en-US" altLang="en-US" sz="2600" dirty="0"/>
          </a:p>
          <a:p>
            <a:pPr marL="9144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ru-RU" sz="2800" dirty="0"/>
              <a:t>Б</a:t>
            </a:r>
            <a:r>
              <a:rPr lang="en-US" sz="2800" dirty="0"/>
              <a:t>.	</a:t>
            </a:r>
            <a:r>
              <a:rPr lang="ru-RU" sz="2800" dirty="0"/>
              <a:t>Помогите </a:t>
            </a:r>
            <a:r>
              <a:rPr lang="ru-RU" sz="2800" dirty="0"/>
              <a:t>им сфокусироваться на росте – а не на том, чтобы «сделать вовремя</a:t>
            </a:r>
            <a:r>
              <a:rPr lang="ru-RU" sz="2800" dirty="0"/>
              <a:t>»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altLang="en-US" sz="2000" dirty="0">
                <a:solidFill>
                  <a:schemeClr val="tx2"/>
                </a:solidFill>
              </a:rPr>
              <a:t>Help </a:t>
            </a:r>
            <a:r>
              <a:rPr lang="en-US" altLang="en-US" sz="2000" dirty="0">
                <a:solidFill>
                  <a:schemeClr val="tx2"/>
                </a:solidFill>
              </a:rPr>
              <a:t>them focus on growth—not “doing </a:t>
            </a:r>
            <a:r>
              <a:rPr lang="en-US" altLang="en-US" sz="2000" dirty="0">
                <a:solidFill>
                  <a:schemeClr val="tx2"/>
                </a:solidFill>
              </a:rPr>
              <a:t>time”</a:t>
            </a:r>
            <a:endParaRPr lang="en-US" altLang="en-US" sz="20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/>
              <a:t>ЕДИНИЦ И КОНТРАКТЫ? </a:t>
            </a:r>
            <a:r>
              <a:rPr lang="en-US" altLang="en-US" sz="3200" b="1" cap="none" dirty="0"/>
              <a:t/>
            </a:r>
            <a:br>
              <a:rPr lang="en-US" altLang="en-US" sz="3200" b="1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148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5EE80E4-BFA9-418A-8C62-4E1924C29222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8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514600" y="17526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spcAft>
                <a:spcPts val="1200"/>
              </a:spcAft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5. 	</a:t>
            </a:r>
            <a:r>
              <a:rPr lang="ru-RU" altLang="en-US" sz="3200" dirty="0"/>
              <a:t>Это </a:t>
            </a:r>
            <a:r>
              <a:rPr lang="ru-RU" altLang="en-US" sz="3200" dirty="0"/>
              <a:t>обеспечивает «</a:t>
            </a:r>
            <a:r>
              <a:rPr lang="ru-RU" sz="3200" b="1" u="sng" dirty="0">
                <a:solidFill>
                  <a:srgbClr val="FFC000"/>
                </a:solidFill>
              </a:rPr>
              <a:t>гибкое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/>
              <a:t>отношение» для различных </a:t>
            </a:r>
            <a:r>
              <a:rPr lang="ru-RU" altLang="en-US" sz="3200" dirty="0"/>
              <a:t>студентов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000" dirty="0">
                <a:solidFill>
                  <a:schemeClr val="tx2"/>
                </a:solidFill>
              </a:rPr>
              <a:t>Provides </a:t>
            </a:r>
            <a:r>
              <a:rPr lang="en-US" altLang="en-US" sz="2000" b="1" u="sng" dirty="0">
                <a:solidFill>
                  <a:schemeClr val="tx2"/>
                </a:solidFill>
              </a:rPr>
              <a:t>flexibility</a:t>
            </a:r>
            <a:r>
              <a:rPr lang="en-US" altLang="en-US" sz="2000" dirty="0">
                <a:solidFill>
                  <a:schemeClr val="tx2"/>
                </a:solidFill>
              </a:rPr>
              <a:t> for different students</a:t>
            </a:r>
            <a:endParaRPr lang="pt-BR" altLang="en-US" sz="2600" dirty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800" dirty="0"/>
              <a:t>- академические уровни </a:t>
            </a:r>
            <a:r>
              <a:rPr lang="en-US" altLang="en-US" sz="2800" dirty="0"/>
              <a:t>	</a:t>
            </a:r>
            <a:r>
              <a:rPr lang="en-US" altLang="en-US" sz="2000" dirty="0">
                <a:solidFill>
                  <a:schemeClr val="tx2"/>
                </a:solidFill>
              </a:rPr>
              <a:t>-academic levels</a:t>
            </a:r>
            <a:endParaRPr lang="en-US" altLang="en-US" sz="2000" dirty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800" dirty="0"/>
              <a:t>- нужды </a:t>
            </a:r>
            <a:r>
              <a:rPr lang="en-US" altLang="en-US" sz="2800" dirty="0"/>
              <a:t>	</a:t>
            </a:r>
            <a:r>
              <a:rPr lang="en-US" altLang="en-US" sz="2000" dirty="0">
                <a:solidFill>
                  <a:schemeClr val="tx2"/>
                </a:solidFill>
              </a:rPr>
              <a:t>-needs</a:t>
            </a:r>
            <a:endParaRPr lang="en-US" altLang="en-US" sz="2000" dirty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800" dirty="0"/>
              <a:t>- интересы </a:t>
            </a:r>
            <a:r>
              <a:rPr lang="en-US" altLang="en-US" sz="2800" dirty="0"/>
              <a:t> 	</a:t>
            </a:r>
            <a:r>
              <a:rPr lang="en-US" altLang="en-US" sz="2000" dirty="0">
                <a:solidFill>
                  <a:schemeClr val="tx2"/>
                </a:solidFill>
              </a:rPr>
              <a:t>-interests</a:t>
            </a:r>
            <a:endParaRPr lang="en-US" altLang="en-US" sz="2600" dirty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600" dirty="0"/>
              <a:t>- религиозное происхождение </a:t>
            </a:r>
            <a:r>
              <a:rPr lang="en-US" altLang="en-US" sz="2600" dirty="0"/>
              <a:t>	</a:t>
            </a:r>
            <a:r>
              <a:rPr lang="en-US" altLang="en-US" sz="2000" dirty="0">
                <a:solidFill>
                  <a:schemeClr val="tx2"/>
                </a:solidFill>
              </a:rPr>
              <a:t>-religious backgrounds</a:t>
            </a:r>
            <a:endParaRPr lang="en-US" altLang="en-US" sz="26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/>
              <a:t>ЕДИНИЦ И КОНТРАКТЫ? </a:t>
            </a:r>
            <a:r>
              <a:rPr lang="en-US" altLang="en-US" sz="3200" b="1" cap="none" dirty="0"/>
              <a:t/>
            </a:r>
            <a:br>
              <a:rPr lang="en-US" altLang="en-US" sz="3200" b="1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E749DBD3-A104-42A8-8ADE-0FB3CD8B8177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9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401957" y="2057401"/>
            <a:ext cx="8229600" cy="6635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57200" indent="-457200" eaLnBrk="1" hangingPunct="1">
              <a:spcAft>
                <a:spcPts val="3000"/>
              </a:spcAft>
              <a:buNone/>
              <a:defRPr/>
            </a:pPr>
            <a:r>
              <a:rPr lang="en-US" sz="12800" dirty="0">
                <a:solidFill>
                  <a:schemeClr val="tx2"/>
                </a:solidFill>
              </a:rPr>
              <a:t>6. 	</a:t>
            </a:r>
            <a:r>
              <a:rPr lang="ru-RU" altLang="en-US" sz="12800" dirty="0"/>
              <a:t>Это </a:t>
            </a:r>
            <a:r>
              <a:rPr lang="ru-RU" altLang="en-US" sz="12800" dirty="0"/>
              <a:t>дополняет ваше служение наставника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sz="8000" dirty="0">
                <a:solidFill>
                  <a:schemeClr val="tx2"/>
                </a:solidFill>
              </a:rPr>
              <a:t>Complements your counseling ministry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/>
              <a:t>ЕДИНИЦ И КОНТРАКТЫ? </a:t>
            </a:r>
            <a:r>
              <a:rPr lang="en-US" altLang="en-US" sz="3200" b="1" cap="none" dirty="0"/>
              <a:t/>
            </a:r>
            <a:br>
              <a:rPr lang="en-US" altLang="en-US" sz="3200" b="1" cap="none" dirty="0"/>
            </a:br>
            <a:r>
              <a:rPr lang="en-US" altLang="en-US" sz="2000" b="1" cap="none" dirty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25800"/>
            <a:ext cx="48768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7896</TotalTime>
  <Words>1559</Words>
  <Application>Microsoft Office PowerPoint</Application>
  <PresentationFormat>Widescreen</PresentationFormat>
  <Paragraphs>211</Paragraphs>
  <Slides>32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Verdana</vt:lpstr>
      <vt:lpstr>Wingdings</vt:lpstr>
      <vt:lpstr>Horizon</vt:lpstr>
      <vt:lpstr>Training</vt:lpstr>
      <vt:lpstr>УЧЕБНЫЕ ИЗНХ БЛОКИ ДЛЯ РОСТА PSNC UNITS FOR GROWTH </vt:lpstr>
      <vt:lpstr>PowerPoint Presentation</vt:lpstr>
      <vt:lpstr>Акселератор, тормоза,  система навигации Accelerator &amp; Brakes &amp; GPS Navigation System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Б.  КАК БЛОКИ ПОДХОДЯТ К ИЗНХ?  HOW DO THE UNITS FIT INTO THE PSNC?</vt:lpstr>
      <vt:lpstr>PowerPoint Presentation</vt:lpstr>
      <vt:lpstr>PowerPoint Presentation</vt:lpstr>
      <vt:lpstr>Б.  КАК БЛОКИ ПОДХОДЯТ К ИЗНХ?  HOW DO THE UNITS FIT INTO THE PSNC?</vt:lpstr>
      <vt:lpstr>Б.  КАК БЛОКИ ПОДХОДЯТ К ИЗНХ?  HOW DO THE UNITS FIT INTO THE PSNC?</vt:lpstr>
      <vt:lpstr>Б.  КАК БЛОКИ ПОДХОДЯТ К ИЗНХ?  HOW DO THE UNITS FIT INTO THE PSNC?</vt:lpstr>
      <vt:lpstr>Б.  КАК БЛОКИ ПОДХОДЯТ К ИЗНХ?  HOW DO THE UNITS FIT INTO THE PSNC?</vt:lpstr>
      <vt:lpstr>Б.  КАК БЛОКИ ПОДХОДЯТ К ИЗНХ?  HOW DO THE UNITS FIT INTO THE PSNC?</vt:lpstr>
      <vt:lpstr>В нашем магазине ИЗНХ нам понадобятся ресурсы для использования в контрактах по каждому разделу IN our PSNC store we need resources to use in the contracts for each Unit </vt:lpstr>
      <vt:lpstr>IN our PSNC store we need resources to use in the contracts for each Unit </vt:lpstr>
      <vt:lpstr>B. ОБЗОР БЛОКОВ 1 – 5 OVERVIEW OF UNITS 1-5</vt:lpstr>
      <vt:lpstr>Г.  СПЕЦИАЛЬНЫЕ БЛОКИ НА ВЫБОР OPTIONAL SPECIAL UNITS</vt:lpstr>
      <vt:lpstr>PowerPoint Presentation</vt:lpstr>
      <vt:lpstr>Д. БЛОК 1. СПАСЕНИЕ  UNIT 1 SALVATION</vt:lpstr>
      <vt:lpstr>PowerPoint Presentation</vt:lpstr>
      <vt:lpstr>PowerPoint Presentation</vt:lpstr>
      <vt:lpstr>PowerPoint Presentation</vt:lpstr>
      <vt:lpstr>PowerPoint Presentation</vt:lpstr>
      <vt:lpstr>Д. БЛОК 1. СПАСЕНИЕ  UNIT 1 SALVATION</vt:lpstr>
      <vt:lpstr>Д. БЛОК 1. СПАСЕНИЕ  UNIT 1 SALVATION</vt:lpstr>
      <vt:lpstr>Акселератор, тормоза, система навигации Accelerator &amp; Brakes &amp; GPS Navigation System</vt:lpstr>
      <vt:lpstr>Вопросы для обсуждения Questions for discussion </vt:lpstr>
      <vt:lpstr>КОНТАКТНАЯ 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Dave Batty</cp:lastModifiedBy>
  <cp:revision>113</cp:revision>
  <dcterms:created xsi:type="dcterms:W3CDTF">2005-06-07T21:46:24Z</dcterms:created>
  <dcterms:modified xsi:type="dcterms:W3CDTF">2023-02-08T19:56:45Z</dcterms:modified>
</cp:coreProperties>
</file>