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1"/>
  </p:notesMasterIdLst>
  <p:handoutMasterIdLst>
    <p:handoutMasterId r:id="rId102"/>
  </p:handoutMasterIdLst>
  <p:sldIdLst>
    <p:sldId id="344" r:id="rId2"/>
    <p:sldId id="410" r:id="rId3"/>
    <p:sldId id="257" r:id="rId4"/>
    <p:sldId id="345" r:id="rId5"/>
    <p:sldId id="258" r:id="rId6"/>
    <p:sldId id="259" r:id="rId7"/>
    <p:sldId id="260" r:id="rId8"/>
    <p:sldId id="261" r:id="rId9"/>
    <p:sldId id="262" r:id="rId10"/>
    <p:sldId id="263" r:id="rId11"/>
    <p:sldId id="264" r:id="rId12"/>
    <p:sldId id="424" r:id="rId13"/>
    <p:sldId id="348" r:id="rId14"/>
    <p:sldId id="422" r:id="rId15"/>
    <p:sldId id="351" r:id="rId16"/>
    <p:sldId id="349"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419" r:id="rId33"/>
    <p:sldId id="367" r:id="rId34"/>
    <p:sldId id="368" r:id="rId35"/>
    <p:sldId id="369" r:id="rId36"/>
    <p:sldId id="274" r:id="rId37"/>
    <p:sldId id="275" r:id="rId38"/>
    <p:sldId id="276" r:id="rId39"/>
    <p:sldId id="277" r:id="rId40"/>
    <p:sldId id="278" r:id="rId41"/>
    <p:sldId id="279" r:id="rId42"/>
    <p:sldId id="280" r:id="rId43"/>
    <p:sldId id="281" r:id="rId44"/>
    <p:sldId id="413" r:id="rId45"/>
    <p:sldId id="383" r:id="rId46"/>
    <p:sldId id="384" r:id="rId47"/>
    <p:sldId id="420" r:id="rId48"/>
    <p:sldId id="421" r:id="rId49"/>
    <p:sldId id="385" r:id="rId50"/>
    <p:sldId id="386" r:id="rId51"/>
    <p:sldId id="387" r:id="rId52"/>
    <p:sldId id="388" r:id="rId53"/>
    <p:sldId id="389" r:id="rId54"/>
    <p:sldId id="390" r:id="rId55"/>
    <p:sldId id="418" r:id="rId56"/>
    <p:sldId id="391" r:id="rId57"/>
    <p:sldId id="392" r:id="rId58"/>
    <p:sldId id="393" r:id="rId59"/>
    <p:sldId id="394" r:id="rId60"/>
    <p:sldId id="395" r:id="rId61"/>
    <p:sldId id="414" r:id="rId62"/>
    <p:sldId id="396" r:id="rId63"/>
    <p:sldId id="397" r:id="rId64"/>
    <p:sldId id="398" r:id="rId65"/>
    <p:sldId id="399" r:id="rId66"/>
    <p:sldId id="400" r:id="rId67"/>
    <p:sldId id="401" r:id="rId68"/>
    <p:sldId id="402" r:id="rId69"/>
    <p:sldId id="403" r:id="rId70"/>
    <p:sldId id="404" r:id="rId71"/>
    <p:sldId id="405" r:id="rId72"/>
    <p:sldId id="406" r:id="rId73"/>
    <p:sldId id="407" r:id="rId74"/>
    <p:sldId id="408" r:id="rId75"/>
    <p:sldId id="409" r:id="rId76"/>
    <p:sldId id="416" r:id="rId77"/>
    <p:sldId id="373" r:id="rId78"/>
    <p:sldId id="374" r:id="rId79"/>
    <p:sldId id="375" r:id="rId80"/>
    <p:sldId id="376" r:id="rId81"/>
    <p:sldId id="377" r:id="rId82"/>
    <p:sldId id="378" r:id="rId83"/>
    <p:sldId id="379" r:id="rId84"/>
    <p:sldId id="380" r:id="rId85"/>
    <p:sldId id="381" r:id="rId86"/>
    <p:sldId id="382" r:id="rId87"/>
    <p:sldId id="282" r:id="rId88"/>
    <p:sldId id="415" r:id="rId89"/>
    <p:sldId id="347" r:id="rId90"/>
    <p:sldId id="283" r:id="rId91"/>
    <p:sldId id="284" r:id="rId92"/>
    <p:sldId id="285" r:id="rId93"/>
    <p:sldId id="286" r:id="rId94"/>
    <p:sldId id="287" r:id="rId95"/>
    <p:sldId id="288" r:id="rId96"/>
    <p:sldId id="411" r:id="rId97"/>
    <p:sldId id="412" r:id="rId98"/>
    <p:sldId id="417" r:id="rId99"/>
    <p:sldId id="336" r:id="rId10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00FF"/>
    <a:srgbClr val="2F0FF1"/>
    <a:srgbClr val="00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4" autoAdjust="0"/>
    <p:restoredTop sz="94660"/>
  </p:normalViewPr>
  <p:slideViewPr>
    <p:cSldViewPr>
      <p:cViewPr varScale="1">
        <p:scale>
          <a:sx n="103" d="100"/>
          <a:sy n="103" d="100"/>
        </p:scale>
        <p:origin x="106" y="71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0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explosion val="25"/>
          <c:dPt>
            <c:idx val="0"/>
            <c:bubble3D val="0"/>
            <c:spPr>
              <a:solidFill>
                <a:srgbClr val="00B0F0"/>
              </a:solidFill>
            </c:spPr>
            <c:extLst>
              <c:ext xmlns:c16="http://schemas.microsoft.com/office/drawing/2014/chart" uri="{C3380CC4-5D6E-409C-BE32-E72D297353CC}">
                <c16:uniqueId val="{00000001-8B63-4708-9E2A-E0E6B45400B2}"/>
              </c:ext>
            </c:extLst>
          </c:dPt>
          <c:val>
            <c:numRef>
              <c:f>Sheet1!$A$6:$C$6</c:f>
              <c:numCache>
                <c:formatCode>General</c:formatCode>
                <c:ptCount val="3"/>
                <c:pt idx="0">
                  <c:v>1</c:v>
                </c:pt>
                <c:pt idx="1">
                  <c:v>120</c:v>
                </c:pt>
                <c:pt idx="2">
                  <c:v>8760</c:v>
                </c:pt>
              </c:numCache>
            </c:numRef>
          </c:val>
          <c:extLst>
            <c:ext xmlns:c16="http://schemas.microsoft.com/office/drawing/2014/chart" uri="{C3380CC4-5D6E-409C-BE32-E72D297353CC}">
              <c16:uniqueId val="{00000002-8B63-4708-9E2A-E0E6B45400B2}"/>
            </c:ext>
          </c:extLst>
        </c:ser>
        <c:dLbls>
          <c:showLegendKey val="0"/>
          <c:showVal val="0"/>
          <c:showCatName val="0"/>
          <c:showSerName val="0"/>
          <c:showPercent val="0"/>
          <c:showBubbleSize val="0"/>
          <c:showLeaderLines val="1"/>
        </c:dLbls>
      </c:pie3DChart>
    </c:plotArea>
    <c:legend>
      <c:legendPos val="r"/>
      <c:overlay val="0"/>
      <c:txPr>
        <a:bodyPr/>
        <a:lstStyle/>
        <a:p>
          <a:pPr rtl="0">
            <a:defRPr sz="3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28F00D-55DA-4A5F-AA30-2C4E3B0D6618}" type="datetimeFigureOut">
              <a:rPr lang="en-US" smtClean="0"/>
              <a:pPr/>
              <a:t>10/18/2023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C32AC7-BBF6-41DA-A8D9-5AE3FE04737E}" type="slidenum">
              <a:rPr lang="en-US" smtClean="0"/>
              <a:pPr/>
              <a:t>‹#›</a:t>
            </a:fld>
            <a:endParaRPr lang="en-US"/>
          </a:p>
        </p:txBody>
      </p:sp>
    </p:spTree>
    <p:extLst>
      <p:ext uri="{BB962C8B-B14F-4D97-AF65-F5344CB8AC3E}">
        <p14:creationId xmlns:p14="http://schemas.microsoft.com/office/powerpoint/2010/main" val="2422186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8D992FF-5C67-4EBE-85A7-D124DC7CE2FB}" type="datetimeFigureOut">
              <a:rPr lang="en-US"/>
              <a:pPr>
                <a:defRPr/>
              </a:pPr>
              <a:t>10/18/2023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5FD881F9-A157-4347-84D5-6169BFAE1D2A}" type="slidenum">
              <a:rPr lang="en-US"/>
              <a:pPr>
                <a:defRPr/>
              </a:pPr>
              <a:t>‹#›</a:t>
            </a:fld>
            <a:endParaRPr lang="en-US"/>
          </a:p>
        </p:txBody>
      </p:sp>
    </p:spTree>
    <p:extLst>
      <p:ext uri="{BB962C8B-B14F-4D97-AF65-F5344CB8AC3E}">
        <p14:creationId xmlns:p14="http://schemas.microsoft.com/office/powerpoint/2010/main" val="143052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6"/>
          <p:cNvSpPr/>
          <p:nvPr/>
        </p:nvSpPr>
        <p:spPr>
          <a:xfrm rot="10800000">
            <a:off x="1" y="1520732"/>
            <a:ext cx="12192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Title 8"/>
          <p:cNvSpPr>
            <a:spLocks noGrp="1"/>
          </p:cNvSpPr>
          <p:nvPr>
            <p:ph type="ctrTitle"/>
          </p:nvPr>
        </p:nvSpPr>
        <p:spPr>
          <a:xfrm>
            <a:off x="670560" y="2775745"/>
            <a:ext cx="109728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666752" y="1559720"/>
            <a:ext cx="68072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5" name="Date Placeholder 29"/>
          <p:cNvSpPr>
            <a:spLocks noGrp="1"/>
          </p:cNvSpPr>
          <p:nvPr>
            <p:ph type="dt" sz="half" idx="10"/>
          </p:nvPr>
        </p:nvSpPr>
        <p:spPr/>
        <p:txBody>
          <a:bodyPr/>
          <a:lstStyle>
            <a:lvl1pPr>
              <a:defRPr b="1" smtClean="0"/>
            </a:lvl1pPr>
          </a:lstStyle>
          <a:p>
            <a:pPr>
              <a:defRPr/>
            </a:pPr>
            <a:r>
              <a:rPr lang="en-US" smtClean="0"/>
              <a:t>Course  T509.01   iteenchallenge.org</a:t>
            </a:r>
            <a:endParaRPr lang="en-US" dirty="0"/>
          </a:p>
        </p:txBody>
      </p:sp>
      <p:sp>
        <p:nvSpPr>
          <p:cNvPr id="6" name="Footer Placeholder 18"/>
          <p:cNvSpPr>
            <a:spLocks noGrp="1"/>
          </p:cNvSpPr>
          <p:nvPr>
            <p:ph type="ftr" sz="quarter" idx="11"/>
          </p:nvPr>
        </p:nvSpPr>
        <p:spPr>
          <a:xfrm>
            <a:off x="4165600" y="6356351"/>
            <a:ext cx="4064000" cy="365125"/>
          </a:xfrm>
        </p:spPr>
        <p:txBody>
          <a:bodyPr/>
          <a:lstStyle>
            <a:lvl1pPr algn="ctr">
              <a:defRPr b="1" smtClean="0"/>
            </a:lvl1pPr>
          </a:lstStyle>
          <a:p>
            <a:pPr>
              <a:defRPr/>
            </a:pPr>
            <a:r>
              <a:rPr lang="en-US" smtClean="0"/>
              <a:t>Version 2.4    Last Revised 10-2023</a:t>
            </a:r>
            <a:endParaRPr lang="en-US" dirty="0"/>
          </a:p>
        </p:txBody>
      </p:sp>
      <p:sp>
        <p:nvSpPr>
          <p:cNvPr id="7" name="Slide Number Placeholder 26"/>
          <p:cNvSpPr>
            <a:spLocks noGrp="1"/>
          </p:cNvSpPr>
          <p:nvPr>
            <p:ph type="sldNum" sz="quarter" idx="12"/>
          </p:nvPr>
        </p:nvSpPr>
        <p:spPr/>
        <p:txBody>
          <a:bodyPr/>
          <a:lstStyle>
            <a:lvl1pPr>
              <a:defRPr/>
            </a:lvl1pPr>
          </a:lstStyle>
          <a:p>
            <a:pPr>
              <a:defRPr/>
            </a:pPr>
            <a:fld id="{5D3E1928-559A-42C4-9A8B-E1DCB792DEF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Course  T509.01   iteenchallenge.org</a:t>
            </a:r>
            <a:endParaRPr lang="en-US"/>
          </a:p>
        </p:txBody>
      </p:sp>
      <p:sp>
        <p:nvSpPr>
          <p:cNvPr id="5" name="Footer Placeholder 4"/>
          <p:cNvSpPr>
            <a:spLocks noGrp="1"/>
          </p:cNvSpPr>
          <p:nvPr>
            <p:ph type="ftr" sz="quarter" idx="11"/>
          </p:nvPr>
        </p:nvSpPr>
        <p:spPr/>
        <p:txBody>
          <a:bodyPr/>
          <a:lstStyle>
            <a:lvl1pPr algn="l">
              <a:defRPr smtClean="0"/>
            </a:lvl1p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FE44AF4A-4BDE-4A4F-B641-ED8EAF910C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Course  T509.01   iteenchallenge.org</a:t>
            </a:r>
            <a:endParaRPr lang="en-US"/>
          </a:p>
        </p:txBody>
      </p:sp>
      <p:sp>
        <p:nvSpPr>
          <p:cNvPr id="5" name="Footer Placeholder 4"/>
          <p:cNvSpPr>
            <a:spLocks noGrp="1"/>
          </p:cNvSpPr>
          <p:nvPr>
            <p:ph type="ftr" sz="quarter" idx="11"/>
          </p:nvPr>
        </p:nvSpPr>
        <p:spPr/>
        <p:txBody>
          <a:bodyPr/>
          <a:lstStyle>
            <a:lvl1pPr algn="l">
              <a:defRPr smtClean="0"/>
            </a:lvl1p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E9227170-9F6D-4BCA-9609-E371F9A07E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smtClean="0"/>
            </a:lvl1pPr>
          </a:lstStyle>
          <a:p>
            <a:pPr>
              <a:defRPr/>
            </a:pPr>
            <a:r>
              <a:rPr lang="en-US" smtClean="0"/>
              <a:t>Course  T509.01   iteenchallenge.org</a:t>
            </a:r>
            <a:endParaRPr lang="en-US"/>
          </a:p>
        </p:txBody>
      </p:sp>
      <p:sp>
        <p:nvSpPr>
          <p:cNvPr id="5" name="Rectangle 5"/>
          <p:cNvSpPr>
            <a:spLocks noGrp="1" noChangeArrowheads="1"/>
          </p:cNvSpPr>
          <p:nvPr>
            <p:ph type="ftr" sz="quarter" idx="11"/>
          </p:nvPr>
        </p:nvSpPr>
        <p:spPr/>
        <p:txBody>
          <a:bodyPr/>
          <a:lstStyle>
            <a:lvl1pPr algn="l">
              <a:defRPr smtClean="0"/>
            </a:lvl1pPr>
          </a:lstStyle>
          <a:p>
            <a:pPr>
              <a:defRPr/>
            </a:pPr>
            <a:r>
              <a:rPr lang="en-US" smtClean="0"/>
              <a:t>Version 2.4    Last Revised 10-2023</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A2EA67A3-9D34-4FD2-B397-B0662F2E81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r>
              <a:rPr lang="en-US" smtClean="0"/>
              <a:t>Course  T509.01   iteenchallenge.org</a:t>
            </a:r>
            <a:endParaRPr lang="en-US" dirty="0"/>
          </a:p>
        </p:txBody>
      </p:sp>
      <p:sp>
        <p:nvSpPr>
          <p:cNvPr id="5" name="Footer Placeholder 4"/>
          <p:cNvSpPr>
            <a:spLocks noGrp="1"/>
          </p:cNvSpPr>
          <p:nvPr>
            <p:ph type="ftr" sz="quarter" idx="11"/>
          </p:nvPr>
        </p:nvSpPr>
        <p:spPr>
          <a:xfrm>
            <a:off x="4064000" y="6356351"/>
            <a:ext cx="4267200" cy="365125"/>
          </a:xfrm>
        </p:spPr>
        <p:txBody>
          <a:bodyPr/>
          <a:lstStyle>
            <a:lvl1pPr algn="ctr">
              <a:defRPr b="1" smtClean="0"/>
            </a:lvl1p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474097A7-0CC8-4B37-BB74-928581C9D39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990600"/>
            <a:ext cx="103632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352677"/>
            <a:ext cx="10363200" cy="1509712"/>
          </a:xfrm>
        </p:spPr>
        <p:txBody>
          <a:bodyPr/>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Course  T509.01   iteenchallenge.org</a:t>
            </a:r>
            <a:endParaRPr lang="en-US"/>
          </a:p>
        </p:txBody>
      </p:sp>
      <p:sp>
        <p:nvSpPr>
          <p:cNvPr id="5" name="Footer Placeholder 4"/>
          <p:cNvSpPr>
            <a:spLocks noGrp="1"/>
          </p:cNvSpPr>
          <p:nvPr>
            <p:ph type="ftr" sz="quarter" idx="11"/>
          </p:nvPr>
        </p:nvSpPr>
        <p:spPr>
          <a:xfrm>
            <a:off x="4470400" y="6356351"/>
            <a:ext cx="3454400" cy="365125"/>
          </a:xfrm>
        </p:spPr>
        <p:txBody>
          <a:bodyPr/>
          <a:lstStyle>
            <a:lvl1pPr algn="ctr">
              <a:defRPr b="1" smtClean="0"/>
            </a:lvl1p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lvl1pPr>
              <a:defRPr/>
            </a:lvl1pPr>
          </a:lstStyle>
          <a:p>
            <a:pPr>
              <a:defRPr/>
            </a:pPr>
            <a:fld id="{FA647620-F508-4F81-9B81-AD405DABD46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r>
              <a:rPr lang="en-US" smtClean="0"/>
              <a:t>Course  T509.01   iteenchallenge.org</a:t>
            </a:r>
            <a:endParaRPr lang="en-US"/>
          </a:p>
        </p:txBody>
      </p:sp>
      <p:sp>
        <p:nvSpPr>
          <p:cNvPr id="6" name="Footer Placeholder 5"/>
          <p:cNvSpPr>
            <a:spLocks noGrp="1"/>
          </p:cNvSpPr>
          <p:nvPr>
            <p:ph type="ftr" sz="quarter" idx="11"/>
          </p:nvPr>
        </p:nvSpPr>
        <p:spPr/>
        <p:txBody>
          <a:bodyPr/>
          <a:lstStyle>
            <a:lvl1pPr algn="l">
              <a:defRPr smtClean="0"/>
            </a:lvl1pPr>
          </a:lstStyle>
          <a:p>
            <a:pPr>
              <a:defRPr/>
            </a:pPr>
            <a:r>
              <a:rPr lang="en-US" smtClean="0"/>
              <a:t>Version 2.4    Last Revised 10-2023</a:t>
            </a:r>
            <a:endParaRPr lang="en-US"/>
          </a:p>
        </p:txBody>
      </p:sp>
      <p:sp>
        <p:nvSpPr>
          <p:cNvPr id="7" name="Slide Number Placeholder 6"/>
          <p:cNvSpPr>
            <a:spLocks noGrp="1"/>
          </p:cNvSpPr>
          <p:nvPr>
            <p:ph type="sldNum" sz="quarter" idx="12"/>
          </p:nvPr>
        </p:nvSpPr>
        <p:spPr/>
        <p:txBody>
          <a:bodyPr/>
          <a:lstStyle>
            <a:lvl1pPr>
              <a:defRPr/>
            </a:lvl1pPr>
          </a:lstStyle>
          <a:p>
            <a:pPr>
              <a:defRPr/>
            </a:pPr>
            <a:fld id="{8256B665-6ADF-4522-B44A-F19A14C6F7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112168"/>
            <a:ext cx="5386917"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2112168"/>
            <a:ext cx="5389033"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667000"/>
            <a:ext cx="5386917"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193368" y="2667000"/>
            <a:ext cx="5389033"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smtClean="0"/>
            </a:lvl1pPr>
          </a:lstStyle>
          <a:p>
            <a:pPr>
              <a:defRPr/>
            </a:pPr>
            <a:r>
              <a:rPr lang="en-US" smtClean="0"/>
              <a:t>Course  T509.01   iteenchallenge.org</a:t>
            </a:r>
            <a:endParaRPr lang="en-US"/>
          </a:p>
        </p:txBody>
      </p:sp>
      <p:sp>
        <p:nvSpPr>
          <p:cNvPr id="8" name="Footer Placeholder 7"/>
          <p:cNvSpPr>
            <a:spLocks noGrp="1"/>
          </p:cNvSpPr>
          <p:nvPr>
            <p:ph type="ftr" sz="quarter" idx="11"/>
          </p:nvPr>
        </p:nvSpPr>
        <p:spPr/>
        <p:txBody>
          <a:bodyPr/>
          <a:lstStyle>
            <a:lvl1pPr algn="l">
              <a:defRPr smtClean="0"/>
            </a:lvl1pPr>
          </a:lstStyle>
          <a:p>
            <a:pPr>
              <a:defRPr/>
            </a:pPr>
            <a:r>
              <a:rPr lang="en-US" smtClean="0"/>
              <a:t>Version 2.4    Last Revised 10-2023</a:t>
            </a:r>
            <a:endParaRPr lang="en-US"/>
          </a:p>
        </p:txBody>
      </p:sp>
      <p:sp>
        <p:nvSpPr>
          <p:cNvPr id="9" name="Slide Number Placeholder 8"/>
          <p:cNvSpPr>
            <a:spLocks noGrp="1"/>
          </p:cNvSpPr>
          <p:nvPr>
            <p:ph type="sldNum" sz="quarter" idx="12"/>
          </p:nvPr>
        </p:nvSpPr>
        <p:spPr/>
        <p:txBody>
          <a:bodyPr/>
          <a:lstStyle>
            <a:lvl1pPr>
              <a:defRPr/>
            </a:lvl1pPr>
          </a:lstStyle>
          <a:p>
            <a:pPr>
              <a:defRPr/>
            </a:pPr>
            <a:fld id="{575D4AC9-A3A2-4BDF-94A5-55B525958A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a:effectLst/>
        </p:spPr>
        <p:txBody>
          <a:bodyPr/>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smtClean="0"/>
            </a:lvl1pPr>
          </a:lstStyle>
          <a:p>
            <a:pPr>
              <a:defRPr/>
            </a:pPr>
            <a:r>
              <a:rPr lang="en-US" smtClean="0"/>
              <a:t>Course  T509.01   iteenchallenge.org</a:t>
            </a:r>
            <a:endParaRPr lang="en-US"/>
          </a:p>
        </p:txBody>
      </p:sp>
      <p:sp>
        <p:nvSpPr>
          <p:cNvPr id="4" name="Footer Placeholder 3"/>
          <p:cNvSpPr>
            <a:spLocks noGrp="1"/>
          </p:cNvSpPr>
          <p:nvPr>
            <p:ph type="ftr" sz="quarter" idx="11"/>
          </p:nvPr>
        </p:nvSpPr>
        <p:spPr/>
        <p:txBody>
          <a:bodyPr/>
          <a:lstStyle>
            <a:lvl1pPr algn="l">
              <a:defRPr smtClean="0"/>
            </a:lvl1pPr>
          </a:lstStyle>
          <a:p>
            <a:pPr>
              <a:defRPr/>
            </a:pPr>
            <a:r>
              <a:rPr lang="en-US" smtClean="0"/>
              <a:t>Version 2.4    Last Revised 10-2023</a:t>
            </a:r>
            <a:endParaRPr lang="en-US"/>
          </a:p>
        </p:txBody>
      </p:sp>
      <p:sp>
        <p:nvSpPr>
          <p:cNvPr id="5" name="Slide Number Placeholder 4"/>
          <p:cNvSpPr>
            <a:spLocks noGrp="1"/>
          </p:cNvSpPr>
          <p:nvPr>
            <p:ph type="sldNum" sz="quarter" idx="12"/>
          </p:nvPr>
        </p:nvSpPr>
        <p:spPr/>
        <p:txBody>
          <a:bodyPr/>
          <a:lstStyle>
            <a:lvl1pPr>
              <a:defRPr/>
            </a:lvl1pPr>
          </a:lstStyle>
          <a:p>
            <a:pPr>
              <a:defRPr/>
            </a:pPr>
            <a:fld id="{779A2748-5482-4823-A13B-79D36041DA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Course  T509.01   iteenchallenge.org</a:t>
            </a:r>
            <a:endParaRPr lang="en-US"/>
          </a:p>
        </p:txBody>
      </p:sp>
      <p:sp>
        <p:nvSpPr>
          <p:cNvPr id="3" name="Footer Placeholder 2"/>
          <p:cNvSpPr>
            <a:spLocks noGrp="1"/>
          </p:cNvSpPr>
          <p:nvPr>
            <p:ph type="ftr" sz="quarter" idx="11"/>
          </p:nvPr>
        </p:nvSpPr>
        <p:spPr/>
        <p:txBody>
          <a:bodyPr/>
          <a:lstStyle>
            <a:lvl1pPr algn="l">
              <a:defRPr smtClean="0"/>
            </a:lvl1pPr>
          </a:lstStyle>
          <a:p>
            <a:pPr>
              <a:defRPr/>
            </a:pPr>
            <a:r>
              <a:rPr lang="en-US" smtClean="0"/>
              <a:t>Version 2.4    Last Revised 10-2023</a:t>
            </a:r>
            <a:endParaRPr lang="en-US"/>
          </a:p>
        </p:txBody>
      </p:sp>
      <p:sp>
        <p:nvSpPr>
          <p:cNvPr id="4" name="Slide Number Placeholder 3"/>
          <p:cNvSpPr>
            <a:spLocks noGrp="1"/>
          </p:cNvSpPr>
          <p:nvPr>
            <p:ph type="sldNum" sz="quarter" idx="12"/>
          </p:nvPr>
        </p:nvSpPr>
        <p:spPr/>
        <p:txBody>
          <a:bodyPr/>
          <a:lstStyle>
            <a:lvl1pPr>
              <a:defRPr/>
            </a:lvl1pPr>
          </a:lstStyle>
          <a:p>
            <a:pPr>
              <a:defRPr/>
            </a:pPr>
            <a:fld id="{077A7BF6-4A16-421E-9D6F-64083B71D8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914400"/>
          </a:xfrm>
        </p:spPr>
        <p:txBody>
          <a:bodyPr tIns="0" bIns="0"/>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609600" y="1133856"/>
            <a:ext cx="3454400" cy="5181600"/>
          </a:xfrm>
        </p:spPr>
        <p:txBody>
          <a:bodyPr l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0" y="1133472"/>
            <a:ext cx="70104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r>
              <a:rPr lang="en-US" smtClean="0"/>
              <a:t>Course  T509.01   iteenchallenge.org</a:t>
            </a:r>
            <a:endParaRPr lang="en-US"/>
          </a:p>
        </p:txBody>
      </p:sp>
      <p:sp>
        <p:nvSpPr>
          <p:cNvPr id="6" name="Footer Placeholder 5"/>
          <p:cNvSpPr>
            <a:spLocks noGrp="1"/>
          </p:cNvSpPr>
          <p:nvPr>
            <p:ph type="ftr" sz="quarter" idx="11"/>
          </p:nvPr>
        </p:nvSpPr>
        <p:spPr/>
        <p:txBody>
          <a:bodyPr/>
          <a:lstStyle>
            <a:lvl1pPr algn="l">
              <a:defRPr smtClean="0"/>
            </a:lvl1pPr>
          </a:lstStyle>
          <a:p>
            <a:pPr>
              <a:defRPr/>
            </a:pPr>
            <a:r>
              <a:rPr lang="en-US" smtClean="0"/>
              <a:t>Version 2.4    Last Revised 10-2023</a:t>
            </a:r>
            <a:endParaRPr lang="en-US"/>
          </a:p>
        </p:txBody>
      </p:sp>
      <p:sp>
        <p:nvSpPr>
          <p:cNvPr id="7" name="Slide Number Placeholder 6"/>
          <p:cNvSpPr>
            <a:spLocks noGrp="1"/>
          </p:cNvSpPr>
          <p:nvPr>
            <p:ph type="sldNum" sz="quarter" idx="12"/>
          </p:nvPr>
        </p:nvSpPr>
        <p:spPr/>
        <p:txBody>
          <a:bodyPr/>
          <a:lstStyle>
            <a:lvl1pPr>
              <a:defRPr/>
            </a:lvl1pPr>
          </a:lstStyle>
          <a:p>
            <a:pPr>
              <a:defRPr/>
            </a:pPr>
            <a:fld id="{8FDF1725-CF65-4EEE-A71C-685A5D2968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653" y="1981200"/>
            <a:ext cx="4572000" cy="522288"/>
          </a:xfrm>
        </p:spPr>
        <p:txBody>
          <a:bodyPr tIns="0" bIns="0"/>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5457824" y="1066800"/>
            <a:ext cx="6096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normAutofit/>
          </a:bodyPr>
          <a:lstStyle>
            <a:lvl1pPr>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1653" y="2543176"/>
            <a:ext cx="4572000" cy="914400"/>
          </a:xfrm>
        </p:spPr>
        <p:txBody>
          <a:bodyPr lIns="0" tIns="0" rIns="0" bIns="0"/>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Course  T509.01   iteenchallenge.org</a:t>
            </a:r>
            <a:endParaRPr lang="en-US"/>
          </a:p>
        </p:txBody>
      </p:sp>
      <p:sp>
        <p:nvSpPr>
          <p:cNvPr id="6" name="Footer Placeholder 5"/>
          <p:cNvSpPr>
            <a:spLocks noGrp="1"/>
          </p:cNvSpPr>
          <p:nvPr>
            <p:ph type="ftr" sz="quarter" idx="11"/>
          </p:nvPr>
        </p:nvSpPr>
        <p:spPr/>
        <p:txBody>
          <a:bodyPr/>
          <a:lstStyle>
            <a:lvl1pPr algn="l">
              <a:defRPr smtClean="0"/>
            </a:lvl1pPr>
          </a:lstStyle>
          <a:p>
            <a:pPr>
              <a:defRPr/>
            </a:pPr>
            <a:r>
              <a:rPr lang="en-US" smtClean="0"/>
              <a:t>Version 2.4    Last Revised 10-2023</a:t>
            </a:r>
            <a:endParaRPr lang="en-US"/>
          </a:p>
        </p:txBody>
      </p:sp>
      <p:sp>
        <p:nvSpPr>
          <p:cNvPr id="7" name="Slide Number Placeholder 6"/>
          <p:cNvSpPr>
            <a:spLocks noGrp="1"/>
          </p:cNvSpPr>
          <p:nvPr>
            <p:ph type="sldNum" sz="quarter" idx="12"/>
          </p:nvPr>
        </p:nvSpPr>
        <p:spPr/>
        <p:txBody>
          <a:bodyPr/>
          <a:lstStyle>
            <a:lvl1pPr>
              <a:defRPr/>
            </a:lvl1pPr>
          </a:lstStyle>
          <a:p>
            <a:pPr>
              <a:defRPr/>
            </a:pPr>
            <a:fld id="{606E8A65-F44C-4F56-8862-72F2C36E70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Flowchart: Document 7"/>
          <p:cNvSpPr/>
          <p:nvPr/>
        </p:nvSpPr>
        <p:spPr>
          <a:xfrm rot="10800000">
            <a:off x="1" y="1341134"/>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Title Placeholder 8"/>
          <p:cNvSpPr>
            <a:spLocks noGrp="1"/>
          </p:cNvSpPr>
          <p:nvPr>
            <p:ph type="title"/>
          </p:nvPr>
        </p:nvSpPr>
        <p:spPr>
          <a:xfrm>
            <a:off x="609600" y="533400"/>
            <a:ext cx="109728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1033" name="Text Placeholder 29"/>
          <p:cNvSpPr>
            <a:spLocks noGrp="1"/>
          </p:cNvSpPr>
          <p:nvPr>
            <p:ph type="body" idx="1"/>
          </p:nvPr>
        </p:nvSpPr>
        <p:spPr bwMode="auto">
          <a:xfrm>
            <a:off x="609600" y="2179638"/>
            <a:ext cx="1097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09600" y="6356351"/>
            <a:ext cx="2641600" cy="365125"/>
          </a:xfrm>
          <a:prstGeom prst="rect">
            <a:avLst/>
          </a:prstGeom>
        </p:spPr>
        <p:txBody>
          <a:bodyPr vert="horz" anchor="b"/>
          <a:lstStyle>
            <a:lvl1pPr algn="ctr">
              <a:defRPr sz="1200" b="1" smtClean="0">
                <a:solidFill>
                  <a:schemeClr val="tx2">
                    <a:shade val="50000"/>
                  </a:schemeClr>
                </a:solidFill>
                <a:cs typeface="+mn-cs"/>
              </a:defRPr>
            </a:lvl1pPr>
          </a:lstStyle>
          <a:p>
            <a:pPr>
              <a:defRPr/>
            </a:pPr>
            <a:r>
              <a:rPr lang="en-US" smtClean="0"/>
              <a:t>Course  T509.01   iteenchallenge.org</a:t>
            </a:r>
            <a:endParaRPr lang="en-US" dirty="0"/>
          </a:p>
        </p:txBody>
      </p:sp>
      <p:sp>
        <p:nvSpPr>
          <p:cNvPr id="22" name="Footer Placeholder 21"/>
          <p:cNvSpPr>
            <a:spLocks noGrp="1"/>
          </p:cNvSpPr>
          <p:nvPr>
            <p:ph type="ftr" sz="quarter" idx="3"/>
          </p:nvPr>
        </p:nvSpPr>
        <p:spPr>
          <a:xfrm>
            <a:off x="3251200" y="6356351"/>
            <a:ext cx="4673600" cy="365125"/>
          </a:xfrm>
          <a:prstGeom prst="rect">
            <a:avLst/>
          </a:prstGeom>
        </p:spPr>
        <p:txBody>
          <a:bodyPr vert="horz" lIns="0" anchor="b"/>
          <a:lstStyle>
            <a:lvl1pPr algn="ctr">
              <a:defRPr sz="1200" smtClean="0">
                <a:solidFill>
                  <a:schemeClr val="tx2">
                    <a:shade val="50000"/>
                  </a:schemeClr>
                </a:solidFill>
                <a:cs typeface="+mn-cs"/>
              </a:defRPr>
            </a:lvl1pPr>
          </a:lstStyle>
          <a:p>
            <a:pPr>
              <a:defRPr/>
            </a:pPr>
            <a:r>
              <a:rPr lang="en-US" smtClean="0"/>
              <a:t>Version 2.4    Last Revised 10-2023</a:t>
            </a:r>
            <a:endParaRPr lang="en-US" b="1" dirty="0"/>
          </a:p>
        </p:txBody>
      </p:sp>
      <p:sp>
        <p:nvSpPr>
          <p:cNvPr id="18" name="Slide Number Placeholder 17"/>
          <p:cNvSpPr>
            <a:spLocks noGrp="1"/>
          </p:cNvSpPr>
          <p:nvPr>
            <p:ph type="sldNum" sz="quarter" idx="4"/>
          </p:nvPr>
        </p:nvSpPr>
        <p:spPr>
          <a:xfrm>
            <a:off x="10871200" y="6356351"/>
            <a:ext cx="711200" cy="365125"/>
          </a:xfrm>
          <a:prstGeom prst="rect">
            <a:avLst/>
          </a:prstGeom>
        </p:spPr>
        <p:txBody>
          <a:bodyPr vert="horz" lIns="91440" rIns="0" anchor="b"/>
          <a:lstStyle>
            <a:lvl1pPr algn="r">
              <a:defRPr sz="1400" b="1">
                <a:solidFill>
                  <a:schemeClr val="tx2">
                    <a:shade val="50000"/>
                  </a:schemeClr>
                </a:solidFill>
                <a:cs typeface="+mn-cs"/>
              </a:defRPr>
            </a:lvl1pPr>
          </a:lstStyle>
          <a:p>
            <a:pPr>
              <a:defRPr/>
            </a:pPr>
            <a:fld id="{5A2F89B3-B730-44A1-BE7D-2E093E56A9E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p:txStyles>
    <p:titleStyle>
      <a:lvl1pPr algn="l" rtl="0" eaLnBrk="0" fontAlgn="base" hangingPunct="0">
        <a:spcBef>
          <a:spcPct val="0"/>
        </a:spcBef>
        <a:spcAft>
          <a:spcPct val="0"/>
        </a:spcAft>
        <a:defRPr sz="4800" b="1" kern="120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defRPr>
      </a:lvl1pPr>
      <a:lvl2pPr algn="l" rtl="0" eaLnBrk="0" fontAlgn="base" hangingPunct="0">
        <a:spcBef>
          <a:spcPct val="0"/>
        </a:spcBef>
        <a:spcAft>
          <a:spcPct val="0"/>
        </a:spcAft>
        <a:defRPr sz="4800" b="1">
          <a:solidFill>
            <a:srgbClr val="FFFFD2"/>
          </a:solidFill>
          <a:latin typeface="Corbel" pitchFamily="34" charset="0"/>
        </a:defRPr>
      </a:lvl2pPr>
      <a:lvl3pPr algn="l" rtl="0" eaLnBrk="0" fontAlgn="base" hangingPunct="0">
        <a:spcBef>
          <a:spcPct val="0"/>
        </a:spcBef>
        <a:spcAft>
          <a:spcPct val="0"/>
        </a:spcAft>
        <a:defRPr sz="4800" b="1">
          <a:solidFill>
            <a:srgbClr val="FFFFD2"/>
          </a:solidFill>
          <a:latin typeface="Corbel" pitchFamily="34" charset="0"/>
        </a:defRPr>
      </a:lvl3pPr>
      <a:lvl4pPr algn="l" rtl="0" eaLnBrk="0" fontAlgn="base" hangingPunct="0">
        <a:spcBef>
          <a:spcPct val="0"/>
        </a:spcBef>
        <a:spcAft>
          <a:spcPct val="0"/>
        </a:spcAft>
        <a:defRPr sz="4800" b="1">
          <a:solidFill>
            <a:srgbClr val="FFFFD2"/>
          </a:solidFill>
          <a:latin typeface="Corbel" pitchFamily="34" charset="0"/>
        </a:defRPr>
      </a:lvl4pPr>
      <a:lvl5pPr algn="l" rtl="0" eaLnBrk="0" fontAlgn="base" hangingPunct="0">
        <a:spcBef>
          <a:spcPct val="0"/>
        </a:spcBef>
        <a:spcAft>
          <a:spcPct val="0"/>
        </a:spcAft>
        <a:defRPr sz="4800" b="1">
          <a:solidFill>
            <a:srgbClr val="FFFFD2"/>
          </a:solidFill>
          <a:latin typeface="Corbel" pitchFamily="34" charset="0"/>
        </a:defRPr>
      </a:lvl5pPr>
      <a:lvl6pPr marL="457200" algn="l" rtl="0" fontAlgn="base">
        <a:spcBef>
          <a:spcPct val="0"/>
        </a:spcBef>
        <a:spcAft>
          <a:spcPct val="0"/>
        </a:spcAft>
        <a:defRPr sz="4800" b="1">
          <a:solidFill>
            <a:srgbClr val="FFFFD2"/>
          </a:solidFill>
          <a:latin typeface="Corbel" pitchFamily="34" charset="0"/>
        </a:defRPr>
      </a:lvl6pPr>
      <a:lvl7pPr marL="914400" algn="l" rtl="0" fontAlgn="base">
        <a:spcBef>
          <a:spcPct val="0"/>
        </a:spcBef>
        <a:spcAft>
          <a:spcPct val="0"/>
        </a:spcAft>
        <a:defRPr sz="4800" b="1">
          <a:solidFill>
            <a:srgbClr val="FFFFD2"/>
          </a:solidFill>
          <a:latin typeface="Corbel" pitchFamily="34" charset="0"/>
        </a:defRPr>
      </a:lvl7pPr>
      <a:lvl8pPr marL="1371600" algn="l" rtl="0" fontAlgn="base">
        <a:spcBef>
          <a:spcPct val="0"/>
        </a:spcBef>
        <a:spcAft>
          <a:spcPct val="0"/>
        </a:spcAft>
        <a:defRPr sz="4800" b="1">
          <a:solidFill>
            <a:srgbClr val="FFFFD2"/>
          </a:solidFill>
          <a:latin typeface="Corbel" pitchFamily="34" charset="0"/>
        </a:defRPr>
      </a:lvl8pPr>
      <a:lvl9pPr marL="1828800" algn="l" rtl="0" fontAlgn="base">
        <a:spcBef>
          <a:spcPct val="0"/>
        </a:spcBef>
        <a:spcAft>
          <a:spcPct val="0"/>
        </a:spcAft>
        <a:defRPr sz="4800" b="1">
          <a:solidFill>
            <a:srgbClr val="FFFFD2"/>
          </a:solidFill>
          <a:latin typeface="Corbel" pitchFamily="34" charset="0"/>
        </a:defRPr>
      </a:lvl9pPr>
    </p:titleStyle>
    <p:bodyStyle>
      <a:lvl1pPr marL="319088" indent="-319088" algn="l" rtl="0" eaLnBrk="0" fontAlgn="base" hangingPunct="0">
        <a:spcBef>
          <a:spcPct val="20000"/>
        </a:spcBef>
        <a:spcAft>
          <a:spcPct val="0"/>
        </a:spcAft>
        <a:buClr>
          <a:schemeClr val="accent1"/>
        </a:buClr>
        <a:buSzPct val="70000"/>
        <a:buFont typeface="Wingdings 2" pitchFamily="18" charset="2"/>
        <a:buChar char=""/>
        <a:defRPr sz="3000" kern="1200">
          <a:solidFill>
            <a:schemeClr val="tx1"/>
          </a:solidFill>
          <a:latin typeface="+mn-lt"/>
          <a:ea typeface="+mn-ea"/>
          <a:cs typeface="+mn-cs"/>
        </a:defRPr>
      </a:lvl1pPr>
      <a:lvl2pPr marL="630238" indent="-273050" algn="l" rtl="0" eaLnBrk="0" fontAlgn="base" hangingPunct="0">
        <a:spcBef>
          <a:spcPct val="20000"/>
        </a:spcBef>
        <a:spcAft>
          <a:spcPct val="0"/>
        </a:spcAft>
        <a:buClr>
          <a:schemeClr val="accent2"/>
        </a:buClr>
        <a:buFont typeface="Wingdings 2" pitchFamily="18" charset="2"/>
        <a:buChar char=""/>
        <a:defRPr sz="2600" kern="1200">
          <a:solidFill>
            <a:schemeClr val="tx1"/>
          </a:solidFill>
          <a:latin typeface="+mn-lt"/>
          <a:ea typeface="+mn-ea"/>
          <a:cs typeface="+mn-cs"/>
        </a:defRPr>
      </a:lvl2pPr>
      <a:lvl3pPr marL="922338" indent="-273050" algn="l" rtl="0" eaLnBrk="0" fontAlgn="base" hangingPunct="0">
        <a:spcBef>
          <a:spcPct val="20000"/>
        </a:spcBef>
        <a:spcAft>
          <a:spcPct val="0"/>
        </a:spcAft>
        <a:buClr>
          <a:srgbClr val="FF953E"/>
        </a:buClr>
        <a:buFont typeface="Wingdings 2" pitchFamily="18" charset="2"/>
        <a:buChar char=""/>
        <a:defRPr sz="2400" kern="1200">
          <a:solidFill>
            <a:schemeClr val="tx1"/>
          </a:solidFill>
          <a:latin typeface="+mn-lt"/>
          <a:ea typeface="+mn-ea"/>
          <a:cs typeface="+mn-cs"/>
        </a:defRPr>
      </a:lvl3pPr>
      <a:lvl4pPr marL="1187450" indent="-228600" algn="l" rtl="0" eaLnBrk="0" fontAlgn="base" hangingPunct="0">
        <a:spcBef>
          <a:spcPct val="20000"/>
        </a:spcBef>
        <a:spcAft>
          <a:spcPct val="0"/>
        </a:spcAft>
        <a:buClr>
          <a:srgbClr val="F8BD52"/>
        </a:buClr>
        <a:buFont typeface="Wingdings 2" pitchFamily="18" charset="2"/>
        <a:buChar char=""/>
        <a:defRPr sz="2200" kern="1200">
          <a:solidFill>
            <a:schemeClr val="tx1"/>
          </a:solidFill>
          <a:latin typeface="+mn-lt"/>
          <a:ea typeface="+mn-ea"/>
          <a:cs typeface="+mn-cs"/>
        </a:defRPr>
      </a:lvl4pPr>
      <a:lvl5pPr marL="1425575" indent="-228600" algn="l" rtl="0" eaLnBrk="0" fontAlgn="base" hangingPunct="0">
        <a:spcBef>
          <a:spcPct val="20000"/>
        </a:spcBef>
        <a:spcAft>
          <a:spcPct val="0"/>
        </a:spcAft>
        <a:buClr>
          <a:srgbClr val="46A6BD"/>
        </a:buClr>
        <a:buFont typeface="Wingdings 2" pitchFamily="18" charset="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iteenchallenge.org/" TargetMode="External"/><Relationship Id="rId2" Type="http://schemas.openxmlformats.org/officeDocument/2006/relationships/hyperlink" Target="http://www.teenchallengeusa.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0"/>
            <a:ext cx="8229600" cy="2167128"/>
          </a:xfrm>
        </p:spPr>
        <p:txBody>
          <a:bodyPr/>
          <a:lstStyle/>
          <a:p>
            <a:pPr eaLnBrk="1" fontAlgn="auto" hangingPunct="1">
              <a:spcAft>
                <a:spcPts val="0"/>
              </a:spcAft>
              <a:defRPr/>
            </a:pPr>
            <a:r>
              <a:rPr lang="en-US" sz="5400" dirty="0">
                <a:solidFill>
                  <a:schemeClr val="tx1"/>
                </a:solidFill>
              </a:rPr>
              <a:t>Understanding</a:t>
            </a:r>
            <a:br>
              <a:rPr lang="en-US" sz="5400" dirty="0">
                <a:solidFill>
                  <a:schemeClr val="tx1"/>
                </a:solidFill>
              </a:rPr>
            </a:br>
            <a:r>
              <a:rPr lang="en-US" sz="5400" dirty="0">
                <a:solidFill>
                  <a:schemeClr val="tx1"/>
                </a:solidFill>
              </a:rPr>
              <a:t>the Steps to Relapse</a:t>
            </a:r>
            <a:endParaRPr lang="en-US" dirty="0">
              <a:solidFill>
                <a:schemeClr val="tx2">
                  <a:tint val="100000"/>
                  <a:satMod val="250000"/>
                </a:schemeClr>
              </a:solidFill>
            </a:endParaRPr>
          </a:p>
        </p:txBody>
      </p:sp>
      <p:sp>
        <p:nvSpPr>
          <p:cNvPr id="3" name="Subtitle 2"/>
          <p:cNvSpPr>
            <a:spLocks noGrp="1"/>
          </p:cNvSpPr>
          <p:nvPr>
            <p:ph type="subTitle" idx="1"/>
          </p:nvPr>
        </p:nvSpPr>
        <p:spPr>
          <a:xfrm>
            <a:off x="990600" y="1905000"/>
            <a:ext cx="6324600" cy="1524000"/>
          </a:xfrm>
        </p:spPr>
        <p:txBody>
          <a:bodyPr>
            <a:normAutofit/>
          </a:bodyPr>
          <a:lstStyle/>
          <a:p>
            <a:pPr eaLnBrk="1" fontAlgn="auto" hangingPunct="1">
              <a:spcAft>
                <a:spcPts val="0"/>
              </a:spcAft>
              <a:defRPr/>
            </a:pPr>
            <a:r>
              <a:rPr lang="en-US" sz="3200" b="1" dirty="0"/>
              <a:t>Spelling </a:t>
            </a:r>
            <a:r>
              <a:rPr lang="en-US" sz="4400" b="1" spc="300" dirty="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latin typeface="Apple Chancery" pitchFamily="66" charset="0"/>
              </a:rPr>
              <a:t>Recovery</a:t>
            </a:r>
            <a:r>
              <a:rPr lang="en-US" sz="3200" b="1" dirty="0"/>
              <a:t> Backwards</a:t>
            </a:r>
            <a:endParaRPr lang="en-US" sz="2800" b="1" dirty="0"/>
          </a:p>
        </p:txBody>
      </p:sp>
      <p:sp>
        <p:nvSpPr>
          <p:cNvPr id="14340" name="TextBox 5"/>
          <p:cNvSpPr txBox="1">
            <a:spLocks noChangeArrowheads="1"/>
          </p:cNvSpPr>
          <p:nvPr/>
        </p:nvSpPr>
        <p:spPr bwMode="auto">
          <a:xfrm>
            <a:off x="914400" y="3886201"/>
            <a:ext cx="7543800" cy="1384995"/>
          </a:xfrm>
          <a:prstGeom prst="rect">
            <a:avLst/>
          </a:prstGeom>
          <a:noFill/>
          <a:ln w="9525">
            <a:noFill/>
            <a:miter lim="800000"/>
            <a:headEnd/>
            <a:tailEnd/>
          </a:ln>
        </p:spPr>
        <p:txBody>
          <a:bodyPr wrap="square">
            <a:spAutoFit/>
          </a:bodyPr>
          <a:lstStyle/>
          <a:p>
            <a:r>
              <a:rPr lang="en-US" sz="2800" dirty="0"/>
              <a:t>Edition </a:t>
            </a:r>
            <a:r>
              <a:rPr lang="en-US" sz="2800" dirty="0" smtClean="0"/>
              <a:t>2.4</a:t>
            </a:r>
            <a:endParaRPr lang="en-US" sz="2800" dirty="0"/>
          </a:p>
          <a:p>
            <a:endParaRPr lang="en-US" sz="2800" dirty="0"/>
          </a:p>
          <a:p>
            <a:r>
              <a:rPr lang="en-US" sz="2800" dirty="0"/>
              <a:t>By Dave Batty</a:t>
            </a:r>
          </a:p>
        </p:txBody>
      </p:sp>
      <p:sp>
        <p:nvSpPr>
          <p:cNvPr id="5" name="Slide Number Placeholder 4"/>
          <p:cNvSpPr>
            <a:spLocks noGrp="1"/>
          </p:cNvSpPr>
          <p:nvPr>
            <p:ph type="sldNum" sz="quarter" idx="12"/>
          </p:nvPr>
        </p:nvSpPr>
        <p:spPr/>
        <p:txBody>
          <a:bodyPr/>
          <a:lstStyle/>
          <a:p>
            <a:pPr>
              <a:defRPr/>
            </a:pPr>
            <a:fld id="{D3E30B19-1D62-4E9A-9A4B-A7CCFDD533FC}" type="slidenum">
              <a:rPr lang="en-US"/>
              <a:pPr>
                <a:defRPr/>
              </a:pPr>
              <a:t>1</a:t>
            </a:fld>
            <a:endParaRPr lang="en-US" dirty="0"/>
          </a:p>
        </p:txBody>
      </p:sp>
      <p:sp>
        <p:nvSpPr>
          <p:cNvPr id="7" name="Footer Placeholder 6"/>
          <p:cNvSpPr>
            <a:spLocks noGrp="1"/>
          </p:cNvSpPr>
          <p:nvPr>
            <p:ph type="ftr" sz="quarter" idx="11"/>
          </p:nvPr>
        </p:nvSpPr>
        <p:spPr>
          <a:xfrm>
            <a:off x="4648200" y="6356351"/>
            <a:ext cx="3657600" cy="365125"/>
          </a:xfrm>
        </p:spPr>
        <p:txBody>
          <a:bodyPr/>
          <a:lstStyle/>
          <a:p>
            <a:pPr>
              <a:defRPr/>
            </a:pPr>
            <a:r>
              <a:rPr lang="en-US" smtClean="0"/>
              <a:t>Version 2.4    Last Revised 10-2023</a:t>
            </a:r>
            <a:endParaRPr lang="en-US" dirty="0"/>
          </a:p>
        </p:txBody>
      </p:sp>
      <p:sp>
        <p:nvSpPr>
          <p:cNvPr id="8" name="Date Placeholder 7"/>
          <p:cNvSpPr>
            <a:spLocks noGrp="1"/>
          </p:cNvSpPr>
          <p:nvPr>
            <p:ph type="dt" sz="quarter" idx="10"/>
          </p:nvPr>
        </p:nvSpPr>
        <p:spPr/>
        <p:txBody>
          <a:bodyPr/>
          <a:lstStyle/>
          <a:p>
            <a:pPr>
              <a:defRPr/>
            </a:pPr>
            <a:r>
              <a:rPr lang="en-US" smtClean="0"/>
              <a:t>Course  T509.01   iteenchallenge.org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2922302"/>
            <a:ext cx="4057572" cy="39279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304800"/>
            <a:ext cx="8229600" cy="1143000"/>
          </a:xfrm>
        </p:spPr>
        <p:txBody>
          <a:bodyPr>
            <a:noAutofit/>
          </a:bodyPr>
          <a:lstStyle/>
          <a:p>
            <a:pPr eaLnBrk="1" fontAlgn="auto" hangingPunct="1">
              <a:spcAft>
                <a:spcPts val="0"/>
              </a:spcAft>
              <a:defRPr/>
            </a:pPr>
            <a:r>
              <a:rPr lang="en-US" sz="4000" dirty="0">
                <a:solidFill>
                  <a:schemeClr val="folHlink"/>
                </a:solidFill>
              </a:rPr>
              <a:t>Seven reasons why recovery quickly turns into relapse</a:t>
            </a:r>
          </a:p>
        </p:txBody>
      </p:sp>
      <p:sp>
        <p:nvSpPr>
          <p:cNvPr id="22531" name="Rectangle 3"/>
          <p:cNvSpPr>
            <a:spLocks noGrp="1" noChangeArrowheads="1"/>
          </p:cNvSpPr>
          <p:nvPr>
            <p:ph idx="1"/>
          </p:nvPr>
        </p:nvSpPr>
        <p:spPr>
          <a:xfrm>
            <a:off x="1981200" y="1600200"/>
            <a:ext cx="8229600" cy="4694238"/>
          </a:xfrm>
        </p:spPr>
        <p:txBody>
          <a:bodyPr/>
          <a:lstStyle/>
          <a:p>
            <a:pPr marL="609600" indent="-609600" eaLnBrk="1" hangingPunct="1">
              <a:lnSpc>
                <a:spcPct val="80000"/>
              </a:lnSpc>
              <a:spcAft>
                <a:spcPct val="55000"/>
              </a:spcAft>
              <a:buNone/>
            </a:pPr>
            <a:r>
              <a:rPr lang="en-US" sz="2400" dirty="0">
                <a:effectLst>
                  <a:outerShdw blurRad="38100" dist="38100" dir="2700000" algn="tl">
                    <a:srgbClr val="000000">
                      <a:alpha val="43137"/>
                    </a:srgbClr>
                  </a:outerShdw>
                </a:effectLst>
              </a:rPr>
              <a:t>1</a:t>
            </a:r>
            <a:r>
              <a:rPr lang="en-US" sz="1800" dirty="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rPr>
              <a:t>Magical thinking—My problems are all fixed.  I’m fine.  </a:t>
            </a:r>
            <a:br>
              <a:rPr lang="en-US" sz="2300" dirty="0">
                <a:effectLst>
                  <a:outerShdw blurRad="38100" dist="38100" dir="2700000" algn="tl">
                    <a:srgbClr val="000000">
                      <a:alpha val="43137"/>
                    </a:srgbClr>
                  </a:outerShdw>
                </a:effectLst>
              </a:rPr>
            </a:br>
            <a:r>
              <a:rPr lang="en-US" sz="2300" dirty="0">
                <a:effectLst>
                  <a:outerShdw blurRad="38100" dist="38100" dir="2700000" algn="tl">
                    <a:srgbClr val="000000">
                      <a:alpha val="43137"/>
                    </a:srgbClr>
                  </a:outerShdw>
                </a:effectLst>
              </a:rPr>
              <a:t>I can handle this on my own.  </a:t>
            </a:r>
            <a:r>
              <a:rPr lang="en-US" sz="2300" dirty="0" smtClean="0">
                <a:effectLst>
                  <a:outerShdw blurRad="38100" dist="38100" dir="2700000" algn="tl">
                    <a:srgbClr val="000000">
                      <a:alpha val="43137"/>
                    </a:srgbClr>
                  </a:outerShdw>
                </a:effectLst>
              </a:rPr>
              <a:t>I have </a:t>
            </a:r>
            <a:r>
              <a:rPr lang="en-US" sz="2300" dirty="0">
                <a:effectLst>
                  <a:outerShdw blurRad="38100" dist="38100" dir="2700000" algn="tl">
                    <a:srgbClr val="000000">
                      <a:alpha val="43137"/>
                    </a:srgbClr>
                  </a:outerShdw>
                </a:effectLst>
              </a:rPr>
              <a:t>been delivered.</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2.	Environmental abstinence vs. real change on the inside.</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3.	My old friends are still my friends today.</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4.	When facing new problems, </a:t>
            </a:r>
            <a:r>
              <a:rPr lang="en-US" sz="2300" dirty="0" smtClean="0">
                <a:effectLst>
                  <a:outerShdw blurRad="38100" dist="38100" dir="2700000" algn="tl">
                    <a:srgbClr val="000000">
                      <a:alpha val="43137"/>
                    </a:srgbClr>
                  </a:outerShdw>
                </a:effectLst>
              </a:rPr>
              <a:t>I am </a:t>
            </a:r>
            <a:r>
              <a:rPr lang="en-US" sz="2300" dirty="0">
                <a:effectLst>
                  <a:outerShdw blurRad="38100" dist="38100" dir="2700000" algn="tl">
                    <a:srgbClr val="000000">
                      <a:alpha val="43137"/>
                    </a:srgbClr>
                  </a:outerShdw>
                </a:effectLst>
              </a:rPr>
              <a:t>still using my old strategies for “problem solving.”</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5.	I fail to take hold of God’s power and use it appropriately in my daily living.</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6.	Unresolved problems of my past are still affecting me.</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7.	Compartmentalizing my life.</a:t>
            </a:r>
          </a:p>
        </p:txBody>
      </p:sp>
      <p:sp>
        <p:nvSpPr>
          <p:cNvPr id="4" name="Slide Number Placeholder 3"/>
          <p:cNvSpPr>
            <a:spLocks noGrp="1"/>
          </p:cNvSpPr>
          <p:nvPr>
            <p:ph type="sldNum" sz="quarter" idx="12"/>
          </p:nvPr>
        </p:nvSpPr>
        <p:spPr/>
        <p:txBody>
          <a:bodyPr/>
          <a:lstStyle/>
          <a:p>
            <a:pPr>
              <a:defRPr/>
            </a:pPr>
            <a:fld id="{A525F443-1D49-43A4-8907-37C9360B4F2D}" type="slidenum">
              <a:rPr lang="en-US"/>
              <a:pPr>
                <a:defRPr/>
              </a:pPr>
              <a:t>10</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sz="4000">
                <a:solidFill>
                  <a:schemeClr val="tx2">
                    <a:tint val="100000"/>
                    <a:satMod val="250000"/>
                  </a:schemeClr>
                </a:solidFill>
              </a:rPr>
              <a:t>Does all relapse cause the same damage?</a:t>
            </a:r>
          </a:p>
        </p:txBody>
      </p:sp>
      <p:sp>
        <p:nvSpPr>
          <p:cNvPr id="23555" name="Rectangle 3"/>
          <p:cNvSpPr>
            <a:spLocks noGrp="1" noChangeArrowheads="1"/>
          </p:cNvSpPr>
          <p:nvPr>
            <p:ph idx="1"/>
          </p:nvPr>
        </p:nvSpPr>
        <p:spPr/>
        <p:txBody>
          <a:bodyPr/>
          <a:lstStyle/>
          <a:p>
            <a:pPr eaLnBrk="1" hangingPunct="1">
              <a:spcAft>
                <a:spcPct val="50000"/>
              </a:spcAft>
            </a:pPr>
            <a:r>
              <a:rPr lang="en-US" dirty="0" smtClean="0">
                <a:effectLst>
                  <a:outerShdw blurRad="38100" dist="38100" dir="2700000" algn="tl">
                    <a:srgbClr val="000000">
                      <a:alpha val="43137"/>
                    </a:srgbClr>
                  </a:outerShdw>
                </a:effectLst>
              </a:rPr>
              <a:t>Relapse can be small.</a:t>
            </a:r>
          </a:p>
          <a:p>
            <a:pPr eaLnBrk="1" hangingPunct="1">
              <a:spcAft>
                <a:spcPct val="50000"/>
              </a:spcAft>
            </a:pPr>
            <a:r>
              <a:rPr lang="en-US" dirty="0" smtClean="0">
                <a:effectLst>
                  <a:outerShdw blurRad="38100" dist="38100" dir="2700000" algn="tl">
                    <a:srgbClr val="000000">
                      <a:alpha val="43137"/>
                    </a:srgbClr>
                  </a:outerShdw>
                </a:effectLst>
              </a:rPr>
              <a:t>Relapse can be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catastrophic.</a:t>
            </a:r>
          </a:p>
          <a:p>
            <a:pPr eaLnBrk="1" hangingPunct="1">
              <a:spcAft>
                <a:spcPct val="50000"/>
              </a:spcAft>
            </a:pPr>
            <a:r>
              <a:rPr lang="en-US" dirty="0" smtClean="0">
                <a:effectLst>
                  <a:outerShdw blurRad="38100" dist="38100" dir="2700000" algn="tl">
                    <a:srgbClr val="000000">
                      <a:alpha val="43137"/>
                    </a:srgbClr>
                  </a:outerShdw>
                </a:effectLst>
              </a:rPr>
              <a:t>Relapse is like a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burning building.</a:t>
            </a:r>
          </a:p>
        </p:txBody>
      </p:sp>
      <p:sp>
        <p:nvSpPr>
          <p:cNvPr id="4" name="Slide Number Placeholder 3"/>
          <p:cNvSpPr>
            <a:spLocks noGrp="1"/>
          </p:cNvSpPr>
          <p:nvPr>
            <p:ph type="sldNum" sz="quarter" idx="12"/>
          </p:nvPr>
        </p:nvSpPr>
        <p:spPr/>
        <p:txBody>
          <a:bodyPr/>
          <a:lstStyle/>
          <a:p>
            <a:pPr>
              <a:defRPr/>
            </a:pPr>
            <a:fld id="{732F0BC2-FD92-4A3D-99BF-E68154960A46}" type="slidenum">
              <a:rPr lang="en-US"/>
              <a:pPr>
                <a:defRPr/>
              </a:pPr>
              <a:t>11</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676" y="3048000"/>
            <a:ext cx="4384842" cy="3124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57867" y="21167"/>
            <a:ext cx="9144000" cy="6400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Date Placeholder 3"/>
          <p:cNvSpPr>
            <a:spLocks noGrp="1"/>
          </p:cNvSpPr>
          <p:nvPr>
            <p:ph type="dt" sz="half" idx="10"/>
          </p:nvPr>
        </p:nvSpPr>
        <p:spPr/>
        <p:txBody>
          <a:bodyPr/>
          <a:lstStyle/>
          <a:p>
            <a:pPr>
              <a:defRPr/>
            </a:pPr>
            <a:r>
              <a:rPr lang="en-US" smtClean="0"/>
              <a:t>Course  T509.01   iteenchallenge.org</a:t>
            </a:r>
            <a:endParaRPr lang="en-US" dirty="0"/>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12</a:t>
            </a:fld>
            <a:endParaRPr lang="en-US" dirty="0"/>
          </a:p>
        </p:txBody>
      </p:sp>
      <p:cxnSp>
        <p:nvCxnSpPr>
          <p:cNvPr id="8" name="Straight Arrow Connector 7"/>
          <p:cNvCxnSpPr/>
          <p:nvPr/>
        </p:nvCxnSpPr>
        <p:spPr>
          <a:xfrm>
            <a:off x="2209800" y="3810000"/>
            <a:ext cx="1524000" cy="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810000"/>
            <a:ext cx="762000" cy="1295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495800" y="4114800"/>
            <a:ext cx="914400" cy="990600"/>
          </a:xfrm>
          <a:prstGeom prst="straightConnector1">
            <a:avLst/>
          </a:prstGeom>
          <a:ln w="76200">
            <a:solidFill>
              <a:srgbClr val="00CC66"/>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486400" y="1981200"/>
            <a:ext cx="1524000" cy="2133600"/>
          </a:xfrm>
          <a:prstGeom prst="straightConnector1">
            <a:avLst/>
          </a:prstGeom>
          <a:ln w="76200">
            <a:solidFill>
              <a:srgbClr val="00CC66"/>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133600" y="1828800"/>
            <a:ext cx="7772400" cy="3810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77000" y="4191000"/>
            <a:ext cx="609600" cy="990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086600" y="1905000"/>
            <a:ext cx="2057400" cy="320040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10200" y="4191000"/>
            <a:ext cx="1066800" cy="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62200" y="1459468"/>
            <a:ext cx="3657600" cy="369332"/>
          </a:xfrm>
          <a:prstGeom prst="rect">
            <a:avLst/>
          </a:prstGeom>
          <a:noFill/>
        </p:spPr>
        <p:txBody>
          <a:bodyPr wrap="square" rtlCol="0">
            <a:spAutoFit/>
          </a:bodyPr>
          <a:lstStyle/>
          <a:p>
            <a:r>
              <a:rPr lang="en-US" dirty="0" smtClean="0">
                <a:solidFill>
                  <a:schemeClr val="bg2">
                    <a:lumMod val="60000"/>
                    <a:lumOff val="40000"/>
                  </a:schemeClr>
                </a:solidFill>
              </a:rPr>
              <a:t>God’s ideal for our lives</a:t>
            </a:r>
            <a:endParaRPr lang="en-US" dirty="0">
              <a:solidFill>
                <a:schemeClr val="bg2">
                  <a:lumMod val="60000"/>
                  <a:lumOff val="40000"/>
                </a:schemeClr>
              </a:solidFill>
            </a:endParaRPr>
          </a:p>
        </p:txBody>
      </p:sp>
      <p:sp>
        <p:nvSpPr>
          <p:cNvPr id="3" name="TextBox 2"/>
          <p:cNvSpPr txBox="1"/>
          <p:nvPr/>
        </p:nvSpPr>
        <p:spPr>
          <a:xfrm>
            <a:off x="1600200" y="3352800"/>
            <a:ext cx="2057400" cy="369332"/>
          </a:xfrm>
          <a:prstGeom prst="rect">
            <a:avLst/>
          </a:prstGeom>
          <a:noFill/>
        </p:spPr>
        <p:txBody>
          <a:bodyPr wrap="square" rtlCol="0">
            <a:spAutoFit/>
          </a:bodyPr>
          <a:lstStyle/>
          <a:p>
            <a:r>
              <a:rPr lang="en-US" dirty="0" smtClean="0">
                <a:solidFill>
                  <a:schemeClr val="bg1"/>
                </a:solidFill>
              </a:rPr>
              <a:t>Before addiction</a:t>
            </a:r>
            <a:endParaRPr lang="en-US" dirty="0">
              <a:solidFill>
                <a:schemeClr val="bg1"/>
              </a:solidFill>
            </a:endParaRPr>
          </a:p>
        </p:txBody>
      </p:sp>
      <p:sp>
        <p:nvSpPr>
          <p:cNvPr id="7" name="TextBox 6"/>
          <p:cNvSpPr txBox="1"/>
          <p:nvPr/>
        </p:nvSpPr>
        <p:spPr>
          <a:xfrm>
            <a:off x="1981200" y="4191000"/>
            <a:ext cx="1981200" cy="369332"/>
          </a:xfrm>
          <a:prstGeom prst="rect">
            <a:avLst/>
          </a:prstGeom>
          <a:noFill/>
        </p:spPr>
        <p:txBody>
          <a:bodyPr wrap="square" rtlCol="0">
            <a:spAutoFit/>
          </a:bodyPr>
          <a:lstStyle/>
          <a:p>
            <a:r>
              <a:rPr lang="en-US" dirty="0" smtClean="0">
                <a:solidFill>
                  <a:srgbClr val="FF0000"/>
                </a:solidFill>
              </a:rPr>
              <a:t>Path of addiction</a:t>
            </a:r>
            <a:endParaRPr lang="en-US" dirty="0">
              <a:solidFill>
                <a:srgbClr val="FF0000"/>
              </a:solidFill>
            </a:endParaRPr>
          </a:p>
        </p:txBody>
      </p:sp>
      <p:sp>
        <p:nvSpPr>
          <p:cNvPr id="9" name="TextBox 8"/>
          <p:cNvSpPr txBox="1"/>
          <p:nvPr/>
        </p:nvSpPr>
        <p:spPr>
          <a:xfrm>
            <a:off x="4191000" y="2907268"/>
            <a:ext cx="2133600" cy="369332"/>
          </a:xfrm>
          <a:prstGeom prst="rect">
            <a:avLst/>
          </a:prstGeom>
          <a:noFill/>
        </p:spPr>
        <p:txBody>
          <a:bodyPr wrap="square" rtlCol="0">
            <a:spAutoFit/>
          </a:bodyPr>
          <a:lstStyle/>
          <a:p>
            <a:r>
              <a:rPr lang="en-US" dirty="0" smtClean="0">
                <a:solidFill>
                  <a:srgbClr val="00B050"/>
                </a:solidFill>
              </a:rPr>
              <a:t>Path of recovery</a:t>
            </a:r>
            <a:endParaRPr lang="en-US" dirty="0">
              <a:solidFill>
                <a:srgbClr val="00B050"/>
              </a:solidFill>
            </a:endParaRPr>
          </a:p>
        </p:txBody>
      </p:sp>
      <p:sp>
        <p:nvSpPr>
          <p:cNvPr id="10" name="TextBox 9"/>
          <p:cNvSpPr txBox="1"/>
          <p:nvPr/>
        </p:nvSpPr>
        <p:spPr>
          <a:xfrm>
            <a:off x="5029200" y="4191000"/>
            <a:ext cx="1371600" cy="1477328"/>
          </a:xfrm>
          <a:prstGeom prst="rect">
            <a:avLst/>
          </a:prstGeom>
          <a:noFill/>
        </p:spPr>
        <p:txBody>
          <a:bodyPr wrap="square" rtlCol="0">
            <a:spAutoFit/>
          </a:bodyPr>
          <a:lstStyle/>
          <a:p>
            <a:pPr algn="ctr"/>
            <a:r>
              <a:rPr lang="en-US" dirty="0" smtClean="0">
                <a:solidFill>
                  <a:schemeClr val="bg1"/>
                </a:solidFill>
              </a:rPr>
              <a:t>I</a:t>
            </a:r>
          </a:p>
          <a:p>
            <a:pPr algn="ctr"/>
            <a:r>
              <a:rPr lang="en-US" dirty="0">
                <a:solidFill>
                  <a:schemeClr val="bg1"/>
                </a:solidFill>
              </a:rPr>
              <a:t>I</a:t>
            </a:r>
            <a:endParaRPr lang="en-US" dirty="0" smtClean="0">
              <a:solidFill>
                <a:schemeClr val="bg1"/>
              </a:solidFill>
            </a:endParaRPr>
          </a:p>
          <a:p>
            <a:r>
              <a:rPr lang="en-US" dirty="0" smtClean="0">
                <a:solidFill>
                  <a:schemeClr val="bg1"/>
                </a:solidFill>
              </a:rPr>
              <a:t>Living in incomplete recovery</a:t>
            </a:r>
            <a:endParaRPr lang="en-US" dirty="0">
              <a:solidFill>
                <a:schemeClr val="bg1"/>
              </a:solidFill>
            </a:endParaRPr>
          </a:p>
        </p:txBody>
      </p:sp>
      <p:sp>
        <p:nvSpPr>
          <p:cNvPr id="11" name="TextBox 10"/>
          <p:cNvSpPr txBox="1"/>
          <p:nvPr/>
        </p:nvSpPr>
        <p:spPr>
          <a:xfrm>
            <a:off x="6553200" y="4572001"/>
            <a:ext cx="1828800" cy="1200329"/>
          </a:xfrm>
          <a:prstGeom prst="rect">
            <a:avLst/>
          </a:prstGeom>
          <a:noFill/>
        </p:spPr>
        <p:txBody>
          <a:bodyPr wrap="square" rtlCol="0">
            <a:spAutoFit/>
          </a:bodyPr>
          <a:lstStyle/>
          <a:p>
            <a:r>
              <a:rPr lang="en-US" dirty="0" smtClean="0">
                <a:solidFill>
                  <a:srgbClr val="FF0000"/>
                </a:solidFill>
              </a:rPr>
              <a:t>I</a:t>
            </a:r>
          </a:p>
          <a:p>
            <a:r>
              <a:rPr lang="en-US" dirty="0" smtClean="0">
                <a:solidFill>
                  <a:srgbClr val="FF0000"/>
                </a:solidFill>
              </a:rPr>
              <a:t>I</a:t>
            </a:r>
          </a:p>
          <a:p>
            <a:r>
              <a:rPr lang="en-US" dirty="0" smtClean="0">
                <a:solidFill>
                  <a:srgbClr val="FF0000"/>
                </a:solidFill>
              </a:rPr>
              <a:t>I</a:t>
            </a:r>
          </a:p>
          <a:p>
            <a:r>
              <a:rPr lang="en-US" dirty="0" smtClean="0">
                <a:solidFill>
                  <a:srgbClr val="FF0000"/>
                </a:solidFill>
              </a:rPr>
              <a:t>Relapse</a:t>
            </a:r>
            <a:endParaRPr lang="en-US" dirty="0">
              <a:solidFill>
                <a:srgbClr val="FF0000"/>
              </a:solidFill>
            </a:endParaRPr>
          </a:p>
        </p:txBody>
      </p:sp>
      <p:sp>
        <p:nvSpPr>
          <p:cNvPr id="20" name="TextBox 19"/>
          <p:cNvSpPr txBox="1"/>
          <p:nvPr/>
        </p:nvSpPr>
        <p:spPr>
          <a:xfrm>
            <a:off x="8174567" y="3403600"/>
            <a:ext cx="2133600" cy="369332"/>
          </a:xfrm>
          <a:prstGeom prst="rect">
            <a:avLst/>
          </a:prstGeom>
          <a:noFill/>
        </p:spPr>
        <p:txBody>
          <a:bodyPr wrap="square" rtlCol="0">
            <a:spAutoFit/>
          </a:bodyPr>
          <a:lstStyle/>
          <a:p>
            <a:r>
              <a:rPr lang="en-US" dirty="0" smtClean="0">
                <a:solidFill>
                  <a:srgbClr val="00B050"/>
                </a:solidFill>
              </a:rPr>
              <a:t>Path of recovery</a:t>
            </a:r>
            <a:endParaRPr lang="en-US" dirty="0">
              <a:solidFill>
                <a:srgbClr val="00B050"/>
              </a:solidFill>
            </a:endParaRPr>
          </a:p>
        </p:txBody>
      </p:sp>
    </p:spTree>
    <p:extLst>
      <p:ext uri="{BB962C8B-B14F-4D97-AF65-F5344CB8AC3E}">
        <p14:creationId xmlns:p14="http://schemas.microsoft.com/office/powerpoint/2010/main" val="2693711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r>
              <a:rPr lang="en-US" sz="4000" dirty="0">
                <a:solidFill>
                  <a:schemeClr val="tx1"/>
                </a:solidFill>
              </a:rPr>
              <a:t>Chapter 2</a:t>
            </a:r>
            <a:br>
              <a:rPr lang="en-US" sz="4000" dirty="0">
                <a:solidFill>
                  <a:schemeClr val="tx1"/>
                </a:solidFill>
              </a:rPr>
            </a:br>
            <a:r>
              <a:rPr lang="en-US" sz="4000" dirty="0">
                <a:solidFill>
                  <a:schemeClr val="tx1"/>
                </a:solidFill>
              </a:rPr>
              <a:t>Relapse</a:t>
            </a:r>
          </a:p>
        </p:txBody>
      </p:sp>
      <p:sp>
        <p:nvSpPr>
          <p:cNvPr id="78851" name="Rectangle 3"/>
          <p:cNvSpPr>
            <a:spLocks noGrp="1" noChangeArrowheads="1"/>
          </p:cNvSpPr>
          <p:nvPr>
            <p:ph idx="1"/>
          </p:nvPr>
        </p:nvSpPr>
        <p:spPr/>
        <p:txBody>
          <a:bodyPr/>
          <a:lstStyle/>
          <a:p>
            <a:pPr eaLnBrk="1" hangingPunct="1"/>
            <a:r>
              <a:rPr lang="en-US" dirty="0" smtClean="0">
                <a:effectLst>
                  <a:outerShdw blurRad="38100" dist="38100" dir="2700000" algn="tl">
                    <a:srgbClr val="000000">
                      <a:alpha val="43137"/>
                    </a:srgbClr>
                  </a:outerShdw>
                </a:effectLst>
              </a:rPr>
              <a:t>The damage of relapse is proportional to the level of recovery</a:t>
            </a:r>
          </a:p>
          <a:p>
            <a:pPr eaLnBrk="1" hangingPunct="1">
              <a:buFontTx/>
              <a:buNone/>
            </a:pPr>
            <a:endParaRPr lang="en-US" dirty="0" smtClean="0">
              <a:effectLst>
                <a:outerShdw blurRad="38100" dist="38100" dir="2700000" algn="tl">
                  <a:srgbClr val="000000">
                    <a:alpha val="43137"/>
                  </a:srgbClr>
                </a:outerShdw>
              </a:effectLst>
            </a:endParaRPr>
          </a:p>
          <a:p>
            <a:pPr eaLnBrk="1" hangingPunct="1"/>
            <a:r>
              <a:rPr lang="en-US" dirty="0" smtClean="0">
                <a:effectLst>
                  <a:outerShdw blurRad="38100" dist="38100" dir="2700000" algn="tl">
                    <a:srgbClr val="000000">
                      <a:alpha val="43137"/>
                    </a:srgbClr>
                  </a:outerShdw>
                </a:effectLst>
              </a:rPr>
              <a:t>Relapse is very serious:  now opening self up to deeper damage.</a:t>
            </a:r>
          </a:p>
          <a:p>
            <a:pPr eaLnBrk="1" hangingPunct="1"/>
            <a:endParaRPr lang="en-US" dirty="0" smtClean="0">
              <a:effectLst>
                <a:outerShdw blurRad="38100" dist="38100" dir="2700000" algn="tl">
                  <a:srgbClr val="000000">
                    <a:alpha val="43137"/>
                  </a:srgbClr>
                </a:outerShdw>
              </a:effectLst>
            </a:endParaRPr>
          </a:p>
          <a:p>
            <a:pPr eaLnBrk="1" hangingPunct="1"/>
            <a:r>
              <a:rPr lang="en-US" dirty="0" smtClean="0">
                <a:effectLst>
                  <a:outerShdw blurRad="38100" dist="38100" dir="2700000" algn="tl">
                    <a:srgbClr val="000000">
                      <a:alpha val="43137"/>
                    </a:srgbClr>
                  </a:outerShdw>
                </a:effectLst>
              </a:rPr>
              <a:t>What causes relapse?</a:t>
            </a:r>
          </a:p>
        </p:txBody>
      </p:sp>
      <p:sp>
        <p:nvSpPr>
          <p:cNvPr id="4" name="Slide Number Placeholder 3"/>
          <p:cNvSpPr>
            <a:spLocks noGrp="1"/>
          </p:cNvSpPr>
          <p:nvPr>
            <p:ph type="sldNum" sz="quarter" idx="12"/>
          </p:nvPr>
        </p:nvSpPr>
        <p:spPr/>
        <p:txBody>
          <a:bodyPr/>
          <a:lstStyle/>
          <a:p>
            <a:pPr>
              <a:defRPr/>
            </a:pPr>
            <a:fld id="{04807AF5-7BC8-4703-B5AD-4264D1EBC180}" type="slidenum">
              <a:rPr lang="en-US"/>
              <a:pPr>
                <a:defRPr/>
              </a:pPr>
              <a:t>13</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304800"/>
            <a:ext cx="8229600" cy="1143000"/>
          </a:xfrm>
        </p:spPr>
        <p:txBody>
          <a:bodyPr>
            <a:noAutofit/>
          </a:bodyPr>
          <a:lstStyle/>
          <a:p>
            <a:pPr eaLnBrk="1" fontAlgn="auto" hangingPunct="1">
              <a:spcAft>
                <a:spcPts val="0"/>
              </a:spcAft>
              <a:defRPr/>
            </a:pPr>
            <a:r>
              <a:rPr lang="en-US" sz="4000" dirty="0">
                <a:solidFill>
                  <a:schemeClr val="folHlink"/>
                </a:solidFill>
              </a:rPr>
              <a:t>Seven reasons why recovery quickly turns into relapse</a:t>
            </a:r>
          </a:p>
        </p:txBody>
      </p:sp>
      <p:sp>
        <p:nvSpPr>
          <p:cNvPr id="22531" name="Rectangle 3"/>
          <p:cNvSpPr>
            <a:spLocks noGrp="1" noChangeArrowheads="1"/>
          </p:cNvSpPr>
          <p:nvPr>
            <p:ph idx="1"/>
          </p:nvPr>
        </p:nvSpPr>
        <p:spPr>
          <a:xfrm>
            <a:off x="1981200" y="1600200"/>
            <a:ext cx="8229600" cy="4694238"/>
          </a:xfrm>
        </p:spPr>
        <p:txBody>
          <a:bodyPr/>
          <a:lstStyle/>
          <a:p>
            <a:pPr marL="609600" indent="-609600" eaLnBrk="1" hangingPunct="1">
              <a:lnSpc>
                <a:spcPct val="80000"/>
              </a:lnSpc>
              <a:spcAft>
                <a:spcPct val="55000"/>
              </a:spcAft>
              <a:buNone/>
            </a:pPr>
            <a:r>
              <a:rPr lang="en-US" sz="2400" dirty="0">
                <a:effectLst>
                  <a:outerShdw blurRad="38100" dist="38100" dir="2700000" algn="tl">
                    <a:srgbClr val="000000">
                      <a:alpha val="43137"/>
                    </a:srgbClr>
                  </a:outerShdw>
                </a:effectLst>
              </a:rPr>
              <a:t>1</a:t>
            </a:r>
            <a:r>
              <a:rPr lang="en-US" sz="1800" dirty="0">
                <a:effectLst>
                  <a:outerShdw blurRad="38100" dist="38100" dir="2700000" algn="tl">
                    <a:srgbClr val="000000">
                      <a:alpha val="43137"/>
                    </a:srgbClr>
                  </a:outerShdw>
                </a:effectLst>
              </a:rPr>
              <a:t>.	</a:t>
            </a:r>
            <a:r>
              <a:rPr lang="en-US" sz="2300" dirty="0">
                <a:effectLst>
                  <a:outerShdw blurRad="38100" dist="38100" dir="2700000" algn="tl">
                    <a:srgbClr val="000000">
                      <a:alpha val="43137"/>
                    </a:srgbClr>
                  </a:outerShdw>
                </a:effectLst>
              </a:rPr>
              <a:t>Magical thinking—My problems are all fixed.  I’m fine.  </a:t>
            </a:r>
            <a:br>
              <a:rPr lang="en-US" sz="2300" dirty="0">
                <a:effectLst>
                  <a:outerShdw blurRad="38100" dist="38100" dir="2700000" algn="tl">
                    <a:srgbClr val="000000">
                      <a:alpha val="43137"/>
                    </a:srgbClr>
                  </a:outerShdw>
                </a:effectLst>
              </a:rPr>
            </a:br>
            <a:r>
              <a:rPr lang="en-US" sz="2300" dirty="0">
                <a:effectLst>
                  <a:outerShdw blurRad="38100" dist="38100" dir="2700000" algn="tl">
                    <a:srgbClr val="000000">
                      <a:alpha val="43137"/>
                    </a:srgbClr>
                  </a:outerShdw>
                </a:effectLst>
              </a:rPr>
              <a:t>I can handle this on my own.  </a:t>
            </a:r>
            <a:r>
              <a:rPr lang="en-US" sz="2300" dirty="0" smtClean="0">
                <a:effectLst>
                  <a:outerShdw blurRad="38100" dist="38100" dir="2700000" algn="tl">
                    <a:srgbClr val="000000">
                      <a:alpha val="43137"/>
                    </a:srgbClr>
                  </a:outerShdw>
                </a:effectLst>
              </a:rPr>
              <a:t>I have </a:t>
            </a:r>
            <a:r>
              <a:rPr lang="en-US" sz="2300" dirty="0">
                <a:effectLst>
                  <a:outerShdw blurRad="38100" dist="38100" dir="2700000" algn="tl">
                    <a:srgbClr val="000000">
                      <a:alpha val="43137"/>
                    </a:srgbClr>
                  </a:outerShdw>
                </a:effectLst>
              </a:rPr>
              <a:t>been delivered.</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2.	Environmental abstinence vs. real change on the inside.</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3.	My old friends are still my friends today.</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4.	When facing new problems, </a:t>
            </a:r>
            <a:r>
              <a:rPr lang="en-US" sz="2300" dirty="0" smtClean="0">
                <a:effectLst>
                  <a:outerShdw blurRad="38100" dist="38100" dir="2700000" algn="tl">
                    <a:srgbClr val="000000">
                      <a:alpha val="43137"/>
                    </a:srgbClr>
                  </a:outerShdw>
                </a:effectLst>
              </a:rPr>
              <a:t>I am </a:t>
            </a:r>
            <a:r>
              <a:rPr lang="en-US" sz="2300" dirty="0">
                <a:effectLst>
                  <a:outerShdw blurRad="38100" dist="38100" dir="2700000" algn="tl">
                    <a:srgbClr val="000000">
                      <a:alpha val="43137"/>
                    </a:srgbClr>
                  </a:outerShdw>
                </a:effectLst>
              </a:rPr>
              <a:t>still using my old strategies for “problem solving.”</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5.	I fail to take hold of God’s power and use it appropriately in my daily living.</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6.	Unresolved problems of my past are still affecting me.</a:t>
            </a:r>
          </a:p>
          <a:p>
            <a:pPr marL="609600" indent="-609600" eaLnBrk="1" hangingPunct="1">
              <a:lnSpc>
                <a:spcPct val="80000"/>
              </a:lnSpc>
              <a:spcAft>
                <a:spcPct val="55000"/>
              </a:spcAft>
              <a:buNone/>
            </a:pPr>
            <a:r>
              <a:rPr lang="en-US" sz="2300" dirty="0">
                <a:effectLst>
                  <a:outerShdw blurRad="38100" dist="38100" dir="2700000" algn="tl">
                    <a:srgbClr val="000000">
                      <a:alpha val="43137"/>
                    </a:srgbClr>
                  </a:outerShdw>
                </a:effectLst>
              </a:rPr>
              <a:t>7.	Compartmentalizing my life.</a:t>
            </a:r>
          </a:p>
        </p:txBody>
      </p:sp>
      <p:sp>
        <p:nvSpPr>
          <p:cNvPr id="4" name="Slide Number Placeholder 3"/>
          <p:cNvSpPr>
            <a:spLocks noGrp="1"/>
          </p:cNvSpPr>
          <p:nvPr>
            <p:ph type="sldNum" sz="quarter" idx="12"/>
          </p:nvPr>
        </p:nvSpPr>
        <p:spPr/>
        <p:txBody>
          <a:bodyPr/>
          <a:lstStyle/>
          <a:p>
            <a:pPr>
              <a:defRPr/>
            </a:pPr>
            <a:fld id="{A525F443-1D49-43A4-8907-37C9360B4F2D}" type="slidenum">
              <a:rPr lang="en-US"/>
              <a:pPr>
                <a:defRPr/>
              </a:pPr>
              <a:t>14</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extLst>
      <p:ext uri="{BB962C8B-B14F-4D97-AF65-F5344CB8AC3E}">
        <p14:creationId xmlns:p14="http://schemas.microsoft.com/office/powerpoint/2010/main" val="56411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1981200" y="1295400"/>
            <a:ext cx="8229600" cy="4999038"/>
          </a:xfrm>
        </p:spPr>
        <p:txBody>
          <a:bodyPr/>
          <a:lstStyle/>
          <a:p>
            <a:pPr eaLnBrk="1" hangingPunct="1"/>
            <a:r>
              <a:rPr lang="en-US" sz="3600" dirty="0">
                <a:effectLst>
                  <a:outerShdw blurRad="38100" dist="38100" dir="2700000" algn="tl">
                    <a:srgbClr val="000000">
                      <a:alpha val="43137"/>
                    </a:srgbClr>
                  </a:outerShdw>
                </a:effectLst>
              </a:rPr>
              <a:t>One of the most common patterns in relapse is the person failed to deal with issues that were </a:t>
            </a:r>
            <a:r>
              <a:rPr lang="en-US" sz="3600" u="sng" dirty="0">
                <a:effectLst>
                  <a:outerShdw blurRad="38100" dist="38100" dir="2700000" algn="tl">
                    <a:srgbClr val="000000">
                      <a:alpha val="43137"/>
                    </a:srgbClr>
                  </a:outerShdw>
                </a:effectLst>
              </a:rPr>
              <a:t>not the primary addiction</a:t>
            </a:r>
            <a:r>
              <a:rPr lang="en-US" sz="3600" dirty="0">
                <a:effectLst>
                  <a:outerShdw blurRad="38100" dist="38100" dir="2700000" algn="tl">
                    <a:srgbClr val="000000">
                      <a:alpha val="43137"/>
                    </a:srgbClr>
                  </a:outerShdw>
                </a:effectLst>
              </a:rPr>
              <a:t>.  But these often were related to the addiction.</a:t>
            </a:r>
          </a:p>
          <a:p>
            <a:pPr eaLnBrk="1" hangingPunct="1"/>
            <a:endParaRPr lang="en-US" sz="3600" dirty="0">
              <a:effectLst>
                <a:outerShdw blurRad="38100" dist="38100" dir="2700000" algn="tl">
                  <a:srgbClr val="000000">
                    <a:alpha val="43137"/>
                  </a:srgbClr>
                </a:outerShdw>
              </a:effectLst>
            </a:endParaRPr>
          </a:p>
          <a:p>
            <a:pPr eaLnBrk="1" hangingPunct="1"/>
            <a:r>
              <a:rPr lang="en-US" sz="3600" dirty="0">
                <a:effectLst>
                  <a:outerShdw blurRad="38100" dist="38100" dir="2700000" algn="tl">
                    <a:srgbClr val="000000">
                      <a:alpha val="43137"/>
                    </a:srgbClr>
                  </a:outerShdw>
                </a:effectLst>
              </a:rPr>
              <a:t>Could even be parallel addictions.</a:t>
            </a:r>
          </a:p>
        </p:txBody>
      </p:sp>
      <p:sp>
        <p:nvSpPr>
          <p:cNvPr id="3" name="Slide Number Placeholder 2"/>
          <p:cNvSpPr>
            <a:spLocks noGrp="1"/>
          </p:cNvSpPr>
          <p:nvPr>
            <p:ph type="sldNum" sz="quarter" idx="12"/>
          </p:nvPr>
        </p:nvSpPr>
        <p:spPr/>
        <p:txBody>
          <a:bodyPr/>
          <a:lstStyle/>
          <a:p>
            <a:pPr>
              <a:defRPr/>
            </a:pPr>
            <a:fld id="{8EF63041-819B-42FE-9B0E-BCB254A9EA41}" type="slidenum">
              <a:rPr lang="en-US"/>
              <a:pPr>
                <a:defRPr/>
              </a:pPr>
              <a:t>15</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Content Placeholder 6" descr="iceberg.jpg"/>
          <p:cNvPicPr>
            <a:picLocks noGrp="1" noChangeAspect="1"/>
          </p:cNvPicPr>
          <p:nvPr>
            <p:ph idx="1"/>
          </p:nvPr>
        </p:nvPicPr>
        <p:blipFill>
          <a:blip r:embed="rId2" cstate="print"/>
          <a:srcRect/>
          <a:stretch>
            <a:fillRect/>
          </a:stretch>
        </p:blipFill>
        <p:spPr>
          <a:xfrm>
            <a:off x="1524000" y="-42863"/>
            <a:ext cx="4495800" cy="6143626"/>
          </a:xfrm>
        </p:spPr>
      </p:pic>
      <p:sp>
        <p:nvSpPr>
          <p:cNvPr id="4" name="Date Placeholder 3"/>
          <p:cNvSpPr>
            <a:spLocks noGrp="1"/>
          </p:cNvSpPr>
          <p:nvPr>
            <p:ph type="dt" sz="quarter" idx="10"/>
          </p:nvPr>
        </p:nvSpPr>
        <p:spPr/>
        <p:txBody>
          <a:bodyPr/>
          <a:lstStyle/>
          <a:p>
            <a:pPr>
              <a:defRPr/>
            </a:pPr>
            <a:r>
              <a:rPr lang="en-US" smtClean="0"/>
              <a:t>Course  T509.01   iteenchallenge.org</a:t>
            </a:r>
            <a:endParaRPr lang="en-US" dirty="0"/>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p>
            <a:pPr>
              <a:defRPr/>
            </a:pPr>
            <a:fld id="{21926280-BA0B-4EF1-AB65-7B9A55020A48}" type="slidenum">
              <a:rPr lang="en-US" smtClean="0"/>
              <a:pPr>
                <a:defRPr/>
              </a:pPr>
              <a:t>16</a:t>
            </a:fld>
            <a:endParaRPr lang="en-US" dirty="0"/>
          </a:p>
        </p:txBody>
      </p:sp>
      <p:sp>
        <p:nvSpPr>
          <p:cNvPr id="79878" name="TextBox 7"/>
          <p:cNvSpPr txBox="1">
            <a:spLocks noChangeArrowheads="1"/>
          </p:cNvSpPr>
          <p:nvPr/>
        </p:nvSpPr>
        <p:spPr bwMode="auto">
          <a:xfrm>
            <a:off x="6477000" y="1371601"/>
            <a:ext cx="3505200" cy="2678113"/>
          </a:xfrm>
          <a:prstGeom prst="rect">
            <a:avLst/>
          </a:prstGeom>
          <a:noFill/>
          <a:ln w="9525">
            <a:noFill/>
            <a:miter lim="800000"/>
            <a:headEnd/>
            <a:tailEnd/>
          </a:ln>
        </p:spPr>
        <p:txBody>
          <a:bodyPr>
            <a:spAutoFit/>
          </a:bodyPr>
          <a:lstStyle/>
          <a:p>
            <a:r>
              <a:rPr lang="en-US" sz="2800" b="1" dirty="0">
                <a:effectLst>
                  <a:outerShdw blurRad="38100" dist="38100" dir="2700000" algn="tl">
                    <a:srgbClr val="000000">
                      <a:alpha val="43137"/>
                    </a:srgbClr>
                  </a:outerShdw>
                </a:effectLst>
              </a:rPr>
              <a:t>Surface Problems</a:t>
            </a:r>
          </a:p>
          <a:p>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r>
              <a:rPr lang="en-US" sz="2800" b="1" dirty="0">
                <a:effectLst>
                  <a:outerShdw blurRad="38100" dist="38100" dir="2700000" algn="tl">
                    <a:srgbClr val="000000">
                      <a:alpha val="43137"/>
                    </a:srgbClr>
                  </a:outerShdw>
                </a:effectLst>
              </a:rPr>
              <a:t>Root Problems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1981200" y="838200"/>
            <a:ext cx="8229600" cy="5456238"/>
          </a:xfrm>
        </p:spPr>
        <p:txBody>
          <a:bodyPr/>
          <a:lstStyle/>
          <a:p>
            <a:pPr eaLnBrk="1" hangingPunct="1"/>
            <a:r>
              <a:rPr lang="en-US" sz="3600" dirty="0">
                <a:effectLst>
                  <a:outerShdw blurRad="38100" dist="38100" dir="2700000" algn="tl">
                    <a:srgbClr val="000000">
                      <a:alpha val="43137"/>
                    </a:srgbClr>
                  </a:outerShdw>
                </a:effectLst>
              </a:rPr>
              <a:t>The importance of facing our fears</a:t>
            </a:r>
          </a:p>
          <a:p>
            <a:pPr eaLnBrk="1" hangingPunct="1"/>
            <a:endParaRPr lang="en-US" sz="3600" dirty="0">
              <a:effectLst>
                <a:outerShdw blurRad="38100" dist="38100" dir="2700000" algn="tl">
                  <a:srgbClr val="000000">
                    <a:alpha val="43137"/>
                  </a:srgbClr>
                </a:outerShdw>
              </a:effectLst>
            </a:endParaRPr>
          </a:p>
          <a:p>
            <a:pPr eaLnBrk="1" hangingPunct="1"/>
            <a:r>
              <a:rPr lang="en-US" sz="3600" dirty="0">
                <a:effectLst>
                  <a:outerShdw blurRad="38100" dist="38100" dir="2700000" algn="tl">
                    <a:srgbClr val="000000">
                      <a:alpha val="43137"/>
                    </a:srgbClr>
                  </a:outerShdw>
                </a:effectLst>
              </a:rPr>
              <a:t>The importance of facing our pain</a:t>
            </a:r>
          </a:p>
          <a:p>
            <a:pPr eaLnBrk="1" hangingPunct="1">
              <a:buFontTx/>
              <a:buNone/>
            </a:pPr>
            <a:endParaRPr lang="en-US" sz="3600" dirty="0">
              <a:effectLst>
                <a:outerShdw blurRad="38100" dist="38100" dir="2700000" algn="tl">
                  <a:srgbClr val="000000">
                    <a:alpha val="43137"/>
                  </a:srgbClr>
                </a:outerShdw>
              </a:effectLst>
            </a:endParaRPr>
          </a:p>
          <a:p>
            <a:pPr eaLnBrk="1" hangingPunct="1">
              <a:buFontTx/>
              <a:buNone/>
            </a:pPr>
            <a:r>
              <a:rPr lang="en-US" sz="3600" dirty="0">
                <a:effectLst>
                  <a:outerShdw blurRad="38100" dist="38100" dir="2700000" algn="tl">
                    <a:srgbClr val="000000">
                      <a:alpha val="43137"/>
                    </a:srgbClr>
                  </a:outerShdw>
                </a:effectLst>
              </a:rPr>
              <a:t>		The myth of leprosy </a:t>
            </a:r>
          </a:p>
          <a:p>
            <a:pPr lvl="1" eaLnBrk="1" hangingPunct="1">
              <a:buFontTx/>
              <a:buNone/>
            </a:pPr>
            <a:r>
              <a:rPr lang="en-US" sz="3600" dirty="0">
                <a:effectLst>
                  <a:outerShdw blurRad="38100" dist="38100" dir="2700000" algn="tl">
                    <a:srgbClr val="000000">
                      <a:alpha val="43137"/>
                    </a:srgbClr>
                  </a:outerShdw>
                </a:effectLst>
              </a:rPr>
              <a:t>		The truth of leprosy</a:t>
            </a:r>
            <a:r>
              <a:rPr lang="en-US" dirty="0" smtClean="0"/>
              <a:t/>
            </a:r>
            <a:br>
              <a:rPr lang="en-US" dirty="0" smtClean="0"/>
            </a:br>
            <a:endParaRPr lang="en-US" dirty="0" smtClean="0"/>
          </a:p>
        </p:txBody>
      </p:sp>
      <p:sp>
        <p:nvSpPr>
          <p:cNvPr id="3" name="Slide Number Placeholder 2"/>
          <p:cNvSpPr>
            <a:spLocks noGrp="1"/>
          </p:cNvSpPr>
          <p:nvPr>
            <p:ph type="sldNum" sz="quarter" idx="12"/>
          </p:nvPr>
        </p:nvSpPr>
        <p:spPr/>
        <p:txBody>
          <a:bodyPr/>
          <a:lstStyle/>
          <a:p>
            <a:pPr>
              <a:defRPr/>
            </a:pPr>
            <a:fld id="{3EE51210-9F9A-430B-8F84-318179872DA1}" type="slidenum">
              <a:rPr lang="en-US"/>
              <a:pPr>
                <a:defRPr/>
              </a:pPr>
              <a:t>17</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Genesis Book pg"/>
          <p:cNvPicPr>
            <a:picLocks noChangeAspect="1" noChangeArrowheads="1"/>
          </p:cNvPicPr>
          <p:nvPr/>
        </p:nvPicPr>
        <p:blipFill>
          <a:blip r:embed="rId2" cstate="print"/>
          <a:srcRect b="4651"/>
          <a:stretch>
            <a:fillRect/>
          </a:stretch>
        </p:blipFill>
        <p:spPr bwMode="auto">
          <a:xfrm>
            <a:off x="2286000" y="0"/>
            <a:ext cx="7543800" cy="6477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5BE42DD4-A0C3-4A7A-AFA1-6A0E2A9821B6}" type="slidenum">
              <a:rPr lang="en-US"/>
              <a:pPr>
                <a:defRPr/>
              </a:pPr>
              <a:t>18</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981200" y="533400"/>
            <a:ext cx="8229600" cy="1143000"/>
          </a:xfrm>
        </p:spPr>
        <p:txBody>
          <a:bodyPr/>
          <a:lstStyle/>
          <a:p>
            <a:pPr eaLnBrk="1" fontAlgn="auto" hangingPunct="1">
              <a:spcAft>
                <a:spcPts val="0"/>
              </a:spcAft>
              <a:defRPr/>
            </a:pPr>
            <a:r>
              <a:rPr lang="en-US" dirty="0" smtClean="0">
                <a:solidFill>
                  <a:schemeClr val="tx2">
                    <a:tint val="100000"/>
                    <a:satMod val="250000"/>
                  </a:schemeClr>
                </a:solidFill>
              </a:rPr>
              <a:t>A closer look at relapse</a:t>
            </a:r>
          </a:p>
        </p:txBody>
      </p:sp>
      <p:sp>
        <p:nvSpPr>
          <p:cNvPr id="84995" name="Rectangle 3"/>
          <p:cNvSpPr>
            <a:spLocks noGrp="1" noChangeArrowheads="1"/>
          </p:cNvSpPr>
          <p:nvPr>
            <p:ph idx="1"/>
          </p:nvPr>
        </p:nvSpPr>
        <p:spPr>
          <a:xfrm>
            <a:off x="1981200" y="1828800"/>
            <a:ext cx="8229600" cy="4038600"/>
          </a:xfrm>
        </p:spPr>
        <p:txBody>
          <a:bodyPr/>
          <a:lstStyle/>
          <a:p>
            <a:pPr eaLnBrk="1" hangingPunct="1"/>
            <a:r>
              <a:rPr lang="en-US" dirty="0" smtClean="0">
                <a:effectLst>
                  <a:outerShdw blurRad="38100" dist="38100" dir="2700000" algn="tl">
                    <a:srgbClr val="000000">
                      <a:alpha val="43137"/>
                    </a:srgbClr>
                  </a:outerShdw>
                </a:effectLst>
              </a:rPr>
              <a:t>A person must have experienced recovery to some degree to be able to relapse.</a:t>
            </a:r>
          </a:p>
          <a:p>
            <a:pPr eaLnBrk="1" hangingPunct="1">
              <a:buFontTx/>
              <a:buNone/>
            </a:pPr>
            <a:endParaRPr lang="en-US" dirty="0" smtClean="0">
              <a:effectLst>
                <a:outerShdw blurRad="38100" dist="38100" dir="2700000" algn="tl">
                  <a:srgbClr val="000000">
                    <a:alpha val="43137"/>
                  </a:srgbClr>
                </a:outerShdw>
              </a:effectLst>
            </a:endParaRPr>
          </a:p>
          <a:p>
            <a:pPr eaLnBrk="1" hangingPunct="1"/>
            <a:r>
              <a:rPr lang="en-US" dirty="0" smtClean="0">
                <a:effectLst>
                  <a:outerShdw blurRad="38100" dist="38100" dir="2700000" algn="tl">
                    <a:srgbClr val="000000">
                      <a:alpha val="43137"/>
                    </a:srgbClr>
                  </a:outerShdw>
                </a:effectLst>
              </a:rPr>
              <a:t>Three dimensions of relapse</a:t>
            </a:r>
          </a:p>
          <a:p>
            <a:pPr eaLnBrk="1" hangingPunct="1">
              <a:buFontTx/>
              <a:buNone/>
            </a:pPr>
            <a:r>
              <a:rPr lang="en-US" dirty="0" smtClean="0">
                <a:effectLst>
                  <a:outerShdw blurRad="38100" dist="38100" dir="2700000" algn="tl">
                    <a:srgbClr val="000000">
                      <a:alpha val="43137"/>
                    </a:srgbClr>
                  </a:outerShdw>
                </a:effectLst>
              </a:rPr>
              <a:t>		1.	Physical</a:t>
            </a:r>
          </a:p>
          <a:p>
            <a:pPr eaLnBrk="1" hangingPunct="1">
              <a:buFontTx/>
              <a:buNone/>
            </a:pPr>
            <a:r>
              <a:rPr lang="en-US" dirty="0" smtClean="0">
                <a:effectLst>
                  <a:outerShdw blurRad="38100" dist="38100" dir="2700000" algn="tl">
                    <a:srgbClr val="000000">
                      <a:alpha val="43137"/>
                    </a:srgbClr>
                  </a:outerShdw>
                </a:effectLst>
              </a:rPr>
              <a:t>		2.	Mental</a:t>
            </a:r>
          </a:p>
          <a:p>
            <a:pPr eaLnBrk="1" hangingPunct="1">
              <a:buFontTx/>
              <a:buNone/>
            </a:pPr>
            <a:r>
              <a:rPr lang="en-US" dirty="0" smtClean="0">
                <a:effectLst>
                  <a:outerShdw blurRad="38100" dist="38100" dir="2700000" algn="tl">
                    <a:srgbClr val="000000">
                      <a:alpha val="43137"/>
                    </a:srgbClr>
                  </a:outerShdw>
                </a:effectLst>
              </a:rPr>
              <a:t>		3.	Spiritual</a:t>
            </a:r>
          </a:p>
        </p:txBody>
      </p:sp>
      <p:sp>
        <p:nvSpPr>
          <p:cNvPr id="4" name="Slide Number Placeholder 3"/>
          <p:cNvSpPr>
            <a:spLocks noGrp="1"/>
          </p:cNvSpPr>
          <p:nvPr>
            <p:ph type="sldNum" sz="quarter" idx="12"/>
          </p:nvPr>
        </p:nvSpPr>
        <p:spPr/>
        <p:txBody>
          <a:bodyPr/>
          <a:lstStyle/>
          <a:p>
            <a:pPr>
              <a:defRPr/>
            </a:pPr>
            <a:fld id="{1F132381-67AB-49A7-A101-FE34E48D25F0}" type="slidenum">
              <a:rPr lang="en-US"/>
              <a:pPr>
                <a:defRPr/>
              </a:pPr>
              <a:t>19</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990600"/>
          </a:xfrm>
        </p:spPr>
        <p:txBody>
          <a:bodyPr/>
          <a:lstStyle/>
          <a:p>
            <a:r>
              <a:rPr lang="en-US" dirty="0" smtClean="0"/>
              <a:t>Personal Application Ideas</a:t>
            </a:r>
            <a:endParaRPr lang="en-US" dirty="0"/>
          </a:p>
        </p:txBody>
      </p:sp>
      <p:sp>
        <p:nvSpPr>
          <p:cNvPr id="3" name="Content Placeholder 2"/>
          <p:cNvSpPr>
            <a:spLocks noGrp="1"/>
          </p:cNvSpPr>
          <p:nvPr>
            <p:ph idx="1"/>
          </p:nvPr>
        </p:nvSpPr>
        <p:spPr/>
        <p:txBody>
          <a:bodyPr/>
          <a:lstStyle/>
          <a:p>
            <a:pPr>
              <a:buNone/>
              <a:tabLst>
                <a:tab pos="7315200" algn="r"/>
              </a:tabLst>
            </a:pPr>
            <a:r>
              <a:rPr lang="en-US" dirty="0" smtClean="0"/>
              <a:t>1	</a:t>
            </a:r>
            <a:r>
              <a:rPr lang="en-US" u="sng" dirty="0" smtClean="0"/>
              <a:t>	</a:t>
            </a:r>
          </a:p>
          <a:p>
            <a:pPr>
              <a:buNone/>
              <a:tabLst>
                <a:tab pos="7315200" algn="r"/>
              </a:tabLst>
            </a:pPr>
            <a:r>
              <a:rPr lang="en-US" dirty="0" smtClean="0"/>
              <a:t>2	</a:t>
            </a:r>
            <a:r>
              <a:rPr lang="en-US" u="sng" dirty="0" smtClean="0"/>
              <a:t>	</a:t>
            </a:r>
          </a:p>
          <a:p>
            <a:pPr>
              <a:buNone/>
              <a:tabLst>
                <a:tab pos="7315200" algn="r"/>
              </a:tabLst>
            </a:pPr>
            <a:r>
              <a:rPr lang="en-US" dirty="0" smtClean="0"/>
              <a:t>3	</a:t>
            </a:r>
            <a:r>
              <a:rPr lang="en-US" u="sng" dirty="0" smtClean="0"/>
              <a:t>	</a:t>
            </a:r>
          </a:p>
          <a:p>
            <a:pPr>
              <a:buNone/>
              <a:tabLst>
                <a:tab pos="7315200" algn="r"/>
              </a:tabLst>
            </a:pPr>
            <a:r>
              <a:rPr lang="en-US" dirty="0" smtClean="0"/>
              <a:t>4	</a:t>
            </a:r>
            <a:r>
              <a:rPr lang="en-US" u="sng" dirty="0" smtClean="0"/>
              <a:t>	</a:t>
            </a:r>
          </a:p>
          <a:p>
            <a:pPr>
              <a:buNone/>
              <a:tabLst>
                <a:tab pos="7315200" algn="r"/>
              </a:tabLst>
            </a:pPr>
            <a:r>
              <a:rPr lang="en-US" dirty="0" smtClean="0"/>
              <a:t>5	</a:t>
            </a:r>
            <a:r>
              <a:rPr lang="en-US" u="sng" dirty="0" smtClean="0"/>
              <a:t>	</a:t>
            </a:r>
          </a:p>
          <a:p>
            <a:pPr>
              <a:buNone/>
              <a:tabLst>
                <a:tab pos="7315200" algn="r"/>
              </a:tabLst>
            </a:pPr>
            <a:r>
              <a:rPr lang="en-US" dirty="0" smtClean="0"/>
              <a:t>6	</a:t>
            </a:r>
            <a:r>
              <a:rPr lang="en-US" u="sng" dirty="0" smtClean="0"/>
              <a:t>	</a:t>
            </a:r>
          </a:p>
          <a:p>
            <a:pPr>
              <a:buNone/>
              <a:tabLst>
                <a:tab pos="7315200" algn="r"/>
              </a:tabLst>
            </a:pPr>
            <a:r>
              <a:rPr lang="en-US" dirty="0" smtClean="0"/>
              <a:t>7	</a:t>
            </a:r>
            <a:r>
              <a:rPr lang="en-US" u="sng" dirty="0" smtClean="0"/>
              <a:t>	</a:t>
            </a:r>
          </a:p>
          <a:p>
            <a:pPr>
              <a:buNone/>
            </a:pPr>
            <a:endParaRPr lang="en-US" dirty="0"/>
          </a:p>
        </p:txBody>
      </p:sp>
      <p:sp>
        <p:nvSpPr>
          <p:cNvPr id="4" name="Date Placeholder 3"/>
          <p:cNvSpPr>
            <a:spLocks noGrp="1"/>
          </p:cNvSpPr>
          <p:nvPr>
            <p:ph type="dt" sz="half" idx="10"/>
          </p:nvPr>
        </p:nvSpPr>
        <p:spPr/>
        <p:txBody>
          <a:bodyPr/>
          <a:lstStyle/>
          <a:p>
            <a:pPr>
              <a:defRPr/>
            </a:pPr>
            <a:r>
              <a:rPr lang="en-US" smtClean="0"/>
              <a:t>Course  T509.01   iteenchallenge.org</a:t>
            </a:r>
            <a:endParaRPr lang="en-US" dirty="0"/>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1981200" y="1066800"/>
            <a:ext cx="8229600" cy="4114800"/>
          </a:xfrm>
        </p:spPr>
        <p:txBody>
          <a:bodyPr/>
          <a:lstStyle/>
          <a:p>
            <a:pPr eaLnBrk="1" hangingPunct="1">
              <a:buFontTx/>
              <a:buNone/>
            </a:pPr>
            <a:r>
              <a:rPr lang="en-US" sz="4800" b="1" dirty="0">
                <a:effectLst>
                  <a:outerShdw blurRad="38100" dist="38100" dir="2700000" algn="tl">
                    <a:srgbClr val="000000">
                      <a:alpha val="43137"/>
                    </a:srgbClr>
                  </a:outerShdw>
                </a:effectLst>
              </a:rPr>
              <a:t>What are your triggers?</a:t>
            </a:r>
          </a:p>
        </p:txBody>
      </p:sp>
      <p:sp>
        <p:nvSpPr>
          <p:cNvPr id="4" name="Slide Number Placeholder 3"/>
          <p:cNvSpPr>
            <a:spLocks noGrp="1"/>
          </p:cNvSpPr>
          <p:nvPr>
            <p:ph type="sldNum" sz="quarter" idx="12"/>
          </p:nvPr>
        </p:nvSpPr>
        <p:spPr/>
        <p:txBody>
          <a:bodyPr/>
          <a:lstStyle/>
          <a:p>
            <a:pPr>
              <a:defRPr/>
            </a:pPr>
            <a:fld id="{497FEFF2-7DF2-41AB-8D91-1984B831DE5D}" type="slidenum">
              <a:rPr lang="en-US"/>
              <a:pPr>
                <a:defRPr/>
              </a:pPr>
              <a:t>20</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962400"/>
            <a:ext cx="2819400" cy="191719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301" y="3429000"/>
            <a:ext cx="3040993" cy="242519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1981200" y="990600"/>
            <a:ext cx="8229600" cy="4114800"/>
          </a:xfrm>
        </p:spPr>
        <p:txBody>
          <a:bodyPr/>
          <a:lstStyle/>
          <a:p>
            <a:pPr eaLnBrk="1" hangingPunct="1"/>
            <a:r>
              <a:rPr lang="en-US" dirty="0" smtClean="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Relapse does not begin with the first drink.  Relapse begins when a person reactivates patterns of denial, isolation, elevated stress, and impaired judgment.”  </a:t>
            </a:r>
          </a:p>
          <a:p>
            <a:pPr eaLnBrk="1" hangingPunct="1">
              <a:buFontTx/>
              <a:buNone/>
            </a:pPr>
            <a:r>
              <a:rPr lang="en-US" sz="2000" dirty="0">
                <a:effectLst>
                  <a:outerShdw blurRad="38100" dist="38100" dir="2700000" algn="tl">
                    <a:srgbClr val="000000">
                      <a:alpha val="43137"/>
                    </a:srgbClr>
                  </a:outerShdw>
                </a:effectLst>
              </a:rPr>
              <a:t>--quote from </a:t>
            </a:r>
            <a:r>
              <a:rPr lang="en-US" sz="2000" i="1" dirty="0">
                <a:effectLst>
                  <a:outerShdw blurRad="38100" dist="38100" dir="2700000" algn="tl">
                    <a:srgbClr val="000000">
                      <a:alpha val="43137"/>
                    </a:srgbClr>
                  </a:outerShdw>
                </a:effectLst>
              </a:rPr>
              <a:t>Counseling for Relapse Prevention</a:t>
            </a:r>
            <a:r>
              <a:rPr lang="en-US" sz="2000" dirty="0">
                <a:effectLst>
                  <a:outerShdw blurRad="38100" dist="38100" dir="2700000" algn="tl">
                    <a:srgbClr val="000000">
                      <a:alpha val="43137"/>
                    </a:srgbClr>
                  </a:outerShdw>
                </a:effectLst>
              </a:rPr>
              <a:t> by Terence T. </a:t>
            </a:r>
            <a:r>
              <a:rPr lang="en-US" sz="2000" dirty="0" err="1">
                <a:effectLst>
                  <a:outerShdw blurRad="38100" dist="38100" dir="2700000" algn="tl">
                    <a:srgbClr val="000000">
                      <a:alpha val="43137"/>
                    </a:srgbClr>
                  </a:outerShdw>
                </a:effectLst>
              </a:rPr>
              <a:t>Gorski</a:t>
            </a:r>
            <a:r>
              <a:rPr lang="en-US" sz="2000" dirty="0">
                <a:effectLst>
                  <a:outerShdw blurRad="38100" dist="38100" dir="2700000" algn="tl">
                    <a:srgbClr val="000000">
                      <a:alpha val="43137"/>
                    </a:srgbClr>
                  </a:outerShdw>
                </a:effectLst>
              </a:rPr>
              <a:t> &amp; </a:t>
            </a:r>
            <a:r>
              <a:rPr lang="en-US" sz="2000" dirty="0" err="1">
                <a:effectLst>
                  <a:outerShdw blurRad="38100" dist="38100" dir="2700000" algn="tl">
                    <a:srgbClr val="000000">
                      <a:alpha val="43137"/>
                    </a:srgbClr>
                  </a:outerShdw>
                </a:effectLst>
              </a:rPr>
              <a:t>Merlene</a:t>
            </a:r>
            <a:r>
              <a:rPr lang="en-US" sz="2000" dirty="0">
                <a:effectLst>
                  <a:outerShdw blurRad="38100" dist="38100" dir="2700000" algn="tl">
                    <a:srgbClr val="000000">
                      <a:alpha val="43137"/>
                    </a:srgbClr>
                  </a:outerShdw>
                </a:effectLst>
              </a:rPr>
              <a:t> Miller </a:t>
            </a:r>
          </a:p>
        </p:txBody>
      </p:sp>
      <p:sp>
        <p:nvSpPr>
          <p:cNvPr id="4" name="Slide Number Placeholder 3"/>
          <p:cNvSpPr>
            <a:spLocks noGrp="1"/>
          </p:cNvSpPr>
          <p:nvPr>
            <p:ph type="sldNum" sz="quarter" idx="12"/>
          </p:nvPr>
        </p:nvSpPr>
        <p:spPr/>
        <p:txBody>
          <a:bodyPr/>
          <a:lstStyle/>
          <a:p>
            <a:pPr>
              <a:defRPr/>
            </a:pPr>
            <a:fld id="{B96990D2-6681-4F2F-AA17-FB581B8B08E9}" type="slidenum">
              <a:rPr lang="en-US"/>
              <a:pPr>
                <a:defRPr/>
              </a:pPr>
              <a:t>21</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solidFill>
                  <a:schemeClr val="tx2">
                    <a:tint val="100000"/>
                    <a:satMod val="250000"/>
                  </a:schemeClr>
                </a:solidFill>
              </a:rPr>
              <a:t>37 Symptoms of Relapse </a:t>
            </a:r>
            <a:br>
              <a:rPr lang="en-US" sz="4000">
                <a:solidFill>
                  <a:schemeClr val="tx2">
                    <a:tint val="100000"/>
                    <a:satMod val="250000"/>
                  </a:schemeClr>
                </a:solidFill>
              </a:rPr>
            </a:br>
            <a:r>
              <a:rPr lang="en-US" sz="2000">
                <a:solidFill>
                  <a:schemeClr val="tx2">
                    <a:tint val="100000"/>
                    <a:satMod val="250000"/>
                  </a:schemeClr>
                </a:solidFill>
              </a:rPr>
              <a:t>from </a:t>
            </a:r>
            <a:r>
              <a:rPr lang="en-US" sz="2000" i="1">
                <a:solidFill>
                  <a:schemeClr val="tx2">
                    <a:tint val="100000"/>
                    <a:satMod val="250000"/>
                  </a:schemeClr>
                </a:solidFill>
              </a:rPr>
              <a:t>Counseling for Relapse Prevention</a:t>
            </a:r>
            <a:r>
              <a:rPr lang="en-US" sz="2000">
                <a:solidFill>
                  <a:schemeClr val="tx2">
                    <a:tint val="100000"/>
                    <a:satMod val="250000"/>
                  </a:schemeClr>
                </a:solidFill>
              </a:rPr>
              <a:t> </a:t>
            </a:r>
            <a:br>
              <a:rPr lang="en-US" sz="2000">
                <a:solidFill>
                  <a:schemeClr val="tx2">
                    <a:tint val="100000"/>
                    <a:satMod val="250000"/>
                  </a:schemeClr>
                </a:solidFill>
              </a:rPr>
            </a:br>
            <a:r>
              <a:rPr lang="en-US" sz="2000">
                <a:solidFill>
                  <a:schemeClr val="tx2">
                    <a:tint val="100000"/>
                    <a:satMod val="250000"/>
                  </a:schemeClr>
                </a:solidFill>
              </a:rPr>
              <a:t>by Terence T. Gorski &amp; Merlene Miller</a:t>
            </a:r>
          </a:p>
        </p:txBody>
      </p:sp>
      <p:graphicFrame>
        <p:nvGraphicFramePr>
          <p:cNvPr id="68768" name="Group 160"/>
          <p:cNvGraphicFramePr>
            <a:graphicFrameLocks noGrp="1"/>
          </p:cNvGraphicFramePr>
          <p:nvPr>
            <p:ph type="tbl" idx="1"/>
          </p:nvPr>
        </p:nvGraphicFramePr>
        <p:xfrm>
          <a:off x="1981200" y="1600200"/>
          <a:ext cx="8229600" cy="4315968"/>
        </p:xfrm>
        <a:graphic>
          <a:graphicData uri="http://schemas.openxmlformats.org/drawingml/2006/table">
            <a:tbl>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Apprehension about well being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(Feeling inadequate about myself)</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Denial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Adamant commitment to sobriety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297886DC-0812-4056-B13E-316B73B5705A}"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a:solidFill>
                  <a:schemeClr val="tx2"/>
                </a:solidFill>
              </a:rPr>
              <a:t>37 Symptoms of Relapse</a:t>
            </a:r>
            <a:br>
              <a:rPr lang="en-US" sz="4400">
                <a:solidFill>
                  <a:schemeClr val="tx2"/>
                </a:solidFill>
              </a:rPr>
            </a:br>
            <a:endParaRPr lang="en-US" sz="2400">
              <a:solidFill>
                <a:schemeClr val="tx2"/>
              </a:solidFill>
            </a:endParaRPr>
          </a:p>
        </p:txBody>
      </p:sp>
      <p:graphicFrame>
        <p:nvGraphicFramePr>
          <p:cNvPr id="70692" name="Group 36"/>
          <p:cNvGraphicFramePr>
            <a:graphicFrameLocks noGrp="1"/>
          </p:cNvGraphicFramePr>
          <p:nvPr/>
        </p:nvGraphicFramePr>
        <p:xfrm>
          <a:off x="1981200" y="1600200"/>
          <a:ext cx="8229600" cy="4462272"/>
        </p:xfrm>
        <a:graphic>
          <a:graphicData uri="http://schemas.openxmlformats.org/drawingml/2006/table">
            <a:tbl>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Compulsive attempts to impose sobriety on others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Defensiveness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Compulsive behavior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B1778A28-72AE-458F-AAE2-786C1FFB1D7A}" type="slidenum">
              <a:rPr lang="en-US"/>
              <a:pPr>
                <a:defRPr/>
              </a:pPr>
              <a:t>23</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a:solidFill>
                  <a:schemeClr val="tx2"/>
                </a:solidFill>
              </a:rPr>
              <a:t>37 Symptoms of Relapse</a:t>
            </a:r>
          </a:p>
        </p:txBody>
      </p:sp>
      <p:graphicFrame>
        <p:nvGraphicFramePr>
          <p:cNvPr id="71717" name="Group 37"/>
          <p:cNvGraphicFramePr>
            <a:graphicFrameLocks noGrp="1"/>
          </p:cNvGraphicFramePr>
          <p:nvPr/>
        </p:nvGraphicFramePr>
        <p:xfrm>
          <a:off x="1981200" y="1447800"/>
          <a:ext cx="8229600" cy="5059680"/>
        </p:xfrm>
        <a:graphic>
          <a:graphicData uri="http://schemas.openxmlformats.org/drawingml/2006/table">
            <a:tbl>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Impulsive behavior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Tendencies toward loneliness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Tunnel vision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734F42D3-8856-45DD-9D97-D5897CDD4892}" type="slidenum">
              <a:rPr lang="en-US"/>
              <a:pPr>
                <a:defRPr/>
              </a:pPr>
              <a:t>24</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a:solidFill>
                  <a:schemeClr val="tx2"/>
                </a:solidFill>
              </a:rPr>
              <a:t>37 Symptoms of Relapse</a:t>
            </a:r>
          </a:p>
        </p:txBody>
      </p:sp>
      <p:graphicFrame>
        <p:nvGraphicFramePr>
          <p:cNvPr id="72743" name="Group 39"/>
          <p:cNvGraphicFramePr>
            <a:graphicFrameLocks noGrp="1"/>
          </p:cNvGraphicFramePr>
          <p:nvPr/>
        </p:nvGraphicFramePr>
        <p:xfrm>
          <a:off x="1981200" y="1600200"/>
          <a:ext cx="8229600" cy="5059680"/>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Minor depression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Loss of constructive planning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Plans begin to fail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AFB0D7F1-2C99-47F7-863D-B655F876E35A}" type="slidenum">
              <a:rPr lang="en-US"/>
              <a:pPr>
                <a:defRPr/>
              </a:pPr>
              <a:t>25</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a:solidFill>
                  <a:schemeClr val="tx2"/>
                </a:solidFill>
              </a:rPr>
              <a:t>37 Symptoms of Relapse</a:t>
            </a:r>
          </a:p>
        </p:txBody>
      </p:sp>
      <p:graphicFrame>
        <p:nvGraphicFramePr>
          <p:cNvPr id="73767" name="Group 39"/>
          <p:cNvGraphicFramePr>
            <a:graphicFrameLocks noGrp="1"/>
          </p:cNvGraphicFramePr>
          <p:nvPr/>
        </p:nvGraphicFramePr>
        <p:xfrm>
          <a:off x="1981200" y="1600200"/>
          <a:ext cx="8229600" cy="4888992"/>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Idle daydreaming &amp; wishful thinking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Feeling that nothing can be solved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Immature wish to be happy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18328745-745F-4F43-80DF-CC61078401E6}" type="slidenum">
              <a:rPr lang="en-US"/>
              <a:pPr>
                <a:defRPr/>
              </a:pPr>
              <a:t>26</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a:solidFill>
                  <a:schemeClr val="tx2"/>
                </a:solidFill>
              </a:rPr>
              <a:t>37 Symptoms of Relapse</a:t>
            </a:r>
          </a:p>
        </p:txBody>
      </p:sp>
      <p:graphicFrame>
        <p:nvGraphicFramePr>
          <p:cNvPr id="74794" name="Group 42"/>
          <p:cNvGraphicFramePr>
            <a:graphicFrameLocks noGrp="1"/>
          </p:cNvGraphicFramePr>
          <p:nvPr/>
        </p:nvGraphicFramePr>
        <p:xfrm>
          <a:off x="1981200" y="1600200"/>
          <a:ext cx="8229600" cy="4974336"/>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28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Feelings of powerlessness &amp;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helplessness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Self-pity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Thoughts of social drinking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8CEE8658-2655-4F88-BA65-C58B45EFB3F7}" type="slidenum">
              <a:rPr lang="en-US"/>
              <a:pPr>
                <a:defRPr/>
              </a:pPr>
              <a:t>27</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a:solidFill>
                  <a:schemeClr val="tx2"/>
                </a:solidFill>
              </a:rPr>
              <a:t>37 Symptoms of Relapse</a:t>
            </a:r>
          </a:p>
        </p:txBody>
      </p:sp>
      <p:graphicFrame>
        <p:nvGraphicFramePr>
          <p:cNvPr id="75811" name="Group 35"/>
          <p:cNvGraphicFramePr>
            <a:graphicFrameLocks noGrp="1"/>
          </p:cNvGraphicFramePr>
          <p:nvPr/>
        </p:nvGraphicFramePr>
        <p:xfrm>
          <a:off x="1981200" y="1371600"/>
          <a:ext cx="8229600" cy="4974336"/>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Conscious lying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Complete loss of self-confidence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Unreasonable resentments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B2939B6A-A1D9-445A-8BD9-5D5E217707D9}" type="slidenum">
              <a:rPr lang="en-US"/>
              <a:pPr>
                <a:defRPr/>
              </a:pPr>
              <a:t>28</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a:solidFill>
                  <a:schemeClr val="tx2"/>
                </a:solidFill>
              </a:rPr>
              <a:t>37 Symptoms of Relapse</a:t>
            </a:r>
          </a:p>
        </p:txBody>
      </p:sp>
      <p:graphicFrame>
        <p:nvGraphicFramePr>
          <p:cNvPr id="76840" name="Group 40"/>
          <p:cNvGraphicFramePr>
            <a:graphicFrameLocks noGrp="1"/>
          </p:cNvGraphicFramePr>
          <p:nvPr/>
        </p:nvGraphicFramePr>
        <p:xfrm>
          <a:off x="1981200" y="1295400"/>
          <a:ext cx="8229600" cy="5132832"/>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34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Discontinuing all treatment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35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Overwhelming loneliness, frustration, anger, &amp; tension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36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Start of controlled drinking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a:defRPr/>
            </a:pPr>
            <a:fld id="{7C425B25-004B-4DAE-ABBC-784E62A97C09}" type="slidenum">
              <a:rPr lang="en-US"/>
              <a:pPr>
                <a:defRPr/>
              </a:pPr>
              <a:t>29</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1981200" y="533400"/>
            <a:ext cx="8229600" cy="5761038"/>
          </a:xfrm>
        </p:spPr>
        <p:txBody>
          <a:bodyPr/>
          <a:lstStyle/>
          <a:p>
            <a:pPr eaLnBrk="1" hangingPunct="1">
              <a:buFontTx/>
              <a:buNone/>
            </a:pPr>
            <a:r>
              <a:rPr lang="en-US" sz="4000" b="1" dirty="0">
                <a:effectLst>
                  <a:outerShdw blurRad="38100" dist="38100" dir="2700000" algn="tl">
                    <a:srgbClr val="000000">
                      <a:alpha val="43137"/>
                    </a:srgbClr>
                  </a:outerShdw>
                </a:effectLst>
              </a:rPr>
              <a:t>Relapse and recovery are like trying to put a puzzle together</a:t>
            </a:r>
          </a:p>
          <a:p>
            <a:pPr eaLnBrk="1" hangingPunct="1">
              <a:buFontTx/>
              <a:buNone/>
            </a:pPr>
            <a:endParaRPr lang="en-US" dirty="0" smtClean="0">
              <a:effectLst>
                <a:outerShdw blurRad="38100" dist="38100" dir="2700000" algn="tl">
                  <a:srgbClr val="000000">
                    <a:alpha val="43137"/>
                  </a:srgbClr>
                </a:outerShdw>
              </a:effectLst>
            </a:endParaRPr>
          </a:p>
          <a:p>
            <a:pPr eaLnBrk="1" hangingPunct="1">
              <a:buFontTx/>
              <a:buNone/>
            </a:pPr>
            <a:endParaRPr lang="en-US" dirty="0" smtClean="0">
              <a:effectLst>
                <a:outerShdw blurRad="38100" dist="38100" dir="2700000" algn="tl">
                  <a:srgbClr val="000000">
                    <a:alpha val="43137"/>
                  </a:srgbClr>
                </a:outerShdw>
              </a:effectLst>
            </a:endParaRPr>
          </a:p>
          <a:p>
            <a:pPr eaLnBrk="1" hangingPunct="1">
              <a:buFontTx/>
              <a:buNone/>
            </a:pPr>
            <a:endParaRPr lang="en-US" dirty="0" smtClean="0">
              <a:effectLst>
                <a:outerShdw blurRad="38100" dist="38100" dir="2700000" algn="tl">
                  <a:srgbClr val="000000">
                    <a:alpha val="43137"/>
                  </a:srgbClr>
                </a:outerShdw>
              </a:effectLst>
            </a:endParaRPr>
          </a:p>
          <a:p>
            <a:pPr eaLnBrk="1" hangingPunct="1">
              <a:buFontTx/>
              <a:buNone/>
            </a:pPr>
            <a:r>
              <a:rPr lang="en-US" dirty="0" smtClean="0">
                <a:effectLst>
                  <a:outerShdw blurRad="38100" dist="38100" dir="2700000" algn="tl">
                    <a:srgbClr val="000000">
                      <a:alpha val="43137"/>
                    </a:srgbClr>
                  </a:outerShdw>
                </a:effectLst>
              </a:rPr>
              <a:t>&gt;It is complicated</a:t>
            </a:r>
          </a:p>
          <a:p>
            <a:pPr eaLnBrk="1" hangingPunct="1">
              <a:buFontTx/>
              <a:buNone/>
            </a:pPr>
            <a:r>
              <a:rPr lang="en-US" dirty="0" smtClean="0">
                <a:effectLst>
                  <a:outerShdw blurRad="38100" dist="38100" dir="2700000" algn="tl">
                    <a:srgbClr val="000000">
                      <a:alpha val="43137"/>
                    </a:srgbClr>
                  </a:outerShdw>
                </a:effectLst>
              </a:rPr>
              <a:t>&gt;We need help to put the pieces together</a:t>
            </a:r>
          </a:p>
          <a:p>
            <a:pPr eaLnBrk="1" hangingPunct="1">
              <a:buFontTx/>
              <a:buNone/>
            </a:pPr>
            <a:r>
              <a:rPr lang="en-US" dirty="0" smtClean="0">
                <a:effectLst>
                  <a:outerShdw blurRad="38100" dist="38100" dir="2700000" algn="tl">
                    <a:srgbClr val="000000">
                      <a:alpha val="43137"/>
                    </a:srgbClr>
                  </a:outerShdw>
                </a:effectLst>
              </a:rPr>
              <a:t>&gt;Not all relapse and recovery the same</a:t>
            </a:r>
          </a:p>
          <a:p>
            <a:pPr eaLnBrk="1" hangingPunct="1">
              <a:buFontTx/>
              <a:buNone/>
            </a:pPr>
            <a:r>
              <a:rPr lang="en-US" dirty="0" smtClean="0">
                <a:effectLst>
                  <a:outerShdw blurRad="38100" dist="38100" dir="2700000" algn="tl">
                    <a:srgbClr val="000000">
                      <a:alpha val="43137"/>
                    </a:srgbClr>
                  </a:outerShdw>
                </a:effectLst>
              </a:rPr>
              <a:t>&gt;Principles of relapse and recovery similar</a:t>
            </a:r>
          </a:p>
        </p:txBody>
      </p:sp>
      <p:sp>
        <p:nvSpPr>
          <p:cNvPr id="3" name="Slide Number Placeholder 2"/>
          <p:cNvSpPr>
            <a:spLocks noGrp="1"/>
          </p:cNvSpPr>
          <p:nvPr>
            <p:ph type="sldNum" sz="quarter" idx="12"/>
          </p:nvPr>
        </p:nvSpPr>
        <p:spPr/>
        <p:txBody>
          <a:bodyPr/>
          <a:lstStyle/>
          <a:p>
            <a:pPr>
              <a:defRPr/>
            </a:pPr>
            <a:fld id="{EBB50AEE-A77A-4529-8EC8-43AFB5B658F5}" type="slidenum">
              <a:rPr lang="en-US"/>
              <a:pPr>
                <a:defRPr/>
              </a:pPr>
              <a:t>3</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pic>
        <p:nvPicPr>
          <p:cNvPr id="6" name="Picture 8" descr="MCj02458210000[1]"/>
          <p:cNvPicPr>
            <a:picLocks noChangeAspect="1" noChangeArrowheads="1"/>
          </p:cNvPicPr>
          <p:nvPr/>
        </p:nvPicPr>
        <p:blipFill>
          <a:blip r:embed="rId2" cstate="print"/>
          <a:srcRect/>
          <a:stretch>
            <a:fillRect/>
          </a:stretch>
        </p:blipFill>
        <p:spPr bwMode="auto">
          <a:xfrm>
            <a:off x="7726099" y="1447800"/>
            <a:ext cx="2941901"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2"/>
          <p:cNvSpPr>
            <a:spLocks noChangeArrowheads="1"/>
          </p:cNvSpPr>
          <p:nvPr/>
        </p:nvSpPr>
        <p:spPr bwMode="auto">
          <a:xfrm>
            <a:off x="1981200" y="274638"/>
            <a:ext cx="8229600" cy="1143000"/>
          </a:xfrm>
          <a:prstGeom prst="rect">
            <a:avLst/>
          </a:prstGeom>
          <a:noFill/>
          <a:ln w="9525">
            <a:noFill/>
            <a:miter lim="800000"/>
            <a:headEnd/>
            <a:tailEnd/>
          </a:ln>
        </p:spPr>
        <p:txBody>
          <a:bodyPr anchor="ctr"/>
          <a:lstStyle/>
          <a:p>
            <a:pPr algn="ctr"/>
            <a:r>
              <a:rPr lang="en-US" sz="4400">
                <a:solidFill>
                  <a:schemeClr val="tx2"/>
                </a:solidFill>
              </a:rPr>
              <a:t>37 Symptoms of Relapse</a:t>
            </a:r>
          </a:p>
        </p:txBody>
      </p:sp>
      <p:graphicFrame>
        <p:nvGraphicFramePr>
          <p:cNvPr id="77884" name="Group 60"/>
          <p:cNvGraphicFramePr>
            <a:graphicFrameLocks noGrp="1"/>
          </p:cNvGraphicFramePr>
          <p:nvPr/>
        </p:nvGraphicFramePr>
        <p:xfrm>
          <a:off x="1981200" y="1600200"/>
          <a:ext cx="8229600" cy="2060448"/>
        </p:xfrm>
        <a:graphic>
          <a:graphicData uri="http://schemas.openxmlformats.org/drawingml/2006/table">
            <a:tbl>
              <a:tblPr/>
              <a:tblGrid>
                <a:gridCol w="6096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Loss of control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5A82F4A5-D2F6-44E9-9E02-15B2529137F4}" type="slidenum">
              <a:rPr lang="en-US"/>
              <a:pPr>
                <a:defRPr/>
              </a:pPr>
              <a:t>30</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81200" y="533400"/>
            <a:ext cx="8229600" cy="1066800"/>
          </a:xfrm>
        </p:spPr>
        <p:txBody>
          <a:bodyPr/>
          <a:lstStyle/>
          <a:p>
            <a:pPr eaLnBrk="1" fontAlgn="auto" hangingPunct="1">
              <a:spcAft>
                <a:spcPts val="0"/>
              </a:spcAft>
              <a:defRPr/>
            </a:pPr>
            <a:r>
              <a:rPr lang="en-US" dirty="0" smtClean="0">
                <a:solidFill>
                  <a:schemeClr val="tx2">
                    <a:tint val="100000"/>
                    <a:satMod val="250000"/>
                  </a:schemeClr>
                </a:solidFill>
              </a:rPr>
              <a:t>Relapse &amp; recovery</a:t>
            </a:r>
          </a:p>
        </p:txBody>
      </p:sp>
      <p:sp>
        <p:nvSpPr>
          <p:cNvPr id="97283" name="Rectangle 3"/>
          <p:cNvSpPr>
            <a:spLocks noGrp="1" noChangeArrowheads="1"/>
          </p:cNvSpPr>
          <p:nvPr>
            <p:ph idx="1"/>
          </p:nvPr>
        </p:nvSpPr>
        <p:spPr/>
        <p:txBody>
          <a:bodyPr/>
          <a:lstStyle/>
          <a:p>
            <a:pPr eaLnBrk="1" hangingPunct="1"/>
            <a:r>
              <a:rPr lang="en-US" dirty="0" smtClean="0">
                <a:effectLst>
                  <a:outerShdw blurRad="38100" dist="38100" dir="2700000" algn="tl">
                    <a:srgbClr val="000000">
                      <a:alpha val="43137"/>
                    </a:srgbClr>
                  </a:outerShdw>
                </a:effectLst>
              </a:rPr>
              <a:t>These are </a:t>
            </a:r>
            <a:r>
              <a:rPr lang="en-US" u="sng" dirty="0" smtClean="0">
                <a:solidFill>
                  <a:srgbClr val="FFC000"/>
                </a:solidFill>
                <a:effectLst>
                  <a:outerShdw blurRad="38100" dist="38100" dir="2700000" algn="tl">
                    <a:srgbClr val="000000">
                      <a:alpha val="43137"/>
                    </a:srgbClr>
                  </a:outerShdw>
                </a:effectLst>
              </a:rPr>
              <a:t>predictable</a:t>
            </a:r>
            <a:r>
              <a:rPr lang="en-US" dirty="0" smtClean="0">
                <a:effectLst>
                  <a:outerShdw blurRad="38100" dist="38100" dir="2700000" algn="tl">
                    <a:srgbClr val="000000">
                      <a:alpha val="43137"/>
                    </a:srgbClr>
                  </a:outerShdw>
                </a:effectLst>
              </a:rPr>
              <a:t> symptoms or warning signs that precede return to alcohol (or other addictions)</a:t>
            </a:r>
          </a:p>
          <a:p>
            <a:pPr eaLnBrk="1" hangingPunct="1"/>
            <a:endParaRPr lang="en-US" dirty="0" smtClean="0">
              <a:effectLst>
                <a:outerShdw blurRad="38100" dist="38100" dir="2700000" algn="tl">
                  <a:srgbClr val="000000">
                    <a:alpha val="43137"/>
                  </a:srgbClr>
                </a:outerShdw>
              </a:effectLst>
            </a:endParaRPr>
          </a:p>
          <a:p>
            <a:pPr eaLnBrk="1" hangingPunct="1"/>
            <a:r>
              <a:rPr lang="en-US" dirty="0" smtClean="0">
                <a:effectLst>
                  <a:outerShdw blurRad="38100" dist="38100" dir="2700000" algn="tl">
                    <a:srgbClr val="000000">
                      <a:alpha val="43137"/>
                    </a:srgbClr>
                  </a:outerShdw>
                </a:effectLst>
              </a:rPr>
              <a:t>We need to develop </a:t>
            </a:r>
            <a:r>
              <a:rPr lang="en-US" u="sng" dirty="0" smtClean="0">
                <a:solidFill>
                  <a:schemeClr val="tx2"/>
                </a:solidFill>
                <a:effectLst>
                  <a:outerShdw blurRad="38100" dist="38100" dir="2700000" algn="tl">
                    <a:srgbClr val="000000">
                      <a:alpha val="43137"/>
                    </a:srgbClr>
                  </a:outerShdw>
                </a:effectLst>
              </a:rPr>
              <a:t>intervention strategies </a:t>
            </a:r>
            <a:r>
              <a:rPr lang="en-US" dirty="0" smtClean="0">
                <a:effectLst>
                  <a:outerShdw blurRad="38100" dist="38100" dir="2700000" algn="tl">
                    <a:srgbClr val="000000">
                      <a:alpha val="43137"/>
                    </a:srgbClr>
                  </a:outerShdw>
                </a:effectLst>
              </a:rPr>
              <a:t>to address these symptoms immediately to prevent the slide toward relapse.</a:t>
            </a:r>
          </a:p>
        </p:txBody>
      </p:sp>
      <p:sp>
        <p:nvSpPr>
          <p:cNvPr id="4" name="Slide Number Placeholder 3"/>
          <p:cNvSpPr>
            <a:spLocks noGrp="1"/>
          </p:cNvSpPr>
          <p:nvPr>
            <p:ph type="sldNum" sz="quarter" idx="12"/>
          </p:nvPr>
        </p:nvSpPr>
        <p:spPr/>
        <p:txBody>
          <a:bodyPr/>
          <a:lstStyle/>
          <a:p>
            <a:pPr>
              <a:defRPr/>
            </a:pPr>
            <a:fld id="{C521414D-A9B0-4015-B74B-68BDFCF2F9E9}" type="slidenum">
              <a:rPr lang="en-US"/>
              <a:pPr>
                <a:defRPr/>
              </a:pPr>
              <a:t>31</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3412"/>
            <a:ext cx="5334000" cy="6902824"/>
          </a:xfrm>
        </p:spPr>
      </p:pic>
      <p:sp>
        <p:nvSpPr>
          <p:cNvPr id="4" name="Date Placeholder 3"/>
          <p:cNvSpPr>
            <a:spLocks noGrp="1"/>
          </p:cNvSpPr>
          <p:nvPr>
            <p:ph type="dt" sz="half" idx="10"/>
          </p:nvPr>
        </p:nvSpPr>
        <p:spPr/>
        <p:txBody>
          <a:bodyPr/>
          <a:lstStyle/>
          <a:p>
            <a:pPr>
              <a:defRPr/>
            </a:pPr>
            <a:r>
              <a:rPr lang="en-US" smtClean="0"/>
              <a:t>Course  T509.01   iteenchallenge.org</a:t>
            </a:r>
            <a:endParaRPr lang="en-US" dirty="0"/>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32</a:t>
            </a:fld>
            <a:endParaRPr lang="en-US" dirty="0"/>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943600" y="3412"/>
            <a:ext cx="5319882" cy="7316402"/>
          </a:xfrm>
          <a:prstGeom prst="rect">
            <a:avLst/>
          </a:prstGeom>
          <a:noFill/>
          <a:ln w="9525">
            <a:noFill/>
            <a:miter lim="800000"/>
            <a:headEnd/>
            <a:tailEnd/>
          </a:ln>
        </p:spPr>
      </p:pic>
    </p:spTree>
    <p:extLst>
      <p:ext uri="{BB962C8B-B14F-4D97-AF65-F5344CB8AC3E}">
        <p14:creationId xmlns:p14="http://schemas.microsoft.com/office/powerpoint/2010/main" val="37205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tint val="100000"/>
                    <a:satMod val="250000"/>
                  </a:schemeClr>
                </a:solidFill>
              </a:rPr>
              <a:t>37 Symptoms of Relapse</a:t>
            </a:r>
          </a:p>
        </p:txBody>
      </p:sp>
      <p:graphicFrame>
        <p:nvGraphicFramePr>
          <p:cNvPr id="85029" name="Group 37"/>
          <p:cNvGraphicFramePr>
            <a:graphicFrameLocks noGrp="1"/>
          </p:cNvGraphicFramePr>
          <p:nvPr>
            <p:ph type="tbl" idx="1"/>
          </p:nvPr>
        </p:nvGraphicFramePr>
        <p:xfrm>
          <a:off x="1981200" y="1600200"/>
          <a:ext cx="8229600" cy="4279392"/>
        </p:xfrm>
        <a:graphic>
          <a:graphicData uri="http://schemas.openxmlformats.org/drawingml/2006/table">
            <a:tbl>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CC66"/>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Apprehension about well being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See myself as a child of God.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Accept the way God made 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Develop attitude of gratefulness.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Thank God for daily provision.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F3BFB04E-EE51-4442-BEAA-CD321E02D15F}"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tint val="100000"/>
                    <a:satMod val="250000"/>
                  </a:schemeClr>
                </a:solidFill>
              </a:rPr>
              <a:t>37 Symptoms of Relapse</a:t>
            </a:r>
          </a:p>
        </p:txBody>
      </p:sp>
      <p:graphicFrame>
        <p:nvGraphicFramePr>
          <p:cNvPr id="86051" name="Group 35"/>
          <p:cNvGraphicFramePr>
            <a:graphicFrameLocks noGrp="1"/>
          </p:cNvGraphicFramePr>
          <p:nvPr>
            <p:ph type="tbl" idx="1"/>
          </p:nvPr>
        </p:nvGraphicFramePr>
        <p:xfrm>
          <a:off x="1981200" y="1600200"/>
          <a:ext cx="8229600" cy="3852672"/>
        </p:xfrm>
        <a:graphic>
          <a:graphicData uri="http://schemas.openxmlformats.org/drawingml/2006/table">
            <a:tbl>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CC66"/>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Denial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Live in the truth.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Memorize scripture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Self inventory of false beliefs.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Accountability person who will speak the truth.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077539E1-8E6E-47F9-9DAF-F0B9738A1F6F}"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tint val="100000"/>
                    <a:satMod val="250000"/>
                  </a:schemeClr>
                </a:solidFill>
              </a:rPr>
              <a:t>37 Symptoms of Relapse</a:t>
            </a:r>
          </a:p>
        </p:txBody>
      </p:sp>
      <p:graphicFrame>
        <p:nvGraphicFramePr>
          <p:cNvPr id="87073" name="Group 33"/>
          <p:cNvGraphicFramePr>
            <a:graphicFrameLocks noGrp="1"/>
          </p:cNvGraphicFramePr>
          <p:nvPr>
            <p:ph type="tbl" idx="1"/>
          </p:nvPr>
        </p:nvGraphicFramePr>
        <p:xfrm>
          <a:off x="1981200" y="1600200"/>
          <a:ext cx="8229600" cy="3852672"/>
        </p:xfrm>
        <a:graphic>
          <a:graphicData uri="http://schemas.openxmlformats.org/drawingml/2006/table">
            <a:tbl>
              <a:tblPr/>
              <a:tblGrid>
                <a:gridCol w="457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Relapse Symptom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00CC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latin typeface="Arial" charset="0"/>
                        </a:rPr>
                        <a:t>Recovery Strategies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Adamant commitment to sobriety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Healthy commitment to sobriety.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Honesty about potential to relapse.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Need for boundaries.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accent4"/>
                          </a:solidFill>
                          <a:effectLst>
                            <a:outerShdw blurRad="38100" dist="38100" dir="2700000" algn="tl">
                              <a:srgbClr val="000000">
                                <a:alpha val="43137"/>
                              </a:srgbClr>
                            </a:outerShdw>
                          </a:effectLst>
                          <a:latin typeface="Arial" charset="0"/>
                        </a:rPr>
                        <a:t>Understand triggers in my life.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CAB28FA-D752-411E-8222-793314690A20}"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533400"/>
            <a:ext cx="8229600" cy="4724400"/>
          </a:xfrm>
        </p:spPr>
        <p:txBody>
          <a:bodyPr/>
          <a:lstStyle/>
          <a:p>
            <a:pPr eaLnBrk="1" fontAlgn="auto" hangingPunct="1">
              <a:spcAft>
                <a:spcPts val="0"/>
              </a:spcAft>
              <a:defRPr/>
            </a:pPr>
            <a:r>
              <a:rPr lang="en-US" dirty="0" smtClean="0">
                <a:solidFill>
                  <a:schemeClr val="tx1"/>
                </a:solidFill>
              </a:rPr>
              <a:t>Chapter 3</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The path to </a:t>
            </a:r>
            <a:br>
              <a:rPr lang="en-US" dirty="0" smtClean="0">
                <a:solidFill>
                  <a:schemeClr val="tx1"/>
                </a:solidFill>
              </a:rPr>
            </a:br>
            <a:r>
              <a:rPr lang="en-US" dirty="0" smtClean="0">
                <a:solidFill>
                  <a:schemeClr val="tx1"/>
                </a:solidFill>
              </a:rPr>
              <a:t>addictions and </a:t>
            </a:r>
            <a:br>
              <a:rPr lang="en-US" dirty="0" smtClean="0">
                <a:solidFill>
                  <a:schemeClr val="tx1"/>
                </a:solidFill>
              </a:rPr>
            </a:br>
            <a:r>
              <a:rPr lang="en-US" dirty="0" smtClean="0">
                <a:solidFill>
                  <a:schemeClr val="tx1"/>
                </a:solidFill>
              </a:rPr>
              <a:t>life–controlling problems</a:t>
            </a:r>
          </a:p>
        </p:txBody>
      </p:sp>
      <p:sp>
        <p:nvSpPr>
          <p:cNvPr id="3" name="Slide Number Placeholder 2"/>
          <p:cNvSpPr>
            <a:spLocks noGrp="1"/>
          </p:cNvSpPr>
          <p:nvPr>
            <p:ph type="sldNum" sz="quarter" idx="12"/>
          </p:nvPr>
        </p:nvSpPr>
        <p:spPr/>
        <p:txBody>
          <a:bodyPr/>
          <a:lstStyle/>
          <a:p>
            <a:pPr>
              <a:defRPr/>
            </a:pPr>
            <a:fld id="{35690FB8-DBE4-4816-B19F-98597BDCF3D9}" type="slidenum">
              <a:rPr lang="en-US"/>
              <a:pPr>
                <a:defRPr/>
              </a:pPr>
              <a:t>36</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33401"/>
            <a:ext cx="1950482" cy="217475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n-US" sz="4000">
                <a:solidFill>
                  <a:schemeClr val="folHlink"/>
                </a:solidFill>
              </a:rPr>
              <a:t>3 major characteristics of those on the path to addictions</a:t>
            </a:r>
          </a:p>
        </p:txBody>
      </p:sp>
      <p:sp>
        <p:nvSpPr>
          <p:cNvPr id="35843" name="Rectangle 3"/>
          <p:cNvSpPr>
            <a:spLocks noGrp="1" noChangeArrowheads="1"/>
          </p:cNvSpPr>
          <p:nvPr>
            <p:ph idx="1"/>
          </p:nvPr>
        </p:nvSpPr>
        <p:spPr/>
        <p:txBody>
          <a:bodyPr/>
          <a:lstStyle/>
          <a:p>
            <a:pPr eaLnBrk="1" hangingPunct="1">
              <a:spcAft>
                <a:spcPct val="50000"/>
              </a:spcAft>
              <a:buFontTx/>
              <a:buNone/>
            </a:pPr>
            <a:r>
              <a:rPr lang="en-US" b="1" dirty="0" smtClean="0">
                <a:effectLst>
                  <a:outerShdw blurRad="38100" dist="38100" dir="2700000" algn="tl">
                    <a:srgbClr val="000000">
                      <a:alpha val="43137"/>
                    </a:srgbClr>
                  </a:outerShdw>
                </a:effectLst>
              </a:rPr>
              <a:t>1.	They are living with </a:t>
            </a:r>
            <a:r>
              <a:rPr lang="en-US" b="1" u="sng" dirty="0" smtClean="0">
                <a:solidFill>
                  <a:srgbClr val="FFC000"/>
                </a:solidFill>
                <a:effectLst>
                  <a:outerShdw blurRad="38100" dist="38100" dir="2700000" algn="tl">
                    <a:srgbClr val="000000">
                      <a:alpha val="43137"/>
                    </a:srgbClr>
                  </a:outerShdw>
                </a:effectLst>
              </a:rPr>
              <a:t>false</a:t>
            </a:r>
            <a:r>
              <a:rPr lang="en-US" b="1" dirty="0" smtClean="0">
                <a:effectLst>
                  <a:outerShdw blurRad="38100" dist="38100" dir="2700000" algn="tl">
                    <a:srgbClr val="000000">
                      <a:alpha val="43137"/>
                    </a:srgbClr>
                  </a:outerShdw>
                </a:effectLst>
              </a:rPr>
              <a:t> beliefs</a:t>
            </a:r>
          </a:p>
          <a:p>
            <a:pPr eaLnBrk="1" hangingPunct="1">
              <a:spcAft>
                <a:spcPct val="50000"/>
              </a:spcAft>
              <a:buFontTx/>
              <a:buNone/>
            </a:pPr>
            <a:r>
              <a:rPr lang="en-US" b="1" dirty="0" smtClean="0">
                <a:effectLst>
                  <a:outerShdw blurRad="38100" dist="38100" dir="2700000" algn="tl">
                    <a:srgbClr val="000000">
                      <a:alpha val="43137"/>
                    </a:srgbClr>
                  </a:outerShdw>
                </a:effectLst>
              </a:rPr>
              <a:t>2.	They are not handling </a:t>
            </a:r>
            <a:r>
              <a:rPr lang="en-US" b="1" u="sng" dirty="0" smtClean="0">
                <a:solidFill>
                  <a:srgbClr val="FFC000"/>
                </a:solidFill>
                <a:effectLst>
                  <a:outerShdw blurRad="38100" dist="38100" dir="2700000" algn="tl">
                    <a:srgbClr val="000000">
                      <a:alpha val="43137"/>
                    </a:srgbClr>
                  </a:outerShdw>
                </a:effectLst>
              </a:rPr>
              <a:t>problems</a:t>
            </a:r>
            <a:r>
              <a:rPr lang="en-US" b="1" dirty="0" smtClean="0">
                <a:effectLst>
                  <a:outerShdw blurRad="38100" dist="38100" dir="2700000" algn="tl">
                    <a:srgbClr val="000000">
                      <a:alpha val="43137"/>
                    </a:srgbClr>
                  </a:outerShdw>
                </a:effectLst>
              </a:rPr>
              <a:t> the way God wants them to</a:t>
            </a:r>
          </a:p>
          <a:p>
            <a:pPr eaLnBrk="1" hangingPunct="1">
              <a:spcAft>
                <a:spcPct val="50000"/>
              </a:spcAft>
              <a:buFontTx/>
              <a:buNone/>
            </a:pPr>
            <a:r>
              <a:rPr lang="en-US" b="1" dirty="0" smtClean="0">
                <a:effectLst>
                  <a:outerShdw blurRad="38100" dist="38100" dir="2700000" algn="tl">
                    <a:srgbClr val="000000">
                      <a:alpha val="43137"/>
                    </a:srgbClr>
                  </a:outerShdw>
                </a:effectLst>
              </a:rPr>
              <a:t>3.	They are living with </a:t>
            </a:r>
            <a:r>
              <a:rPr lang="en-US" b="1" u="sng" dirty="0" smtClean="0">
                <a:solidFill>
                  <a:srgbClr val="FFC000"/>
                </a:solidFill>
                <a:effectLst>
                  <a:outerShdw blurRad="38100" dist="38100" dir="2700000" algn="tl">
                    <a:srgbClr val="000000">
                      <a:alpha val="43137"/>
                    </a:srgbClr>
                  </a:outerShdw>
                </a:effectLst>
              </a:rPr>
              <a:t>dysfunctional</a:t>
            </a:r>
            <a:r>
              <a:rPr lang="en-US" b="1" dirty="0" smtClean="0">
                <a:effectLst>
                  <a:outerShdw blurRad="38100" dist="38100" dir="2700000" algn="tl">
                    <a:srgbClr val="000000">
                      <a:alpha val="43137"/>
                    </a:srgbClr>
                  </a:outerShdw>
                </a:effectLst>
              </a:rPr>
              <a:t> relationships</a:t>
            </a:r>
          </a:p>
        </p:txBody>
      </p:sp>
      <p:sp>
        <p:nvSpPr>
          <p:cNvPr id="4" name="Slide Number Placeholder 3"/>
          <p:cNvSpPr>
            <a:spLocks noGrp="1"/>
          </p:cNvSpPr>
          <p:nvPr>
            <p:ph type="sldNum" sz="quarter" idx="12"/>
          </p:nvPr>
        </p:nvSpPr>
        <p:spPr/>
        <p:txBody>
          <a:bodyPr/>
          <a:lstStyle/>
          <a:p>
            <a:pPr>
              <a:defRPr/>
            </a:pPr>
            <a:fld id="{07797A5B-A731-4B6D-8452-81B8BD968BE1}" type="slidenum">
              <a:rPr lang="en-US"/>
              <a:pPr>
                <a:defRPr/>
              </a:pPr>
              <a:t>37</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tint val="100000"/>
                    <a:satMod val="250000"/>
                  </a:schemeClr>
                </a:solidFill>
              </a:rPr>
              <a:t>What is an addiction?</a:t>
            </a:r>
          </a:p>
        </p:txBody>
      </p:sp>
      <p:sp>
        <p:nvSpPr>
          <p:cNvPr id="35843" name="Rectangle 3"/>
          <p:cNvSpPr>
            <a:spLocks noGrp="1" noChangeArrowheads="1"/>
          </p:cNvSpPr>
          <p:nvPr>
            <p:ph idx="1"/>
          </p:nvPr>
        </p:nvSpPr>
        <p:spPr/>
        <p:txBody>
          <a:bodyPr/>
          <a:lstStyle/>
          <a:p>
            <a:pPr eaLnBrk="1" hangingPunct="1">
              <a:defRPr/>
            </a:pPr>
            <a:r>
              <a:rPr lang="en-US" dirty="0" smtClean="0">
                <a:effectLst>
                  <a:outerShdw blurRad="38100" dist="38100" dir="2700000" algn="tl">
                    <a:srgbClr val="000000">
                      <a:alpha val="43137"/>
                    </a:srgbClr>
                  </a:outerShdw>
                </a:effectLst>
              </a:rPr>
              <a:t>Term “dependency” basically the same as “addiction”</a:t>
            </a:r>
          </a:p>
          <a:p>
            <a:pPr eaLnBrk="1" hangingPunct="1">
              <a:buFontTx/>
              <a:buNone/>
              <a:defRPr/>
            </a:pPr>
            <a:endParaRPr lang="en-US" dirty="0" smtClean="0">
              <a:effectLst>
                <a:outerShdw blurRad="38100" dist="38100" dir="2700000" algn="tl">
                  <a:srgbClr val="000000">
                    <a:alpha val="43137"/>
                  </a:srgbClr>
                </a:outerShdw>
              </a:effectLst>
            </a:endParaRPr>
          </a:p>
          <a:p>
            <a:pPr eaLnBrk="1" hangingPunct="1">
              <a:buFontTx/>
              <a:buNone/>
              <a:defRPr/>
            </a:pPr>
            <a:r>
              <a:rPr lang="en-US" dirty="0" smtClean="0">
                <a:effectLst>
                  <a:outerShdw blurRad="38100" dist="38100" dir="2700000" algn="tl">
                    <a:srgbClr val="000000">
                      <a:alpha val="43137"/>
                    </a:srgbClr>
                  </a:outerShdw>
                </a:effectLst>
              </a:rPr>
              <a:t>Jeff Van </a:t>
            </a:r>
            <a:r>
              <a:rPr lang="en-US" dirty="0" err="1" smtClean="0">
                <a:effectLst>
                  <a:outerShdw blurRad="38100" dist="38100" dir="2700000" algn="tl">
                    <a:srgbClr val="000000">
                      <a:alpha val="43137"/>
                    </a:srgbClr>
                  </a:outerShdw>
                </a:effectLst>
              </a:rPr>
              <a:t>Vonderan</a:t>
            </a:r>
            <a:endParaRPr lang="en-US" b="1" u="sng" dirty="0" smtClean="0">
              <a:effectLst>
                <a:outerShdw blurRad="38100" dist="38100" dir="2700000" algn="tl">
                  <a:srgbClr val="000000">
                    <a:alpha val="43137"/>
                  </a:srgbClr>
                </a:outerShdw>
              </a:effectLst>
            </a:endParaRPr>
          </a:p>
          <a:p>
            <a:pPr eaLnBrk="1" hangingPunct="1">
              <a:defRPr/>
            </a:pPr>
            <a:r>
              <a:rPr lang="en-US" b="1" u="sng" dirty="0" smtClean="0">
                <a:solidFill>
                  <a:srgbClr val="FFC000"/>
                </a:solidFill>
                <a:effectLst>
                  <a:outerShdw blurRad="38100" dist="38100" dir="2700000" algn="tl">
                    <a:srgbClr val="000000">
                      <a:alpha val="43137"/>
                    </a:srgbClr>
                  </a:outerShdw>
                </a:effectLst>
              </a:rPr>
              <a:t>Chemical</a:t>
            </a:r>
            <a:r>
              <a:rPr lang="en-US" b="1" dirty="0" smtClean="0">
                <a:effectLst>
                  <a:outerShdw blurRad="38100" dist="38100" dir="2700000" algn="tl">
                    <a:srgbClr val="000000">
                      <a:alpha val="43137"/>
                    </a:srgbClr>
                  </a:outerShdw>
                </a:effectLst>
              </a:rPr>
              <a:t> dependency is the state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that results from the process of increasingly turning to </a:t>
            </a:r>
            <a:r>
              <a:rPr lang="en-US" b="1" u="sng" dirty="0" smtClean="0">
                <a:solidFill>
                  <a:srgbClr val="FFC000"/>
                </a:solidFill>
                <a:effectLst>
                  <a:outerShdw blurRad="38100" dist="38100" dir="2700000" algn="tl">
                    <a:srgbClr val="000000">
                      <a:alpha val="43137"/>
                    </a:srgbClr>
                  </a:outerShdw>
                </a:effectLst>
              </a:rPr>
              <a:t>chemical use </a:t>
            </a:r>
            <a:r>
              <a:rPr lang="en-US" b="1" dirty="0" smtClean="0">
                <a:effectLst>
                  <a:outerShdw blurRad="38100" dist="38100" dir="2700000" algn="tl">
                    <a:srgbClr val="000000">
                      <a:alpha val="43137"/>
                    </a:srgbClr>
                  </a:outerShdw>
                </a:effectLst>
              </a:rPr>
              <a:t>to meet life’s needs.</a:t>
            </a:r>
          </a:p>
        </p:txBody>
      </p:sp>
      <p:sp>
        <p:nvSpPr>
          <p:cNvPr id="4" name="Slide Number Placeholder 3"/>
          <p:cNvSpPr>
            <a:spLocks noGrp="1"/>
          </p:cNvSpPr>
          <p:nvPr>
            <p:ph type="sldNum" sz="quarter" idx="12"/>
          </p:nvPr>
        </p:nvSpPr>
        <p:spPr/>
        <p:txBody>
          <a:bodyPr/>
          <a:lstStyle/>
          <a:p>
            <a:pPr>
              <a:defRPr/>
            </a:pPr>
            <a:fld id="{A017D890-E4B5-4B3D-A247-C9D11DE42FA2}" type="slidenum">
              <a:rPr lang="en-US"/>
              <a:pPr>
                <a:defRPr/>
              </a:pPr>
              <a:t>38</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1981200" y="1752600"/>
            <a:ext cx="8229600" cy="4541838"/>
          </a:xfrm>
        </p:spPr>
        <p:txBody>
          <a:bodyPr/>
          <a:lstStyle/>
          <a:p>
            <a:pPr eaLnBrk="1" hangingPunct="1">
              <a:defRPr/>
            </a:pPr>
            <a:r>
              <a:rPr lang="en-US" sz="4000" b="1" u="sng" dirty="0">
                <a:solidFill>
                  <a:srgbClr val="FFC000"/>
                </a:solidFill>
                <a:effectLst>
                  <a:outerShdw blurRad="38100" dist="38100" dir="2700000" algn="tl">
                    <a:srgbClr val="000000">
                      <a:alpha val="43137"/>
                    </a:srgbClr>
                  </a:outerShdw>
                </a:effectLst>
              </a:rPr>
              <a:t>God</a:t>
            </a:r>
            <a:r>
              <a:rPr lang="en-US" sz="4000" b="1" dirty="0">
                <a:effectLst>
                  <a:outerShdw blurRad="38100" dist="38100" dir="2700000" algn="tl">
                    <a:srgbClr val="000000">
                      <a:alpha val="43137"/>
                    </a:srgbClr>
                  </a:outerShdw>
                </a:effectLst>
              </a:rPr>
              <a:t> dependency is the state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that results from the process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of increasingly turning to </a:t>
            </a:r>
            <a:r>
              <a:rPr lang="en-US" sz="4000" b="1" u="sng" dirty="0">
                <a:solidFill>
                  <a:srgbClr val="FFC000"/>
                </a:solidFill>
                <a:effectLst>
                  <a:outerShdw blurRad="38100" dist="38100" dir="2700000" algn="tl">
                    <a:srgbClr val="000000">
                      <a:alpha val="43137"/>
                    </a:srgbClr>
                  </a:outerShdw>
                </a:effectLst>
              </a:rPr>
              <a:t>God</a:t>
            </a:r>
            <a:r>
              <a:rPr lang="en-US" sz="4000" b="1" dirty="0">
                <a:effectLst>
                  <a:outerShdw blurRad="38100" dist="38100" dir="2700000" algn="tl">
                    <a:srgbClr val="000000">
                      <a:alpha val="43137"/>
                    </a:srgbClr>
                  </a:outerShdw>
                </a:effectLst>
              </a:rPr>
              <a:t>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to meet life’s needs.</a:t>
            </a:r>
          </a:p>
          <a:p>
            <a:pPr eaLnBrk="1" hangingPunct="1">
              <a:buFont typeface="Wingdings 2" pitchFamily="18" charset="2"/>
              <a:buNone/>
              <a:defRPr/>
            </a:pPr>
            <a:endParaRPr lang="en-US" sz="4000" b="1" dirty="0"/>
          </a:p>
        </p:txBody>
      </p:sp>
      <p:sp>
        <p:nvSpPr>
          <p:cNvPr id="4" name="Slide Number Placeholder 3"/>
          <p:cNvSpPr>
            <a:spLocks noGrp="1"/>
          </p:cNvSpPr>
          <p:nvPr>
            <p:ph type="sldNum" sz="quarter" idx="12"/>
          </p:nvPr>
        </p:nvSpPr>
        <p:spPr/>
        <p:txBody>
          <a:bodyPr/>
          <a:lstStyle/>
          <a:p>
            <a:pPr>
              <a:defRPr/>
            </a:pPr>
            <a:fld id="{E1A8EFA0-65EE-4555-92EE-C05BD20BA896}" type="slidenum">
              <a:rPr lang="en-US"/>
              <a:pPr>
                <a:defRPr/>
              </a:pPr>
              <a:t>39</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Chapter 1</a:t>
            </a:r>
            <a:br>
              <a:rPr lang="en-US" dirty="0" smtClean="0">
                <a:solidFill>
                  <a:schemeClr val="tx1"/>
                </a:solidFill>
              </a:rPr>
            </a:br>
            <a:r>
              <a:rPr lang="en-US" dirty="0" smtClean="0">
                <a:solidFill>
                  <a:schemeClr val="tx1"/>
                </a:solidFill>
              </a:rPr>
              <a:t>Introduction to Relapse</a:t>
            </a:r>
            <a:endParaRPr lang="en-US" dirty="0"/>
          </a:p>
        </p:txBody>
      </p:sp>
      <p:sp>
        <p:nvSpPr>
          <p:cNvPr id="3" name="Content Placeholder 2"/>
          <p:cNvSpPr>
            <a:spLocks noGrp="1"/>
          </p:cNvSpPr>
          <p:nvPr>
            <p:ph idx="1"/>
          </p:nvPr>
        </p:nvSpPr>
        <p:spPr/>
        <p:txBody>
          <a:bodyPr/>
          <a:lstStyle/>
          <a:p>
            <a:pPr>
              <a:buFont typeface="Wingdings 2" pitchFamily="18" charset="2"/>
              <a:buNone/>
              <a:defRPr/>
            </a:pPr>
            <a:r>
              <a:rPr lang="en-US" b="1" dirty="0" smtClean="0">
                <a:effectLst>
                  <a:outerShdw blurRad="38100" dist="38100" dir="2700000" algn="tl">
                    <a:srgbClr val="000000">
                      <a:alpha val="43137"/>
                    </a:srgbClr>
                  </a:outerShdw>
                </a:effectLst>
              </a:rPr>
              <a:t>Four major issues in understanding relapse</a:t>
            </a:r>
            <a:endParaRPr lang="en-US" dirty="0" smtClean="0">
              <a:effectLst>
                <a:outerShdw blurRad="38100" dist="38100" dir="2700000" algn="tl">
                  <a:srgbClr val="000000">
                    <a:alpha val="43137"/>
                  </a:srgbClr>
                </a:outerShdw>
              </a:effectLst>
            </a:endParaRPr>
          </a:p>
          <a:p>
            <a:pPr marL="514350" indent="-514350">
              <a:buClr>
                <a:schemeClr val="accent3">
                  <a:lumMod val="75000"/>
                </a:schemeClr>
              </a:buClr>
              <a:buSzPct val="100000"/>
              <a:buFont typeface="Wingdings 2" pitchFamily="18" charset="2"/>
              <a:buAutoNum type="arabicPeriod"/>
              <a:defRPr/>
            </a:pPr>
            <a:r>
              <a:rPr lang="en-US" dirty="0" smtClean="0">
                <a:effectLst>
                  <a:outerShdw blurRad="38100" dist="38100" dir="2700000" algn="tl">
                    <a:srgbClr val="000000">
                      <a:alpha val="43137"/>
                    </a:srgbClr>
                  </a:outerShdw>
                </a:effectLst>
              </a:rPr>
              <a:t>Relapse</a:t>
            </a:r>
          </a:p>
          <a:p>
            <a:pPr marL="514350" indent="-514350">
              <a:buClr>
                <a:schemeClr val="accent3">
                  <a:lumMod val="75000"/>
                </a:schemeClr>
              </a:buClr>
              <a:buSzPct val="100000"/>
              <a:buFont typeface="Wingdings 2" pitchFamily="18" charset="2"/>
              <a:buAutoNum type="arabicPeriod"/>
              <a:defRPr/>
            </a:pPr>
            <a:r>
              <a:rPr lang="en-US" dirty="0" smtClean="0">
                <a:effectLst>
                  <a:outerShdw blurRad="38100" dist="38100" dir="2700000" algn="tl">
                    <a:srgbClr val="000000">
                      <a:alpha val="43137"/>
                    </a:srgbClr>
                  </a:outerShdw>
                </a:effectLst>
              </a:rPr>
              <a:t>Addiction</a:t>
            </a:r>
          </a:p>
          <a:p>
            <a:pPr marL="514350" indent="-514350">
              <a:buClr>
                <a:schemeClr val="accent3">
                  <a:lumMod val="75000"/>
                </a:schemeClr>
              </a:buClr>
              <a:buSzPct val="100000"/>
              <a:buFont typeface="Wingdings 2" pitchFamily="18" charset="2"/>
              <a:buAutoNum type="arabicPeriod"/>
              <a:defRPr/>
            </a:pPr>
            <a:r>
              <a:rPr lang="en-US" dirty="0" smtClean="0">
                <a:effectLst>
                  <a:outerShdw blurRad="38100" dist="38100" dir="2700000" algn="tl">
                    <a:srgbClr val="000000">
                      <a:alpha val="43137"/>
                    </a:srgbClr>
                  </a:outerShdw>
                </a:effectLst>
              </a:rPr>
              <a:t>Recovery</a:t>
            </a:r>
          </a:p>
          <a:p>
            <a:pPr marL="514350" indent="-514350">
              <a:buClr>
                <a:schemeClr val="accent3">
                  <a:lumMod val="75000"/>
                </a:schemeClr>
              </a:buClr>
              <a:buSzPct val="100000"/>
              <a:buFont typeface="Wingdings 2" pitchFamily="18" charset="2"/>
              <a:buAutoNum type="arabicPeriod"/>
              <a:defRPr/>
            </a:pPr>
            <a:r>
              <a:rPr lang="en-US" dirty="0" smtClean="0">
                <a:effectLst>
                  <a:outerShdw blurRad="38100" dist="38100" dir="2700000" algn="tl">
                    <a:srgbClr val="000000">
                      <a:alpha val="43137"/>
                    </a:srgbClr>
                  </a:outerShdw>
                </a:effectLst>
              </a:rPr>
              <a:t>Healthy living</a:t>
            </a:r>
          </a:p>
          <a:p>
            <a:pPr marL="514350" indent="-514350">
              <a:buFont typeface="Wingdings 2" pitchFamily="18" charset="2"/>
              <a:buAutoNum type="arabicPeriod"/>
              <a:defRPr/>
            </a:pPr>
            <a:endParaRPr lang="en-US" dirty="0"/>
          </a:p>
        </p:txBody>
      </p:sp>
      <p:sp>
        <p:nvSpPr>
          <p:cNvPr id="4" name="Date Placeholder 3"/>
          <p:cNvSpPr>
            <a:spLocks noGrp="1"/>
          </p:cNvSpPr>
          <p:nvPr>
            <p:ph type="dt" sz="quarter" idx="10"/>
          </p:nvPr>
        </p:nvSpPr>
        <p:spPr/>
        <p:txBody>
          <a:bodyPr/>
          <a:lstStyle/>
          <a:p>
            <a:pPr>
              <a:defRPr/>
            </a:pPr>
            <a:r>
              <a:rPr lang="en-US" smtClean="0"/>
              <a:t>Course  T509.01   iteenchallenge.org</a:t>
            </a:r>
            <a:endParaRPr lang="en-US" dirty="0"/>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p>
            <a:pPr>
              <a:defRPr/>
            </a:pPr>
            <a:fld id="{A1E3319B-6B6A-482F-ABE8-59305AB3FB26}" type="slidenum">
              <a:rPr lang="en-US" smtClean="0"/>
              <a:pPr>
                <a:defRPr/>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fontAlgn="auto" hangingPunct="1">
              <a:spcAft>
                <a:spcPts val="0"/>
              </a:spcAft>
              <a:defRPr/>
            </a:pPr>
            <a:r>
              <a:rPr lang="en-US" dirty="0" smtClean="0">
                <a:solidFill>
                  <a:schemeClr val="tx2"/>
                </a:solidFill>
              </a:rPr>
              <a:t>How does one get caught in an addiction?</a:t>
            </a:r>
          </a:p>
        </p:txBody>
      </p:sp>
      <p:pic>
        <p:nvPicPr>
          <p:cNvPr id="38915" name="Picture 4" descr="Painter-2"/>
          <p:cNvPicPr>
            <a:picLocks noChangeAspect="1" noChangeArrowheads="1"/>
          </p:cNvPicPr>
          <p:nvPr/>
        </p:nvPicPr>
        <p:blipFill>
          <a:blip r:embed="rId2" cstate="print"/>
          <a:srcRect/>
          <a:stretch>
            <a:fillRect/>
          </a:stretch>
        </p:blipFill>
        <p:spPr bwMode="auto">
          <a:xfrm>
            <a:off x="3700464" y="2286001"/>
            <a:ext cx="4791075" cy="42068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CC7A8F62-8FAB-4BD5-822B-59E56A8D1096}" type="slidenum">
              <a:rPr lang="en-US"/>
              <a:pPr>
                <a:defRPr/>
              </a:pPr>
              <a:t>40</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304800"/>
            <a:ext cx="8229600" cy="1066800"/>
          </a:xfrm>
        </p:spPr>
        <p:txBody>
          <a:bodyPr/>
          <a:lstStyle/>
          <a:p>
            <a:pPr eaLnBrk="1" fontAlgn="auto" hangingPunct="1">
              <a:spcAft>
                <a:spcPts val="0"/>
              </a:spcAft>
              <a:defRPr/>
            </a:pPr>
            <a:r>
              <a:rPr lang="en-US" dirty="0" smtClean="0">
                <a:solidFill>
                  <a:schemeClr val="tx2"/>
                </a:solidFill>
              </a:rPr>
              <a:t>Four stages of an addiction</a:t>
            </a:r>
          </a:p>
        </p:txBody>
      </p:sp>
      <p:sp>
        <p:nvSpPr>
          <p:cNvPr id="39939" name="Rectangle 3"/>
          <p:cNvSpPr>
            <a:spLocks noGrp="1" noChangeArrowheads="1"/>
          </p:cNvSpPr>
          <p:nvPr>
            <p:ph idx="1"/>
          </p:nvPr>
        </p:nvSpPr>
        <p:spPr>
          <a:xfrm>
            <a:off x="1981200" y="1676400"/>
            <a:ext cx="8229600" cy="4618038"/>
          </a:xfrm>
        </p:spPr>
        <p:txBody>
          <a:bodyPr/>
          <a:lstStyle/>
          <a:p>
            <a:pPr eaLnBrk="1" hangingPunct="1">
              <a:buFontTx/>
              <a:buNone/>
            </a:pPr>
            <a:r>
              <a:rPr lang="en-US" b="1" dirty="0" smtClean="0">
                <a:effectLst>
                  <a:outerShdw blurRad="38100" dist="38100" dir="2700000" algn="tl">
                    <a:srgbClr val="000000">
                      <a:alpha val="43137"/>
                    </a:srgbClr>
                  </a:outerShdw>
                </a:effectLst>
              </a:rPr>
              <a:t>1.	Experimentation</a:t>
            </a:r>
          </a:p>
          <a:p>
            <a:pPr eaLnBrk="1" hangingPunct="1">
              <a:buFontTx/>
              <a:buNone/>
            </a:pPr>
            <a:endParaRPr lang="en-US" b="1" dirty="0" smtClean="0">
              <a:effectLst>
                <a:outerShdw blurRad="38100" dist="38100" dir="2700000" algn="tl">
                  <a:srgbClr val="000000">
                    <a:alpha val="43137"/>
                  </a:srgbClr>
                </a:outerShdw>
              </a:effectLst>
            </a:endParaRPr>
          </a:p>
          <a:p>
            <a:pPr eaLnBrk="1" hangingPunct="1">
              <a:buFontTx/>
              <a:buNone/>
            </a:pPr>
            <a:r>
              <a:rPr lang="en-US" b="1" dirty="0" smtClean="0">
                <a:effectLst>
                  <a:outerShdw blurRad="38100" dist="38100" dir="2700000" algn="tl">
                    <a:srgbClr val="000000">
                      <a:alpha val="43137"/>
                    </a:srgbClr>
                  </a:outerShdw>
                </a:effectLst>
              </a:rPr>
              <a:t>2.	Social use</a:t>
            </a:r>
          </a:p>
          <a:p>
            <a:pPr eaLnBrk="1" hangingPunct="1">
              <a:buFontTx/>
              <a:buNone/>
            </a:pPr>
            <a:endParaRPr lang="en-US" b="1" dirty="0" smtClean="0">
              <a:effectLst>
                <a:outerShdw blurRad="38100" dist="38100" dir="2700000" algn="tl">
                  <a:srgbClr val="000000">
                    <a:alpha val="43137"/>
                  </a:srgbClr>
                </a:outerShdw>
              </a:effectLst>
            </a:endParaRPr>
          </a:p>
          <a:p>
            <a:pPr eaLnBrk="1" hangingPunct="1">
              <a:buFontTx/>
              <a:buNone/>
            </a:pPr>
            <a:r>
              <a:rPr lang="en-US" b="1" dirty="0" smtClean="0">
                <a:effectLst>
                  <a:outerShdw blurRad="38100" dist="38100" dir="2700000" algn="tl">
                    <a:srgbClr val="000000">
                      <a:alpha val="43137"/>
                    </a:srgbClr>
                  </a:outerShdw>
                </a:effectLst>
              </a:rPr>
              <a:t>3.	Harmful Abuse   (Daily Preoccupation)</a:t>
            </a:r>
          </a:p>
          <a:p>
            <a:pPr eaLnBrk="1" hangingPunct="1">
              <a:buFontTx/>
              <a:buNone/>
            </a:pPr>
            <a:endParaRPr lang="en-US" b="1" dirty="0" smtClean="0">
              <a:effectLst>
                <a:outerShdw blurRad="38100" dist="38100" dir="2700000" algn="tl">
                  <a:srgbClr val="000000">
                    <a:alpha val="43137"/>
                  </a:srgbClr>
                </a:outerShdw>
              </a:effectLst>
            </a:endParaRPr>
          </a:p>
          <a:p>
            <a:pPr eaLnBrk="1" hangingPunct="1">
              <a:buFontTx/>
              <a:buNone/>
            </a:pPr>
            <a:r>
              <a:rPr lang="en-US" b="1" dirty="0" smtClean="0">
                <a:effectLst>
                  <a:outerShdw blurRad="38100" dist="38100" dir="2700000" algn="tl">
                    <a:srgbClr val="000000">
                      <a:alpha val="43137"/>
                    </a:srgbClr>
                  </a:outerShdw>
                </a:effectLst>
              </a:rPr>
              <a:t>4.	Uses to feel normal</a:t>
            </a:r>
          </a:p>
        </p:txBody>
      </p:sp>
      <p:sp>
        <p:nvSpPr>
          <p:cNvPr id="4" name="Slide Number Placeholder 3"/>
          <p:cNvSpPr>
            <a:spLocks noGrp="1"/>
          </p:cNvSpPr>
          <p:nvPr>
            <p:ph type="sldNum" sz="quarter" idx="12"/>
          </p:nvPr>
        </p:nvSpPr>
        <p:spPr/>
        <p:txBody>
          <a:bodyPr/>
          <a:lstStyle/>
          <a:p>
            <a:pPr>
              <a:defRPr/>
            </a:pPr>
            <a:fld id="{A7C4C85F-749E-400C-9090-A0A32D2C2B2D}" type="slidenum">
              <a:rPr lang="en-US"/>
              <a:pPr>
                <a:defRPr/>
              </a:pPr>
              <a:t>41</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1981200" y="762001"/>
            <a:ext cx="8229600" cy="5364163"/>
          </a:xfrm>
        </p:spPr>
        <p:txBody>
          <a:bodyPr/>
          <a:lstStyle/>
          <a:p>
            <a:pPr eaLnBrk="1" hangingPunct="1">
              <a:spcAft>
                <a:spcPct val="75000"/>
              </a:spcAft>
            </a:pPr>
            <a:r>
              <a:rPr lang="en-US" dirty="0" smtClean="0">
                <a:effectLst>
                  <a:outerShdw blurRad="38100" dist="38100" dir="2700000" algn="tl">
                    <a:srgbClr val="000000">
                      <a:alpha val="43137"/>
                    </a:srgbClr>
                  </a:outerShdw>
                </a:effectLst>
              </a:rPr>
              <a:t>They are physically and psychologically addicted to this substance or behavior.</a:t>
            </a:r>
          </a:p>
          <a:p>
            <a:pPr eaLnBrk="1" hangingPunct="1">
              <a:spcAft>
                <a:spcPct val="75000"/>
              </a:spcAft>
            </a:pPr>
            <a:r>
              <a:rPr lang="en-US" dirty="0" smtClean="0">
                <a:effectLst>
                  <a:outerShdw blurRad="38100" dist="38100" dir="2700000" algn="tl">
                    <a:srgbClr val="000000">
                      <a:alpha val="43137"/>
                    </a:srgbClr>
                  </a:outerShdw>
                </a:effectLst>
              </a:rPr>
              <a:t>They only feel normal when they are high.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When they are not high they feel sick—physically or emotionally they feel out of place unless they are high.  </a:t>
            </a:r>
          </a:p>
          <a:p>
            <a:pPr eaLnBrk="1" hangingPunct="1"/>
            <a:r>
              <a:rPr lang="en-US" dirty="0" smtClean="0">
                <a:effectLst>
                  <a:outerShdw blurRad="38100" dist="38100" dir="2700000" algn="tl">
                    <a:srgbClr val="000000">
                      <a:alpha val="43137"/>
                    </a:srgbClr>
                  </a:outerShdw>
                </a:effectLst>
              </a:rPr>
              <a:t>They only feel peace when they are high.</a:t>
            </a:r>
          </a:p>
        </p:txBody>
      </p:sp>
      <p:sp>
        <p:nvSpPr>
          <p:cNvPr id="3" name="Slide Number Placeholder 2"/>
          <p:cNvSpPr>
            <a:spLocks noGrp="1"/>
          </p:cNvSpPr>
          <p:nvPr>
            <p:ph type="sldNum" sz="quarter" idx="12"/>
          </p:nvPr>
        </p:nvSpPr>
        <p:spPr/>
        <p:txBody>
          <a:bodyPr/>
          <a:lstStyle/>
          <a:p>
            <a:pPr>
              <a:defRPr/>
            </a:pPr>
            <a:fld id="{DD3AB167-C084-4FDD-B0A1-46BBA64596C3}" type="slidenum">
              <a:rPr lang="en-US"/>
              <a:pPr>
                <a:defRPr/>
              </a:pPr>
              <a:t>42</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274638"/>
            <a:ext cx="8229600" cy="2239962"/>
          </a:xfrm>
        </p:spPr>
        <p:txBody>
          <a:bodyPr/>
          <a:lstStyle/>
          <a:p>
            <a:pPr eaLnBrk="1" fontAlgn="auto" hangingPunct="1">
              <a:spcAft>
                <a:spcPts val="0"/>
              </a:spcAft>
              <a:defRPr/>
            </a:pPr>
            <a:r>
              <a:rPr lang="en-US" sz="4000" dirty="0">
                <a:solidFill>
                  <a:schemeClr val="tx2">
                    <a:tint val="100000"/>
                    <a:satMod val="250000"/>
                  </a:schemeClr>
                </a:solidFill>
              </a:rPr>
              <a:t>Two types of damage that can set up a person to go down the path of addiction</a:t>
            </a:r>
          </a:p>
        </p:txBody>
      </p:sp>
      <p:sp>
        <p:nvSpPr>
          <p:cNvPr id="41987" name="Rectangle 3"/>
          <p:cNvSpPr>
            <a:spLocks noGrp="1" noChangeArrowheads="1"/>
          </p:cNvSpPr>
          <p:nvPr>
            <p:ph idx="1"/>
          </p:nvPr>
        </p:nvSpPr>
        <p:spPr>
          <a:xfrm>
            <a:off x="1981200" y="2590801"/>
            <a:ext cx="8229600" cy="3611563"/>
          </a:xfrm>
        </p:spPr>
        <p:txBody>
          <a:bodyPr/>
          <a:lstStyle/>
          <a:p>
            <a:pPr marL="609600" indent="-609600" eaLnBrk="1" hangingPunct="1">
              <a:buNone/>
            </a:pPr>
            <a:r>
              <a:rPr lang="en-US" dirty="0" smtClean="0">
                <a:effectLst>
                  <a:outerShdw blurRad="38100" dist="38100" dir="2700000" algn="tl">
                    <a:srgbClr val="000000">
                      <a:alpha val="43137"/>
                    </a:srgbClr>
                  </a:outerShdw>
                </a:effectLst>
              </a:rPr>
              <a:t>1.	Damage from </a:t>
            </a:r>
            <a:r>
              <a:rPr lang="en-US" u="sng" dirty="0" smtClean="0">
                <a:solidFill>
                  <a:srgbClr val="FFC000"/>
                </a:solidFill>
                <a:effectLst>
                  <a:outerShdw blurRad="38100" dist="38100" dir="2700000" algn="tl">
                    <a:srgbClr val="000000">
                      <a:alpha val="43137"/>
                    </a:srgbClr>
                  </a:outerShdw>
                </a:effectLst>
              </a:rPr>
              <a:t>neglect</a:t>
            </a:r>
            <a:r>
              <a:rPr lang="en-US" dirty="0" smtClean="0">
                <a:effectLst>
                  <a:outerShdw blurRad="38100" dist="38100" dir="2700000" algn="tl">
                    <a:srgbClr val="000000">
                      <a:alpha val="43137"/>
                    </a:srgbClr>
                  </a:outerShdw>
                </a:effectLst>
              </a:rPr>
              <a:t>.</a:t>
            </a:r>
          </a:p>
          <a:p>
            <a:pPr marL="609600" indent="-609600" eaLnBrk="1" hangingPunct="1">
              <a:buFontTx/>
              <a:buAutoNum type="arabicPeriod"/>
            </a:pPr>
            <a:endParaRPr lang="en-US" dirty="0" smtClean="0">
              <a:effectLst>
                <a:outerShdw blurRad="38100" dist="38100" dir="2700000" algn="tl">
                  <a:srgbClr val="000000">
                    <a:alpha val="43137"/>
                  </a:srgbClr>
                </a:outerShdw>
              </a:effectLst>
            </a:endParaRPr>
          </a:p>
          <a:p>
            <a:pPr marL="609600" indent="-609600" eaLnBrk="1" hangingPunct="1">
              <a:buNone/>
            </a:pPr>
            <a:r>
              <a:rPr lang="en-US" dirty="0" smtClean="0">
                <a:effectLst>
                  <a:outerShdw blurRad="38100" dist="38100" dir="2700000" algn="tl">
                    <a:srgbClr val="000000">
                      <a:alpha val="43137"/>
                    </a:srgbClr>
                  </a:outerShdw>
                </a:effectLst>
              </a:rPr>
              <a:t>2.	Damage from </a:t>
            </a:r>
            <a:r>
              <a:rPr lang="en-US" u="sng" dirty="0" smtClean="0">
                <a:solidFill>
                  <a:srgbClr val="FFC000"/>
                </a:solidFill>
                <a:effectLst>
                  <a:outerShdw blurRad="38100" dist="38100" dir="2700000" algn="tl">
                    <a:srgbClr val="000000">
                      <a:alpha val="43137"/>
                    </a:srgbClr>
                  </a:outerShdw>
                </a:effectLst>
              </a:rPr>
              <a:t>bad</a:t>
            </a:r>
            <a:r>
              <a:rPr lang="en-US" dirty="0" smtClean="0">
                <a:effectLst>
                  <a:outerShdw blurRad="38100" dist="38100" dir="2700000" algn="tl">
                    <a:srgbClr val="000000">
                      <a:alpha val="43137"/>
                    </a:srgbClr>
                  </a:outerShdw>
                </a:effectLst>
              </a:rPr>
              <a:t> things happening.</a:t>
            </a:r>
          </a:p>
          <a:p>
            <a:pPr marL="609600" indent="-609600" eaLnBrk="1" hangingPunct="1">
              <a:buFontTx/>
              <a:buAutoNum type="arabicPeriod"/>
            </a:pPr>
            <a:endParaRPr lang="en-US" dirty="0" smtClean="0">
              <a:effectLst>
                <a:outerShdw blurRad="38100" dist="38100" dir="2700000" algn="tl">
                  <a:srgbClr val="000000">
                    <a:alpha val="43137"/>
                  </a:srgbClr>
                </a:outerShdw>
              </a:effectLst>
            </a:endParaRPr>
          </a:p>
          <a:p>
            <a:pPr marL="609600" indent="-609600" eaLnBrk="1" hangingPunct="1">
              <a:buNone/>
            </a:pPr>
            <a:r>
              <a:rPr lang="en-US" dirty="0" smtClean="0">
                <a:effectLst>
                  <a:outerShdw blurRad="38100" dist="38100" dir="2700000" algn="tl">
                    <a:srgbClr val="000000">
                      <a:alpha val="43137"/>
                    </a:srgbClr>
                  </a:outerShdw>
                </a:effectLst>
              </a:rPr>
              <a:t>The person goes down the path of addiction to “self medicate” the pain.</a:t>
            </a:r>
          </a:p>
        </p:txBody>
      </p:sp>
      <p:sp>
        <p:nvSpPr>
          <p:cNvPr id="4" name="Slide Number Placeholder 3"/>
          <p:cNvSpPr>
            <a:spLocks noGrp="1"/>
          </p:cNvSpPr>
          <p:nvPr>
            <p:ph type="sldNum" sz="quarter" idx="12"/>
          </p:nvPr>
        </p:nvSpPr>
        <p:spPr/>
        <p:txBody>
          <a:bodyPr/>
          <a:lstStyle/>
          <a:p>
            <a:pPr>
              <a:defRPr/>
            </a:pPr>
            <a:fld id="{765E1E60-341B-48B7-A657-63209F40B7E8}" type="slidenum">
              <a:rPr lang="en-US"/>
              <a:pPr>
                <a:defRPr/>
              </a:pPr>
              <a:t>43</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 of taking personal responsibility for your actions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Course  T509.01   iteenchallenge.org</a:t>
            </a:r>
            <a:endParaRPr lang="en-US" dirty="0"/>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44</a:t>
            </a:fld>
            <a:endParaRPr lang="en-US" dirty="0"/>
          </a:p>
        </p:txBody>
      </p:sp>
      <p:pic>
        <p:nvPicPr>
          <p:cNvPr id="7" name="Content Placeholder 6"/>
          <p:cNvPicPr>
            <a:picLocks noChangeAspect="1"/>
          </p:cNvPicPr>
          <p:nvPr/>
        </p:nvPicPr>
        <p:blipFill rotWithShape="1">
          <a:blip r:embed="rId2" cstate="print">
            <a:extLst>
              <a:ext uri="{28A0092B-C50C-407E-A947-70E740481C1C}">
                <a14:useLocalDpi xmlns:a14="http://schemas.microsoft.com/office/drawing/2010/main" val="0"/>
              </a:ext>
            </a:extLst>
          </a:blip>
          <a:srcRect t="17542" b="15213"/>
          <a:stretch/>
        </p:blipFill>
        <p:spPr bwMode="auto">
          <a:xfrm>
            <a:off x="1981201" y="3505200"/>
            <a:ext cx="3840321" cy="2336800"/>
          </a:xfrm>
          <a:prstGeom prst="rect">
            <a:avLst/>
          </a:prstGeom>
          <a:noFill/>
          <a:ln w="9525">
            <a:noFill/>
            <a:miter lim="800000"/>
            <a:headEnd/>
            <a:tailEnd/>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362200" y="533400"/>
            <a:ext cx="7848600" cy="1524000"/>
          </a:xfrm>
        </p:spPr>
        <p:txBody>
          <a:bodyPr/>
          <a:lstStyle/>
          <a:p>
            <a:pPr eaLnBrk="1" fontAlgn="auto" hangingPunct="1">
              <a:spcAft>
                <a:spcPts val="0"/>
              </a:spcAft>
              <a:defRPr/>
            </a:pPr>
            <a:r>
              <a:rPr lang="en-US" dirty="0" smtClean="0">
                <a:solidFill>
                  <a:schemeClr val="tx2"/>
                </a:solidFill>
              </a:rPr>
              <a:t>Chapter 4</a:t>
            </a:r>
            <a:br>
              <a:rPr lang="en-US" dirty="0" smtClean="0">
                <a:solidFill>
                  <a:schemeClr val="tx2"/>
                </a:solidFill>
              </a:rPr>
            </a:br>
            <a:r>
              <a:rPr lang="en-US" dirty="0" smtClean="0">
                <a:solidFill>
                  <a:schemeClr val="tx2"/>
                </a:solidFill>
              </a:rPr>
              <a:t>Recovery</a:t>
            </a:r>
          </a:p>
        </p:txBody>
      </p:sp>
      <p:sp>
        <p:nvSpPr>
          <p:cNvPr id="51203" name="Rectangle 3"/>
          <p:cNvSpPr>
            <a:spLocks noGrp="1" noChangeArrowheads="1"/>
          </p:cNvSpPr>
          <p:nvPr>
            <p:ph idx="1"/>
          </p:nvPr>
        </p:nvSpPr>
        <p:spPr>
          <a:xfrm>
            <a:off x="1981200" y="2514600"/>
            <a:ext cx="8229600" cy="4114800"/>
          </a:xfrm>
        </p:spPr>
        <p:txBody>
          <a:bodyPr/>
          <a:lstStyle/>
          <a:p>
            <a:pPr marL="609600" indent="-609600" eaLnBrk="1" hangingPunct="1">
              <a:buNone/>
            </a:pPr>
            <a:endParaRPr lang="en-US" sz="1800" b="1" dirty="0"/>
          </a:p>
          <a:p>
            <a:pPr marL="609600" indent="-609600" algn="ctr" eaLnBrk="1" hangingPunct="1">
              <a:buNone/>
            </a:pPr>
            <a:r>
              <a:rPr lang="en-US" sz="3600" b="1" dirty="0">
                <a:solidFill>
                  <a:schemeClr val="tx2"/>
                </a:solidFill>
                <a:effectLst>
                  <a:outerShdw blurRad="38100" dist="38100" dir="2700000" algn="tl">
                    <a:srgbClr val="000000">
                      <a:alpha val="43137"/>
                    </a:srgbClr>
                  </a:outerShdw>
                </a:effectLst>
              </a:rPr>
              <a:t>The myth of “hitting the bottom” </a:t>
            </a:r>
          </a:p>
          <a:p>
            <a:pPr marL="609600" indent="-609600" algn="ctr" eaLnBrk="1" hangingPunct="1">
              <a:buNone/>
            </a:pPr>
            <a:r>
              <a:rPr lang="en-US" sz="3600" b="1" dirty="0">
                <a:solidFill>
                  <a:schemeClr val="tx2"/>
                </a:solidFill>
                <a:effectLst>
                  <a:outerShdw blurRad="38100" dist="38100" dir="2700000" algn="tl">
                    <a:srgbClr val="000000">
                      <a:alpha val="43137"/>
                    </a:srgbClr>
                  </a:outerShdw>
                </a:effectLst>
              </a:rPr>
              <a:t>before they can get help.</a:t>
            </a:r>
          </a:p>
          <a:p>
            <a:pPr marL="609600" indent="-609600" eaLnBrk="1" hangingPunct="1">
              <a:buNone/>
            </a:pPr>
            <a:endParaRPr lang="en-US" sz="3600" b="1" dirty="0">
              <a:solidFill>
                <a:schemeClr val="tx2"/>
              </a:solidFill>
              <a:effectLst>
                <a:outerShdw blurRad="38100" dist="38100" dir="2700000" algn="tl">
                  <a:srgbClr val="000000">
                    <a:alpha val="43137"/>
                  </a:srgbClr>
                </a:outerShdw>
              </a:effectLst>
            </a:endParaRPr>
          </a:p>
          <a:p>
            <a:pPr marL="609600" indent="-609600" algn="ctr" eaLnBrk="1" hangingPunct="1">
              <a:buNone/>
            </a:pPr>
            <a:r>
              <a:rPr lang="en-US" sz="3600" b="1" dirty="0">
                <a:solidFill>
                  <a:schemeClr val="tx2"/>
                </a:solidFill>
                <a:effectLst>
                  <a:outerShdw blurRad="38100" dist="38100" dir="2700000" algn="tl">
                    <a:srgbClr val="000000">
                      <a:alpha val="43137"/>
                    </a:srgbClr>
                  </a:outerShdw>
                </a:effectLst>
              </a:rPr>
              <a:t>Pain motivates change!</a:t>
            </a:r>
            <a:endParaRPr lang="en-US" sz="1800" b="1" dirty="0">
              <a:solidFill>
                <a:schemeClr val="tx2"/>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2FB6F9CD-D43B-4A53-A077-96CC194BAEB0}" type="slidenum">
              <a:rPr lang="en-US"/>
              <a:pPr>
                <a:defRPr/>
              </a:pPr>
              <a:t>45</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solidFill>
              </a:rPr>
              <a:t>The foundation for Recovery</a:t>
            </a:r>
          </a:p>
        </p:txBody>
      </p:sp>
      <p:sp>
        <p:nvSpPr>
          <p:cNvPr id="52227" name="Rectangle 3"/>
          <p:cNvSpPr>
            <a:spLocks noGrp="1" noChangeArrowheads="1"/>
          </p:cNvSpPr>
          <p:nvPr>
            <p:ph idx="1"/>
          </p:nvPr>
        </p:nvSpPr>
        <p:spPr/>
        <p:txBody>
          <a:bodyPr/>
          <a:lstStyle/>
          <a:p>
            <a:pPr marL="609600" indent="-609600" eaLnBrk="1" hangingPunct="1">
              <a:buNone/>
            </a:pPr>
            <a:r>
              <a:rPr lang="en-US" dirty="0" smtClean="0">
                <a:effectLst>
                  <a:outerShdw blurRad="38100" dist="38100" dir="2700000" algn="tl">
                    <a:srgbClr val="000000">
                      <a:alpha val="43137"/>
                    </a:srgbClr>
                  </a:outerShdw>
                </a:effectLst>
              </a:rPr>
              <a:t>1.  	Stop addictive behavior</a:t>
            </a:r>
          </a:p>
          <a:p>
            <a:pPr marL="609600" indent="-609600" eaLnBrk="1" hangingPunct="1">
              <a:spcAft>
                <a:spcPct val="20000"/>
              </a:spcAft>
              <a:buNone/>
            </a:pPr>
            <a:r>
              <a:rPr lang="en-US" dirty="0" smtClean="0">
                <a:effectLst>
                  <a:outerShdw blurRad="38100" dist="38100" dir="2700000" algn="tl">
                    <a:srgbClr val="000000">
                      <a:alpha val="43137"/>
                    </a:srgbClr>
                  </a:outerShdw>
                </a:effectLst>
              </a:rPr>
              <a:t>2.  	Communicate </a:t>
            </a:r>
            <a:r>
              <a:rPr lang="en-US" u="sng" dirty="0" smtClean="0">
                <a:solidFill>
                  <a:srgbClr val="FFC000"/>
                </a:solidFill>
                <a:effectLst>
                  <a:outerShdw blurRad="38100" dist="38100" dir="2700000" algn="tl">
                    <a:srgbClr val="000000">
                      <a:alpha val="43137"/>
                    </a:srgbClr>
                  </a:outerShdw>
                </a:effectLst>
              </a:rPr>
              <a:t>hope</a:t>
            </a:r>
            <a:r>
              <a:rPr lang="en-US" dirty="0" smtClean="0">
                <a:effectLst>
                  <a:outerShdw blurRad="38100" dist="38100" dir="2700000" algn="tl">
                    <a:srgbClr val="000000">
                      <a:alpha val="43137"/>
                    </a:srgbClr>
                  </a:outerShdw>
                </a:effectLst>
              </a:rPr>
              <a:t> for real change</a:t>
            </a:r>
          </a:p>
          <a:p>
            <a:pPr marL="609600" indent="-609600" eaLnBrk="1" hangingPunct="1">
              <a:spcAft>
                <a:spcPct val="20000"/>
              </a:spcAft>
              <a:buNone/>
            </a:pPr>
            <a:r>
              <a:rPr lang="en-US" dirty="0" smtClean="0">
                <a:effectLst>
                  <a:outerShdw blurRad="38100" dist="38100" dir="2700000" algn="tl">
                    <a:srgbClr val="000000">
                      <a:alpha val="43137"/>
                    </a:srgbClr>
                  </a:outerShdw>
                </a:effectLst>
              </a:rPr>
              <a:t>3.  	Establish a personal relationship with Jesus</a:t>
            </a:r>
          </a:p>
          <a:p>
            <a:pPr marL="609600" indent="-609600" eaLnBrk="1" hangingPunct="1">
              <a:spcAft>
                <a:spcPct val="20000"/>
              </a:spcAft>
              <a:buNone/>
            </a:pPr>
            <a:r>
              <a:rPr lang="en-US" dirty="0" smtClean="0">
                <a:effectLst>
                  <a:outerShdw blurRad="38100" dist="38100" dir="2700000" algn="tl">
                    <a:srgbClr val="000000">
                      <a:alpha val="43137"/>
                    </a:srgbClr>
                  </a:outerShdw>
                </a:effectLst>
              </a:rPr>
              <a:t>4.	What is God’s attitude toward hurting people?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Psalm 145:14</a:t>
            </a:r>
          </a:p>
        </p:txBody>
      </p:sp>
      <p:sp>
        <p:nvSpPr>
          <p:cNvPr id="4" name="Slide Number Placeholder 3"/>
          <p:cNvSpPr>
            <a:spLocks noGrp="1"/>
          </p:cNvSpPr>
          <p:nvPr>
            <p:ph type="sldNum" sz="quarter" idx="12"/>
          </p:nvPr>
        </p:nvSpPr>
        <p:spPr/>
        <p:txBody>
          <a:bodyPr/>
          <a:lstStyle/>
          <a:p>
            <a:pPr>
              <a:defRPr/>
            </a:pPr>
            <a:fld id="{6C4A5430-CC43-4441-B4B1-448D69A3987B}" type="slidenum">
              <a:rPr lang="en-US"/>
              <a:pPr>
                <a:defRPr/>
              </a:pPr>
              <a:t>46</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1981200" y="609601"/>
            <a:ext cx="8229600" cy="5516563"/>
          </a:xfrm>
        </p:spPr>
        <p:txBody>
          <a:bodyPr>
            <a:normAutofit/>
          </a:bodyPr>
          <a:lstStyle/>
          <a:p>
            <a:pPr marL="609600" indent="-609600" eaLnBrk="1" fontAlgn="auto" hangingPunct="1">
              <a:spcAft>
                <a:spcPts val="0"/>
              </a:spcAft>
              <a:buNone/>
              <a:defRPr/>
            </a:pPr>
            <a:endParaRPr lang="en-US" sz="1800" b="1" dirty="0">
              <a:solidFill>
                <a:srgbClr val="FF0000"/>
              </a:solidFill>
            </a:endParaRPr>
          </a:p>
          <a:p>
            <a:pPr marL="0" indent="0" eaLnBrk="1" fontAlgn="auto" hangingPunct="1">
              <a:spcAft>
                <a:spcPts val="0"/>
              </a:spcAft>
              <a:buNone/>
              <a:defRPr/>
            </a:pPr>
            <a:r>
              <a:rPr lang="en-US" sz="4000" b="1" dirty="0" smtClean="0">
                <a:solidFill>
                  <a:schemeClr val="accent4"/>
                </a:solidFill>
                <a:effectLst>
                  <a:outerShdw blurRad="38100" dist="38100" dir="2700000" algn="tl">
                    <a:srgbClr val="000000">
                      <a:alpha val="43137"/>
                    </a:srgbClr>
                  </a:outerShdw>
                </a:effectLst>
              </a:rPr>
              <a:t>Difference between restoring your relationship with Jesus and being restored to ministry work position</a:t>
            </a:r>
            <a:endParaRPr lang="en-US" sz="4000" b="1" dirty="0">
              <a:solidFill>
                <a:schemeClr val="accent4"/>
              </a:solidFill>
              <a:effectLst>
                <a:outerShdw blurRad="38100" dist="38100" dir="2700000" algn="tl">
                  <a:srgbClr val="000000">
                    <a:alpha val="43137"/>
                  </a:srgbClr>
                </a:outerShdw>
              </a:effectLst>
            </a:endParaRPr>
          </a:p>
          <a:p>
            <a:pPr marL="609600" indent="-609600" eaLnBrk="1" fontAlgn="auto" hangingPunct="1">
              <a:spcAft>
                <a:spcPts val="0"/>
              </a:spcAft>
              <a:buNone/>
              <a:defRPr/>
            </a:pPr>
            <a:endParaRPr lang="en-US" dirty="0" smtClean="0">
              <a:effectLst>
                <a:outerShdw blurRad="38100" dist="38100" dir="2700000" algn="tl">
                  <a:srgbClr val="000000">
                    <a:alpha val="43137"/>
                  </a:srgbClr>
                </a:outerShdw>
              </a:effectLst>
            </a:endParaRP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1.  	Jesus—immediate!</a:t>
            </a: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2.  	Intern or junior staff</a:t>
            </a: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3.  	Spiritual Leader </a:t>
            </a:r>
          </a:p>
        </p:txBody>
      </p:sp>
      <p:sp>
        <p:nvSpPr>
          <p:cNvPr id="3" name="Slide Number Placeholder 2"/>
          <p:cNvSpPr>
            <a:spLocks noGrp="1"/>
          </p:cNvSpPr>
          <p:nvPr>
            <p:ph type="sldNum" sz="quarter" idx="12"/>
          </p:nvPr>
        </p:nvSpPr>
        <p:spPr/>
        <p:txBody>
          <a:bodyPr/>
          <a:lstStyle/>
          <a:p>
            <a:pPr>
              <a:defRPr/>
            </a:pPr>
            <a:fld id="{7C4F1FD2-5118-4590-9FB5-11CB61F75035}" type="slidenum">
              <a:rPr lang="en-US"/>
              <a:pPr>
                <a:defRPr/>
              </a:pPr>
              <a:t>47</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extLst>
      <p:ext uri="{BB962C8B-B14F-4D97-AF65-F5344CB8AC3E}">
        <p14:creationId xmlns:p14="http://schemas.microsoft.com/office/powerpoint/2010/main" val="1017615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990600" y="609601"/>
            <a:ext cx="9220200" cy="5516563"/>
          </a:xfrm>
        </p:spPr>
        <p:txBody>
          <a:bodyPr>
            <a:normAutofit lnSpcReduction="10000"/>
          </a:bodyPr>
          <a:lstStyle/>
          <a:p>
            <a:pPr marL="609600" indent="-609600" eaLnBrk="1" fontAlgn="auto" hangingPunct="1">
              <a:spcAft>
                <a:spcPts val="0"/>
              </a:spcAft>
              <a:buNone/>
              <a:defRPr/>
            </a:pPr>
            <a:endParaRPr lang="en-US" sz="1800" b="1" dirty="0">
              <a:solidFill>
                <a:srgbClr val="FF0000"/>
              </a:solidFill>
            </a:endParaRPr>
          </a:p>
          <a:p>
            <a:pPr marL="0" indent="0" eaLnBrk="1" fontAlgn="auto" hangingPunct="1">
              <a:spcAft>
                <a:spcPts val="0"/>
              </a:spcAft>
              <a:buNone/>
              <a:defRPr/>
            </a:pPr>
            <a:r>
              <a:rPr lang="en-US" sz="4000" b="1" dirty="0" smtClean="0">
                <a:solidFill>
                  <a:schemeClr val="accent4"/>
                </a:solidFill>
                <a:effectLst>
                  <a:outerShdw blurRad="38100" dist="38100" dir="2700000" algn="tl">
                    <a:srgbClr val="000000">
                      <a:alpha val="43137"/>
                    </a:srgbClr>
                  </a:outerShdw>
                </a:effectLst>
              </a:rPr>
              <a:t>Restoration to ministry work position</a:t>
            </a:r>
            <a:endParaRPr lang="en-US" sz="4000" b="1" dirty="0">
              <a:solidFill>
                <a:schemeClr val="accent4"/>
              </a:solidFill>
              <a:effectLst>
                <a:outerShdw blurRad="38100" dist="38100" dir="2700000" algn="tl">
                  <a:srgbClr val="000000">
                    <a:alpha val="43137"/>
                  </a:srgbClr>
                </a:outerShdw>
              </a:effectLst>
            </a:endParaRPr>
          </a:p>
          <a:p>
            <a:pPr marL="609600" indent="-609600" eaLnBrk="1" fontAlgn="auto" hangingPunct="1">
              <a:spcAft>
                <a:spcPts val="0"/>
              </a:spcAft>
              <a:buNone/>
              <a:defRPr/>
            </a:pPr>
            <a:endParaRPr lang="en-US" dirty="0" smtClean="0">
              <a:effectLst>
                <a:outerShdw blurRad="38100" dist="38100" dir="2700000" algn="tl">
                  <a:srgbClr val="000000">
                    <a:alpha val="43137"/>
                  </a:srgbClr>
                </a:outerShdw>
              </a:effectLst>
            </a:endParaRP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1.  	Make restoration process so difficult that they do </a:t>
            </a:r>
            <a:r>
              <a:rPr lang="en-US" u="sng" dirty="0" smtClean="0">
                <a:effectLst>
                  <a:outerShdw blurRad="38100" dist="38100" dir="2700000" algn="tl">
                    <a:srgbClr val="000000">
                      <a:alpha val="43137"/>
                    </a:srgbClr>
                  </a:outerShdw>
                </a:effectLst>
              </a:rPr>
              <a:t>NOT</a:t>
            </a:r>
            <a:r>
              <a:rPr lang="en-US" dirty="0" smtClean="0">
                <a:effectLst>
                  <a:outerShdw blurRad="38100" dist="38100" dir="2700000" algn="tl">
                    <a:srgbClr val="000000">
                      <a:alpha val="43137"/>
                    </a:srgbClr>
                  </a:outerShdw>
                </a:effectLst>
              </a:rPr>
              <a:t> want to do it.</a:t>
            </a: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2.  	Why?</a:t>
            </a: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3.  	We only want them to do it if they are 100% committed to the restoration process</a:t>
            </a: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4.	If restoration process is too simple, they will likely only make superficial changes, not deep heart changes. </a:t>
            </a:r>
          </a:p>
        </p:txBody>
      </p:sp>
      <p:sp>
        <p:nvSpPr>
          <p:cNvPr id="3" name="Slide Number Placeholder 2"/>
          <p:cNvSpPr>
            <a:spLocks noGrp="1"/>
          </p:cNvSpPr>
          <p:nvPr>
            <p:ph type="sldNum" sz="quarter" idx="12"/>
          </p:nvPr>
        </p:nvSpPr>
        <p:spPr/>
        <p:txBody>
          <a:bodyPr/>
          <a:lstStyle/>
          <a:p>
            <a:pPr>
              <a:defRPr/>
            </a:pPr>
            <a:fld id="{7C4F1FD2-5118-4590-9FB5-11CB61F75035}" type="slidenum">
              <a:rPr lang="en-US"/>
              <a:pPr>
                <a:defRPr/>
              </a:pPr>
              <a:t>48</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extLst>
      <p:ext uri="{BB962C8B-B14F-4D97-AF65-F5344CB8AC3E}">
        <p14:creationId xmlns:p14="http://schemas.microsoft.com/office/powerpoint/2010/main" val="2058917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0"/>
            <a:ext cx="8229600" cy="1524000"/>
          </a:xfrm>
        </p:spPr>
        <p:txBody>
          <a:bodyPr/>
          <a:lstStyle/>
          <a:p>
            <a:pPr eaLnBrk="1" fontAlgn="auto" hangingPunct="1">
              <a:spcAft>
                <a:spcPts val="0"/>
              </a:spcAft>
              <a:defRPr/>
            </a:pPr>
            <a:r>
              <a:rPr lang="en-US" dirty="0" smtClean="0">
                <a:solidFill>
                  <a:schemeClr val="accent4"/>
                </a:solidFill>
              </a:rPr>
              <a:t>4 Keys to Recovery</a:t>
            </a:r>
          </a:p>
        </p:txBody>
      </p:sp>
      <p:sp>
        <p:nvSpPr>
          <p:cNvPr id="53251" name="Rectangle 3"/>
          <p:cNvSpPr>
            <a:spLocks noGrp="1" noChangeArrowheads="1"/>
          </p:cNvSpPr>
          <p:nvPr>
            <p:ph idx="1"/>
          </p:nvPr>
        </p:nvSpPr>
        <p:spPr>
          <a:xfrm>
            <a:off x="2362200" y="1752600"/>
            <a:ext cx="8229600" cy="4114800"/>
          </a:xfrm>
        </p:spPr>
        <p:txBody>
          <a:bodyPr/>
          <a:lstStyle/>
          <a:p>
            <a:pPr marL="609600" indent="-609600" eaLnBrk="1" hangingPunct="1">
              <a:buNone/>
            </a:pPr>
            <a:r>
              <a:rPr lang="en-US" dirty="0" smtClean="0">
                <a:effectLst>
                  <a:outerShdw blurRad="38100" dist="38100" dir="2700000" algn="tl">
                    <a:srgbClr val="000000">
                      <a:alpha val="43137"/>
                    </a:srgbClr>
                  </a:outerShdw>
                </a:effectLst>
              </a:rPr>
              <a:t>1.	Commitment to </a:t>
            </a:r>
            <a:r>
              <a:rPr lang="en-US" u="sng" dirty="0" smtClean="0">
                <a:solidFill>
                  <a:srgbClr val="FFC000"/>
                </a:solidFill>
                <a:effectLst>
                  <a:outerShdw blurRad="38100" dist="38100" dir="2700000" algn="tl">
                    <a:srgbClr val="000000">
                      <a:alpha val="43137"/>
                    </a:srgbClr>
                  </a:outerShdw>
                </a:effectLst>
              </a:rPr>
              <a:t>change</a:t>
            </a:r>
          </a:p>
          <a:p>
            <a:pPr marL="609600" indent="-609600" eaLnBrk="1" hangingPunct="1">
              <a:buFontTx/>
              <a:buAutoNum type="arabicPeriod"/>
            </a:pPr>
            <a:endParaRPr lang="en-US" dirty="0" smtClean="0">
              <a:effectLst>
                <a:outerShdw blurRad="38100" dist="38100" dir="2700000" algn="tl">
                  <a:srgbClr val="000000">
                    <a:alpha val="43137"/>
                  </a:srgbClr>
                </a:outerShdw>
              </a:effectLst>
            </a:endParaRPr>
          </a:p>
          <a:p>
            <a:pPr marL="609600" indent="-609600" eaLnBrk="1" hangingPunct="1">
              <a:buNone/>
            </a:pPr>
            <a:r>
              <a:rPr lang="en-US" dirty="0" smtClean="0">
                <a:effectLst>
                  <a:outerShdw blurRad="38100" dist="38100" dir="2700000" algn="tl">
                    <a:srgbClr val="000000">
                      <a:alpha val="43137"/>
                    </a:srgbClr>
                  </a:outerShdw>
                </a:effectLst>
              </a:rPr>
              <a:t>2.	Commitment to accountability</a:t>
            </a:r>
          </a:p>
          <a:p>
            <a:pPr marL="609600" indent="-609600" eaLnBrk="1" hangingPunct="1">
              <a:buFontTx/>
              <a:buAutoNum type="arabicPeriod"/>
            </a:pPr>
            <a:endParaRPr lang="en-US" dirty="0" smtClean="0">
              <a:effectLst>
                <a:outerShdw blurRad="38100" dist="38100" dir="2700000" algn="tl">
                  <a:srgbClr val="000000">
                    <a:alpha val="43137"/>
                  </a:srgbClr>
                </a:outerShdw>
              </a:effectLst>
            </a:endParaRPr>
          </a:p>
          <a:p>
            <a:pPr marL="609600" indent="-609600" eaLnBrk="1" hangingPunct="1">
              <a:buNone/>
            </a:pPr>
            <a:r>
              <a:rPr lang="en-US" dirty="0" smtClean="0">
                <a:effectLst>
                  <a:outerShdw blurRad="38100" dist="38100" dir="2700000" algn="tl">
                    <a:srgbClr val="000000">
                      <a:alpha val="43137"/>
                    </a:srgbClr>
                  </a:outerShdw>
                </a:effectLst>
              </a:rPr>
              <a:t>3.	Commitment to the promises of God</a:t>
            </a:r>
          </a:p>
          <a:p>
            <a:pPr marL="609600" indent="-609600" eaLnBrk="1" hangingPunct="1">
              <a:buFontTx/>
              <a:buAutoNum type="arabicPeriod"/>
            </a:pPr>
            <a:endParaRPr lang="en-US" dirty="0" smtClean="0">
              <a:effectLst>
                <a:outerShdw blurRad="38100" dist="38100" dir="2700000" algn="tl">
                  <a:srgbClr val="000000">
                    <a:alpha val="43137"/>
                  </a:srgbClr>
                </a:outerShdw>
              </a:effectLst>
            </a:endParaRPr>
          </a:p>
          <a:p>
            <a:pPr marL="609600" indent="-609600" eaLnBrk="1" hangingPunct="1">
              <a:buNone/>
            </a:pPr>
            <a:r>
              <a:rPr lang="en-US" dirty="0" smtClean="0">
                <a:solidFill>
                  <a:schemeClr val="tx2"/>
                </a:solidFill>
                <a:effectLst>
                  <a:outerShdw blurRad="38100" dist="38100" dir="2700000" algn="tl">
                    <a:srgbClr val="000000">
                      <a:alpha val="43137"/>
                    </a:srgbClr>
                  </a:outerShdw>
                </a:effectLst>
              </a:rPr>
              <a:t>4.	Key to recovery—</a:t>
            </a:r>
            <a:r>
              <a:rPr lang="en-US" u="sng" dirty="0" smtClean="0">
                <a:solidFill>
                  <a:srgbClr val="FFC000"/>
                </a:solidFill>
                <a:effectLst>
                  <a:outerShdw blurRad="38100" dist="38100" dir="2700000" algn="tl">
                    <a:srgbClr val="000000">
                      <a:alpha val="43137"/>
                    </a:srgbClr>
                  </a:outerShdw>
                </a:effectLst>
              </a:rPr>
              <a:t>gratefulness</a:t>
            </a:r>
          </a:p>
        </p:txBody>
      </p:sp>
      <p:sp>
        <p:nvSpPr>
          <p:cNvPr id="4" name="Slide Number Placeholder 3"/>
          <p:cNvSpPr>
            <a:spLocks noGrp="1"/>
          </p:cNvSpPr>
          <p:nvPr>
            <p:ph type="sldNum" sz="quarter" idx="12"/>
          </p:nvPr>
        </p:nvSpPr>
        <p:spPr/>
        <p:txBody>
          <a:bodyPr/>
          <a:lstStyle/>
          <a:p>
            <a:pPr>
              <a:defRPr/>
            </a:pPr>
            <a:fld id="{B3B5BA42-C503-4F84-98CE-8465674848EB}" type="slidenum">
              <a:rPr lang="en-US"/>
              <a:pPr>
                <a:defRPr/>
              </a:pPr>
              <a:t>49</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tint val="100000"/>
                    <a:satMod val="250000"/>
                  </a:schemeClr>
                </a:solidFill>
              </a:rPr>
              <a:t>1. Relapse</a:t>
            </a:r>
          </a:p>
        </p:txBody>
      </p:sp>
      <p:sp>
        <p:nvSpPr>
          <p:cNvPr id="17411" name="Rectangle 3"/>
          <p:cNvSpPr>
            <a:spLocks noGrp="1" noChangeArrowheads="1"/>
          </p:cNvSpPr>
          <p:nvPr>
            <p:ph idx="1"/>
          </p:nvPr>
        </p:nvSpPr>
        <p:spPr/>
        <p:txBody>
          <a:bodyPr/>
          <a:lstStyle/>
          <a:p>
            <a:pPr eaLnBrk="1" hangingPunct="1"/>
            <a:r>
              <a:rPr lang="en-US" dirty="0" smtClean="0">
                <a:effectLst>
                  <a:outerShdw blurRad="38100" dist="38100" dir="2700000" algn="tl">
                    <a:srgbClr val="000000">
                      <a:alpha val="43137"/>
                    </a:srgbClr>
                  </a:outerShdw>
                </a:effectLst>
              </a:rPr>
              <a:t>What is relapse?</a:t>
            </a:r>
          </a:p>
          <a:p>
            <a:pPr eaLnBrk="1" hangingPunct="1"/>
            <a:r>
              <a:rPr lang="en-US" dirty="0" smtClean="0">
                <a:effectLst>
                  <a:outerShdw blurRad="38100" dist="38100" dir="2700000" algn="tl">
                    <a:srgbClr val="000000">
                      <a:alpha val="43137"/>
                    </a:srgbClr>
                  </a:outerShdw>
                </a:effectLst>
              </a:rPr>
              <a:t>What are the early warning signs of relapse?</a:t>
            </a:r>
          </a:p>
          <a:p>
            <a:pPr eaLnBrk="1" hangingPunct="1"/>
            <a:r>
              <a:rPr lang="en-US" dirty="0" smtClean="0">
                <a:effectLst>
                  <a:outerShdw blurRad="38100" dist="38100" dir="2700000" algn="tl">
                    <a:srgbClr val="000000">
                      <a:alpha val="43137"/>
                    </a:srgbClr>
                  </a:outerShdw>
                </a:effectLst>
              </a:rPr>
              <a:t>How can you prevent relapse?</a:t>
            </a:r>
          </a:p>
          <a:p>
            <a:pPr eaLnBrk="1" hangingPunct="1"/>
            <a:r>
              <a:rPr lang="en-US" dirty="0" smtClean="0">
                <a:effectLst>
                  <a:outerShdw blurRad="38100" dist="38100" dir="2700000" algn="tl">
                    <a:srgbClr val="000000">
                      <a:alpha val="43137"/>
                    </a:srgbClr>
                  </a:outerShdw>
                </a:effectLst>
              </a:rPr>
              <a:t>What should you do if relapse occurs?</a:t>
            </a:r>
          </a:p>
          <a:p>
            <a:pPr eaLnBrk="1" hangingPunct="1"/>
            <a:r>
              <a:rPr lang="en-US" dirty="0" smtClean="0">
                <a:effectLst>
                  <a:outerShdw blurRad="38100" dist="38100" dir="2700000" algn="tl">
                    <a:srgbClr val="000000">
                      <a:alpha val="43137"/>
                    </a:srgbClr>
                  </a:outerShdw>
                </a:effectLst>
              </a:rPr>
              <a:t>To understand relapse, you must also understand what is recovery.</a:t>
            </a:r>
          </a:p>
        </p:txBody>
      </p:sp>
      <p:sp>
        <p:nvSpPr>
          <p:cNvPr id="4" name="Slide Number Placeholder 3"/>
          <p:cNvSpPr>
            <a:spLocks noGrp="1"/>
          </p:cNvSpPr>
          <p:nvPr>
            <p:ph type="sldNum" sz="quarter" idx="12"/>
          </p:nvPr>
        </p:nvSpPr>
        <p:spPr/>
        <p:txBody>
          <a:bodyPr/>
          <a:lstStyle/>
          <a:p>
            <a:pPr>
              <a:defRPr/>
            </a:pPr>
            <a:fld id="{9A70C030-A164-4A91-94A3-C18EF8BE6A58}" type="slidenum">
              <a:rPr lang="en-US"/>
              <a:pPr>
                <a:defRPr/>
              </a:pPr>
              <a:t>5</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1981200" y="609601"/>
            <a:ext cx="8229600" cy="5516563"/>
          </a:xfrm>
        </p:spPr>
        <p:txBody>
          <a:bodyPr>
            <a:normAutofit/>
          </a:bodyPr>
          <a:lstStyle/>
          <a:p>
            <a:pPr marL="609600" indent="-609600" eaLnBrk="1" fontAlgn="auto" hangingPunct="1">
              <a:spcAft>
                <a:spcPts val="0"/>
              </a:spcAft>
              <a:buNone/>
              <a:defRPr/>
            </a:pPr>
            <a:endParaRPr lang="en-US" sz="1800" b="1" dirty="0">
              <a:solidFill>
                <a:srgbClr val="FF0000"/>
              </a:solidFill>
            </a:endParaRPr>
          </a:p>
          <a:p>
            <a:pPr marL="609600" indent="-609600" eaLnBrk="1" fontAlgn="auto" hangingPunct="1">
              <a:spcAft>
                <a:spcPts val="0"/>
              </a:spcAft>
              <a:buNone/>
              <a:defRPr/>
            </a:pPr>
            <a:r>
              <a:rPr lang="en-US" sz="4000" b="1" dirty="0">
                <a:solidFill>
                  <a:schemeClr val="accent4"/>
                </a:solidFill>
                <a:effectLst>
                  <a:outerShdw blurRad="38100" dist="38100" dir="2700000" algn="tl">
                    <a:srgbClr val="000000">
                      <a:alpha val="43137"/>
                    </a:srgbClr>
                  </a:outerShdw>
                </a:effectLst>
              </a:rPr>
              <a:t>Recovery often involves 4 phases</a:t>
            </a:r>
          </a:p>
          <a:p>
            <a:pPr marL="609600" indent="-609600" eaLnBrk="1" fontAlgn="auto" hangingPunct="1">
              <a:spcAft>
                <a:spcPts val="0"/>
              </a:spcAft>
              <a:buNone/>
              <a:defRPr/>
            </a:pPr>
            <a:endParaRPr lang="en-US" dirty="0" smtClean="0">
              <a:effectLst>
                <a:outerShdw blurRad="38100" dist="38100" dir="2700000" algn="tl">
                  <a:srgbClr val="000000">
                    <a:alpha val="43137"/>
                  </a:srgbClr>
                </a:outerShdw>
              </a:effectLst>
            </a:endParaRP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1.  	Intervention</a:t>
            </a: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2.  	Detox</a:t>
            </a: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3.  	Learning steps to healthy living</a:t>
            </a: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4.	Transition back into society—healthy    </a:t>
            </a:r>
          </a:p>
          <a:p>
            <a:pPr marL="609600" indent="-609600" eaLnBrk="1" fontAlgn="auto" hangingPunct="1">
              <a:spcAft>
                <a:spcPct val="20000"/>
              </a:spcAft>
              <a:buNone/>
              <a:defRPr/>
            </a:pPr>
            <a:r>
              <a:rPr lang="en-US" dirty="0" smtClean="0">
                <a:effectLst>
                  <a:outerShdw blurRad="38100" dist="38100" dir="2700000" algn="tl">
                    <a:srgbClr val="000000">
                      <a:alpha val="43137"/>
                    </a:srgbClr>
                  </a:outerShdw>
                </a:effectLst>
              </a:rPr>
              <a:t>	living becomes the norm</a:t>
            </a:r>
          </a:p>
        </p:txBody>
      </p:sp>
      <p:sp>
        <p:nvSpPr>
          <p:cNvPr id="3" name="Slide Number Placeholder 2"/>
          <p:cNvSpPr>
            <a:spLocks noGrp="1"/>
          </p:cNvSpPr>
          <p:nvPr>
            <p:ph type="sldNum" sz="quarter" idx="12"/>
          </p:nvPr>
        </p:nvSpPr>
        <p:spPr/>
        <p:txBody>
          <a:bodyPr/>
          <a:lstStyle/>
          <a:p>
            <a:pPr>
              <a:defRPr/>
            </a:pPr>
            <a:fld id="{7C4F1FD2-5118-4590-9FB5-11CB61F75035}" type="slidenum">
              <a:rPr lang="en-US"/>
              <a:pPr>
                <a:defRPr/>
              </a:pPr>
              <a:t>50</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52600" y="228600"/>
            <a:ext cx="8229600" cy="838200"/>
          </a:xfrm>
        </p:spPr>
        <p:txBody>
          <a:bodyPr/>
          <a:lstStyle/>
          <a:p>
            <a:pPr eaLnBrk="1" fontAlgn="auto" hangingPunct="1">
              <a:spcAft>
                <a:spcPts val="0"/>
              </a:spcAft>
              <a:defRPr/>
            </a:pPr>
            <a:r>
              <a:rPr lang="en-US" dirty="0" smtClean="0">
                <a:solidFill>
                  <a:schemeClr val="tx2">
                    <a:tint val="100000"/>
                    <a:satMod val="250000"/>
                  </a:schemeClr>
                </a:solidFill>
              </a:rPr>
              <a:t>  </a:t>
            </a:r>
            <a:r>
              <a:rPr lang="en-US" dirty="0" smtClean="0">
                <a:solidFill>
                  <a:schemeClr val="accent4"/>
                </a:solidFill>
              </a:rPr>
              <a:t>1.  Intervention</a:t>
            </a:r>
          </a:p>
        </p:txBody>
      </p:sp>
      <p:sp>
        <p:nvSpPr>
          <p:cNvPr id="55299" name="Rectangle 3"/>
          <p:cNvSpPr>
            <a:spLocks noGrp="1" noChangeArrowheads="1"/>
          </p:cNvSpPr>
          <p:nvPr>
            <p:ph idx="1"/>
          </p:nvPr>
        </p:nvSpPr>
        <p:spPr>
          <a:xfrm>
            <a:off x="2286000" y="1295400"/>
            <a:ext cx="8229600" cy="4618038"/>
          </a:xfrm>
        </p:spPr>
        <p:txBody>
          <a:bodyPr/>
          <a:lstStyle/>
          <a:p>
            <a:pPr eaLnBrk="1" hangingPunct="1">
              <a:lnSpc>
                <a:spcPct val="90000"/>
              </a:lnSpc>
            </a:pPr>
            <a:r>
              <a:rPr lang="en-US" dirty="0" smtClean="0">
                <a:effectLst>
                  <a:outerShdw blurRad="38100" dist="38100" dir="2700000" algn="tl">
                    <a:srgbClr val="000000">
                      <a:alpha val="43137"/>
                    </a:srgbClr>
                  </a:outerShdw>
                </a:effectLst>
              </a:rPr>
              <a:t>Family meets with the person to motivate them to get help.  </a:t>
            </a:r>
          </a:p>
          <a:p>
            <a:pPr eaLnBrk="1" hangingPunct="1">
              <a:lnSpc>
                <a:spcPct val="90000"/>
              </a:lnSpc>
            </a:pPr>
            <a:r>
              <a:rPr lang="en-US" dirty="0" smtClean="0">
                <a:effectLst>
                  <a:outerShdw blurRad="38100" dist="38100" dir="2700000" algn="tl">
                    <a:srgbClr val="000000">
                      <a:alpha val="43137"/>
                    </a:srgbClr>
                  </a:outerShdw>
                </a:effectLst>
              </a:rPr>
              <a:t>They stop </a:t>
            </a:r>
            <a:r>
              <a:rPr lang="en-US" b="1" dirty="0" smtClean="0">
                <a:effectLst>
                  <a:outerShdw blurRad="38100" dist="38100" dir="2700000" algn="tl">
                    <a:srgbClr val="000000">
                      <a:alpha val="43137"/>
                    </a:srgbClr>
                  </a:outerShdw>
                </a:effectLst>
              </a:rPr>
              <a:t>enabling</a:t>
            </a:r>
            <a:r>
              <a:rPr lang="en-US" dirty="0" smtClean="0">
                <a:effectLst>
                  <a:outerShdw blurRad="38100" dist="38100" dir="2700000" algn="tl">
                    <a:srgbClr val="000000">
                      <a:alpha val="43137"/>
                    </a:srgbClr>
                  </a:outerShdw>
                </a:effectLst>
              </a:rPr>
              <a:t> the person with the problem.  (offering the wrong kind of help)</a:t>
            </a:r>
          </a:p>
          <a:p>
            <a:pPr eaLnBrk="1" hangingPunct="1">
              <a:lnSpc>
                <a:spcPct val="90000"/>
              </a:lnSpc>
            </a:pPr>
            <a:r>
              <a:rPr lang="en-US" dirty="0" smtClean="0">
                <a:effectLst>
                  <a:outerShdw blurRad="38100" dist="38100" dir="2700000" algn="tl">
                    <a:srgbClr val="000000">
                      <a:alpha val="43137"/>
                    </a:srgbClr>
                  </a:outerShdw>
                </a:effectLst>
              </a:rPr>
              <a:t>Instead of waiting for the person to “hit bottom,” they “raise the bottom.”  </a:t>
            </a:r>
          </a:p>
          <a:p>
            <a:pPr eaLnBrk="1" hangingPunct="1">
              <a:lnSpc>
                <a:spcPct val="90000"/>
              </a:lnSpc>
            </a:pPr>
            <a:r>
              <a:rPr lang="en-US" dirty="0" smtClean="0">
                <a:effectLst>
                  <a:outerShdw blurRad="38100" dist="38100" dir="2700000" algn="tl">
                    <a:srgbClr val="000000">
                      <a:alpha val="43137"/>
                    </a:srgbClr>
                  </a:outerShdw>
                </a:effectLst>
              </a:rPr>
              <a:t>See course, </a:t>
            </a:r>
            <a:r>
              <a:rPr lang="en-US" i="1" dirty="0" smtClean="0">
                <a:effectLst>
                  <a:outerShdw blurRad="38100" dist="38100" dir="2700000" algn="tl">
                    <a:srgbClr val="000000">
                      <a:alpha val="43137"/>
                    </a:srgbClr>
                  </a:outerShdw>
                </a:effectLst>
              </a:rPr>
              <a:t>“How to Help a Loved One Who Doesn’t Want Help,”</a:t>
            </a:r>
            <a:r>
              <a:rPr lang="en-US" dirty="0" smtClean="0">
                <a:effectLst>
                  <a:outerShdw blurRad="38100" dist="38100" dir="2700000" algn="tl">
                    <a:srgbClr val="000000">
                      <a:alpha val="43137"/>
                    </a:srgbClr>
                  </a:outerShdw>
                </a:effectLst>
              </a:rPr>
              <a:t> for greater detail on this.</a:t>
            </a:r>
          </a:p>
          <a:p>
            <a:pPr eaLnBrk="1" hangingPunct="1">
              <a:lnSpc>
                <a:spcPct val="90000"/>
              </a:lnSpc>
            </a:pPr>
            <a:r>
              <a:rPr lang="en-US" dirty="0" smtClean="0">
                <a:effectLst>
                  <a:outerShdw blurRad="38100" dist="38100" dir="2700000" algn="tl">
                    <a:srgbClr val="000000">
                      <a:alpha val="43137"/>
                    </a:srgbClr>
                  </a:outerShdw>
                </a:effectLst>
              </a:rPr>
              <a:t>Resource on www.iTeenChallenge.org: </a:t>
            </a:r>
            <a:r>
              <a:rPr lang="en-US" i="1" dirty="0" smtClean="0">
                <a:effectLst>
                  <a:outerShdw blurRad="38100" dist="38100" dir="2700000" algn="tl">
                    <a:srgbClr val="000000">
                      <a:alpha val="43137"/>
                    </a:srgbClr>
                  </a:outerShdw>
                </a:effectLst>
              </a:rPr>
              <a:t>When they don’t want help   —by Dave Batty</a:t>
            </a:r>
          </a:p>
        </p:txBody>
      </p:sp>
      <p:sp>
        <p:nvSpPr>
          <p:cNvPr id="4" name="Slide Number Placeholder 3"/>
          <p:cNvSpPr>
            <a:spLocks noGrp="1"/>
          </p:cNvSpPr>
          <p:nvPr>
            <p:ph type="sldNum" sz="quarter" idx="12"/>
          </p:nvPr>
        </p:nvSpPr>
        <p:spPr/>
        <p:txBody>
          <a:bodyPr/>
          <a:lstStyle/>
          <a:p>
            <a:pPr>
              <a:defRPr/>
            </a:pPr>
            <a:fld id="{D5C1D197-0B3C-45FB-9E2D-693D80E0DCA5}" type="slidenum">
              <a:rPr lang="en-US"/>
              <a:pPr>
                <a:defRPr/>
              </a:pPr>
              <a:t>51</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200" y="533400"/>
            <a:ext cx="8229600" cy="1143000"/>
          </a:xfrm>
        </p:spPr>
        <p:txBody>
          <a:bodyPr/>
          <a:lstStyle/>
          <a:p>
            <a:pPr eaLnBrk="1" fontAlgn="auto" hangingPunct="1">
              <a:spcAft>
                <a:spcPts val="0"/>
              </a:spcAft>
              <a:defRPr/>
            </a:pPr>
            <a:r>
              <a:rPr lang="en-US" dirty="0" smtClean="0">
                <a:solidFill>
                  <a:schemeClr val="accent4"/>
                </a:solidFill>
              </a:rPr>
              <a:t>2.  Detox</a:t>
            </a:r>
          </a:p>
        </p:txBody>
      </p:sp>
      <p:sp>
        <p:nvSpPr>
          <p:cNvPr id="56323" name="Rectangle 3"/>
          <p:cNvSpPr>
            <a:spLocks noGrp="1" noChangeArrowheads="1"/>
          </p:cNvSpPr>
          <p:nvPr>
            <p:ph idx="1"/>
          </p:nvPr>
        </p:nvSpPr>
        <p:spPr>
          <a:xfrm>
            <a:off x="1981200" y="1828800"/>
            <a:ext cx="8229600" cy="4465638"/>
          </a:xfrm>
        </p:spPr>
        <p:txBody>
          <a:bodyPr/>
          <a:lstStyle/>
          <a:p>
            <a:pPr eaLnBrk="1" hangingPunct="1"/>
            <a:r>
              <a:rPr lang="en-US" dirty="0" err="1" smtClean="0">
                <a:effectLst>
                  <a:outerShdw blurRad="38100" dist="38100" dir="2700000" algn="tl">
                    <a:srgbClr val="000000">
                      <a:alpha val="43137"/>
                    </a:srgbClr>
                  </a:outerShdw>
                </a:effectLst>
              </a:rPr>
              <a:t>Detox</a:t>
            </a:r>
            <a:r>
              <a:rPr lang="en-US" dirty="0" smtClean="0">
                <a:effectLst>
                  <a:outerShdw blurRad="38100" dist="38100" dir="2700000" algn="tl">
                    <a:srgbClr val="000000">
                      <a:alpha val="43137"/>
                    </a:srgbClr>
                  </a:outerShdw>
                </a:effectLst>
              </a:rPr>
              <a:t> is not recovery.  </a:t>
            </a:r>
          </a:p>
          <a:p>
            <a:pPr eaLnBrk="1" hangingPunct="1"/>
            <a:r>
              <a:rPr lang="en-US" dirty="0" smtClean="0">
                <a:effectLst>
                  <a:outerShdw blurRad="38100" dist="38100" dir="2700000" algn="tl">
                    <a:srgbClr val="000000">
                      <a:alpha val="43137"/>
                    </a:srgbClr>
                  </a:outerShdw>
                </a:effectLst>
              </a:rPr>
              <a:t>It is only one of the first steps to recovery.  </a:t>
            </a:r>
          </a:p>
          <a:p>
            <a:pPr eaLnBrk="1" hangingPunct="1"/>
            <a:r>
              <a:rPr lang="en-US" dirty="0" smtClean="0">
                <a:effectLst>
                  <a:outerShdw blurRad="38100" dist="38100" dir="2700000" algn="tl">
                    <a:srgbClr val="000000">
                      <a:alpha val="43137"/>
                    </a:srgbClr>
                  </a:outerShdw>
                </a:effectLst>
              </a:rPr>
              <a:t>It simply gets the person past the major physical sickness of withdrawing from the physical addiction.</a:t>
            </a:r>
          </a:p>
          <a:p>
            <a:pPr eaLnBrk="1" hangingPunct="1"/>
            <a:r>
              <a:rPr lang="en-US" dirty="0" smtClean="0">
                <a:effectLst>
                  <a:outerShdw blurRad="38100" dist="38100" dir="2700000" algn="tl">
                    <a:srgbClr val="000000">
                      <a:alpha val="43137"/>
                    </a:srgbClr>
                  </a:outerShdw>
                </a:effectLst>
              </a:rPr>
              <a:t>In reality—the person is still an addict.</a:t>
            </a:r>
          </a:p>
        </p:txBody>
      </p:sp>
      <p:sp>
        <p:nvSpPr>
          <p:cNvPr id="4" name="Slide Number Placeholder 3"/>
          <p:cNvSpPr>
            <a:spLocks noGrp="1"/>
          </p:cNvSpPr>
          <p:nvPr>
            <p:ph type="sldNum" sz="quarter" idx="12"/>
          </p:nvPr>
        </p:nvSpPr>
        <p:spPr/>
        <p:txBody>
          <a:bodyPr/>
          <a:lstStyle/>
          <a:p>
            <a:pPr>
              <a:defRPr/>
            </a:pPr>
            <a:fld id="{42FE3FF6-D756-4278-B9EC-CDC43EBE4DF7}" type="slidenum">
              <a:rPr lang="en-US"/>
              <a:pPr>
                <a:defRPr/>
              </a:pPr>
              <a:t>52</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05000" y="228600"/>
            <a:ext cx="8229600" cy="762000"/>
          </a:xfrm>
        </p:spPr>
        <p:txBody>
          <a:bodyPr/>
          <a:lstStyle/>
          <a:p>
            <a:pPr eaLnBrk="1" fontAlgn="auto" hangingPunct="1">
              <a:spcAft>
                <a:spcPts val="0"/>
              </a:spcAft>
              <a:defRPr/>
            </a:pPr>
            <a:r>
              <a:rPr lang="en-US" sz="4000" dirty="0">
                <a:solidFill>
                  <a:schemeClr val="tx2">
                    <a:tint val="100000"/>
                    <a:satMod val="250000"/>
                  </a:schemeClr>
                </a:solidFill>
              </a:rPr>
              <a:t>3.  Learning steps to healthy living</a:t>
            </a:r>
          </a:p>
        </p:txBody>
      </p:sp>
      <p:sp>
        <p:nvSpPr>
          <p:cNvPr id="57347" name="Rectangle 3"/>
          <p:cNvSpPr>
            <a:spLocks noGrp="1" noChangeArrowheads="1"/>
          </p:cNvSpPr>
          <p:nvPr>
            <p:ph idx="1"/>
          </p:nvPr>
        </p:nvSpPr>
        <p:spPr>
          <a:xfrm>
            <a:off x="1981200" y="1143000"/>
            <a:ext cx="8229600" cy="4114800"/>
          </a:xfrm>
        </p:spPr>
        <p:txBody>
          <a:bodyPr/>
          <a:lstStyle/>
          <a:p>
            <a:pPr eaLnBrk="1" hangingPunct="1"/>
            <a:r>
              <a:rPr lang="en-US" dirty="0" smtClean="0">
                <a:effectLst>
                  <a:outerShdw blurRad="38100" dist="38100" dir="2700000" algn="tl">
                    <a:srgbClr val="000000">
                      <a:alpha val="43137"/>
                    </a:srgbClr>
                  </a:outerShdw>
                </a:effectLst>
              </a:rPr>
              <a:t>Recovery is more than living drug free  (addiction free)</a:t>
            </a:r>
          </a:p>
          <a:p>
            <a:pPr eaLnBrk="1" hangingPunct="1">
              <a:buFontTx/>
              <a:buNone/>
            </a:pPr>
            <a:endParaRPr lang="en-US" dirty="0" smtClean="0">
              <a:effectLst>
                <a:outerShdw blurRad="38100" dist="38100" dir="2700000" algn="tl">
                  <a:srgbClr val="000000">
                    <a:alpha val="43137"/>
                  </a:srgbClr>
                </a:outerShdw>
              </a:effectLst>
            </a:endParaRPr>
          </a:p>
          <a:p>
            <a:pPr eaLnBrk="1" hangingPunct="1"/>
            <a:r>
              <a:rPr lang="en-US" dirty="0" smtClean="0">
                <a:effectLst>
                  <a:outerShdw blurRad="38100" dist="38100" dir="2700000" algn="tl">
                    <a:srgbClr val="000000">
                      <a:alpha val="43137"/>
                    </a:srgbClr>
                  </a:outerShdw>
                </a:effectLst>
              </a:rPr>
              <a:t>This part—learning steps to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healthy living—is the </a:t>
            </a:r>
            <a:r>
              <a:rPr lang="en-US" u="sng" dirty="0" smtClean="0">
                <a:effectLst>
                  <a:outerShdw blurRad="38100" dist="38100" dir="2700000" algn="tl">
                    <a:srgbClr val="000000">
                      <a:alpha val="43137"/>
                    </a:srgbClr>
                  </a:outerShdw>
                </a:effectLst>
              </a:rPr>
              <a:t>major</a:t>
            </a:r>
            <a:r>
              <a:rPr lang="en-US" dirty="0" smtClean="0">
                <a:effectLst>
                  <a:outerShdw blurRad="38100" dist="38100" dir="2700000" algn="tl">
                    <a:srgbClr val="000000">
                      <a:alpha val="43137"/>
                    </a:srgbClr>
                  </a:outerShdw>
                </a:effectLst>
              </a:rPr>
              <a: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part of recovery.</a:t>
            </a:r>
          </a:p>
          <a:p>
            <a:pPr eaLnBrk="1" hangingPunct="1"/>
            <a:endParaRPr lang="en-US" dirty="0" smtClean="0"/>
          </a:p>
          <a:p>
            <a:pPr eaLnBrk="1" hangingPunct="1">
              <a:buFontTx/>
              <a:buNone/>
            </a:pPr>
            <a:endParaRPr lang="en-US" dirty="0" smtClean="0"/>
          </a:p>
        </p:txBody>
      </p:sp>
      <p:sp>
        <p:nvSpPr>
          <p:cNvPr id="4" name="Slide Number Placeholder 3"/>
          <p:cNvSpPr>
            <a:spLocks noGrp="1"/>
          </p:cNvSpPr>
          <p:nvPr>
            <p:ph type="sldNum" sz="quarter" idx="12"/>
          </p:nvPr>
        </p:nvSpPr>
        <p:spPr/>
        <p:txBody>
          <a:bodyPr/>
          <a:lstStyle/>
          <a:p>
            <a:pPr>
              <a:defRPr/>
            </a:pPr>
            <a:fld id="{6D5EC343-C553-471E-8B1F-C72C5F16EE92}" type="slidenum">
              <a:rPr lang="en-US"/>
              <a:pPr>
                <a:defRPr/>
              </a:pPr>
              <a:t>53</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057401"/>
            <a:ext cx="3105150" cy="41441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1981200" y="1143000"/>
            <a:ext cx="8229600" cy="5151438"/>
          </a:xfrm>
        </p:spPr>
        <p:txBody>
          <a:bodyPr/>
          <a:lstStyle/>
          <a:p>
            <a:pPr eaLnBrk="1" hangingPunct="1">
              <a:buFontTx/>
              <a:buNone/>
            </a:pPr>
            <a:r>
              <a:rPr lang="en-US" sz="4000" dirty="0">
                <a:effectLst>
                  <a:outerShdw blurRad="38100" dist="38100" dir="2700000" algn="tl">
                    <a:srgbClr val="000000">
                      <a:alpha val="43137"/>
                    </a:srgbClr>
                  </a:outerShdw>
                </a:effectLst>
              </a:rPr>
              <a:t>Problem with recovery</a:t>
            </a:r>
          </a:p>
          <a:p>
            <a:pPr eaLnBrk="1" hangingPunct="1">
              <a:buFontTx/>
              <a:buNone/>
            </a:pPr>
            <a:endParaRPr lang="en-US" sz="4000" dirty="0">
              <a:effectLst>
                <a:outerShdw blurRad="38100" dist="38100" dir="2700000" algn="tl">
                  <a:srgbClr val="000000">
                    <a:alpha val="43137"/>
                  </a:srgbClr>
                </a:outerShdw>
              </a:effectLst>
            </a:endParaRPr>
          </a:p>
          <a:p>
            <a:pPr eaLnBrk="1" hangingPunct="1">
              <a:buFontTx/>
              <a:buNone/>
            </a:pPr>
            <a:r>
              <a:rPr lang="en-US" sz="4000" dirty="0">
                <a:effectLst>
                  <a:outerShdw blurRad="38100" dist="38100" dir="2700000" algn="tl">
                    <a:srgbClr val="000000">
                      <a:alpha val="43137"/>
                    </a:srgbClr>
                  </a:outerShdw>
                </a:effectLst>
              </a:rPr>
              <a:t>How desperate are they?</a:t>
            </a:r>
          </a:p>
          <a:p>
            <a:pPr eaLnBrk="1" hangingPunct="1">
              <a:buFontTx/>
              <a:buNone/>
            </a:pPr>
            <a:endParaRPr lang="en-US" dirty="0" smtClean="0">
              <a:effectLst>
                <a:outerShdw blurRad="38100" dist="38100" dir="2700000" algn="tl">
                  <a:srgbClr val="000000">
                    <a:alpha val="43137"/>
                  </a:srgbClr>
                </a:outerShdw>
              </a:effectLst>
            </a:endParaRPr>
          </a:p>
          <a:p>
            <a:pPr marL="0" indent="0" eaLnBrk="1" hangingPunct="1">
              <a:buNone/>
            </a:pPr>
            <a:r>
              <a:rPr lang="en-US" sz="3600" dirty="0">
                <a:solidFill>
                  <a:srgbClr val="FFC000"/>
                </a:solidFill>
                <a:effectLst>
                  <a:outerShdw blurRad="38100" dist="38100" dir="2700000" algn="tl">
                    <a:srgbClr val="000000">
                      <a:alpha val="43137"/>
                    </a:srgbClr>
                  </a:outerShdw>
                </a:effectLst>
              </a:rPr>
              <a:t>“Those who beg for help and then refuse the discipline of change”</a:t>
            </a:r>
          </a:p>
          <a:p>
            <a:pPr algn="r" eaLnBrk="1" hangingPunct="1">
              <a:buFontTx/>
              <a:buNone/>
            </a:pPr>
            <a:r>
              <a:rPr lang="en-US" sz="2000" dirty="0">
                <a:effectLst>
                  <a:outerShdw blurRad="38100" dist="38100" dir="2700000" algn="tl">
                    <a:srgbClr val="000000">
                      <a:alpha val="43137"/>
                    </a:srgbClr>
                  </a:outerShdw>
                </a:effectLst>
              </a:rPr>
              <a:t>--Bob Dunstan, Life Challenge, Amarillo, TX</a:t>
            </a:r>
          </a:p>
        </p:txBody>
      </p:sp>
      <p:sp>
        <p:nvSpPr>
          <p:cNvPr id="3" name="Slide Number Placeholder 2"/>
          <p:cNvSpPr>
            <a:spLocks noGrp="1"/>
          </p:cNvSpPr>
          <p:nvPr>
            <p:ph type="sldNum" sz="quarter" idx="12"/>
          </p:nvPr>
        </p:nvSpPr>
        <p:spPr/>
        <p:txBody>
          <a:bodyPr/>
          <a:lstStyle/>
          <a:p>
            <a:pPr>
              <a:defRPr/>
            </a:pPr>
            <a:fld id="{744080E5-72D0-4E26-87B3-1BDBA8AD29AE}" type="slidenum">
              <a:rPr lang="en-US"/>
              <a:pPr>
                <a:defRPr/>
              </a:pPr>
              <a:t>54</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799" y="228600"/>
            <a:ext cx="9101919" cy="3352800"/>
          </a:xfrm>
        </p:spPr>
        <p:txBody>
          <a:bodyPr/>
          <a:lstStyle/>
          <a:p>
            <a:pPr marL="0" indent="0">
              <a:buNone/>
              <a:tabLst>
                <a:tab pos="2511425" algn="l"/>
                <a:tab pos="4121150" algn="l"/>
              </a:tabLst>
            </a:pPr>
            <a:r>
              <a:rPr lang="en-US" dirty="0" smtClean="0">
                <a:effectLst>
                  <a:outerShdw blurRad="38100" dist="38100" dir="2700000" algn="tl">
                    <a:srgbClr val="000000">
                      <a:alpha val="43137"/>
                    </a:srgbClr>
                  </a:outerShdw>
                </a:effectLst>
              </a:rPr>
              <a:t>1. Intervention	2. Detox	  3. Steps to Healthy Living</a:t>
            </a:r>
          </a:p>
          <a:p>
            <a:pPr marL="0" indent="0">
              <a:buNone/>
              <a:tabLst>
                <a:tab pos="2166938" algn="l"/>
                <a:tab pos="4121150" algn="l"/>
              </a:tabLst>
            </a:pPr>
            <a:r>
              <a:rPr lang="en-US" dirty="0" smtClean="0">
                <a:effectLst>
                  <a:outerShdw blurRad="38100" dist="38100" dir="2700000" algn="tl">
                    <a:srgbClr val="000000">
                      <a:alpha val="43137"/>
                    </a:srgbClr>
                  </a:outerShdw>
                </a:effectLst>
              </a:rPr>
              <a:t>     1 hour	         3-5 days	 6-12 months or more</a:t>
            </a:r>
          </a:p>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smtClean="0"/>
              <a:t>Course  T509.01   iteenchallenge.org</a:t>
            </a:r>
            <a:endParaRPr lang="en-US" dirty="0"/>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55</a:t>
            </a:fld>
            <a:endParaRPr lang="en-US" dirty="0"/>
          </a:p>
        </p:txBody>
      </p:sp>
      <p:graphicFrame>
        <p:nvGraphicFramePr>
          <p:cNvPr id="9" name="Chart 8"/>
          <p:cNvGraphicFramePr/>
          <p:nvPr>
            <p:extLst>
              <p:ext uri="{D42A27DB-BD31-4B8C-83A1-F6EECF244321}">
                <p14:modId xmlns:p14="http://schemas.microsoft.com/office/powerpoint/2010/main" val="3256577956"/>
              </p:ext>
            </p:extLst>
          </p:nvPr>
        </p:nvGraphicFramePr>
        <p:xfrm>
          <a:off x="2057400" y="1692911"/>
          <a:ext cx="7772400" cy="4663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036724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fontAlgn="auto" hangingPunct="1">
              <a:spcAft>
                <a:spcPts val="0"/>
              </a:spcAft>
              <a:defRPr/>
            </a:pPr>
            <a:r>
              <a:rPr lang="en-US" sz="4000">
                <a:solidFill>
                  <a:schemeClr val="tx2">
                    <a:tint val="100000"/>
                    <a:satMod val="250000"/>
                  </a:schemeClr>
                </a:solidFill>
              </a:rPr>
              <a:t>Recovery involves </a:t>
            </a:r>
            <a:br>
              <a:rPr lang="en-US" sz="4000">
                <a:solidFill>
                  <a:schemeClr val="tx2">
                    <a:tint val="100000"/>
                    <a:satMod val="250000"/>
                  </a:schemeClr>
                </a:solidFill>
              </a:rPr>
            </a:br>
            <a:r>
              <a:rPr lang="en-US" sz="4000">
                <a:solidFill>
                  <a:schemeClr val="tx2">
                    <a:tint val="100000"/>
                    <a:satMod val="250000"/>
                  </a:schemeClr>
                </a:solidFill>
              </a:rPr>
              <a:t>the 3 basics of healthy living</a:t>
            </a:r>
          </a:p>
        </p:txBody>
      </p:sp>
      <p:sp>
        <p:nvSpPr>
          <p:cNvPr id="59395" name="Rectangle 3"/>
          <p:cNvSpPr>
            <a:spLocks noGrp="1" noChangeArrowheads="1"/>
          </p:cNvSpPr>
          <p:nvPr>
            <p:ph idx="1"/>
          </p:nvPr>
        </p:nvSpPr>
        <p:spPr/>
        <p:txBody>
          <a:bodyPr/>
          <a:lstStyle/>
          <a:p>
            <a:pPr eaLnBrk="1" hangingPunct="1">
              <a:spcAft>
                <a:spcPct val="50000"/>
              </a:spcAft>
              <a:buFontTx/>
              <a:buNone/>
            </a:pPr>
            <a:r>
              <a:rPr lang="en-US" dirty="0" smtClean="0">
                <a:effectLst>
                  <a:outerShdw blurRad="38100" dist="38100" dir="2700000" algn="tl">
                    <a:srgbClr val="000000">
                      <a:alpha val="43137"/>
                    </a:srgbClr>
                  </a:outerShdw>
                </a:effectLst>
              </a:rPr>
              <a:t>1.  	Living in truth</a:t>
            </a:r>
          </a:p>
          <a:p>
            <a:pPr eaLnBrk="1" hangingPunct="1">
              <a:spcAft>
                <a:spcPct val="50000"/>
              </a:spcAft>
              <a:buFontTx/>
              <a:buNone/>
            </a:pPr>
            <a:r>
              <a:rPr lang="en-US" dirty="0" smtClean="0">
                <a:effectLst>
                  <a:outerShdw blurRad="38100" dist="38100" dir="2700000" algn="tl">
                    <a:srgbClr val="000000">
                      <a:alpha val="43137"/>
                    </a:srgbClr>
                  </a:outerShdw>
                </a:effectLst>
              </a:rPr>
              <a:t>2.  	Learning healthy problem solving skills</a:t>
            </a:r>
          </a:p>
          <a:p>
            <a:pPr eaLnBrk="1" hangingPunct="1">
              <a:spcAft>
                <a:spcPct val="50000"/>
              </a:spcAft>
              <a:buFontTx/>
              <a:buNone/>
            </a:pPr>
            <a:r>
              <a:rPr lang="en-US" dirty="0" smtClean="0">
                <a:effectLst>
                  <a:outerShdw blurRad="38100" dist="38100" dir="2700000" algn="tl">
                    <a:srgbClr val="000000">
                      <a:alpha val="43137"/>
                    </a:srgbClr>
                  </a:outerShdw>
                </a:effectLst>
              </a:rPr>
              <a:t>3.  	Developing healthy relationships with healthy people</a:t>
            </a:r>
          </a:p>
        </p:txBody>
      </p:sp>
      <p:sp>
        <p:nvSpPr>
          <p:cNvPr id="4" name="Slide Number Placeholder 3"/>
          <p:cNvSpPr>
            <a:spLocks noGrp="1"/>
          </p:cNvSpPr>
          <p:nvPr>
            <p:ph type="sldNum" sz="quarter" idx="12"/>
          </p:nvPr>
        </p:nvSpPr>
        <p:spPr/>
        <p:txBody>
          <a:bodyPr/>
          <a:lstStyle/>
          <a:p>
            <a:pPr>
              <a:defRPr/>
            </a:pPr>
            <a:fld id="{A6EABF54-BA42-4147-8A8C-CA4FAFCB9AED}" type="slidenum">
              <a:rPr lang="en-US"/>
              <a:pPr>
                <a:defRPr/>
              </a:pPr>
              <a:t>56</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marL="762000" indent="-762000" eaLnBrk="1" fontAlgn="auto" hangingPunct="1">
              <a:spcAft>
                <a:spcPts val="0"/>
              </a:spcAft>
              <a:buFontTx/>
              <a:buAutoNum type="alphaUcPeriod" startAt="3"/>
              <a:defRPr/>
            </a:pPr>
            <a:r>
              <a:rPr lang="en-US" sz="4000">
                <a:solidFill>
                  <a:schemeClr val="tx2">
                    <a:tint val="100000"/>
                    <a:satMod val="250000"/>
                  </a:schemeClr>
                </a:solidFill>
              </a:rPr>
              <a:t>Spiritual foundation &amp; </a:t>
            </a:r>
            <a:br>
              <a:rPr lang="en-US" sz="4000">
                <a:solidFill>
                  <a:schemeClr val="tx2">
                    <a:tint val="100000"/>
                    <a:satMod val="250000"/>
                  </a:schemeClr>
                </a:solidFill>
              </a:rPr>
            </a:br>
            <a:r>
              <a:rPr lang="en-US" sz="4000">
                <a:solidFill>
                  <a:schemeClr val="tx2">
                    <a:tint val="100000"/>
                    <a:satMod val="250000"/>
                  </a:schemeClr>
                </a:solidFill>
              </a:rPr>
              <a:t>process for change</a:t>
            </a:r>
          </a:p>
        </p:txBody>
      </p:sp>
      <p:sp>
        <p:nvSpPr>
          <p:cNvPr id="47107" name="Rectangle 3"/>
          <p:cNvSpPr>
            <a:spLocks noGrp="1" noChangeArrowheads="1"/>
          </p:cNvSpPr>
          <p:nvPr>
            <p:ph idx="1"/>
          </p:nvPr>
        </p:nvSpPr>
        <p:spPr/>
        <p:txBody>
          <a:bodyPr>
            <a:normAutofit/>
          </a:bodyPr>
          <a:lstStyle/>
          <a:p>
            <a:pPr marL="320040" indent="-320040" eaLnBrk="1" fontAlgn="auto" hangingPunct="1">
              <a:lnSpc>
                <a:spcPct val="90000"/>
              </a:lnSpc>
              <a:spcAft>
                <a:spcPts val="0"/>
              </a:spcAft>
              <a:buFont typeface="Wingdings 2"/>
              <a:buChar char=""/>
              <a:defRPr/>
            </a:pPr>
            <a:r>
              <a:rPr lang="en-US" sz="3200" b="1" dirty="0">
                <a:effectLst>
                  <a:outerShdw blurRad="38100" dist="38100" dir="2700000" algn="tl">
                    <a:srgbClr val="000000">
                      <a:alpha val="43137"/>
                    </a:srgbClr>
                  </a:outerShdw>
                </a:effectLst>
              </a:rPr>
              <a:t>2 Peter 1:3-11 NIV</a:t>
            </a:r>
          </a:p>
          <a:p>
            <a:pPr marL="320040" indent="-320040" eaLnBrk="1" fontAlgn="auto" hangingPunct="1">
              <a:lnSpc>
                <a:spcPct val="90000"/>
              </a:lnSpc>
              <a:spcAft>
                <a:spcPts val="0"/>
              </a:spcAft>
              <a:buNone/>
              <a:defRPr/>
            </a:pPr>
            <a:r>
              <a:rPr lang="en-US" sz="28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God’s power and promise</a:t>
            </a:r>
          </a:p>
          <a:p>
            <a:pPr marL="320040" indent="-320040" eaLnBrk="1" fontAlgn="auto" hangingPunct="1">
              <a:lnSpc>
                <a:spcPct val="90000"/>
              </a:lnSpc>
              <a:spcAft>
                <a:spcPts val="0"/>
              </a:spcAft>
              <a:buNone/>
              <a:defRPr/>
            </a:pPr>
            <a:r>
              <a:rPr lang="en-US" sz="28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3</a:t>
            </a:r>
            <a:r>
              <a:rPr lang="en-US" sz="3200" dirty="0">
                <a:effectLst>
                  <a:outerShdw blurRad="38100" dist="38100" dir="2700000" algn="tl">
                    <a:srgbClr val="000000">
                      <a:alpha val="43137"/>
                    </a:srgbClr>
                  </a:outerShdw>
                </a:effectLst>
              </a:rPr>
              <a:t>His divine power has given us everything we need for life and godliness through our knowledge of him who called us by his own glory and goodness. </a:t>
            </a:r>
            <a:r>
              <a:rPr lang="en-US" sz="3200" baseline="30000" dirty="0">
                <a:effectLst>
                  <a:outerShdw blurRad="38100" dist="38100" dir="2700000" algn="tl">
                    <a:srgbClr val="000000">
                      <a:alpha val="43137"/>
                    </a:srgbClr>
                  </a:outerShdw>
                </a:effectLst>
              </a:rPr>
              <a:t>4</a:t>
            </a:r>
            <a:r>
              <a:rPr lang="en-US" sz="3200" dirty="0">
                <a:effectLst>
                  <a:outerShdw blurRad="38100" dist="38100" dir="2700000" algn="tl">
                    <a:srgbClr val="000000">
                      <a:alpha val="43137"/>
                    </a:srgbClr>
                  </a:outerShdw>
                </a:effectLst>
              </a:rPr>
              <a:t>Through these he has given us his very great and precious promises, so that through them you may participate in the divine nature and escape the corruption in the world caused by evil desires.</a:t>
            </a:r>
            <a:endParaRPr lang="en-US"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CC1D6407-9F3C-448D-81AC-2A9B39FB74F5}" type="slidenum">
              <a:rPr lang="en-US"/>
              <a:pPr>
                <a:defRPr/>
              </a:pPr>
              <a:t>57</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idx="1"/>
          </p:nvPr>
        </p:nvSpPr>
        <p:spPr>
          <a:xfrm>
            <a:off x="1981200" y="609601"/>
            <a:ext cx="8229600" cy="5516563"/>
          </a:xfrm>
        </p:spPr>
        <p:txBody>
          <a:bodyPr/>
          <a:lstStyle/>
          <a:p>
            <a:pPr marL="609600" indent="-609600" eaLnBrk="1" hangingPunct="1">
              <a:buNone/>
            </a:pPr>
            <a:r>
              <a:rPr lang="en-US" b="1" dirty="0" smtClean="0">
                <a:effectLst>
                  <a:outerShdw blurRad="38100" dist="38100" dir="2700000" algn="tl">
                    <a:srgbClr val="000000">
                      <a:alpha val="43137"/>
                    </a:srgbClr>
                  </a:outerShdw>
                </a:effectLst>
              </a:rPr>
              <a:t>The transformation process </a:t>
            </a:r>
            <a:r>
              <a:rPr lang="en-US" dirty="0" smtClean="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2 Peter 1:5-7</a:t>
            </a:r>
          </a:p>
          <a:p>
            <a:pPr marL="609600" indent="-609600" eaLnBrk="1" hangingPunct="1"/>
            <a:r>
              <a:rPr lang="en-US" dirty="0" smtClean="0">
                <a:effectLst>
                  <a:outerShdw blurRad="38100" dist="38100" dir="2700000" algn="tl">
                    <a:srgbClr val="000000">
                      <a:alpha val="43137"/>
                    </a:srgbClr>
                  </a:outerShdw>
                </a:effectLst>
              </a:rPr>
              <a:t>Add to your Faith ….</a:t>
            </a:r>
          </a:p>
          <a:p>
            <a:pPr marL="609600" indent="-609600" eaLnBrk="1" hangingPunct="1"/>
            <a:r>
              <a:rPr lang="en-US" dirty="0" smtClean="0">
                <a:effectLst>
                  <a:outerShdw blurRad="38100" dist="38100" dir="2700000" algn="tl">
                    <a:srgbClr val="000000">
                      <a:alpha val="43137"/>
                    </a:srgbClr>
                  </a:outerShdw>
                </a:effectLst>
              </a:rPr>
              <a:t>Goodness</a:t>
            </a:r>
          </a:p>
          <a:p>
            <a:pPr marL="609600" indent="-609600" eaLnBrk="1" hangingPunct="1"/>
            <a:r>
              <a:rPr lang="en-US" dirty="0" smtClean="0">
                <a:effectLst>
                  <a:outerShdw blurRad="38100" dist="38100" dir="2700000" algn="tl">
                    <a:srgbClr val="000000">
                      <a:alpha val="43137"/>
                    </a:srgbClr>
                  </a:outerShdw>
                </a:effectLst>
              </a:rPr>
              <a:t>Knowledge</a:t>
            </a:r>
          </a:p>
          <a:p>
            <a:pPr marL="609600" indent="-609600" eaLnBrk="1" hangingPunct="1"/>
            <a:r>
              <a:rPr lang="en-US" dirty="0" smtClean="0">
                <a:effectLst>
                  <a:outerShdw blurRad="38100" dist="38100" dir="2700000" algn="tl">
                    <a:srgbClr val="000000">
                      <a:alpha val="43137"/>
                    </a:srgbClr>
                  </a:outerShdw>
                </a:effectLst>
              </a:rPr>
              <a:t>Self-control</a:t>
            </a:r>
          </a:p>
          <a:p>
            <a:pPr marL="609600" indent="-609600" eaLnBrk="1" hangingPunct="1"/>
            <a:r>
              <a:rPr lang="en-US" dirty="0" smtClean="0">
                <a:effectLst>
                  <a:outerShdw blurRad="38100" dist="38100" dir="2700000" algn="tl">
                    <a:srgbClr val="000000">
                      <a:alpha val="43137"/>
                    </a:srgbClr>
                  </a:outerShdw>
                </a:effectLst>
              </a:rPr>
              <a:t>Perseverance</a:t>
            </a:r>
          </a:p>
          <a:p>
            <a:pPr marL="609600" indent="-609600" eaLnBrk="1" hangingPunct="1"/>
            <a:r>
              <a:rPr lang="en-US" dirty="0" smtClean="0">
                <a:effectLst>
                  <a:outerShdw blurRad="38100" dist="38100" dir="2700000" algn="tl">
                    <a:srgbClr val="000000">
                      <a:alpha val="43137"/>
                    </a:srgbClr>
                  </a:outerShdw>
                </a:effectLst>
              </a:rPr>
              <a:t>Godliness</a:t>
            </a:r>
          </a:p>
          <a:p>
            <a:pPr marL="609600" indent="-609600" eaLnBrk="1" hangingPunct="1"/>
            <a:r>
              <a:rPr lang="en-US" dirty="0" smtClean="0">
                <a:effectLst>
                  <a:outerShdw blurRad="38100" dist="38100" dir="2700000" algn="tl">
                    <a:srgbClr val="000000">
                      <a:alpha val="43137"/>
                    </a:srgbClr>
                  </a:outerShdw>
                </a:effectLst>
              </a:rPr>
              <a:t>Brotherly kindness</a:t>
            </a:r>
          </a:p>
          <a:p>
            <a:pPr marL="609600" indent="-609600" eaLnBrk="1" hangingPunct="1"/>
            <a:r>
              <a:rPr lang="en-US" dirty="0" smtClean="0">
                <a:effectLst>
                  <a:outerShdw blurRad="38100" dist="38100" dir="2700000" algn="tl">
                    <a:srgbClr val="000000">
                      <a:alpha val="43137"/>
                    </a:srgbClr>
                  </a:outerShdw>
                </a:effectLst>
              </a:rPr>
              <a:t>Love</a:t>
            </a:r>
          </a:p>
        </p:txBody>
      </p:sp>
      <p:sp>
        <p:nvSpPr>
          <p:cNvPr id="3" name="Slide Number Placeholder 2"/>
          <p:cNvSpPr>
            <a:spLocks noGrp="1"/>
          </p:cNvSpPr>
          <p:nvPr>
            <p:ph type="sldNum" sz="quarter" idx="12"/>
          </p:nvPr>
        </p:nvSpPr>
        <p:spPr/>
        <p:txBody>
          <a:bodyPr/>
          <a:lstStyle/>
          <a:p>
            <a:pPr>
              <a:defRPr/>
            </a:pPr>
            <a:fld id="{246FDAFD-B836-4190-9C56-F8395AC03CAA}" type="slidenum">
              <a:rPr lang="en-US"/>
              <a:pPr>
                <a:defRPr/>
              </a:pPr>
              <a:t>58</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1981200" y="533401"/>
            <a:ext cx="8229600" cy="5592763"/>
          </a:xfrm>
        </p:spPr>
        <p:txBody>
          <a:bodyPr/>
          <a:lstStyle/>
          <a:p>
            <a:pPr eaLnBrk="1" hangingPunct="1">
              <a:lnSpc>
                <a:spcPct val="80000"/>
              </a:lnSpc>
              <a:buFontTx/>
              <a:buNone/>
            </a:pPr>
            <a:r>
              <a:rPr lang="en-US" sz="28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2 Peter 1:8-11  NIV</a:t>
            </a:r>
            <a:endParaRPr lang="en-US" sz="2800" b="1" dirty="0">
              <a:effectLst>
                <a:outerShdw blurRad="38100" dist="38100" dir="2700000" algn="tl">
                  <a:srgbClr val="000000">
                    <a:alpha val="43137"/>
                  </a:srgbClr>
                </a:outerShdw>
              </a:effectLst>
            </a:endParaRPr>
          </a:p>
          <a:p>
            <a:pPr eaLnBrk="1" hangingPunct="1">
              <a:lnSpc>
                <a:spcPct val="80000"/>
              </a:lnSpc>
              <a:buFontTx/>
              <a:buNone/>
            </a:pPr>
            <a:r>
              <a:rPr lang="en-US" dirty="0" smtClean="0">
                <a:effectLst>
                  <a:outerShdw blurRad="38100" dist="38100" dir="2700000" algn="tl">
                    <a:srgbClr val="000000">
                      <a:alpha val="43137"/>
                    </a:srgbClr>
                  </a:outerShdw>
                </a:effectLst>
              </a:rPr>
              <a:t>	</a:t>
            </a:r>
            <a:r>
              <a:rPr lang="en-US" baseline="30000" dirty="0" smtClean="0">
                <a:effectLst>
                  <a:outerShdw blurRad="38100" dist="38100" dir="2700000" algn="tl">
                    <a:srgbClr val="000000">
                      <a:alpha val="43137"/>
                    </a:srgbClr>
                  </a:outerShdw>
                </a:effectLst>
              </a:rPr>
              <a:t>8</a:t>
            </a:r>
            <a:r>
              <a:rPr lang="en-US" dirty="0" smtClean="0">
                <a:effectLst>
                  <a:outerShdw blurRad="38100" dist="38100" dir="2700000" algn="tl">
                    <a:srgbClr val="000000">
                      <a:alpha val="43137"/>
                    </a:srgbClr>
                  </a:outerShdw>
                </a:effectLst>
              </a:rPr>
              <a:t>For if you possess these qualities </a:t>
            </a:r>
            <a:r>
              <a:rPr lang="en-US" b="1" u="sng" dirty="0" smtClean="0">
                <a:effectLst>
                  <a:outerShdw blurRad="38100" dist="38100" dir="2700000" algn="tl">
                    <a:srgbClr val="000000">
                      <a:alpha val="43137"/>
                    </a:srgbClr>
                  </a:outerShdw>
                </a:effectLst>
              </a:rPr>
              <a:t>in increasing measure</a:t>
            </a:r>
            <a:r>
              <a:rPr lang="en-US" b="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they will keep you from being ineffective and unproductive in your knowledge of our Lord Jesus Christ. </a:t>
            </a:r>
            <a:r>
              <a:rPr lang="en-US" baseline="30000" dirty="0" smtClean="0">
                <a:effectLst>
                  <a:outerShdw blurRad="38100" dist="38100" dir="2700000" algn="tl">
                    <a:srgbClr val="000000">
                      <a:alpha val="43137"/>
                    </a:srgbClr>
                  </a:outerShdw>
                </a:effectLst>
              </a:rPr>
              <a:t>9</a:t>
            </a:r>
            <a:r>
              <a:rPr lang="en-US" dirty="0" smtClean="0">
                <a:effectLst>
                  <a:outerShdw blurRad="38100" dist="38100" dir="2700000" algn="tl">
                    <a:srgbClr val="000000">
                      <a:alpha val="43137"/>
                    </a:srgbClr>
                  </a:outerShdw>
                </a:effectLst>
              </a:rPr>
              <a:t>But if anyone does not have them, he is nearsighted and blind, and has forgotten that he has been cleansed from his past sins. </a:t>
            </a:r>
          </a:p>
          <a:p>
            <a:pPr eaLnBrk="1" hangingPunct="1">
              <a:lnSpc>
                <a:spcPct val="80000"/>
              </a:lnSpc>
              <a:buFontTx/>
              <a:buNone/>
            </a:pPr>
            <a:r>
              <a:rPr lang="en-US" baseline="30000" dirty="0" smtClean="0">
                <a:effectLst>
                  <a:outerShdw blurRad="38100" dist="38100" dir="2700000" algn="tl">
                    <a:srgbClr val="000000">
                      <a:alpha val="43137"/>
                    </a:srgbClr>
                  </a:outerShdw>
                </a:effectLst>
              </a:rPr>
              <a:t>	10</a:t>
            </a:r>
            <a:r>
              <a:rPr lang="en-US" dirty="0" smtClean="0">
                <a:effectLst>
                  <a:outerShdw blurRad="38100" dist="38100" dir="2700000" algn="tl">
                    <a:srgbClr val="000000">
                      <a:alpha val="43137"/>
                    </a:srgbClr>
                  </a:outerShdw>
                </a:effectLst>
              </a:rPr>
              <a:t>Therefore, my brothers, be all the more eager to make your calling and election sure. </a:t>
            </a:r>
            <a:r>
              <a:rPr lang="en-US" b="1" u="sng" dirty="0" smtClean="0">
                <a:effectLst>
                  <a:outerShdw blurRad="38100" dist="38100" dir="2700000" algn="tl">
                    <a:srgbClr val="000000">
                      <a:alpha val="43137"/>
                    </a:srgbClr>
                  </a:outerShdw>
                </a:effectLst>
              </a:rPr>
              <a:t>For if you do these things, you will never fall</a:t>
            </a:r>
            <a:r>
              <a:rPr lang="en-US" b="1"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 </a:t>
            </a:r>
            <a:r>
              <a:rPr lang="en-US" baseline="30000" dirty="0" smtClean="0">
                <a:effectLst>
                  <a:outerShdw blurRad="38100" dist="38100" dir="2700000" algn="tl">
                    <a:srgbClr val="000000">
                      <a:alpha val="43137"/>
                    </a:srgbClr>
                  </a:outerShdw>
                </a:effectLst>
              </a:rPr>
              <a:t>11</a:t>
            </a:r>
            <a:r>
              <a:rPr lang="en-US" dirty="0" smtClean="0">
                <a:effectLst>
                  <a:outerShdw blurRad="38100" dist="38100" dir="2700000" algn="tl">
                    <a:srgbClr val="000000">
                      <a:alpha val="43137"/>
                    </a:srgbClr>
                  </a:outerShdw>
                </a:effectLst>
              </a:rPr>
              <a:t>and you will receive a rich welcome into the eternal kingdom of our Lord and Savior Jesus Christ. </a:t>
            </a:r>
            <a:endParaRPr lang="en-US" i="1" dirty="0" smtClean="0">
              <a:effectLst>
                <a:outerShdw blurRad="38100" dist="38100" dir="2700000" algn="tl">
                  <a:srgbClr val="000000">
                    <a:alpha val="43137"/>
                  </a:srgbClr>
                </a:outerShdw>
              </a:effectLst>
            </a:endParaRPr>
          </a:p>
          <a:p>
            <a:pPr algn="r" eaLnBrk="1" hangingPunct="1">
              <a:lnSpc>
                <a:spcPct val="80000"/>
              </a:lnSpc>
              <a:buFontTx/>
              <a:buNone/>
            </a:pPr>
            <a:r>
              <a:rPr lang="en-US" sz="2800" i="1" dirty="0">
                <a:effectLst>
                  <a:outerShdw blurRad="38100" dist="38100" dir="2700000" algn="tl">
                    <a:srgbClr val="000000">
                      <a:alpha val="43137"/>
                    </a:srgbClr>
                  </a:outerShdw>
                </a:effectLst>
              </a:rPr>
              <a:t>	(Emphasis added)</a:t>
            </a:r>
          </a:p>
        </p:txBody>
      </p:sp>
      <p:sp>
        <p:nvSpPr>
          <p:cNvPr id="3" name="Slide Number Placeholder 2"/>
          <p:cNvSpPr>
            <a:spLocks noGrp="1"/>
          </p:cNvSpPr>
          <p:nvPr>
            <p:ph type="sldNum" sz="quarter" idx="12"/>
          </p:nvPr>
        </p:nvSpPr>
        <p:spPr/>
        <p:txBody>
          <a:bodyPr/>
          <a:lstStyle/>
          <a:p>
            <a:pPr>
              <a:defRPr/>
            </a:pPr>
            <a:fld id="{9EB1B023-4CAA-4AD3-84E6-C519A5ADEA46}" type="slidenum">
              <a:rPr lang="en-US"/>
              <a:pPr>
                <a:defRPr/>
              </a:pPr>
              <a:t>59</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tint val="100000"/>
                    <a:satMod val="250000"/>
                  </a:schemeClr>
                </a:solidFill>
              </a:rPr>
              <a:t>2.  Recovery</a:t>
            </a:r>
          </a:p>
        </p:txBody>
      </p:sp>
      <p:sp>
        <p:nvSpPr>
          <p:cNvPr id="18435" name="Rectangle 3"/>
          <p:cNvSpPr>
            <a:spLocks noGrp="1" noChangeArrowheads="1"/>
          </p:cNvSpPr>
          <p:nvPr>
            <p:ph idx="1"/>
          </p:nvPr>
        </p:nvSpPr>
        <p:spPr/>
        <p:txBody>
          <a:bodyPr/>
          <a:lstStyle/>
          <a:p>
            <a:pPr eaLnBrk="1" hangingPunct="1"/>
            <a:r>
              <a:rPr lang="en-US" dirty="0" smtClean="0">
                <a:effectLst>
                  <a:outerShdw blurRad="38100" dist="38100" dir="2700000" algn="tl">
                    <a:srgbClr val="000000">
                      <a:alpha val="43137"/>
                    </a:srgbClr>
                  </a:outerShdw>
                </a:effectLst>
              </a:rPr>
              <a:t>You can’t relapse if you have never been in recovery.</a:t>
            </a:r>
          </a:p>
          <a:p>
            <a:pPr eaLnBrk="1" hangingPunct="1"/>
            <a:r>
              <a:rPr lang="en-US" dirty="0" smtClean="0">
                <a:effectLst>
                  <a:outerShdw blurRad="38100" dist="38100" dir="2700000" algn="tl">
                    <a:srgbClr val="000000">
                      <a:alpha val="43137"/>
                    </a:srgbClr>
                  </a:outerShdw>
                </a:effectLst>
              </a:rPr>
              <a:t>What are the steps to recovery?</a:t>
            </a:r>
          </a:p>
          <a:p>
            <a:pPr eaLnBrk="1" hangingPunct="1"/>
            <a:r>
              <a:rPr lang="en-US" dirty="0" smtClean="0">
                <a:effectLst>
                  <a:outerShdw blurRad="38100" dist="38100" dir="2700000" algn="tl">
                    <a:srgbClr val="000000">
                      <a:alpha val="43137"/>
                    </a:srgbClr>
                  </a:outerShdw>
                </a:effectLst>
              </a:rPr>
              <a:t>To understand recovery you need to understand 2 more major issues:  Addiction and healthy living</a:t>
            </a:r>
          </a:p>
        </p:txBody>
      </p:sp>
      <p:sp>
        <p:nvSpPr>
          <p:cNvPr id="4" name="Slide Number Placeholder 3"/>
          <p:cNvSpPr>
            <a:spLocks noGrp="1"/>
          </p:cNvSpPr>
          <p:nvPr>
            <p:ph type="sldNum" sz="quarter" idx="12"/>
          </p:nvPr>
        </p:nvSpPr>
        <p:spPr/>
        <p:txBody>
          <a:bodyPr/>
          <a:lstStyle/>
          <a:p>
            <a:pPr>
              <a:defRPr/>
            </a:pPr>
            <a:fld id="{7A40653D-A8DC-4AF8-AFD8-104D36A01FCD}" type="slidenum">
              <a:rPr lang="en-US"/>
              <a:pPr>
                <a:defRPr/>
              </a:pPr>
              <a:t>6</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1981200" y="1295400"/>
            <a:ext cx="8229600" cy="4999038"/>
          </a:xfrm>
        </p:spPr>
        <p:txBody>
          <a:bodyPr/>
          <a:lstStyle/>
          <a:p>
            <a:pPr eaLnBrk="1" hangingPunct="1">
              <a:buFontTx/>
              <a:buNone/>
            </a:pPr>
            <a:r>
              <a:rPr lang="en-US" sz="4400" dirty="0"/>
              <a:t>	</a:t>
            </a:r>
            <a:r>
              <a:rPr lang="en-US" sz="6000" b="1" dirty="0">
                <a:effectLst>
                  <a:outerShdw blurRad="38100" dist="38100" dir="2700000" algn="tl">
                    <a:srgbClr val="000000">
                      <a:alpha val="43137"/>
                    </a:srgbClr>
                  </a:outerShdw>
                </a:effectLst>
              </a:rPr>
              <a:t>Recovery is growing in the Lord—reaching the full potential God has for us.</a:t>
            </a:r>
            <a:endParaRPr lang="en-US" sz="44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BCC8D26C-A8DF-4E41-B221-1E0B2016F13A}" type="slidenum">
              <a:rPr lang="en-US"/>
              <a:pPr>
                <a:defRPr/>
              </a:pPr>
              <a:t>60</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1557867" y="21167"/>
            <a:ext cx="9144000" cy="6400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Date Placeholder 3"/>
          <p:cNvSpPr>
            <a:spLocks noGrp="1"/>
          </p:cNvSpPr>
          <p:nvPr>
            <p:ph type="dt" sz="half" idx="10"/>
          </p:nvPr>
        </p:nvSpPr>
        <p:spPr/>
        <p:txBody>
          <a:bodyPr/>
          <a:lstStyle/>
          <a:p>
            <a:pPr>
              <a:defRPr/>
            </a:pPr>
            <a:r>
              <a:rPr lang="en-US" smtClean="0"/>
              <a:t>Course  T509.01   iteenchallenge.org</a:t>
            </a:r>
            <a:endParaRPr lang="en-US" dirty="0"/>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61</a:t>
            </a:fld>
            <a:endParaRPr lang="en-US" dirty="0"/>
          </a:p>
        </p:txBody>
      </p:sp>
      <p:cxnSp>
        <p:nvCxnSpPr>
          <p:cNvPr id="8" name="Straight Arrow Connector 7"/>
          <p:cNvCxnSpPr/>
          <p:nvPr/>
        </p:nvCxnSpPr>
        <p:spPr>
          <a:xfrm>
            <a:off x="2209800" y="3810000"/>
            <a:ext cx="1524000" cy="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810000"/>
            <a:ext cx="762000" cy="1295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495800" y="4114800"/>
            <a:ext cx="914400" cy="990600"/>
          </a:xfrm>
          <a:prstGeom prst="straightConnector1">
            <a:avLst/>
          </a:prstGeom>
          <a:ln w="76200">
            <a:solidFill>
              <a:srgbClr val="00CC66"/>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486400" y="1981200"/>
            <a:ext cx="1524000" cy="2133600"/>
          </a:xfrm>
          <a:prstGeom prst="straightConnector1">
            <a:avLst/>
          </a:prstGeom>
          <a:ln w="76200">
            <a:solidFill>
              <a:srgbClr val="00CC66"/>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133600" y="1828800"/>
            <a:ext cx="7772400" cy="38100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477000" y="4191000"/>
            <a:ext cx="609600" cy="990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086600" y="1905000"/>
            <a:ext cx="2057400" cy="320040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10200" y="4191000"/>
            <a:ext cx="1066800" cy="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62200" y="1459468"/>
            <a:ext cx="3657600" cy="369332"/>
          </a:xfrm>
          <a:prstGeom prst="rect">
            <a:avLst/>
          </a:prstGeom>
          <a:noFill/>
        </p:spPr>
        <p:txBody>
          <a:bodyPr wrap="square" rtlCol="0">
            <a:spAutoFit/>
          </a:bodyPr>
          <a:lstStyle/>
          <a:p>
            <a:r>
              <a:rPr lang="en-US" dirty="0" smtClean="0">
                <a:solidFill>
                  <a:schemeClr val="bg2">
                    <a:lumMod val="60000"/>
                    <a:lumOff val="40000"/>
                  </a:schemeClr>
                </a:solidFill>
              </a:rPr>
              <a:t>God’s ideal for our lives</a:t>
            </a:r>
            <a:endParaRPr lang="en-US" dirty="0">
              <a:solidFill>
                <a:schemeClr val="bg2">
                  <a:lumMod val="60000"/>
                  <a:lumOff val="40000"/>
                </a:schemeClr>
              </a:solidFill>
            </a:endParaRPr>
          </a:p>
        </p:txBody>
      </p:sp>
      <p:sp>
        <p:nvSpPr>
          <p:cNvPr id="3" name="TextBox 2"/>
          <p:cNvSpPr txBox="1"/>
          <p:nvPr/>
        </p:nvSpPr>
        <p:spPr>
          <a:xfrm>
            <a:off x="1600200" y="3352800"/>
            <a:ext cx="2057400" cy="369332"/>
          </a:xfrm>
          <a:prstGeom prst="rect">
            <a:avLst/>
          </a:prstGeom>
          <a:noFill/>
        </p:spPr>
        <p:txBody>
          <a:bodyPr wrap="square" rtlCol="0">
            <a:spAutoFit/>
          </a:bodyPr>
          <a:lstStyle/>
          <a:p>
            <a:r>
              <a:rPr lang="en-US" dirty="0" smtClean="0">
                <a:solidFill>
                  <a:schemeClr val="bg1"/>
                </a:solidFill>
              </a:rPr>
              <a:t>Before addiction</a:t>
            </a:r>
            <a:endParaRPr lang="en-US" dirty="0">
              <a:solidFill>
                <a:schemeClr val="bg1"/>
              </a:solidFill>
            </a:endParaRPr>
          </a:p>
        </p:txBody>
      </p:sp>
      <p:sp>
        <p:nvSpPr>
          <p:cNvPr id="7" name="TextBox 6"/>
          <p:cNvSpPr txBox="1"/>
          <p:nvPr/>
        </p:nvSpPr>
        <p:spPr>
          <a:xfrm>
            <a:off x="1981200" y="4191000"/>
            <a:ext cx="1981200" cy="369332"/>
          </a:xfrm>
          <a:prstGeom prst="rect">
            <a:avLst/>
          </a:prstGeom>
          <a:noFill/>
        </p:spPr>
        <p:txBody>
          <a:bodyPr wrap="square" rtlCol="0">
            <a:spAutoFit/>
          </a:bodyPr>
          <a:lstStyle/>
          <a:p>
            <a:r>
              <a:rPr lang="en-US" dirty="0" smtClean="0">
                <a:solidFill>
                  <a:srgbClr val="FF0000"/>
                </a:solidFill>
              </a:rPr>
              <a:t>Path of addiction</a:t>
            </a:r>
            <a:endParaRPr lang="en-US" dirty="0">
              <a:solidFill>
                <a:srgbClr val="FF0000"/>
              </a:solidFill>
            </a:endParaRPr>
          </a:p>
        </p:txBody>
      </p:sp>
      <p:sp>
        <p:nvSpPr>
          <p:cNvPr id="9" name="TextBox 8"/>
          <p:cNvSpPr txBox="1"/>
          <p:nvPr/>
        </p:nvSpPr>
        <p:spPr>
          <a:xfrm>
            <a:off x="4191000" y="2907268"/>
            <a:ext cx="2133600" cy="369332"/>
          </a:xfrm>
          <a:prstGeom prst="rect">
            <a:avLst/>
          </a:prstGeom>
          <a:noFill/>
        </p:spPr>
        <p:txBody>
          <a:bodyPr wrap="square" rtlCol="0">
            <a:spAutoFit/>
          </a:bodyPr>
          <a:lstStyle/>
          <a:p>
            <a:r>
              <a:rPr lang="en-US" dirty="0" smtClean="0">
                <a:solidFill>
                  <a:srgbClr val="00B050"/>
                </a:solidFill>
              </a:rPr>
              <a:t>Path of recovery</a:t>
            </a:r>
            <a:endParaRPr lang="en-US" dirty="0">
              <a:solidFill>
                <a:srgbClr val="00B050"/>
              </a:solidFill>
            </a:endParaRPr>
          </a:p>
        </p:txBody>
      </p:sp>
      <p:sp>
        <p:nvSpPr>
          <p:cNvPr id="10" name="TextBox 9"/>
          <p:cNvSpPr txBox="1"/>
          <p:nvPr/>
        </p:nvSpPr>
        <p:spPr>
          <a:xfrm>
            <a:off x="5029200" y="4191000"/>
            <a:ext cx="1371600" cy="1477328"/>
          </a:xfrm>
          <a:prstGeom prst="rect">
            <a:avLst/>
          </a:prstGeom>
          <a:noFill/>
        </p:spPr>
        <p:txBody>
          <a:bodyPr wrap="square" rtlCol="0">
            <a:spAutoFit/>
          </a:bodyPr>
          <a:lstStyle/>
          <a:p>
            <a:pPr algn="ctr"/>
            <a:r>
              <a:rPr lang="en-US" dirty="0" smtClean="0">
                <a:solidFill>
                  <a:schemeClr val="bg1"/>
                </a:solidFill>
              </a:rPr>
              <a:t>I</a:t>
            </a:r>
          </a:p>
          <a:p>
            <a:pPr algn="ctr"/>
            <a:r>
              <a:rPr lang="en-US" dirty="0">
                <a:solidFill>
                  <a:schemeClr val="bg1"/>
                </a:solidFill>
              </a:rPr>
              <a:t>I</a:t>
            </a:r>
            <a:endParaRPr lang="en-US" dirty="0" smtClean="0">
              <a:solidFill>
                <a:schemeClr val="bg1"/>
              </a:solidFill>
            </a:endParaRPr>
          </a:p>
          <a:p>
            <a:r>
              <a:rPr lang="en-US" dirty="0" smtClean="0">
                <a:solidFill>
                  <a:schemeClr val="bg1"/>
                </a:solidFill>
              </a:rPr>
              <a:t>Living in incomplete recovery</a:t>
            </a:r>
            <a:endParaRPr lang="en-US" dirty="0">
              <a:solidFill>
                <a:schemeClr val="bg1"/>
              </a:solidFill>
            </a:endParaRPr>
          </a:p>
        </p:txBody>
      </p:sp>
      <p:sp>
        <p:nvSpPr>
          <p:cNvPr id="11" name="TextBox 10"/>
          <p:cNvSpPr txBox="1"/>
          <p:nvPr/>
        </p:nvSpPr>
        <p:spPr>
          <a:xfrm>
            <a:off x="6553200" y="4572001"/>
            <a:ext cx="1828800" cy="1200329"/>
          </a:xfrm>
          <a:prstGeom prst="rect">
            <a:avLst/>
          </a:prstGeom>
          <a:noFill/>
        </p:spPr>
        <p:txBody>
          <a:bodyPr wrap="square" rtlCol="0">
            <a:spAutoFit/>
          </a:bodyPr>
          <a:lstStyle/>
          <a:p>
            <a:r>
              <a:rPr lang="en-US" dirty="0" smtClean="0">
                <a:solidFill>
                  <a:srgbClr val="FF0000"/>
                </a:solidFill>
              </a:rPr>
              <a:t>I</a:t>
            </a:r>
          </a:p>
          <a:p>
            <a:r>
              <a:rPr lang="en-US" dirty="0" smtClean="0">
                <a:solidFill>
                  <a:srgbClr val="FF0000"/>
                </a:solidFill>
              </a:rPr>
              <a:t>I</a:t>
            </a:r>
          </a:p>
          <a:p>
            <a:r>
              <a:rPr lang="en-US" dirty="0" smtClean="0">
                <a:solidFill>
                  <a:srgbClr val="FF0000"/>
                </a:solidFill>
              </a:rPr>
              <a:t>I</a:t>
            </a:r>
          </a:p>
          <a:p>
            <a:r>
              <a:rPr lang="en-US" dirty="0" smtClean="0">
                <a:solidFill>
                  <a:srgbClr val="FF0000"/>
                </a:solidFill>
              </a:rPr>
              <a:t>Relapse</a:t>
            </a:r>
            <a:endParaRPr lang="en-US" dirty="0">
              <a:solidFill>
                <a:srgbClr val="FF0000"/>
              </a:solidFill>
            </a:endParaRPr>
          </a:p>
        </p:txBody>
      </p:sp>
      <p:sp>
        <p:nvSpPr>
          <p:cNvPr id="20" name="TextBox 19"/>
          <p:cNvSpPr txBox="1"/>
          <p:nvPr/>
        </p:nvSpPr>
        <p:spPr>
          <a:xfrm>
            <a:off x="8174567" y="3403600"/>
            <a:ext cx="2133600" cy="369332"/>
          </a:xfrm>
          <a:prstGeom prst="rect">
            <a:avLst/>
          </a:prstGeom>
          <a:noFill/>
        </p:spPr>
        <p:txBody>
          <a:bodyPr wrap="square" rtlCol="0">
            <a:spAutoFit/>
          </a:bodyPr>
          <a:lstStyle/>
          <a:p>
            <a:r>
              <a:rPr lang="en-US" dirty="0" smtClean="0">
                <a:solidFill>
                  <a:srgbClr val="00B050"/>
                </a:solidFill>
              </a:rPr>
              <a:t>Path of recovery</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sz="4000">
                <a:solidFill>
                  <a:schemeClr val="tx2">
                    <a:tint val="100000"/>
                    <a:satMod val="250000"/>
                  </a:schemeClr>
                </a:solidFill>
              </a:rPr>
              <a:t>Christian Discipleship in Recovery</a:t>
            </a:r>
          </a:p>
        </p:txBody>
      </p:sp>
      <p:sp>
        <p:nvSpPr>
          <p:cNvPr id="64515" name="Rectangle 3"/>
          <p:cNvSpPr>
            <a:spLocks noGrp="1" noChangeArrowheads="1"/>
          </p:cNvSpPr>
          <p:nvPr>
            <p:ph idx="1"/>
          </p:nvPr>
        </p:nvSpPr>
        <p:spPr/>
        <p:txBody>
          <a:bodyPr/>
          <a:lstStyle/>
          <a:p>
            <a:pPr eaLnBrk="1" hangingPunct="1"/>
            <a:r>
              <a:rPr lang="en-US" sz="4000" b="1" u="sng" dirty="0">
                <a:solidFill>
                  <a:srgbClr val="FFC000"/>
                </a:solidFill>
                <a:effectLst>
                  <a:outerShdw blurRad="38100" dist="38100" dir="2700000" algn="tl">
                    <a:srgbClr val="000000">
                      <a:alpha val="43137"/>
                    </a:srgbClr>
                  </a:outerShdw>
                </a:effectLst>
              </a:rPr>
              <a:t>God dependency</a:t>
            </a:r>
            <a:r>
              <a:rPr lang="en-US" sz="4000" b="1" dirty="0">
                <a:solidFill>
                  <a:srgbClr val="FFC000"/>
                </a:solidFill>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is the state that results from the process of increasingly turning to </a:t>
            </a:r>
            <a:r>
              <a:rPr lang="en-US" sz="4000" b="1" u="sng" dirty="0">
                <a:solidFill>
                  <a:srgbClr val="FFC000"/>
                </a:solidFill>
                <a:effectLst>
                  <a:outerShdw blurRad="38100" dist="38100" dir="2700000" algn="tl">
                    <a:srgbClr val="000000">
                      <a:alpha val="43137"/>
                    </a:srgbClr>
                  </a:outerShdw>
                </a:effectLst>
              </a:rPr>
              <a:t>God</a:t>
            </a:r>
            <a:r>
              <a:rPr lang="en-US" sz="4000" dirty="0">
                <a:effectLst>
                  <a:outerShdw blurRad="38100" dist="38100" dir="2700000" algn="tl">
                    <a:srgbClr val="000000">
                      <a:alpha val="43137"/>
                    </a:srgbClr>
                  </a:outerShdw>
                </a:effectLst>
              </a:rPr>
              <a:t> to meet life’s needs. </a:t>
            </a:r>
            <a:r>
              <a:rPr lang="en-US" sz="4000" i="1" dirty="0">
                <a:effectLst>
                  <a:outerShdw blurRad="38100" dist="38100" dir="2700000" algn="tl">
                    <a:srgbClr val="000000">
                      <a:alpha val="43137"/>
                    </a:srgbClr>
                  </a:outerShdw>
                </a:effectLst>
              </a:rPr>
              <a:t>Jeff Van </a:t>
            </a:r>
            <a:r>
              <a:rPr lang="en-US" sz="4000" i="1" dirty="0" err="1">
                <a:effectLst>
                  <a:outerShdw blurRad="38100" dist="38100" dir="2700000" algn="tl">
                    <a:srgbClr val="000000">
                      <a:alpha val="43137"/>
                    </a:srgbClr>
                  </a:outerShdw>
                </a:effectLst>
              </a:rPr>
              <a:t>Vonderan</a:t>
            </a:r>
            <a:endParaRPr lang="en-US" sz="4000" i="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22E297D-624B-4A7D-BC3B-514F46606D2F}" type="slidenum">
              <a:rPr lang="en-US"/>
              <a:pPr>
                <a:defRPr/>
              </a:pPr>
              <a:t>62</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1981200" y="762001"/>
            <a:ext cx="8229600" cy="5364163"/>
          </a:xfrm>
        </p:spPr>
        <p:txBody>
          <a:bodyPr/>
          <a:lstStyle/>
          <a:p>
            <a:pPr eaLnBrk="1" hangingPunct="1">
              <a:buFontTx/>
              <a:buNone/>
              <a:defRPr/>
            </a:pPr>
            <a:r>
              <a:rPr lang="en-US" sz="4000" b="1" dirty="0">
                <a:effectLst>
                  <a:outerShdw blurRad="38100" dist="38100" dir="2700000" algn="tl">
                    <a:srgbClr val="000000">
                      <a:alpha val="43137"/>
                    </a:srgbClr>
                  </a:outerShdw>
                </a:effectLst>
              </a:rPr>
              <a:t>This relationship with Jesus provides:</a:t>
            </a:r>
          </a:p>
          <a:p>
            <a:pPr eaLnBrk="1" hangingPunct="1">
              <a:buFontTx/>
              <a:buNone/>
              <a:defRPr/>
            </a:pPr>
            <a:endParaRPr lang="en-US" sz="1800" b="1" dirty="0">
              <a:effectLst>
                <a:outerShdw blurRad="38100" dist="38100" dir="2700000" algn="tl">
                  <a:srgbClr val="000000">
                    <a:alpha val="43137"/>
                  </a:srgbClr>
                </a:outerShdw>
              </a:effectLst>
            </a:endParaRPr>
          </a:p>
          <a:p>
            <a:pPr eaLnBrk="1" hangingPunct="1">
              <a:spcAft>
                <a:spcPct val="50000"/>
              </a:spcAft>
              <a:defRPr/>
            </a:pPr>
            <a:r>
              <a:rPr lang="en-US" sz="4000" dirty="0">
                <a:effectLst>
                  <a:outerShdw blurRad="38100" dist="38100" dir="2700000" algn="tl">
                    <a:srgbClr val="000000">
                      <a:alpha val="43137"/>
                    </a:srgbClr>
                  </a:outerShdw>
                </a:effectLst>
              </a:rPr>
              <a:t>The </a:t>
            </a:r>
            <a:r>
              <a:rPr lang="en-US" sz="4000" b="1" u="sng" dirty="0">
                <a:solidFill>
                  <a:srgbClr val="FFC000"/>
                </a:solidFill>
                <a:effectLst>
                  <a:outerShdw blurRad="38100" dist="38100" dir="2700000" algn="tl">
                    <a:srgbClr val="000000">
                      <a:alpha val="43137"/>
                    </a:srgbClr>
                  </a:outerShdw>
                </a:effectLst>
              </a:rPr>
              <a:t>path</a:t>
            </a:r>
            <a:r>
              <a:rPr lang="en-US" sz="4000" dirty="0">
                <a:effectLst>
                  <a:outerShdw blurRad="38100" dist="38100" dir="2700000" algn="tl">
                    <a:srgbClr val="000000">
                      <a:alpha val="43137"/>
                    </a:srgbClr>
                  </a:outerShdw>
                </a:effectLst>
              </a:rPr>
              <a:t> to change</a:t>
            </a:r>
          </a:p>
          <a:p>
            <a:pPr eaLnBrk="1" hangingPunct="1">
              <a:spcAft>
                <a:spcPct val="50000"/>
              </a:spcAft>
              <a:defRPr/>
            </a:pPr>
            <a:r>
              <a:rPr lang="en-US" sz="4000" dirty="0">
                <a:effectLst>
                  <a:outerShdw blurRad="38100" dist="38100" dir="2700000" algn="tl">
                    <a:srgbClr val="000000">
                      <a:alpha val="43137"/>
                    </a:srgbClr>
                  </a:outerShdw>
                </a:effectLst>
              </a:rPr>
              <a:t>The </a:t>
            </a:r>
            <a:r>
              <a:rPr lang="en-US" sz="4000" b="1" u="sng" dirty="0">
                <a:solidFill>
                  <a:srgbClr val="FFC000"/>
                </a:solidFill>
                <a:effectLst>
                  <a:outerShdw blurRad="38100" dist="38100" dir="2700000" algn="tl">
                    <a:srgbClr val="000000">
                      <a:alpha val="43137"/>
                    </a:srgbClr>
                  </a:outerShdw>
                </a:effectLst>
              </a:rPr>
              <a:t>motivation</a:t>
            </a:r>
            <a:r>
              <a:rPr lang="en-US" sz="4000" dirty="0">
                <a:effectLst>
                  <a:outerShdw blurRad="38100" dist="38100" dir="2700000" algn="tl">
                    <a:srgbClr val="000000">
                      <a:alpha val="43137"/>
                    </a:srgbClr>
                  </a:outerShdw>
                </a:effectLst>
              </a:rPr>
              <a:t> to change</a:t>
            </a:r>
          </a:p>
          <a:p>
            <a:pPr eaLnBrk="1" hangingPunct="1">
              <a:defRPr/>
            </a:pPr>
            <a:r>
              <a:rPr lang="en-US" sz="4000" dirty="0">
                <a:effectLst>
                  <a:outerShdw blurRad="38100" dist="38100" dir="2700000" algn="tl">
                    <a:srgbClr val="000000">
                      <a:alpha val="43137"/>
                    </a:srgbClr>
                  </a:outerShdw>
                </a:effectLst>
              </a:rPr>
              <a:t>The </a:t>
            </a:r>
            <a:r>
              <a:rPr lang="en-US" sz="4000" b="1" u="sng" dirty="0">
                <a:solidFill>
                  <a:srgbClr val="FFC000"/>
                </a:solidFill>
                <a:effectLst>
                  <a:outerShdw blurRad="38100" dist="38100" dir="2700000" algn="tl">
                    <a:srgbClr val="000000">
                      <a:alpha val="43137"/>
                    </a:srgbClr>
                  </a:outerShdw>
                </a:effectLst>
              </a:rPr>
              <a:t>power</a:t>
            </a:r>
            <a:r>
              <a:rPr lang="en-US" sz="4000" dirty="0">
                <a:effectLst>
                  <a:outerShdw blurRad="38100" dist="38100" dir="2700000" algn="tl">
                    <a:srgbClr val="000000">
                      <a:alpha val="43137"/>
                    </a:srgbClr>
                  </a:outerShdw>
                </a:effectLst>
              </a:rPr>
              <a:t> to change</a:t>
            </a:r>
          </a:p>
        </p:txBody>
      </p:sp>
      <p:sp>
        <p:nvSpPr>
          <p:cNvPr id="3" name="Slide Number Placeholder 2"/>
          <p:cNvSpPr>
            <a:spLocks noGrp="1"/>
          </p:cNvSpPr>
          <p:nvPr>
            <p:ph type="sldNum" sz="quarter" idx="12"/>
          </p:nvPr>
        </p:nvSpPr>
        <p:spPr/>
        <p:txBody>
          <a:bodyPr/>
          <a:lstStyle/>
          <a:p>
            <a:pPr>
              <a:defRPr/>
            </a:pPr>
            <a:fld id="{83067577-C41B-4431-A90C-503227500363}" type="slidenum">
              <a:rPr lang="en-US"/>
              <a:pPr>
                <a:defRPr/>
              </a:pPr>
              <a:t>63</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81200" y="533400"/>
            <a:ext cx="8229600" cy="914400"/>
          </a:xfrm>
        </p:spPr>
        <p:txBody>
          <a:bodyPr/>
          <a:lstStyle/>
          <a:p>
            <a:pPr eaLnBrk="1" fontAlgn="auto" hangingPunct="1">
              <a:spcAft>
                <a:spcPts val="0"/>
              </a:spcAft>
              <a:defRPr/>
            </a:pPr>
            <a:r>
              <a:rPr lang="en-US" sz="4400" dirty="0">
                <a:solidFill>
                  <a:schemeClr val="tx2">
                    <a:tint val="100000"/>
                    <a:satMod val="250000"/>
                  </a:schemeClr>
                </a:solidFill>
              </a:rPr>
              <a:t>Group Studies for New </a:t>
            </a:r>
            <a:r>
              <a:rPr lang="en-US" sz="4400" dirty="0" smtClean="0">
                <a:solidFill>
                  <a:schemeClr val="tx2">
                    <a:tint val="100000"/>
                    <a:satMod val="250000"/>
                  </a:schemeClr>
                </a:solidFill>
              </a:rPr>
              <a:t>Life</a:t>
            </a:r>
            <a:endParaRPr lang="en-US" sz="4400" dirty="0">
              <a:solidFill>
                <a:schemeClr val="tx2">
                  <a:tint val="100000"/>
                  <a:satMod val="250000"/>
                </a:schemeClr>
              </a:solidFill>
            </a:endParaRPr>
          </a:p>
        </p:txBody>
      </p:sp>
      <p:sp>
        <p:nvSpPr>
          <p:cNvPr id="66563" name="Rectangle 3"/>
          <p:cNvSpPr>
            <a:spLocks noGrp="1" noChangeArrowheads="1"/>
          </p:cNvSpPr>
          <p:nvPr>
            <p:ph idx="1"/>
          </p:nvPr>
        </p:nvSpPr>
        <p:spPr/>
        <p:txBody>
          <a:bodyPr/>
          <a:lstStyle/>
          <a:p>
            <a:pPr eaLnBrk="1" hangingPunct="1">
              <a:spcAft>
                <a:spcPct val="60000"/>
              </a:spcAft>
            </a:pPr>
            <a:r>
              <a:rPr lang="en-US" dirty="0" smtClean="0">
                <a:effectLst>
                  <a:outerShdw blurRad="38100" dist="38100" dir="2700000" algn="tl">
                    <a:srgbClr val="000000">
                      <a:alpha val="43137"/>
                    </a:srgbClr>
                  </a:outerShdw>
                </a:effectLst>
              </a:rPr>
              <a:t>14 courses for basic Christian discipleship.</a:t>
            </a:r>
          </a:p>
          <a:p>
            <a:pPr eaLnBrk="1" hangingPunct="1">
              <a:spcAft>
                <a:spcPct val="60000"/>
              </a:spcAft>
            </a:pPr>
            <a:r>
              <a:rPr lang="en-US" dirty="0" smtClean="0">
                <a:effectLst>
                  <a:outerShdw blurRad="38100" dist="38100" dir="2700000" algn="tl">
                    <a:srgbClr val="000000">
                      <a:alpha val="43137"/>
                    </a:srgbClr>
                  </a:outerShdw>
                </a:effectLst>
              </a:rPr>
              <a:t>Easily used in local church setting</a:t>
            </a:r>
          </a:p>
          <a:p>
            <a:pPr eaLnBrk="1" hangingPunct="1">
              <a:spcAft>
                <a:spcPct val="60000"/>
              </a:spcAft>
            </a:pPr>
            <a:r>
              <a:rPr lang="en-US" dirty="0" smtClean="0">
                <a:effectLst>
                  <a:outerShdw blurRad="38100" dist="38100" dir="2700000" algn="tl">
                    <a:srgbClr val="000000">
                      <a:alpha val="43137"/>
                    </a:srgbClr>
                  </a:outerShdw>
                </a:effectLst>
              </a:rPr>
              <a:t>Available at </a:t>
            </a:r>
            <a:r>
              <a:rPr lang="en-US" dirty="0" smtClean="0">
                <a:solidFill>
                  <a:srgbClr val="FFC000"/>
                </a:solidFill>
                <a:effectLst>
                  <a:outerShdw blurRad="38100" dist="38100" dir="2700000" algn="tl">
                    <a:srgbClr val="000000">
                      <a:alpha val="43137"/>
                    </a:srgbClr>
                  </a:outerShdw>
                </a:effectLst>
                <a:hlinkClick r:id="rId2"/>
              </a:rPr>
              <a:t>www.TeenChallengeUSA.com</a:t>
            </a:r>
            <a:r>
              <a:rPr lang="en-US" dirty="0" smtClean="0">
                <a:solidFill>
                  <a:srgbClr val="FFC000"/>
                </a:solidFill>
                <a:effectLst>
                  <a:outerShdw blurRad="38100" dist="38100" dir="2700000" algn="tl">
                    <a:srgbClr val="000000">
                      <a:alpha val="43137"/>
                    </a:srgbClr>
                  </a:outerShdw>
                </a:effectLst>
              </a:rPr>
              <a:t/>
            </a:r>
            <a:br>
              <a:rPr lang="en-US" dirty="0" smtClean="0">
                <a:solidFill>
                  <a:srgbClr val="FFC000"/>
                </a:solidFill>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Resources section</a:t>
            </a:r>
          </a:p>
          <a:p>
            <a:pPr eaLnBrk="1" hangingPunct="1">
              <a:spcAft>
                <a:spcPct val="60000"/>
              </a:spcAft>
            </a:pPr>
            <a:r>
              <a:rPr lang="en-US" dirty="0">
                <a:solidFill>
                  <a:srgbClr val="FFC000"/>
                </a:solidFill>
                <a:effectLst>
                  <a:outerShdw blurRad="38100" dist="38100" dir="2700000" algn="tl">
                    <a:srgbClr val="000000">
                      <a:alpha val="43137"/>
                    </a:srgbClr>
                  </a:outerShdw>
                </a:effectLst>
              </a:rPr>
              <a:t>Contact Global Teen Challenge if outside the </a:t>
            </a:r>
            <a:r>
              <a:rPr lang="en-US" dirty="0" smtClean="0">
                <a:solidFill>
                  <a:srgbClr val="FFC000"/>
                </a:solidFill>
                <a:effectLst>
                  <a:outerShdw blurRad="38100" dist="38100" dir="2700000" algn="tl">
                    <a:srgbClr val="000000">
                      <a:alpha val="43137"/>
                    </a:srgbClr>
                  </a:outerShdw>
                </a:effectLst>
              </a:rPr>
              <a:t>USA or visit the website: </a:t>
            </a:r>
            <a:r>
              <a:rPr lang="en-US" dirty="0" smtClean="0">
                <a:solidFill>
                  <a:srgbClr val="FFC000"/>
                </a:solidFill>
                <a:effectLst>
                  <a:outerShdw blurRad="38100" dist="38100" dir="2700000" algn="tl">
                    <a:srgbClr val="000000">
                      <a:alpha val="43137"/>
                    </a:srgbClr>
                  </a:outerShdw>
                </a:effectLst>
                <a:hlinkClick r:id="rId3"/>
              </a:rPr>
              <a:t>www.iteenchallenge.org</a:t>
            </a:r>
            <a:r>
              <a:rPr lang="en-US" dirty="0" smtClean="0">
                <a:solidFill>
                  <a:srgbClr val="FFC000"/>
                </a:solidFill>
                <a:effectLst>
                  <a:outerShdw blurRad="38100" dist="38100" dir="2700000" algn="tl">
                    <a:srgbClr val="000000">
                      <a:alpha val="43137"/>
                    </a:srgbClr>
                  </a:outerShdw>
                </a:effectLst>
              </a:rPr>
              <a:t> </a:t>
            </a:r>
            <a:endParaRPr lang="en-US" dirty="0">
              <a:solidFill>
                <a:srgbClr val="FFC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CDF9CD5B-86CE-42DD-9B73-6DF69F9B4C8B}" type="slidenum">
              <a:rPr lang="en-US"/>
              <a:pPr>
                <a:defRPr/>
              </a:pPr>
              <a:t>64</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fontAlgn="auto" hangingPunct="1">
              <a:spcAft>
                <a:spcPts val="0"/>
              </a:spcAft>
              <a:defRPr/>
            </a:pPr>
            <a:r>
              <a:rPr lang="en-US" sz="4000">
                <a:solidFill>
                  <a:schemeClr val="tx2">
                    <a:tint val="100000"/>
                    <a:satMod val="250000"/>
                  </a:schemeClr>
                </a:solidFill>
              </a:rPr>
              <a:t>Putting off old way of living</a:t>
            </a:r>
            <a:br>
              <a:rPr lang="en-US" sz="4000">
                <a:solidFill>
                  <a:schemeClr val="tx2">
                    <a:tint val="100000"/>
                    <a:satMod val="250000"/>
                  </a:schemeClr>
                </a:solidFill>
              </a:rPr>
            </a:br>
            <a:r>
              <a:rPr lang="en-US" sz="4000">
                <a:solidFill>
                  <a:schemeClr val="tx2">
                    <a:tint val="100000"/>
                    <a:satMod val="250000"/>
                  </a:schemeClr>
                </a:solidFill>
              </a:rPr>
              <a:t>Putting on the new way of living</a:t>
            </a:r>
          </a:p>
        </p:txBody>
      </p:sp>
      <p:sp>
        <p:nvSpPr>
          <p:cNvPr id="67587" name="Rectangle 3"/>
          <p:cNvSpPr>
            <a:spLocks noGrp="1" noChangeArrowheads="1"/>
          </p:cNvSpPr>
          <p:nvPr>
            <p:ph idx="1"/>
          </p:nvPr>
        </p:nvSpPr>
        <p:spPr/>
        <p:txBody>
          <a:bodyPr/>
          <a:lstStyle/>
          <a:p>
            <a:pPr eaLnBrk="1" hangingPunct="1">
              <a:buFont typeface="Wingdings 2" pitchFamily="18" charset="2"/>
              <a:buNone/>
            </a:pPr>
            <a:r>
              <a:rPr lang="en-US" sz="3200" b="1" dirty="0">
                <a:effectLst>
                  <a:outerShdw blurRad="38100" dist="38100" dir="2700000" algn="tl">
                    <a:srgbClr val="000000">
                      <a:alpha val="43137"/>
                    </a:srgbClr>
                  </a:outerShdw>
                </a:effectLst>
              </a:rPr>
              <a:t>Colossians 3:1-17</a:t>
            </a:r>
          </a:p>
          <a:p>
            <a:pPr eaLnBrk="1" hangingPunct="1">
              <a:buFont typeface="Wingdings 2" pitchFamily="18" charset="2"/>
              <a:buNone/>
            </a:pPr>
            <a:r>
              <a:rPr lang="en-US" dirty="0" smtClean="0">
                <a:effectLst>
                  <a:outerShdw blurRad="38100" dist="38100" dir="2700000" algn="tl">
                    <a:srgbClr val="000000">
                      <a:alpha val="43137"/>
                    </a:srgbClr>
                  </a:outerShdw>
                </a:effectLst>
              </a:rPr>
              <a:t>Vs 5—Put to death, therefore, whatever belongs to your earthly nature: sexual immorality, impurity, lust, evil desires and greed, which is idolatry. </a:t>
            </a:r>
            <a:r>
              <a:rPr lang="en-US" baseline="30000" dirty="0" smtClean="0">
                <a:effectLst>
                  <a:outerShdw blurRad="38100" dist="38100" dir="2700000" algn="tl">
                    <a:srgbClr val="000000">
                      <a:alpha val="43137"/>
                    </a:srgbClr>
                  </a:outerShdw>
                </a:effectLst>
              </a:rPr>
              <a:t>6</a:t>
            </a:r>
            <a:r>
              <a:rPr lang="en-US" dirty="0" smtClean="0">
                <a:effectLst>
                  <a:outerShdw blurRad="38100" dist="38100" dir="2700000" algn="tl">
                    <a:srgbClr val="000000">
                      <a:alpha val="43137"/>
                    </a:srgbClr>
                  </a:outerShdw>
                </a:effectLst>
              </a:rPr>
              <a:t>Because of these, the wrath of God is coming.  </a:t>
            </a:r>
            <a:r>
              <a:rPr lang="en-US" baseline="30000" dirty="0" smtClean="0">
                <a:effectLst>
                  <a:outerShdw blurRad="38100" dist="38100" dir="2700000" algn="tl">
                    <a:srgbClr val="000000">
                      <a:alpha val="43137"/>
                    </a:srgbClr>
                  </a:outerShdw>
                </a:effectLst>
              </a:rPr>
              <a:t>7</a:t>
            </a:r>
            <a:r>
              <a:rPr lang="en-US" dirty="0" smtClean="0">
                <a:effectLst>
                  <a:outerShdw blurRad="38100" dist="38100" dir="2700000" algn="tl">
                    <a:srgbClr val="000000">
                      <a:alpha val="43137"/>
                    </a:srgbClr>
                  </a:outerShdw>
                </a:effectLst>
              </a:rPr>
              <a:t>You used to walk in these ways, in the life you once lived. </a:t>
            </a:r>
          </a:p>
        </p:txBody>
      </p:sp>
      <p:sp>
        <p:nvSpPr>
          <p:cNvPr id="4" name="Slide Number Placeholder 3"/>
          <p:cNvSpPr>
            <a:spLocks noGrp="1"/>
          </p:cNvSpPr>
          <p:nvPr>
            <p:ph type="sldNum" sz="quarter" idx="12"/>
          </p:nvPr>
        </p:nvSpPr>
        <p:spPr/>
        <p:txBody>
          <a:bodyPr/>
          <a:lstStyle/>
          <a:p>
            <a:pPr>
              <a:defRPr/>
            </a:pPr>
            <a:fld id="{089C0026-98B5-4233-9E87-4252498AB638}" type="slidenum">
              <a:rPr lang="en-US"/>
              <a:pPr>
                <a:defRPr/>
              </a:pPr>
              <a:t>65</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1981200" y="1143000"/>
            <a:ext cx="8229600" cy="4541838"/>
          </a:xfrm>
        </p:spPr>
        <p:txBody>
          <a:bodyPr/>
          <a:lstStyle/>
          <a:p>
            <a:pPr eaLnBrk="1" hangingPunct="1">
              <a:buFontTx/>
              <a:buNone/>
            </a:pPr>
            <a:r>
              <a:rPr lang="en-US" dirty="0" smtClean="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Colossians 3:8-9</a:t>
            </a:r>
          </a:p>
          <a:p>
            <a:pPr eaLnBrk="1" hangingPunct="1">
              <a:buFontTx/>
              <a:buNone/>
            </a:pPr>
            <a:r>
              <a:rPr lang="en-US" sz="4000" dirty="0">
                <a:effectLst>
                  <a:outerShdw blurRad="38100" dist="38100" dir="2700000" algn="tl">
                    <a:srgbClr val="000000">
                      <a:alpha val="43137"/>
                    </a:srgbClr>
                  </a:outerShdw>
                </a:effectLst>
              </a:rPr>
              <a:t>	</a:t>
            </a:r>
            <a:r>
              <a:rPr lang="en-US" sz="4000" baseline="30000" dirty="0">
                <a:effectLst>
                  <a:outerShdw blurRad="38100" dist="38100" dir="2700000" algn="tl">
                    <a:srgbClr val="000000">
                      <a:alpha val="43137"/>
                    </a:srgbClr>
                  </a:outerShdw>
                </a:effectLst>
              </a:rPr>
              <a:t>8</a:t>
            </a:r>
            <a:r>
              <a:rPr lang="en-US" sz="4000" dirty="0">
                <a:effectLst>
                  <a:outerShdw blurRad="38100" dist="38100" dir="2700000" algn="tl">
                    <a:srgbClr val="000000">
                      <a:alpha val="43137"/>
                    </a:srgbClr>
                  </a:outerShdw>
                </a:effectLst>
              </a:rPr>
              <a:t>But now you must rid yourselves of all such things as these: anger, rage, malice, slander, and filthy language from your lips. </a:t>
            </a:r>
            <a:r>
              <a:rPr lang="en-US" sz="4000" baseline="30000" dirty="0">
                <a:effectLst>
                  <a:outerShdw blurRad="38100" dist="38100" dir="2700000" algn="tl">
                    <a:srgbClr val="000000">
                      <a:alpha val="43137"/>
                    </a:srgbClr>
                  </a:outerShdw>
                </a:effectLst>
              </a:rPr>
              <a:t>9</a:t>
            </a:r>
            <a:r>
              <a:rPr lang="en-US" sz="4000" dirty="0">
                <a:effectLst>
                  <a:outerShdw blurRad="38100" dist="38100" dir="2700000" algn="tl">
                    <a:srgbClr val="000000">
                      <a:alpha val="43137"/>
                    </a:srgbClr>
                  </a:outerShdw>
                </a:effectLst>
              </a:rPr>
              <a:t>Do not lie to each other, since you have taken off your old self with its practices </a:t>
            </a:r>
          </a:p>
        </p:txBody>
      </p:sp>
      <p:sp>
        <p:nvSpPr>
          <p:cNvPr id="4" name="Slide Number Placeholder 3"/>
          <p:cNvSpPr>
            <a:spLocks noGrp="1"/>
          </p:cNvSpPr>
          <p:nvPr>
            <p:ph type="sldNum" sz="quarter" idx="12"/>
          </p:nvPr>
        </p:nvSpPr>
        <p:spPr/>
        <p:txBody>
          <a:bodyPr/>
          <a:lstStyle/>
          <a:p>
            <a:pPr>
              <a:defRPr/>
            </a:pPr>
            <a:fld id="{6702C013-CDE2-4B76-B68A-D1FDC106AFE6}" type="slidenum">
              <a:rPr lang="en-US"/>
              <a:pPr>
                <a:defRPr/>
              </a:pPr>
              <a:t>66</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1981200" y="762000"/>
            <a:ext cx="8229600" cy="4618038"/>
          </a:xfrm>
        </p:spPr>
        <p:txBody>
          <a:bodyPr/>
          <a:lstStyle/>
          <a:p>
            <a:pPr eaLnBrk="1" hangingPunct="1"/>
            <a:r>
              <a:rPr lang="en-US" sz="3200" b="1" dirty="0">
                <a:effectLst>
                  <a:outerShdw blurRad="38100" dist="38100" dir="2700000" algn="tl">
                    <a:srgbClr val="000000">
                      <a:alpha val="43137"/>
                    </a:srgbClr>
                  </a:outerShdw>
                </a:effectLst>
              </a:rPr>
              <a:t>Colossians 3:12-14 NIV</a:t>
            </a:r>
          </a:p>
          <a:p>
            <a:pPr eaLnBrk="1" hangingPunct="1">
              <a:buFontTx/>
              <a:buNone/>
            </a:pP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12</a:t>
            </a:r>
            <a:r>
              <a:rPr lang="en-US" sz="3200" dirty="0">
                <a:effectLst>
                  <a:outerShdw blurRad="38100" dist="38100" dir="2700000" algn="tl">
                    <a:srgbClr val="000000">
                      <a:alpha val="43137"/>
                    </a:srgbClr>
                  </a:outerShdw>
                </a:effectLst>
              </a:rPr>
              <a:t>Therefore, as God's chosen people, holy and dearly loved, clothe yourselves with compassion, kindness, humility, gentleness and patience. </a:t>
            </a:r>
            <a:r>
              <a:rPr lang="en-US" sz="3200" baseline="30000" dirty="0">
                <a:effectLst>
                  <a:outerShdw blurRad="38100" dist="38100" dir="2700000" algn="tl">
                    <a:srgbClr val="000000">
                      <a:alpha val="43137"/>
                    </a:srgbClr>
                  </a:outerShdw>
                </a:effectLst>
              </a:rPr>
              <a:t>13</a:t>
            </a:r>
            <a:r>
              <a:rPr lang="en-US" sz="3200" dirty="0">
                <a:effectLst>
                  <a:outerShdw blurRad="38100" dist="38100" dir="2700000" algn="tl">
                    <a:srgbClr val="000000">
                      <a:alpha val="43137"/>
                    </a:srgbClr>
                  </a:outerShdw>
                </a:effectLst>
              </a:rPr>
              <a:t>Bear with each other and forgive whatever grievances you may have against one another. Forgive as the Lord forgave you. </a:t>
            </a:r>
            <a:r>
              <a:rPr lang="en-US" sz="3200" baseline="30000" dirty="0">
                <a:effectLst>
                  <a:outerShdw blurRad="38100" dist="38100" dir="2700000" algn="tl">
                    <a:srgbClr val="000000">
                      <a:alpha val="43137"/>
                    </a:srgbClr>
                  </a:outerShdw>
                </a:effectLst>
              </a:rPr>
              <a:t>14</a:t>
            </a:r>
            <a:r>
              <a:rPr lang="en-US" sz="3200" dirty="0">
                <a:effectLst>
                  <a:outerShdw blurRad="38100" dist="38100" dir="2700000" algn="tl">
                    <a:srgbClr val="000000">
                      <a:alpha val="43137"/>
                    </a:srgbClr>
                  </a:outerShdw>
                </a:effectLst>
              </a:rPr>
              <a:t>And over all these virtues put on love, which binds them all together in perfect unity. </a:t>
            </a:r>
          </a:p>
        </p:txBody>
      </p:sp>
      <p:sp>
        <p:nvSpPr>
          <p:cNvPr id="4" name="Slide Number Placeholder 3"/>
          <p:cNvSpPr>
            <a:spLocks noGrp="1"/>
          </p:cNvSpPr>
          <p:nvPr>
            <p:ph type="sldNum" sz="quarter" idx="12"/>
          </p:nvPr>
        </p:nvSpPr>
        <p:spPr/>
        <p:txBody>
          <a:bodyPr/>
          <a:lstStyle/>
          <a:p>
            <a:pPr>
              <a:defRPr/>
            </a:pPr>
            <a:fld id="{061052FB-CBEC-4CF0-AE14-D6F6DF09175D}" type="slidenum">
              <a:rPr lang="en-US"/>
              <a:pPr>
                <a:defRPr/>
              </a:pPr>
              <a:t>67</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1981200" y="685801"/>
            <a:ext cx="8229600" cy="5440363"/>
          </a:xfrm>
        </p:spPr>
        <p:txBody>
          <a:bodyPr/>
          <a:lstStyle/>
          <a:p>
            <a:pPr eaLnBrk="1" hangingPunct="1">
              <a:lnSpc>
                <a:spcPct val="90000"/>
              </a:lnSpc>
              <a:buFontTx/>
              <a:buNone/>
            </a:pPr>
            <a:r>
              <a:rPr lang="en-US" sz="2800" dirty="0"/>
              <a:t>	</a:t>
            </a:r>
            <a:r>
              <a:rPr lang="en-US" sz="3600" b="1" dirty="0">
                <a:effectLst>
                  <a:outerShdw blurRad="38100" dist="38100" dir="2700000" algn="tl">
                    <a:srgbClr val="000000">
                      <a:alpha val="43137"/>
                    </a:srgbClr>
                  </a:outerShdw>
                </a:effectLst>
              </a:rPr>
              <a:t>Colossians</a:t>
            </a:r>
            <a:r>
              <a:rPr lang="en-US" sz="3600" b="1" baseline="30000"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3:15-17  NIV</a:t>
            </a:r>
            <a:endParaRPr lang="en-US" sz="2800" b="1" dirty="0">
              <a:effectLst>
                <a:outerShdw blurRad="38100" dist="38100" dir="2700000" algn="tl">
                  <a:srgbClr val="000000">
                    <a:alpha val="43137"/>
                  </a:srgbClr>
                </a:outerShdw>
              </a:effectLst>
            </a:endParaRPr>
          </a:p>
          <a:p>
            <a:pPr eaLnBrk="1" hangingPunct="1">
              <a:lnSpc>
                <a:spcPct val="90000"/>
              </a:lnSpc>
              <a:buFontTx/>
              <a:buNone/>
            </a:pPr>
            <a:r>
              <a:rPr lang="en-US" sz="2800"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Let the peace of Christ rule in your hearts, since as members of one body you were called to peace. And be thankful. </a:t>
            </a:r>
          </a:p>
          <a:p>
            <a:pPr eaLnBrk="1" hangingPunct="1">
              <a:lnSpc>
                <a:spcPct val="90000"/>
              </a:lnSpc>
              <a:buFontTx/>
              <a:buNone/>
            </a:pPr>
            <a:r>
              <a:rPr lang="en-US" sz="2800"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Let the word of Christ dwell in you richly as you teach and admonish one another with all wisdom, and as you sing psalms, hymns and spiritual songs with gratitude in your hearts to God. </a:t>
            </a:r>
          </a:p>
          <a:p>
            <a:pPr eaLnBrk="1" hangingPunct="1">
              <a:lnSpc>
                <a:spcPct val="90000"/>
              </a:lnSpc>
              <a:buFontTx/>
              <a:buNone/>
            </a:pPr>
            <a:r>
              <a:rPr lang="en-US" sz="2800"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And whatever you do, whether in word or deed, do it all in the name of the Lord Jesus, giving thanks to God the Father through him. </a:t>
            </a:r>
          </a:p>
        </p:txBody>
      </p:sp>
      <p:sp>
        <p:nvSpPr>
          <p:cNvPr id="3" name="Slide Number Placeholder 2"/>
          <p:cNvSpPr>
            <a:spLocks noGrp="1"/>
          </p:cNvSpPr>
          <p:nvPr>
            <p:ph type="sldNum" sz="quarter" idx="12"/>
          </p:nvPr>
        </p:nvSpPr>
        <p:spPr/>
        <p:txBody>
          <a:bodyPr/>
          <a:lstStyle/>
          <a:p>
            <a:pPr>
              <a:defRPr/>
            </a:pPr>
            <a:fld id="{0E82146D-BE04-4C5C-90A3-925C4A64A119}" type="slidenum">
              <a:rPr lang="en-US"/>
              <a:pPr>
                <a:defRPr/>
              </a:pPr>
              <a:t>68</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81200" y="533400"/>
            <a:ext cx="8229600" cy="990600"/>
          </a:xfrm>
        </p:spPr>
        <p:txBody>
          <a:bodyPr/>
          <a:lstStyle/>
          <a:p>
            <a:pPr eaLnBrk="1" fontAlgn="auto" hangingPunct="1">
              <a:spcAft>
                <a:spcPts val="0"/>
              </a:spcAft>
              <a:defRPr/>
            </a:pPr>
            <a:r>
              <a:rPr lang="en-US" dirty="0" smtClean="0">
                <a:solidFill>
                  <a:schemeClr val="tx2">
                    <a:tint val="100000"/>
                    <a:satMod val="250000"/>
                  </a:schemeClr>
                </a:solidFill>
              </a:rPr>
              <a:t>What does recovery mean?</a:t>
            </a:r>
          </a:p>
        </p:txBody>
      </p:sp>
      <p:sp>
        <p:nvSpPr>
          <p:cNvPr id="71683" name="Rectangle 3"/>
          <p:cNvSpPr>
            <a:spLocks noGrp="1" noChangeArrowheads="1"/>
          </p:cNvSpPr>
          <p:nvPr>
            <p:ph idx="1"/>
          </p:nvPr>
        </p:nvSpPr>
        <p:spPr>
          <a:xfrm>
            <a:off x="1981200" y="1828800"/>
            <a:ext cx="8229600" cy="4114800"/>
          </a:xfrm>
        </p:spPr>
        <p:txBody>
          <a:bodyPr/>
          <a:lstStyle/>
          <a:p>
            <a:pPr eaLnBrk="1" hangingPunct="1">
              <a:spcAft>
                <a:spcPct val="75000"/>
              </a:spcAft>
              <a:buFontTx/>
              <a:buNone/>
            </a:pPr>
            <a:r>
              <a:rPr lang="en-US" b="1" dirty="0" smtClean="0">
                <a:effectLst>
                  <a:outerShdw blurRad="38100" dist="38100" dir="2700000" algn="tl">
                    <a:srgbClr val="000000">
                      <a:alpha val="43137"/>
                    </a:srgbClr>
                  </a:outerShdw>
                </a:effectLst>
              </a:rPr>
              <a:t>A.	Recovery means mastering the steps to 	maturity  </a:t>
            </a:r>
            <a:r>
              <a:rPr lang="en-US" dirty="0" smtClean="0">
                <a:effectLst>
                  <a:outerShdw blurRad="38100" dist="38100" dir="2700000" algn="tl">
                    <a:srgbClr val="000000">
                      <a:alpha val="43137"/>
                    </a:srgbClr>
                  </a:outerShdw>
                </a:effectLst>
              </a:rPr>
              <a:t>(Chapter 6)</a:t>
            </a:r>
          </a:p>
          <a:p>
            <a:pPr eaLnBrk="1" hangingPunct="1">
              <a:spcAft>
                <a:spcPct val="75000"/>
              </a:spcAft>
              <a:buFontTx/>
              <a:buNone/>
            </a:pPr>
            <a:r>
              <a:rPr lang="en-US" b="1" dirty="0" smtClean="0">
                <a:effectLst>
                  <a:outerShdw blurRad="38100" dist="38100" dir="2700000" algn="tl">
                    <a:srgbClr val="000000">
                      <a:alpha val="43137"/>
                    </a:srgbClr>
                  </a:outerShdw>
                </a:effectLst>
              </a:rPr>
              <a:t>B.  	Recovery means resolving </a:t>
            </a:r>
            <a:r>
              <a:rPr lang="en-US" b="1" u="sng" dirty="0" smtClean="0">
                <a:solidFill>
                  <a:srgbClr val="FFC000"/>
                </a:solidFill>
                <a:effectLst>
                  <a:outerShdw blurRad="38100" dist="38100" dir="2700000" algn="tl">
                    <a:srgbClr val="000000">
                      <a:alpha val="43137"/>
                    </a:srgbClr>
                  </a:outerShdw>
                </a:effectLst>
              </a:rPr>
              <a:t>hurts</a:t>
            </a:r>
            <a:r>
              <a:rPr lang="en-US" b="1" dirty="0" smtClean="0">
                <a:effectLst>
                  <a:outerShdw blurRad="38100" dist="38100" dir="2700000" algn="tl">
                    <a:srgbClr val="000000">
                      <a:alpha val="43137"/>
                    </a:srgbClr>
                  </a:outerShdw>
                </a:effectLst>
              </a:rPr>
              <a:t> of the 	past.</a:t>
            </a:r>
          </a:p>
          <a:p>
            <a:pPr eaLnBrk="1" hangingPunct="1">
              <a:buFontTx/>
              <a:buNone/>
            </a:pPr>
            <a:r>
              <a:rPr lang="en-US" b="1" dirty="0" smtClean="0">
                <a:effectLst>
                  <a:outerShdw blurRad="38100" dist="38100" dir="2700000" algn="tl">
                    <a:srgbClr val="000000">
                      <a:alpha val="43137"/>
                    </a:srgbClr>
                  </a:outerShdw>
                </a:effectLst>
              </a:rPr>
              <a:t>C.  	Recovery means rebuilding healthy 	relationships in the family.</a:t>
            </a:r>
          </a:p>
        </p:txBody>
      </p:sp>
      <p:sp>
        <p:nvSpPr>
          <p:cNvPr id="4" name="Slide Number Placeholder 3"/>
          <p:cNvSpPr>
            <a:spLocks noGrp="1"/>
          </p:cNvSpPr>
          <p:nvPr>
            <p:ph type="sldNum" sz="quarter" idx="12"/>
          </p:nvPr>
        </p:nvSpPr>
        <p:spPr/>
        <p:txBody>
          <a:bodyPr/>
          <a:lstStyle/>
          <a:p>
            <a:pPr>
              <a:defRPr/>
            </a:pPr>
            <a:fld id="{EB24E4E2-D470-4CB7-8FA5-C0F702A29F9E}" type="slidenum">
              <a:rPr lang="en-US"/>
              <a:pPr>
                <a:defRPr/>
              </a:pPr>
              <a:t>69</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tx2">
                    <a:tint val="100000"/>
                    <a:satMod val="250000"/>
                  </a:schemeClr>
                </a:solidFill>
              </a:rPr>
              <a:t>3.  Addiction</a:t>
            </a:r>
          </a:p>
        </p:txBody>
      </p:sp>
      <p:sp>
        <p:nvSpPr>
          <p:cNvPr id="19459" name="Rectangle 3"/>
          <p:cNvSpPr>
            <a:spLocks noGrp="1" noChangeArrowheads="1"/>
          </p:cNvSpPr>
          <p:nvPr>
            <p:ph idx="1"/>
          </p:nvPr>
        </p:nvSpPr>
        <p:spPr/>
        <p:txBody>
          <a:bodyPr/>
          <a:lstStyle/>
          <a:p>
            <a:pPr eaLnBrk="1" hangingPunct="1"/>
            <a:r>
              <a:rPr lang="en-US" dirty="0" smtClean="0">
                <a:effectLst>
                  <a:outerShdw blurRad="38100" dist="38100" dir="2700000" algn="tl">
                    <a:srgbClr val="000000">
                      <a:alpha val="43137"/>
                    </a:srgbClr>
                  </a:outerShdw>
                </a:effectLst>
              </a:rPr>
              <a:t>What is the path to addiction?</a:t>
            </a:r>
          </a:p>
          <a:p>
            <a:pPr eaLnBrk="1" hangingPunct="1"/>
            <a:r>
              <a:rPr lang="en-US" dirty="0" smtClean="0">
                <a:effectLst>
                  <a:outerShdw blurRad="38100" dist="38100" dir="2700000" algn="tl">
                    <a:srgbClr val="000000">
                      <a:alpha val="43137"/>
                    </a:srgbClr>
                  </a:outerShdw>
                </a:effectLst>
              </a:rPr>
              <a:t>Why do people get caught up in life controlling problems?</a:t>
            </a:r>
          </a:p>
          <a:p>
            <a:pPr eaLnBrk="1" hangingPunct="1"/>
            <a:r>
              <a:rPr lang="en-US" dirty="0" smtClean="0">
                <a:effectLst>
                  <a:outerShdw blurRad="38100" dist="38100" dir="2700000" algn="tl">
                    <a:srgbClr val="000000">
                      <a:alpha val="43137"/>
                    </a:srgbClr>
                  </a:outerShdw>
                </a:effectLst>
              </a:rPr>
              <a:t>Family patterns of addictions</a:t>
            </a:r>
          </a:p>
          <a:p>
            <a:pPr eaLnBrk="1" hangingPunct="1"/>
            <a:r>
              <a:rPr lang="en-US" dirty="0" smtClean="0">
                <a:effectLst>
                  <a:outerShdw blurRad="38100" dist="38100" dir="2700000" algn="tl">
                    <a:srgbClr val="000000">
                      <a:alpha val="43137"/>
                    </a:srgbClr>
                  </a:outerShdw>
                </a:effectLst>
              </a:rPr>
              <a:t>For any temptation or bad habit—the principles are very similar</a:t>
            </a:r>
          </a:p>
        </p:txBody>
      </p:sp>
      <p:sp>
        <p:nvSpPr>
          <p:cNvPr id="4" name="Slide Number Placeholder 3"/>
          <p:cNvSpPr>
            <a:spLocks noGrp="1"/>
          </p:cNvSpPr>
          <p:nvPr>
            <p:ph type="sldNum" sz="quarter" idx="12"/>
          </p:nvPr>
        </p:nvSpPr>
        <p:spPr/>
        <p:txBody>
          <a:bodyPr/>
          <a:lstStyle/>
          <a:p>
            <a:pPr>
              <a:defRPr/>
            </a:pPr>
            <a:fld id="{B068EC8A-DF0C-4EBE-84A3-CED69F8847D1}" type="slidenum">
              <a:rPr lang="en-US"/>
              <a:pPr>
                <a:defRPr/>
              </a:pPr>
              <a:t>7</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533400"/>
            <a:ext cx="8229600" cy="990600"/>
          </a:xfrm>
        </p:spPr>
        <p:txBody>
          <a:bodyPr/>
          <a:lstStyle/>
          <a:p>
            <a:pPr eaLnBrk="1" fontAlgn="auto" hangingPunct="1">
              <a:spcAft>
                <a:spcPts val="0"/>
              </a:spcAft>
              <a:defRPr/>
            </a:pPr>
            <a:r>
              <a:rPr lang="en-US" sz="4000" dirty="0">
                <a:solidFill>
                  <a:schemeClr val="tx2">
                    <a:tint val="100000"/>
                    <a:satMod val="250000"/>
                  </a:schemeClr>
                </a:solidFill>
              </a:rPr>
              <a:t>Recovery often involves 4 phases</a:t>
            </a:r>
          </a:p>
        </p:txBody>
      </p:sp>
      <p:sp>
        <p:nvSpPr>
          <p:cNvPr id="72707" name="Rectangle 3"/>
          <p:cNvSpPr>
            <a:spLocks noGrp="1" noChangeArrowheads="1"/>
          </p:cNvSpPr>
          <p:nvPr>
            <p:ph idx="1"/>
          </p:nvPr>
        </p:nvSpPr>
        <p:spPr>
          <a:xfrm>
            <a:off x="1981200" y="1981200"/>
            <a:ext cx="8229600" cy="4114800"/>
          </a:xfrm>
        </p:spPr>
        <p:txBody>
          <a:bodyPr/>
          <a:lstStyle/>
          <a:p>
            <a:pPr marL="609600" indent="-609600" eaLnBrk="1" hangingPunct="1">
              <a:spcAft>
                <a:spcPct val="20000"/>
              </a:spcAft>
              <a:buNone/>
            </a:pPr>
            <a:r>
              <a:rPr lang="en-US" sz="3600" dirty="0">
                <a:effectLst>
                  <a:outerShdw blurRad="38100" dist="38100" dir="2700000" algn="tl">
                    <a:srgbClr val="000000">
                      <a:alpha val="43137"/>
                    </a:srgbClr>
                  </a:outerShdw>
                </a:effectLst>
              </a:rPr>
              <a:t>1.  	Intervention</a:t>
            </a:r>
          </a:p>
          <a:p>
            <a:pPr marL="609600" indent="-609600" eaLnBrk="1" hangingPunct="1">
              <a:spcAft>
                <a:spcPct val="20000"/>
              </a:spcAft>
              <a:buNone/>
            </a:pPr>
            <a:r>
              <a:rPr lang="en-US" sz="3600" dirty="0">
                <a:effectLst>
                  <a:outerShdw blurRad="38100" dist="38100" dir="2700000" algn="tl">
                    <a:srgbClr val="000000">
                      <a:alpha val="43137"/>
                    </a:srgbClr>
                  </a:outerShdw>
                </a:effectLst>
              </a:rPr>
              <a:t>2.  	</a:t>
            </a:r>
            <a:r>
              <a:rPr lang="en-US" sz="3600" dirty="0" err="1">
                <a:effectLst>
                  <a:outerShdw blurRad="38100" dist="38100" dir="2700000" algn="tl">
                    <a:srgbClr val="000000">
                      <a:alpha val="43137"/>
                    </a:srgbClr>
                  </a:outerShdw>
                </a:effectLst>
              </a:rPr>
              <a:t>Detox</a:t>
            </a:r>
            <a:endParaRPr lang="en-US" sz="3600" dirty="0">
              <a:effectLst>
                <a:outerShdw blurRad="38100" dist="38100" dir="2700000" algn="tl">
                  <a:srgbClr val="000000">
                    <a:alpha val="43137"/>
                  </a:srgbClr>
                </a:outerShdw>
              </a:effectLst>
            </a:endParaRPr>
          </a:p>
          <a:p>
            <a:pPr marL="609600" indent="-609600" eaLnBrk="1" hangingPunct="1">
              <a:spcAft>
                <a:spcPct val="20000"/>
              </a:spcAft>
              <a:buNone/>
            </a:pPr>
            <a:r>
              <a:rPr lang="en-US" sz="3600" dirty="0">
                <a:effectLst>
                  <a:outerShdw blurRad="38100" dist="38100" dir="2700000" algn="tl">
                    <a:srgbClr val="000000">
                      <a:alpha val="43137"/>
                    </a:srgbClr>
                  </a:outerShdw>
                </a:effectLst>
              </a:rPr>
              <a:t>3.  	Learning steps to healthy living</a:t>
            </a:r>
          </a:p>
          <a:p>
            <a:pPr marL="609600" indent="-609600" eaLnBrk="1" hangingPunct="1">
              <a:spcAft>
                <a:spcPct val="20000"/>
              </a:spcAft>
              <a:buNone/>
            </a:pPr>
            <a:r>
              <a:rPr lang="en-US" sz="3600" dirty="0">
                <a:solidFill>
                  <a:schemeClr val="tx2"/>
                </a:solidFill>
                <a:effectLst>
                  <a:outerShdw blurRad="38100" dist="38100" dir="2700000" algn="tl">
                    <a:srgbClr val="000000">
                      <a:alpha val="43137"/>
                    </a:srgbClr>
                  </a:outerShdw>
                </a:effectLst>
              </a:rPr>
              <a:t>4.	Transition back into society—healthy    living becomes the norm</a:t>
            </a:r>
          </a:p>
          <a:p>
            <a:pPr marL="609600" indent="-609600" eaLnBrk="1" hangingPunct="1"/>
            <a:endParaRPr lang="en-US" dirty="0" smtClean="0"/>
          </a:p>
        </p:txBody>
      </p:sp>
      <p:sp>
        <p:nvSpPr>
          <p:cNvPr id="4" name="Slide Number Placeholder 3"/>
          <p:cNvSpPr>
            <a:spLocks noGrp="1"/>
          </p:cNvSpPr>
          <p:nvPr>
            <p:ph type="sldNum" sz="quarter" idx="12"/>
          </p:nvPr>
        </p:nvSpPr>
        <p:spPr/>
        <p:txBody>
          <a:bodyPr/>
          <a:lstStyle/>
          <a:p>
            <a:pPr>
              <a:defRPr/>
            </a:pPr>
            <a:fld id="{98D3E6EF-B627-47A4-A126-3CAA5552D98C}" type="slidenum">
              <a:rPr lang="en-US"/>
              <a:pPr>
                <a:defRPr/>
              </a:pPr>
              <a:t>70</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76200"/>
            <a:ext cx="8229600" cy="1524000"/>
          </a:xfrm>
        </p:spPr>
        <p:txBody>
          <a:bodyPr/>
          <a:lstStyle/>
          <a:p>
            <a:pPr eaLnBrk="1" fontAlgn="auto" hangingPunct="1">
              <a:spcAft>
                <a:spcPts val="0"/>
              </a:spcAft>
              <a:defRPr/>
            </a:pPr>
            <a:r>
              <a:rPr lang="en-US" sz="4000" dirty="0">
                <a:solidFill>
                  <a:schemeClr val="accent4"/>
                </a:solidFill>
              </a:rPr>
              <a:t>What does a healthy transition look like?</a:t>
            </a:r>
          </a:p>
        </p:txBody>
      </p:sp>
      <p:sp>
        <p:nvSpPr>
          <p:cNvPr id="73731" name="Rectangle 3"/>
          <p:cNvSpPr>
            <a:spLocks noGrp="1" noChangeArrowheads="1"/>
          </p:cNvSpPr>
          <p:nvPr>
            <p:ph idx="1"/>
          </p:nvPr>
        </p:nvSpPr>
        <p:spPr>
          <a:xfrm>
            <a:off x="1981200" y="1905000"/>
            <a:ext cx="8229600" cy="4114800"/>
          </a:xfrm>
        </p:spPr>
        <p:txBody>
          <a:bodyPr/>
          <a:lstStyle/>
          <a:p>
            <a:pPr eaLnBrk="1" hangingPunct="1">
              <a:lnSpc>
                <a:spcPct val="90000"/>
              </a:lnSpc>
              <a:spcAft>
                <a:spcPct val="30000"/>
              </a:spcAft>
              <a:buFontTx/>
              <a:buNone/>
            </a:pPr>
            <a:r>
              <a:rPr lang="en-US" dirty="0" smtClean="0">
                <a:effectLst>
                  <a:outerShdw blurRad="38100" dist="38100" dir="2700000" algn="tl">
                    <a:srgbClr val="000000">
                      <a:alpha val="43137"/>
                    </a:srgbClr>
                  </a:outerShdw>
                </a:effectLst>
              </a:rPr>
              <a:t>1.  Person of accountability</a:t>
            </a:r>
          </a:p>
          <a:p>
            <a:pPr eaLnBrk="1" hangingPunct="1">
              <a:lnSpc>
                <a:spcPct val="90000"/>
              </a:lnSpc>
              <a:spcAft>
                <a:spcPct val="30000"/>
              </a:spcAft>
              <a:buFontTx/>
              <a:buNone/>
            </a:pPr>
            <a:r>
              <a:rPr lang="en-US" dirty="0" smtClean="0">
                <a:effectLst>
                  <a:outerShdw blurRad="38100" dist="38100" dir="2700000" algn="tl">
                    <a:srgbClr val="000000">
                      <a:alpha val="43137"/>
                    </a:srgbClr>
                  </a:outerShdw>
                </a:effectLst>
              </a:rPr>
              <a:t>2.  Local church connection</a:t>
            </a:r>
          </a:p>
          <a:p>
            <a:pPr eaLnBrk="1" hangingPunct="1">
              <a:lnSpc>
                <a:spcPct val="90000"/>
              </a:lnSpc>
              <a:spcAft>
                <a:spcPct val="30000"/>
              </a:spcAft>
              <a:buFontTx/>
              <a:buNone/>
            </a:pPr>
            <a:r>
              <a:rPr lang="en-US" dirty="0" smtClean="0">
                <a:effectLst>
                  <a:outerShdw blurRad="38100" dist="38100" dir="2700000" algn="tl">
                    <a:srgbClr val="000000">
                      <a:alpha val="43137"/>
                    </a:srgbClr>
                  </a:outerShdw>
                </a:effectLst>
              </a:rPr>
              <a:t>3.  Work or educational plans</a:t>
            </a:r>
          </a:p>
          <a:p>
            <a:pPr eaLnBrk="1" hangingPunct="1">
              <a:lnSpc>
                <a:spcPct val="90000"/>
              </a:lnSpc>
              <a:spcAft>
                <a:spcPct val="30000"/>
              </a:spcAft>
              <a:buFontTx/>
              <a:buNone/>
            </a:pPr>
            <a:r>
              <a:rPr lang="en-US" dirty="0" smtClean="0">
                <a:effectLst>
                  <a:outerShdw blurRad="38100" dist="38100" dir="2700000" algn="tl">
                    <a:srgbClr val="000000">
                      <a:alpha val="43137"/>
                    </a:srgbClr>
                  </a:outerShdw>
                </a:effectLst>
              </a:rPr>
              <a:t>4.  Support group</a:t>
            </a:r>
          </a:p>
          <a:p>
            <a:pPr eaLnBrk="1" hangingPunct="1">
              <a:lnSpc>
                <a:spcPct val="90000"/>
              </a:lnSpc>
              <a:spcAft>
                <a:spcPct val="30000"/>
              </a:spcAft>
              <a:buFontTx/>
              <a:buNone/>
            </a:pPr>
            <a:r>
              <a:rPr lang="en-US" dirty="0" smtClean="0">
                <a:effectLst>
                  <a:outerShdw blurRad="38100" dist="38100" dir="2700000" algn="tl">
                    <a:srgbClr val="000000">
                      <a:alpha val="43137"/>
                    </a:srgbClr>
                  </a:outerShdw>
                </a:effectLst>
              </a:rPr>
              <a:t>5.  Personal devotions—prayer and Bible 	study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time.</a:t>
            </a:r>
          </a:p>
          <a:p>
            <a:pPr eaLnBrk="1" hangingPunct="1">
              <a:lnSpc>
                <a:spcPct val="90000"/>
              </a:lnSpc>
              <a:buFontTx/>
              <a:buNone/>
            </a:pPr>
            <a:r>
              <a:rPr lang="en-US" dirty="0" smtClean="0">
                <a:effectLst>
                  <a:outerShdw blurRad="38100" dist="38100" dir="2700000" algn="tl">
                    <a:srgbClr val="000000">
                      <a:alpha val="43137"/>
                    </a:srgbClr>
                  </a:outerShdw>
                </a:effectLst>
              </a:rPr>
              <a:t>6.  Family relationships</a:t>
            </a:r>
          </a:p>
        </p:txBody>
      </p:sp>
      <p:sp>
        <p:nvSpPr>
          <p:cNvPr id="4" name="Slide Number Placeholder 3"/>
          <p:cNvSpPr>
            <a:spLocks noGrp="1"/>
          </p:cNvSpPr>
          <p:nvPr>
            <p:ph type="sldNum" sz="quarter" idx="12"/>
          </p:nvPr>
        </p:nvSpPr>
        <p:spPr/>
        <p:txBody>
          <a:bodyPr/>
          <a:lstStyle/>
          <a:p>
            <a:pPr>
              <a:defRPr/>
            </a:pPr>
            <a:fld id="{69E80949-D610-4BA9-AE78-54251181601E}" type="slidenum">
              <a:rPr lang="en-US"/>
              <a:pPr>
                <a:defRPr/>
              </a:pPr>
              <a:t>71</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533400"/>
            <a:ext cx="8229600" cy="990600"/>
          </a:xfrm>
        </p:spPr>
        <p:txBody>
          <a:bodyPr/>
          <a:lstStyle/>
          <a:p>
            <a:pPr eaLnBrk="1" fontAlgn="auto" hangingPunct="1">
              <a:spcAft>
                <a:spcPts val="0"/>
              </a:spcAft>
              <a:defRPr/>
            </a:pPr>
            <a:r>
              <a:rPr lang="en-US" sz="4000" dirty="0">
                <a:solidFill>
                  <a:schemeClr val="tx2">
                    <a:tint val="100000"/>
                    <a:satMod val="250000"/>
                  </a:schemeClr>
                </a:solidFill>
              </a:rPr>
              <a:t>What does recovery look like?</a:t>
            </a:r>
          </a:p>
        </p:txBody>
      </p:sp>
      <p:sp>
        <p:nvSpPr>
          <p:cNvPr id="74755" name="Rectangle 3"/>
          <p:cNvSpPr>
            <a:spLocks noGrp="1" noChangeArrowheads="1"/>
          </p:cNvSpPr>
          <p:nvPr>
            <p:ph idx="1"/>
          </p:nvPr>
        </p:nvSpPr>
        <p:spPr>
          <a:xfrm>
            <a:off x="1981200" y="1752600"/>
            <a:ext cx="8229600" cy="4541838"/>
          </a:xfrm>
        </p:spPr>
        <p:txBody>
          <a:bodyPr/>
          <a:lstStyle/>
          <a:p>
            <a:pPr eaLnBrk="1" hangingPunct="1">
              <a:buFontTx/>
              <a:buNone/>
            </a:pPr>
            <a:r>
              <a:rPr lang="en-US" b="1" dirty="0" smtClean="0"/>
              <a:t>	</a:t>
            </a:r>
            <a:r>
              <a:rPr lang="en-US" b="1" dirty="0" smtClean="0">
                <a:effectLst>
                  <a:outerShdw blurRad="38100" dist="38100" dir="2700000" algn="tl">
                    <a:srgbClr val="000000">
                      <a:alpha val="43137"/>
                    </a:srgbClr>
                  </a:outerShdw>
                </a:effectLst>
              </a:rPr>
              <a:t>Recovery</a:t>
            </a:r>
            <a:r>
              <a:rPr lang="en-US" dirty="0" smtClean="0">
                <a:effectLst>
                  <a:outerShdw blurRad="38100" dist="38100" dir="2700000" algn="tl">
                    <a:srgbClr val="000000">
                      <a:alpha val="43137"/>
                    </a:srgbClr>
                  </a:outerShdw>
                </a:effectLst>
              </a:rPr>
              <a:t>  (Acceptance &amp; Gratitude)  </a:t>
            </a:r>
          </a:p>
          <a:p>
            <a:pPr eaLnBrk="1" hangingPunct="1">
              <a:buFontTx/>
              <a:buNone/>
            </a:pPr>
            <a:r>
              <a:rPr lang="en-US" dirty="0" smtClean="0">
                <a:effectLst>
                  <a:outerShdw blurRad="38100" dist="38100" dir="2700000" algn="tl">
                    <a:srgbClr val="000000">
                      <a:alpha val="43137"/>
                    </a:srgbClr>
                  </a:outerShdw>
                </a:effectLst>
              </a:rPr>
              <a:t>	No current secrets, resolving problems, identifying fears and feelings, keeping commitments to meetings, church, people, goals, self.  Open, honest, making eye contact, reaching out to others, increasing relationships with God and others. Accountability. </a:t>
            </a:r>
            <a:r>
              <a:rPr lang="en-US" sz="1600" dirty="0">
                <a:effectLst>
                  <a:outerShdw blurRad="38100" dist="38100" dir="2700000" algn="tl">
                    <a:srgbClr val="000000">
                      <a:alpha val="43137"/>
                    </a:srgbClr>
                  </a:outerShdw>
                </a:effectLst>
              </a:rPr>
              <a:t>from the Faster Relapse Awareness Scale, from </a:t>
            </a:r>
            <a:r>
              <a:rPr lang="en-US" sz="1600" i="1" dirty="0">
                <a:effectLst>
                  <a:outerShdw blurRad="38100" dist="38100" dir="2700000" algn="tl">
                    <a:srgbClr val="000000">
                      <a:alpha val="43137"/>
                    </a:srgbClr>
                  </a:outerShdw>
                </a:effectLst>
              </a:rPr>
              <a:t>The Genesis Process</a:t>
            </a:r>
            <a:r>
              <a:rPr lang="en-US" sz="1600" dirty="0">
                <a:effectLst>
                  <a:outerShdw blurRad="38100" dist="38100" dir="2700000" algn="tl">
                    <a:srgbClr val="000000">
                      <a:alpha val="43137"/>
                    </a:srgbClr>
                  </a:outerShdw>
                </a:effectLst>
              </a:rPr>
              <a:t>. </a:t>
            </a:r>
          </a:p>
        </p:txBody>
      </p:sp>
      <p:sp>
        <p:nvSpPr>
          <p:cNvPr id="4" name="Slide Number Placeholder 3"/>
          <p:cNvSpPr>
            <a:spLocks noGrp="1"/>
          </p:cNvSpPr>
          <p:nvPr>
            <p:ph type="sldNum" sz="quarter" idx="12"/>
          </p:nvPr>
        </p:nvSpPr>
        <p:spPr/>
        <p:txBody>
          <a:bodyPr/>
          <a:lstStyle/>
          <a:p>
            <a:pPr>
              <a:defRPr/>
            </a:pPr>
            <a:fld id="{3089D2C2-A91A-44AE-84AE-C73CC4FF916C}" type="slidenum">
              <a:rPr lang="en-US"/>
              <a:pPr>
                <a:defRPr/>
              </a:pPr>
              <a:t>72</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1981200" y="1371600"/>
            <a:ext cx="8229600" cy="4114800"/>
          </a:xfrm>
        </p:spPr>
        <p:txBody>
          <a:bodyPr/>
          <a:lstStyle/>
          <a:p>
            <a:pPr eaLnBrk="1" hangingPunct="1"/>
            <a:r>
              <a:rPr lang="en-US" sz="4400" dirty="0">
                <a:effectLst>
                  <a:outerShdw blurRad="38100" dist="38100" dir="2700000" algn="tl">
                    <a:srgbClr val="000000">
                      <a:alpha val="43137"/>
                    </a:srgbClr>
                  </a:outerShdw>
                </a:effectLst>
              </a:rPr>
              <a:t>Recovery is hard work.  </a:t>
            </a:r>
          </a:p>
          <a:p>
            <a:pPr eaLnBrk="1" hangingPunct="1">
              <a:buFontTx/>
              <a:buNone/>
            </a:pPr>
            <a:endParaRPr lang="en-US" sz="4400" dirty="0">
              <a:effectLst>
                <a:outerShdw blurRad="38100" dist="38100" dir="2700000" algn="tl">
                  <a:srgbClr val="000000">
                    <a:alpha val="43137"/>
                  </a:srgbClr>
                </a:outerShdw>
              </a:effectLst>
            </a:endParaRPr>
          </a:p>
          <a:p>
            <a:pPr eaLnBrk="1" hangingPunct="1"/>
            <a:r>
              <a:rPr lang="en-US" sz="4400" dirty="0">
                <a:effectLst>
                  <a:outerShdw blurRad="38100" dist="38100" dir="2700000" algn="tl">
                    <a:srgbClr val="000000">
                      <a:alpha val="43137"/>
                    </a:srgbClr>
                  </a:outerShdw>
                </a:effectLst>
              </a:rPr>
              <a:t>Recovery is like walking a tight rope across a deep pit.</a:t>
            </a:r>
          </a:p>
        </p:txBody>
      </p:sp>
      <p:sp>
        <p:nvSpPr>
          <p:cNvPr id="3" name="Slide Number Placeholder 2"/>
          <p:cNvSpPr>
            <a:spLocks noGrp="1"/>
          </p:cNvSpPr>
          <p:nvPr>
            <p:ph type="sldNum" sz="quarter" idx="12"/>
          </p:nvPr>
        </p:nvSpPr>
        <p:spPr/>
        <p:txBody>
          <a:bodyPr/>
          <a:lstStyle/>
          <a:p>
            <a:pPr>
              <a:defRPr/>
            </a:pPr>
            <a:fld id="{239483CF-6D9F-400A-A800-00C8E40D481E}" type="slidenum">
              <a:rPr lang="en-US"/>
              <a:pPr>
                <a:defRPr/>
              </a:pPr>
              <a:t>73</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1981200" y="609600"/>
            <a:ext cx="8229600" cy="4114800"/>
          </a:xfrm>
        </p:spPr>
        <p:txBody>
          <a:bodyPr/>
          <a:lstStyle/>
          <a:p>
            <a:pPr eaLnBrk="1" hangingPunct="1">
              <a:spcAft>
                <a:spcPct val="60000"/>
              </a:spcAft>
            </a:pPr>
            <a:r>
              <a:rPr lang="en-US" sz="3600" dirty="0">
                <a:effectLst>
                  <a:outerShdw blurRad="38100" dist="38100" dir="2700000" algn="tl">
                    <a:srgbClr val="000000">
                      <a:alpha val="43137"/>
                    </a:srgbClr>
                  </a:outerShdw>
                </a:effectLst>
              </a:rPr>
              <a:t>Person in recovery may feel very uncomfortable in feelings and behavior patterns.  Why?</a:t>
            </a:r>
          </a:p>
          <a:p>
            <a:pPr eaLnBrk="1" hangingPunct="1">
              <a:spcAft>
                <a:spcPct val="60000"/>
              </a:spcAft>
            </a:pPr>
            <a:r>
              <a:rPr lang="en-US" sz="3600" dirty="0">
                <a:effectLst>
                  <a:outerShdw blurRad="38100" dist="38100" dir="2700000" algn="tl">
                    <a:srgbClr val="000000">
                      <a:alpha val="43137"/>
                    </a:srgbClr>
                  </a:outerShdw>
                </a:effectLst>
              </a:rPr>
              <a:t>Because they never lived this way before.  It is new territory—out of their comfort zone.</a:t>
            </a:r>
          </a:p>
          <a:p>
            <a:pPr eaLnBrk="1" hangingPunct="1"/>
            <a:r>
              <a:rPr lang="en-US" sz="3600" dirty="0">
                <a:effectLst>
                  <a:outerShdw blurRad="38100" dist="38100" dir="2700000" algn="tl">
                    <a:srgbClr val="000000">
                      <a:alpha val="43137"/>
                    </a:srgbClr>
                  </a:outerShdw>
                </a:effectLst>
              </a:rPr>
              <a:t>It feels scary.</a:t>
            </a:r>
          </a:p>
        </p:txBody>
      </p:sp>
      <p:sp>
        <p:nvSpPr>
          <p:cNvPr id="3" name="Slide Number Placeholder 2"/>
          <p:cNvSpPr>
            <a:spLocks noGrp="1"/>
          </p:cNvSpPr>
          <p:nvPr>
            <p:ph type="sldNum" sz="quarter" idx="12"/>
          </p:nvPr>
        </p:nvSpPr>
        <p:spPr/>
        <p:txBody>
          <a:bodyPr/>
          <a:lstStyle/>
          <a:p>
            <a:pPr>
              <a:defRPr/>
            </a:pPr>
            <a:fld id="{36AFA13B-8AB2-4151-81D8-40EEC021419C}" type="slidenum">
              <a:rPr lang="en-US"/>
              <a:pPr>
                <a:defRPr/>
              </a:pPr>
              <a:t>74</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914400" y="228600"/>
            <a:ext cx="8229600" cy="1676400"/>
          </a:xfrm>
        </p:spPr>
        <p:txBody>
          <a:bodyPr/>
          <a:lstStyle/>
          <a:p>
            <a:pPr eaLnBrk="1" fontAlgn="auto" hangingPunct="1">
              <a:spcAft>
                <a:spcPts val="0"/>
              </a:spcAft>
              <a:defRPr/>
            </a:pPr>
            <a:r>
              <a:rPr lang="en-US" dirty="0" smtClean="0">
                <a:solidFill>
                  <a:schemeClr val="tx2">
                    <a:tint val="100000"/>
                    <a:satMod val="250000"/>
                  </a:schemeClr>
                </a:solidFill>
              </a:rPr>
              <a:t>What is in your toolbox for recovery?</a:t>
            </a:r>
          </a:p>
        </p:txBody>
      </p:sp>
      <p:sp>
        <p:nvSpPr>
          <p:cNvPr id="77827" name="Rectangle 3"/>
          <p:cNvSpPr>
            <a:spLocks noGrp="1" noChangeArrowheads="1"/>
          </p:cNvSpPr>
          <p:nvPr>
            <p:ph idx="1"/>
          </p:nvPr>
        </p:nvSpPr>
        <p:spPr>
          <a:xfrm>
            <a:off x="914400" y="2133601"/>
            <a:ext cx="7689980" cy="3992563"/>
          </a:xfrm>
        </p:spPr>
        <p:txBody>
          <a:bodyPr/>
          <a:lstStyle/>
          <a:p>
            <a:pPr eaLnBrk="1" hangingPunct="1"/>
            <a:r>
              <a:rPr lang="en-US" sz="4000" dirty="0">
                <a:effectLst>
                  <a:outerShdw blurRad="38100" dist="38100" dir="2700000" algn="tl">
                    <a:srgbClr val="000000">
                      <a:alpha val="43137"/>
                    </a:srgbClr>
                  </a:outerShdw>
                </a:effectLst>
              </a:rPr>
              <a:t>Write down where you will be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5 years from now if you don’t change.</a:t>
            </a:r>
          </a:p>
          <a:p>
            <a:pPr eaLnBrk="1" hangingPunct="1"/>
            <a:r>
              <a:rPr lang="en-US" sz="4000" dirty="0">
                <a:effectLst>
                  <a:outerShdw blurRad="38100" dist="38100" dir="2700000" algn="tl">
                    <a:srgbClr val="000000">
                      <a:alpha val="43137"/>
                    </a:srgbClr>
                  </a:outerShdw>
                </a:effectLst>
              </a:rPr>
              <a:t>List 30 reasons why you never want to go back to that old way.</a:t>
            </a:r>
          </a:p>
        </p:txBody>
      </p:sp>
      <p:sp>
        <p:nvSpPr>
          <p:cNvPr id="4" name="Slide Number Placeholder 3"/>
          <p:cNvSpPr>
            <a:spLocks noGrp="1"/>
          </p:cNvSpPr>
          <p:nvPr>
            <p:ph type="sldNum" sz="quarter" idx="12"/>
          </p:nvPr>
        </p:nvSpPr>
        <p:spPr/>
        <p:txBody>
          <a:bodyPr/>
          <a:lstStyle/>
          <a:p>
            <a:pPr>
              <a:defRPr/>
            </a:pPr>
            <a:fld id="{CDAD78B3-35E7-476C-AB54-50305DD8B18C}" type="slidenum">
              <a:rPr lang="en-US"/>
              <a:pPr>
                <a:defRPr/>
              </a:pPr>
              <a:t>75</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4380" y="641067"/>
            <a:ext cx="2971800" cy="2985067"/>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1662"/>
            <a:ext cx="10972800" cy="914401"/>
          </a:xfrm>
        </p:spPr>
        <p:txBody>
          <a:bodyPr/>
          <a:lstStyle/>
          <a:p>
            <a:r>
              <a:rPr lang="en-US" dirty="0" smtClean="0"/>
              <a:t>www.TeenChallengeAlumni.com</a:t>
            </a:r>
            <a:endParaRPr lang="en-US" dirty="0"/>
          </a:p>
        </p:txBody>
      </p:sp>
      <p:sp>
        <p:nvSpPr>
          <p:cNvPr id="3" name="Content Placeholder 2"/>
          <p:cNvSpPr>
            <a:spLocks noGrp="1"/>
          </p:cNvSpPr>
          <p:nvPr>
            <p:ph idx="1"/>
          </p:nvPr>
        </p:nvSpPr>
        <p:spPr>
          <a:xfrm>
            <a:off x="609600" y="1555750"/>
            <a:ext cx="9448800" cy="4114800"/>
          </a:xfrm>
        </p:spPr>
        <p:txBody>
          <a:bodyPr/>
          <a:lstStyle/>
          <a:p>
            <a:pPr marL="0" indent="0">
              <a:buNone/>
            </a:pPr>
            <a:r>
              <a:rPr lang="en-US" dirty="0" smtClean="0"/>
              <a:t>52 Bible studies for Teen Challenge alumni</a:t>
            </a:r>
            <a:endParaRPr lang="en-US" dirty="0"/>
          </a:p>
        </p:txBody>
      </p:sp>
      <p:sp>
        <p:nvSpPr>
          <p:cNvPr id="4" name="Date Placeholder 3"/>
          <p:cNvSpPr>
            <a:spLocks noGrp="1"/>
          </p:cNvSpPr>
          <p:nvPr>
            <p:ph type="dt" sz="half" idx="10"/>
          </p:nvPr>
        </p:nvSpPr>
        <p:spPr/>
        <p:txBody>
          <a:bodyPr/>
          <a:lstStyle/>
          <a:p>
            <a:pPr>
              <a:defRPr/>
            </a:pPr>
            <a:r>
              <a:rPr lang="en-US" smtClean="0"/>
              <a:t>Course  T509.01   iteenchallenge.org</a:t>
            </a:r>
            <a:endParaRPr lang="en-US" dirty="0"/>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76</a:t>
            </a:fld>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2714" b="4156"/>
          <a:stretch/>
        </p:blipFill>
        <p:spPr>
          <a:xfrm>
            <a:off x="3886200" y="2657584"/>
            <a:ext cx="7356932" cy="3438416"/>
          </a:xfrm>
          <a:prstGeom prst="rect">
            <a:avLst/>
          </a:prstGeom>
        </p:spPr>
      </p:pic>
    </p:spTree>
    <p:extLst>
      <p:ext uri="{BB962C8B-B14F-4D97-AF65-F5344CB8AC3E}">
        <p14:creationId xmlns:p14="http://schemas.microsoft.com/office/powerpoint/2010/main" val="33750352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152400"/>
            <a:ext cx="8229600" cy="1524000"/>
          </a:xfrm>
        </p:spPr>
        <p:txBody>
          <a:bodyPr/>
          <a:lstStyle/>
          <a:p>
            <a:pPr eaLnBrk="1" fontAlgn="auto" hangingPunct="1">
              <a:spcAft>
                <a:spcPts val="0"/>
              </a:spcAft>
              <a:defRPr/>
            </a:pPr>
            <a:r>
              <a:rPr lang="en-US" dirty="0" smtClean="0">
                <a:solidFill>
                  <a:schemeClr val="tx1"/>
                </a:solidFill>
              </a:rPr>
              <a:t>Chapter 5</a:t>
            </a:r>
            <a:br>
              <a:rPr lang="en-US" dirty="0" smtClean="0">
                <a:solidFill>
                  <a:schemeClr val="tx1"/>
                </a:solidFill>
              </a:rPr>
            </a:br>
            <a:r>
              <a:rPr lang="en-US" dirty="0" smtClean="0">
                <a:solidFill>
                  <a:schemeClr val="tx1"/>
                </a:solidFill>
              </a:rPr>
              <a:t>Healthy living</a:t>
            </a:r>
          </a:p>
        </p:txBody>
      </p:sp>
      <p:sp>
        <p:nvSpPr>
          <p:cNvPr id="24579" name="Rectangle 3"/>
          <p:cNvSpPr>
            <a:spLocks noGrp="1" noChangeArrowheads="1"/>
          </p:cNvSpPr>
          <p:nvPr>
            <p:ph idx="1"/>
          </p:nvPr>
        </p:nvSpPr>
        <p:spPr>
          <a:xfrm>
            <a:off x="1981200" y="1828800"/>
            <a:ext cx="8229600" cy="4114800"/>
          </a:xfrm>
        </p:spPr>
        <p:txBody>
          <a:bodyPr/>
          <a:lstStyle/>
          <a:p>
            <a:pPr eaLnBrk="1" hangingPunct="1">
              <a:spcAft>
                <a:spcPct val="25000"/>
              </a:spcAft>
            </a:pPr>
            <a:r>
              <a:rPr lang="en-US" dirty="0" smtClean="0">
                <a:effectLst>
                  <a:outerShdw blurRad="38100" dist="38100" dir="2700000" algn="tl">
                    <a:srgbClr val="000000">
                      <a:alpha val="43137"/>
                    </a:srgbClr>
                  </a:outerShdw>
                </a:effectLst>
              </a:rPr>
              <a:t>path to maturity</a:t>
            </a:r>
          </a:p>
          <a:p>
            <a:pPr eaLnBrk="1" hangingPunct="1">
              <a:spcAft>
                <a:spcPct val="25000"/>
              </a:spcAft>
            </a:pPr>
            <a:r>
              <a:rPr lang="en-US" dirty="0" smtClean="0">
                <a:effectLst>
                  <a:outerShdw blurRad="38100" dist="38100" dir="2700000" algn="tl">
                    <a:srgbClr val="000000">
                      <a:alpha val="43137"/>
                    </a:srgbClr>
                  </a:outerShdw>
                </a:effectLst>
              </a:rPr>
              <a:t>path to freedom</a:t>
            </a:r>
          </a:p>
          <a:p>
            <a:pPr eaLnBrk="1" hangingPunct="1">
              <a:spcAft>
                <a:spcPct val="25000"/>
              </a:spcAft>
            </a:pPr>
            <a:r>
              <a:rPr lang="en-US" dirty="0" smtClean="0">
                <a:effectLst>
                  <a:outerShdw blurRad="38100" dist="38100" dir="2700000" algn="tl">
                    <a:srgbClr val="000000">
                      <a:alpha val="43137"/>
                    </a:srgbClr>
                  </a:outerShdw>
                </a:effectLst>
              </a:rPr>
              <a:t>path to fullness</a:t>
            </a:r>
          </a:p>
          <a:p>
            <a:pPr eaLnBrk="1" hangingPunct="1">
              <a:spcAft>
                <a:spcPct val="25000"/>
              </a:spcAft>
            </a:pPr>
            <a:r>
              <a:rPr lang="en-US" dirty="0" smtClean="0">
                <a:effectLst>
                  <a:outerShdw blurRad="38100" dist="38100" dir="2700000" algn="tl">
                    <a:srgbClr val="000000">
                      <a:alpha val="43137"/>
                    </a:srgbClr>
                  </a:outerShdw>
                </a:effectLst>
              </a:rPr>
              <a:t>path to meaning in life</a:t>
            </a:r>
          </a:p>
          <a:p>
            <a:pPr eaLnBrk="1" hangingPunct="1">
              <a:spcAft>
                <a:spcPct val="25000"/>
              </a:spcAft>
            </a:pPr>
            <a:r>
              <a:rPr lang="en-US" dirty="0" smtClean="0">
                <a:effectLst>
                  <a:outerShdw blurRad="38100" dist="38100" dir="2700000" algn="tl">
                    <a:srgbClr val="000000">
                      <a:alpha val="43137"/>
                    </a:srgbClr>
                  </a:outerShdw>
                </a:effectLst>
              </a:rPr>
              <a:t>path to fulfillment</a:t>
            </a:r>
          </a:p>
          <a:p>
            <a:pPr eaLnBrk="1" hangingPunct="1">
              <a:spcAft>
                <a:spcPct val="25000"/>
              </a:spcAft>
            </a:pPr>
            <a:r>
              <a:rPr lang="en-US" dirty="0" smtClean="0">
                <a:effectLst>
                  <a:outerShdw blurRad="38100" dist="38100" dir="2700000" algn="tl">
                    <a:srgbClr val="000000">
                      <a:alpha val="43137"/>
                    </a:srgbClr>
                  </a:outerShdw>
                </a:effectLst>
              </a:rPr>
              <a:t>path to real life—goals beyond myself</a:t>
            </a:r>
          </a:p>
        </p:txBody>
      </p:sp>
      <p:sp>
        <p:nvSpPr>
          <p:cNvPr id="4" name="Slide Number Placeholder 3"/>
          <p:cNvSpPr>
            <a:spLocks noGrp="1"/>
          </p:cNvSpPr>
          <p:nvPr>
            <p:ph type="sldNum" sz="quarter" idx="12"/>
          </p:nvPr>
        </p:nvSpPr>
        <p:spPr/>
        <p:txBody>
          <a:bodyPr/>
          <a:lstStyle/>
          <a:p>
            <a:pPr>
              <a:defRPr/>
            </a:pPr>
            <a:fld id="{A6C5AF23-36C0-4BB1-B3CA-D0C65D60B146}" type="slidenum">
              <a:rPr lang="en-US"/>
              <a:pPr>
                <a:defRPr/>
              </a:pPr>
              <a:t>77</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sz="4000" dirty="0">
                <a:solidFill>
                  <a:schemeClr val="tx2">
                    <a:tint val="100000"/>
                    <a:satMod val="250000"/>
                  </a:schemeClr>
                </a:solidFill>
              </a:rPr>
              <a:t>	</a:t>
            </a:r>
            <a:r>
              <a:rPr lang="en-US" sz="4400" dirty="0">
                <a:solidFill>
                  <a:schemeClr val="tx2">
                    <a:tint val="100000"/>
                    <a:satMod val="250000"/>
                  </a:schemeClr>
                </a:solidFill>
              </a:rPr>
              <a:t>Path to maturity has </a:t>
            </a:r>
            <a:br>
              <a:rPr lang="en-US" sz="4400" dirty="0">
                <a:solidFill>
                  <a:schemeClr val="tx2">
                    <a:tint val="100000"/>
                    <a:satMod val="250000"/>
                  </a:schemeClr>
                </a:solidFill>
              </a:rPr>
            </a:br>
            <a:r>
              <a:rPr lang="en-US" sz="4400" dirty="0">
                <a:solidFill>
                  <a:schemeClr val="tx2">
                    <a:tint val="100000"/>
                    <a:satMod val="250000"/>
                  </a:schemeClr>
                </a:solidFill>
              </a:rPr>
              <a:t>	3 characteristics</a:t>
            </a:r>
            <a:endParaRPr lang="en-US" sz="4000" dirty="0">
              <a:solidFill>
                <a:schemeClr val="tx2">
                  <a:tint val="100000"/>
                  <a:satMod val="250000"/>
                </a:schemeClr>
              </a:solidFill>
            </a:endParaRPr>
          </a:p>
        </p:txBody>
      </p:sp>
      <p:sp>
        <p:nvSpPr>
          <p:cNvPr id="12291" name="Rectangle 3"/>
          <p:cNvSpPr>
            <a:spLocks noGrp="1" noChangeArrowheads="1"/>
          </p:cNvSpPr>
          <p:nvPr>
            <p:ph idx="1"/>
          </p:nvPr>
        </p:nvSpPr>
        <p:spPr>
          <a:xfrm>
            <a:off x="1981200" y="1905000"/>
            <a:ext cx="8229600" cy="4389438"/>
          </a:xfrm>
        </p:spPr>
        <p:txBody>
          <a:bodyPr>
            <a:normAutofit/>
          </a:bodyPr>
          <a:lstStyle/>
          <a:p>
            <a:pPr marL="609600" indent="-609600" eaLnBrk="1" fontAlgn="auto" hangingPunct="1">
              <a:spcAft>
                <a:spcPts val="0"/>
              </a:spcAft>
              <a:buNone/>
              <a:defRPr/>
            </a:pPr>
            <a:endParaRPr lang="en-US" dirty="0" smtClean="0">
              <a:effectLst>
                <a:outerShdw blurRad="38100" dist="38100" dir="2700000" algn="tl">
                  <a:srgbClr val="000000">
                    <a:alpha val="43137"/>
                  </a:srgbClr>
                </a:outerShdw>
              </a:effectLst>
            </a:endParaRPr>
          </a:p>
          <a:p>
            <a:pPr marL="609600" indent="-609600" eaLnBrk="1" fontAlgn="auto" hangingPunct="1">
              <a:spcAft>
                <a:spcPts val="0"/>
              </a:spcAft>
              <a:buNone/>
              <a:defRPr/>
            </a:pPr>
            <a:r>
              <a:rPr lang="en-US" sz="4000" dirty="0">
                <a:solidFill>
                  <a:schemeClr val="tx2"/>
                </a:solidFill>
                <a:effectLst>
                  <a:outerShdw blurRad="38100" dist="38100" dir="2700000" algn="tl">
                    <a:srgbClr val="000000">
                      <a:alpha val="43137"/>
                    </a:srgbClr>
                  </a:outerShdw>
                </a:effectLst>
              </a:rPr>
              <a:t>1.	The path to maturity starts with living in the </a:t>
            </a:r>
            <a:r>
              <a:rPr lang="en-US" sz="4000" u="sng" dirty="0">
                <a:solidFill>
                  <a:srgbClr val="FFC000"/>
                </a:solidFill>
                <a:effectLst>
                  <a:outerShdw blurRad="38100" dist="38100" dir="2700000" algn="tl">
                    <a:srgbClr val="000000">
                      <a:alpha val="43137"/>
                    </a:srgbClr>
                  </a:outerShdw>
                </a:effectLst>
              </a:rPr>
              <a:t>truth </a:t>
            </a:r>
            <a:endParaRPr lang="en-US" sz="4000" dirty="0">
              <a:solidFill>
                <a:srgbClr val="FFC000"/>
              </a:solidFill>
              <a:effectLst>
                <a:outerShdw blurRad="38100" dist="38100" dir="2700000" algn="tl">
                  <a:srgbClr val="000000">
                    <a:alpha val="43137"/>
                  </a:srgbClr>
                </a:outerShdw>
              </a:effectLst>
            </a:endParaRPr>
          </a:p>
          <a:p>
            <a:pPr marL="609600" indent="-609600" eaLnBrk="1" fontAlgn="auto" hangingPunct="1">
              <a:spcAft>
                <a:spcPts val="0"/>
              </a:spcAft>
              <a:buNone/>
              <a:defRPr/>
            </a:pPr>
            <a:r>
              <a:rPr lang="en-US" b="1"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John 14:6  “I am the way, the truth and the life.”</a:t>
            </a:r>
          </a:p>
          <a:p>
            <a:pPr marL="609600" indent="-609600" eaLnBrk="1" fontAlgn="auto" hangingPunct="1">
              <a:spcAft>
                <a:spcPts val="0"/>
              </a:spcAft>
              <a:buNone/>
              <a:defRPr/>
            </a:pPr>
            <a:endParaRPr lang="en-US" dirty="0" smtClean="0">
              <a:effectLst>
                <a:outerShdw blurRad="38100" dist="38100" dir="2700000" algn="tl">
                  <a:srgbClr val="000000">
                    <a:alpha val="43137"/>
                  </a:srgbClr>
                </a:outerShdw>
              </a:effectLst>
            </a:endParaRPr>
          </a:p>
          <a:p>
            <a:pPr marL="609600" indent="-609600" eaLnBrk="1" fontAlgn="auto" hangingPunct="1">
              <a:spcAft>
                <a:spcPts val="0"/>
              </a:spcAft>
              <a:buNone/>
              <a:defRPr/>
            </a:pPr>
            <a:r>
              <a:rPr lang="en-US" dirty="0" smtClean="0">
                <a:effectLst>
                  <a:outerShdw blurRad="38100" dist="38100" dir="2700000" algn="tl">
                    <a:srgbClr val="000000">
                      <a:alpha val="43137"/>
                    </a:srgbClr>
                  </a:outerShdw>
                </a:effectLst>
              </a:rPr>
              <a:t>	Learn to live the life Jesus gave you.</a:t>
            </a:r>
            <a:endParaRPr lang="en-US" b="1"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19267647-420A-487B-8E31-1D9DDB5B810A}" type="slidenum">
              <a:rPr lang="en-US"/>
              <a:pPr>
                <a:defRPr/>
              </a:pPr>
              <a:t>78</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1981200" y="533401"/>
            <a:ext cx="8229600" cy="5592763"/>
          </a:xfrm>
        </p:spPr>
        <p:txBody>
          <a:bodyPr/>
          <a:lstStyle/>
          <a:p>
            <a:pPr eaLnBrk="1" hangingPunct="1">
              <a:buFontTx/>
              <a:buNone/>
              <a:defRPr/>
            </a:pPr>
            <a:r>
              <a:rPr lang="en-US" dirty="0" smtClean="0"/>
              <a:t>	</a:t>
            </a:r>
            <a:r>
              <a:rPr lang="en-US" sz="4000" dirty="0">
                <a:effectLst>
                  <a:outerShdw blurRad="38100" dist="38100" dir="2700000" algn="tl">
                    <a:srgbClr val="000000">
                      <a:alpha val="43137"/>
                    </a:srgbClr>
                  </a:outerShdw>
                </a:effectLst>
              </a:rPr>
              <a:t>John 8:32  “You will know the truth and the truth will set you  free.”</a:t>
            </a:r>
            <a:endParaRPr lang="en-US" dirty="0" smtClean="0">
              <a:effectLst>
                <a:outerShdw blurRad="38100" dist="38100" dir="2700000" algn="tl">
                  <a:srgbClr val="000000">
                    <a:alpha val="43137"/>
                  </a:srgbClr>
                </a:outerShdw>
              </a:effectLst>
            </a:endParaRPr>
          </a:p>
          <a:p>
            <a:pPr eaLnBrk="1" hangingPunct="1">
              <a:buFontTx/>
              <a:buNone/>
              <a:defRPr/>
            </a:pPr>
            <a:r>
              <a:rPr lang="en-US" dirty="0" smtClean="0">
                <a:effectLst>
                  <a:outerShdw blurRad="38100" dist="38100" dir="2700000" algn="tl">
                    <a:srgbClr val="000000">
                      <a:alpha val="43137"/>
                    </a:srgbClr>
                  </a:outerShdw>
                </a:effectLst>
              </a:rPr>
              <a:t>	</a:t>
            </a:r>
          </a:p>
          <a:p>
            <a:pPr eaLnBrk="1" hangingPunct="1">
              <a:buFontTx/>
              <a:buNone/>
              <a:defRPr/>
            </a:pPr>
            <a:r>
              <a:rPr lang="en-US" sz="4000" dirty="0">
                <a:effectLst>
                  <a:outerShdw blurRad="38100" dist="38100" dir="2700000" algn="tl">
                    <a:srgbClr val="000000">
                      <a:alpha val="43137"/>
                    </a:srgbClr>
                  </a:outerShdw>
                </a:effectLst>
              </a:rPr>
              <a:t>2 Greek words for “know”</a:t>
            </a:r>
          </a:p>
          <a:p>
            <a:pPr eaLnBrk="1" hangingPunct="1">
              <a:buFontTx/>
              <a:buNone/>
              <a:defRPr/>
            </a:pPr>
            <a:endParaRPr lang="en-US" dirty="0" smtClean="0">
              <a:effectLst>
                <a:outerShdw blurRad="38100" dist="38100" dir="2700000" algn="tl">
                  <a:srgbClr val="000000">
                    <a:alpha val="43137"/>
                  </a:srgbClr>
                </a:outerShdw>
              </a:effectLst>
            </a:endParaRPr>
          </a:p>
          <a:p>
            <a:pPr marL="514350" indent="-514350" eaLnBrk="1" hangingPunct="1">
              <a:buClr>
                <a:schemeClr val="accent3">
                  <a:lumMod val="75000"/>
                </a:schemeClr>
              </a:buClr>
              <a:buSzPct val="100000"/>
              <a:buFont typeface="+mj-lt"/>
              <a:buAutoNum type="alphaUcPeriod"/>
              <a:defRPr/>
            </a:pPr>
            <a:r>
              <a:rPr lang="en-US" dirty="0" smtClean="0">
                <a:effectLst>
                  <a:outerShdw blurRad="38100" dist="38100" dir="2700000" algn="tl">
                    <a:srgbClr val="000000">
                      <a:alpha val="43137"/>
                    </a:srgbClr>
                  </a:outerShdw>
                </a:effectLst>
              </a:rPr>
              <a:t>Know </a:t>
            </a:r>
            <a:r>
              <a:rPr lang="en-US" u="sng" dirty="0" smtClean="0">
                <a:solidFill>
                  <a:srgbClr val="FFC000"/>
                </a:solidFill>
                <a:effectLst>
                  <a:outerShdw blurRad="38100" dist="38100" dir="2700000" algn="tl">
                    <a:srgbClr val="000000">
                      <a:alpha val="43137"/>
                    </a:srgbClr>
                  </a:outerShdw>
                </a:effectLst>
              </a:rPr>
              <a:t>information</a:t>
            </a:r>
          </a:p>
          <a:p>
            <a:pPr marL="514350" indent="-514350" eaLnBrk="1" hangingPunct="1">
              <a:buClr>
                <a:schemeClr val="accent3">
                  <a:lumMod val="75000"/>
                </a:schemeClr>
              </a:buClr>
              <a:buSzPct val="100000"/>
              <a:buFont typeface="+mj-lt"/>
              <a:buAutoNum type="alphaUcPeriod"/>
              <a:defRPr/>
            </a:pPr>
            <a:endParaRPr lang="en-US" dirty="0" smtClean="0">
              <a:effectLst>
                <a:outerShdw blurRad="38100" dist="38100" dir="2700000" algn="tl">
                  <a:srgbClr val="000000">
                    <a:alpha val="43137"/>
                  </a:srgbClr>
                </a:outerShdw>
              </a:effectLst>
            </a:endParaRPr>
          </a:p>
          <a:p>
            <a:pPr marL="514350" indent="-514350" eaLnBrk="1" hangingPunct="1">
              <a:buClr>
                <a:schemeClr val="accent3">
                  <a:lumMod val="75000"/>
                </a:schemeClr>
              </a:buClr>
              <a:buSzPct val="100000"/>
              <a:buFont typeface="+mj-lt"/>
              <a:buAutoNum type="alphaUcPeriod"/>
              <a:defRPr/>
            </a:pPr>
            <a:r>
              <a:rPr lang="en-US" dirty="0" smtClean="0">
                <a:effectLst>
                  <a:outerShdw blurRad="38100" dist="38100" dir="2700000" algn="tl">
                    <a:srgbClr val="000000">
                      <a:alpha val="43137"/>
                    </a:srgbClr>
                  </a:outerShdw>
                </a:effectLst>
              </a:rPr>
              <a:t>Know </a:t>
            </a:r>
            <a:r>
              <a:rPr lang="en-US" u="sng" dirty="0" smtClean="0">
                <a:solidFill>
                  <a:srgbClr val="FFC000"/>
                </a:solidFill>
                <a:effectLst>
                  <a:outerShdw blurRad="38100" dist="38100" dir="2700000" algn="tl">
                    <a:srgbClr val="000000">
                      <a:alpha val="43137"/>
                    </a:srgbClr>
                  </a:outerShdw>
                </a:effectLst>
              </a:rPr>
              <a:t>through personal experience</a:t>
            </a:r>
          </a:p>
        </p:txBody>
      </p:sp>
      <p:sp>
        <p:nvSpPr>
          <p:cNvPr id="3" name="Slide Number Placeholder 2"/>
          <p:cNvSpPr>
            <a:spLocks noGrp="1"/>
          </p:cNvSpPr>
          <p:nvPr>
            <p:ph type="sldNum" sz="quarter" idx="12"/>
          </p:nvPr>
        </p:nvSpPr>
        <p:spPr/>
        <p:txBody>
          <a:bodyPr/>
          <a:lstStyle/>
          <a:p>
            <a:pPr>
              <a:defRPr/>
            </a:pPr>
            <a:fld id="{B871D8EB-F496-4317-AE10-CF397C9EE067}" type="slidenum">
              <a:rPr lang="en-US"/>
              <a:pPr>
                <a:defRPr/>
              </a:pPr>
              <a:t>79</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smtClean="0">
                <a:solidFill>
                  <a:schemeClr val="tx2">
                    <a:tint val="100000"/>
                    <a:satMod val="250000"/>
                  </a:schemeClr>
                </a:solidFill>
              </a:rPr>
              <a:t>4.  Healthy Living</a:t>
            </a:r>
          </a:p>
        </p:txBody>
      </p:sp>
      <p:sp>
        <p:nvSpPr>
          <p:cNvPr id="20483" name="Rectangle 3"/>
          <p:cNvSpPr>
            <a:spLocks noGrp="1" noChangeArrowheads="1"/>
          </p:cNvSpPr>
          <p:nvPr>
            <p:ph idx="1"/>
          </p:nvPr>
        </p:nvSpPr>
        <p:spPr/>
        <p:txBody>
          <a:bodyPr/>
          <a:lstStyle/>
          <a:p>
            <a:pPr eaLnBrk="1" hangingPunct="1"/>
            <a:r>
              <a:rPr lang="en-US" dirty="0" smtClean="0">
                <a:effectLst>
                  <a:outerShdw blurRad="38100" dist="38100" dir="2700000" algn="tl">
                    <a:srgbClr val="000000">
                      <a:alpha val="43137"/>
                    </a:srgbClr>
                  </a:outerShdw>
                </a:effectLst>
              </a:rPr>
              <a:t>What is the path to maturity?</a:t>
            </a:r>
          </a:p>
          <a:p>
            <a:pPr eaLnBrk="1" hangingPunct="1"/>
            <a:r>
              <a:rPr lang="en-US" dirty="0" smtClean="0">
                <a:effectLst>
                  <a:outerShdw blurRad="38100" dist="38100" dir="2700000" algn="tl">
                    <a:srgbClr val="000000">
                      <a:alpha val="43137"/>
                    </a:srgbClr>
                  </a:outerShdw>
                </a:effectLst>
              </a:rPr>
              <a:t>What is God’s plan for “normal” living?</a:t>
            </a:r>
          </a:p>
        </p:txBody>
      </p:sp>
      <p:sp>
        <p:nvSpPr>
          <p:cNvPr id="4" name="Slide Number Placeholder 3"/>
          <p:cNvSpPr>
            <a:spLocks noGrp="1"/>
          </p:cNvSpPr>
          <p:nvPr>
            <p:ph type="sldNum" sz="quarter" idx="12"/>
          </p:nvPr>
        </p:nvSpPr>
        <p:spPr/>
        <p:txBody>
          <a:bodyPr/>
          <a:lstStyle/>
          <a:p>
            <a:pPr>
              <a:defRPr/>
            </a:pPr>
            <a:fld id="{F9BB79B5-60F8-4DF1-9FB7-F088B24E0FD2}" type="slidenum">
              <a:rPr lang="en-US"/>
              <a:pPr>
                <a:defRPr/>
              </a:pPr>
              <a:t>8</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981200" y="609601"/>
            <a:ext cx="8229600" cy="5516563"/>
          </a:xfrm>
        </p:spPr>
        <p:txBody>
          <a:bodyPr>
            <a:normAutofit/>
          </a:bodyPr>
          <a:lstStyle/>
          <a:p>
            <a:pPr marL="320040" indent="-320040" eaLnBrk="1" fontAlgn="auto" hangingPunct="1">
              <a:spcAft>
                <a:spcPts val="0"/>
              </a:spcAft>
              <a:buNone/>
              <a:defRPr/>
            </a:pPr>
            <a:r>
              <a:rPr lang="en-US" dirty="0" smtClean="0"/>
              <a:t>	</a:t>
            </a:r>
          </a:p>
          <a:p>
            <a:pPr marL="320040" indent="-320040" algn="ctr" eaLnBrk="1" fontAlgn="auto" hangingPunct="1">
              <a:spcAft>
                <a:spcPts val="0"/>
              </a:spcAft>
              <a:buNone/>
              <a:defRPr/>
            </a:pPr>
            <a:r>
              <a:rPr lang="en-US" sz="4000" b="1" dirty="0">
                <a:effectLst>
                  <a:outerShdw blurRad="38100" dist="38100" dir="2700000" algn="tl">
                    <a:srgbClr val="000000">
                      <a:alpha val="43137"/>
                    </a:srgbClr>
                  </a:outerShdw>
                </a:effectLst>
              </a:rPr>
              <a:t>James 1:22 NIV</a:t>
            </a:r>
          </a:p>
          <a:p>
            <a:pPr marL="320040" indent="-320040" algn="ctr" eaLnBrk="1" fontAlgn="auto" hangingPunct="1">
              <a:spcAft>
                <a:spcPts val="0"/>
              </a:spcAft>
              <a:buNone/>
              <a:defRPr/>
            </a:pPr>
            <a:r>
              <a:rPr lang="en-US" sz="3600" dirty="0">
                <a:effectLst>
                  <a:outerShdw blurRad="38100" dist="38100" dir="2700000" algn="tl">
                    <a:srgbClr val="000000">
                      <a:alpha val="43137"/>
                    </a:srgbClr>
                  </a:outerShdw>
                </a:effectLst>
              </a:rPr>
              <a:t>Do not merely listen to the word, and so deceive yourselves. Do what it says. </a:t>
            </a:r>
          </a:p>
          <a:p>
            <a:pPr marL="320040" indent="-320040" eaLnBrk="1" fontAlgn="auto" hangingPunct="1">
              <a:spcAft>
                <a:spcPts val="0"/>
              </a:spcAft>
              <a:buNone/>
              <a:defRPr/>
            </a:pPr>
            <a:endParaRPr lang="en-US" sz="3600" dirty="0">
              <a:effectLst>
                <a:outerShdw blurRad="38100" dist="38100" dir="2700000" algn="tl">
                  <a:srgbClr val="000000">
                    <a:alpha val="43137"/>
                  </a:srgbClr>
                </a:outerShdw>
              </a:effectLst>
            </a:endParaRPr>
          </a:p>
          <a:p>
            <a:pPr marL="320040" indent="-320040" eaLnBrk="1" fontAlgn="auto" hangingPunct="1">
              <a:spcAft>
                <a:spcPts val="0"/>
              </a:spcAft>
              <a:buNone/>
              <a:defRPr/>
            </a:pPr>
            <a:r>
              <a:rPr lang="en-US" sz="3600" dirty="0">
                <a:effectLst>
                  <a:outerShdw blurRad="38100" dist="38100" dir="2700000" algn="tl">
                    <a:srgbClr val="000000">
                      <a:alpha val="43137"/>
                    </a:srgbClr>
                  </a:outerShdw>
                </a:effectLst>
              </a:rPr>
              <a:t>	If you have been living with false beliefs, then the truth may </a:t>
            </a:r>
            <a:r>
              <a:rPr lang="en-US" sz="3600" b="1" u="sng" dirty="0">
                <a:solidFill>
                  <a:schemeClr val="accent4"/>
                </a:solidFill>
                <a:effectLst>
                  <a:outerShdw blurRad="38100" dist="38100" dir="2700000" algn="tl">
                    <a:srgbClr val="000000">
                      <a:alpha val="43137"/>
                    </a:srgbClr>
                  </a:outerShdw>
                </a:effectLst>
              </a:rPr>
              <a:t>feel</a:t>
            </a:r>
            <a:r>
              <a:rPr lang="en-US" sz="3600" dirty="0">
                <a:solidFill>
                  <a:schemeClr val="accent4"/>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like a</a:t>
            </a:r>
            <a:r>
              <a:rPr lang="en-US" sz="3600" dirty="0">
                <a:solidFill>
                  <a:schemeClr val="accent4"/>
                </a:solidFill>
                <a:effectLst>
                  <a:outerShdw blurRad="38100" dist="38100" dir="2700000" algn="tl">
                    <a:srgbClr val="000000">
                      <a:alpha val="43137"/>
                    </a:srgbClr>
                  </a:outerShdw>
                </a:effectLst>
              </a:rPr>
              <a:t> </a:t>
            </a:r>
            <a:r>
              <a:rPr lang="en-US" sz="3600" b="1" u="sng" dirty="0">
                <a:solidFill>
                  <a:schemeClr val="accent4"/>
                </a:solidFill>
                <a:effectLst>
                  <a:outerShdw blurRad="38100" dist="38100" dir="2700000" algn="tl">
                    <a:srgbClr val="000000">
                      <a:alpha val="43137"/>
                    </a:srgbClr>
                  </a:outerShdw>
                </a:effectLst>
              </a:rPr>
              <a:t>lie</a:t>
            </a:r>
            <a:r>
              <a:rPr lang="en-US" sz="3600" dirty="0">
                <a:solidFill>
                  <a:schemeClr val="accent4"/>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the </a:t>
            </a:r>
            <a:r>
              <a:rPr lang="en-US" sz="3600" b="1" u="sng" dirty="0">
                <a:solidFill>
                  <a:schemeClr val="accent4"/>
                </a:solidFill>
                <a:effectLst>
                  <a:outerShdw blurRad="38100" dist="38100" dir="2700000" algn="tl">
                    <a:srgbClr val="000000">
                      <a:alpha val="43137"/>
                    </a:srgbClr>
                  </a:outerShdw>
                </a:effectLst>
              </a:rPr>
              <a:t>lie</a:t>
            </a:r>
            <a:r>
              <a:rPr lang="en-US" sz="3600" dirty="0">
                <a:solidFill>
                  <a:schemeClr val="accent4"/>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feels like the </a:t>
            </a:r>
            <a:r>
              <a:rPr lang="en-US" sz="3600" b="1" u="sng" dirty="0">
                <a:solidFill>
                  <a:schemeClr val="accent4"/>
                </a:solidFill>
                <a:effectLst>
                  <a:outerShdw blurRad="38100" dist="38100" dir="2700000" algn="tl">
                    <a:srgbClr val="000000">
                      <a:alpha val="43137"/>
                    </a:srgbClr>
                  </a:outerShdw>
                </a:effectLst>
              </a:rPr>
              <a:t>truth</a:t>
            </a:r>
            <a:r>
              <a:rPr lang="en-US" sz="3600" dirty="0">
                <a:solidFill>
                  <a:schemeClr val="accent4"/>
                </a:solidFill>
                <a:effectLst>
                  <a:outerShdw blurRad="38100" dist="38100" dir="2700000" algn="tl">
                    <a:srgbClr val="000000">
                      <a:alpha val="43137"/>
                    </a:srgbClr>
                  </a:outerShdw>
                </a:effectLst>
              </a:rPr>
              <a:t>.</a:t>
            </a:r>
          </a:p>
        </p:txBody>
      </p:sp>
      <p:sp>
        <p:nvSpPr>
          <p:cNvPr id="3" name="Slide Number Placeholder 2"/>
          <p:cNvSpPr>
            <a:spLocks noGrp="1"/>
          </p:cNvSpPr>
          <p:nvPr>
            <p:ph type="sldNum" sz="quarter" idx="12"/>
          </p:nvPr>
        </p:nvSpPr>
        <p:spPr/>
        <p:txBody>
          <a:bodyPr/>
          <a:lstStyle/>
          <a:p>
            <a:pPr>
              <a:defRPr/>
            </a:pPr>
            <a:fld id="{BE119888-4773-46B6-9D89-5F100D1C6E00}" type="slidenum">
              <a:rPr lang="en-US"/>
              <a:pPr>
                <a:defRPr/>
              </a:pPr>
              <a:t>80</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533400"/>
            <a:ext cx="10972800" cy="838200"/>
          </a:xfrm>
        </p:spPr>
        <p:txBody>
          <a:bodyPr/>
          <a:lstStyle/>
          <a:p>
            <a:pPr eaLnBrk="1" fontAlgn="auto" hangingPunct="1">
              <a:spcAft>
                <a:spcPts val="0"/>
              </a:spcAft>
              <a:defRPr/>
            </a:pPr>
            <a:r>
              <a:rPr lang="en-US" sz="4000" dirty="0">
                <a:solidFill>
                  <a:schemeClr val="tx2">
                    <a:tint val="100000"/>
                    <a:satMod val="250000"/>
                  </a:schemeClr>
                </a:solidFill>
              </a:rPr>
              <a:t>2.	The path to maturity goes </a:t>
            </a:r>
            <a:r>
              <a:rPr lang="en-US" sz="4000" dirty="0" smtClean="0">
                <a:solidFill>
                  <a:schemeClr val="tx2">
                    <a:tint val="100000"/>
                    <a:satMod val="250000"/>
                  </a:schemeClr>
                </a:solidFill>
              </a:rPr>
              <a:t>through </a:t>
            </a:r>
            <a:r>
              <a:rPr lang="en-US" sz="4000" u="sng" dirty="0">
                <a:solidFill>
                  <a:srgbClr val="FFC000"/>
                </a:solidFill>
              </a:rPr>
              <a:t>problems</a:t>
            </a:r>
          </a:p>
        </p:txBody>
      </p:sp>
      <p:sp>
        <p:nvSpPr>
          <p:cNvPr id="15363" name="Rectangle 3"/>
          <p:cNvSpPr>
            <a:spLocks noGrp="1" noChangeArrowheads="1"/>
          </p:cNvSpPr>
          <p:nvPr>
            <p:ph idx="1"/>
          </p:nvPr>
        </p:nvSpPr>
        <p:spPr/>
        <p:txBody>
          <a:bodyPr>
            <a:normAutofit/>
          </a:bodyPr>
          <a:lstStyle/>
          <a:p>
            <a:pPr marL="320040" indent="-320040" eaLnBrk="1" fontAlgn="auto" hangingPunct="1">
              <a:lnSpc>
                <a:spcPct val="90000"/>
              </a:lnSpc>
              <a:spcAft>
                <a:spcPts val="0"/>
              </a:spcAft>
              <a:buFont typeface="Wingdings 2"/>
              <a:buChar char=""/>
              <a:defRPr/>
            </a:pPr>
            <a:r>
              <a:rPr lang="en-US" dirty="0" smtClean="0">
                <a:effectLst>
                  <a:outerShdw blurRad="38100" dist="38100" dir="2700000" algn="tl">
                    <a:srgbClr val="000000">
                      <a:alpha val="43137"/>
                    </a:srgbClr>
                  </a:outerShdw>
                </a:effectLst>
              </a:rPr>
              <a:t>John 16:33</a:t>
            </a:r>
            <a:r>
              <a:rPr lang="en-US" b="1"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NIV</a:t>
            </a:r>
          </a:p>
          <a:p>
            <a:pPr marL="320040" indent="-320040" eaLnBrk="1" fontAlgn="auto" hangingPunct="1">
              <a:lnSpc>
                <a:spcPct val="90000"/>
              </a:lnSpc>
              <a:spcAft>
                <a:spcPct val="20000"/>
              </a:spcAft>
              <a:buNone/>
              <a:defRPr/>
            </a:pPr>
            <a:r>
              <a:rPr lang="en-US" dirty="0" smtClean="0">
                <a:effectLst>
                  <a:outerShdw blurRad="38100" dist="38100" dir="2700000" algn="tl">
                    <a:srgbClr val="000000">
                      <a:alpha val="43137"/>
                    </a:srgbClr>
                  </a:outerShdw>
                </a:effectLst>
              </a:rPr>
              <a:t>	“I have told you these things, so that in me you may have peace. </a:t>
            </a:r>
            <a:r>
              <a:rPr lang="en-US" u="sng" dirty="0" smtClean="0">
                <a:effectLst>
                  <a:outerShdw blurRad="38100" dist="38100" dir="2700000" algn="tl">
                    <a:srgbClr val="000000">
                      <a:alpha val="43137"/>
                    </a:srgbClr>
                  </a:outerShdw>
                </a:effectLst>
              </a:rPr>
              <a:t>In this world you will have trouble.</a:t>
            </a:r>
            <a:r>
              <a:rPr lang="en-US" dirty="0" smtClean="0">
                <a:effectLst>
                  <a:outerShdw blurRad="38100" dist="38100" dir="2700000" algn="tl">
                    <a:srgbClr val="000000">
                      <a:alpha val="43137"/>
                    </a:srgbClr>
                  </a:outerShdw>
                </a:effectLst>
              </a:rPr>
              <a:t>  But take heart! I have </a:t>
            </a:r>
            <a:r>
              <a:rPr lang="en-US" b="1" dirty="0" smtClean="0">
                <a:effectLst>
                  <a:outerShdw blurRad="38100" dist="38100" dir="2700000" algn="tl">
                    <a:srgbClr val="000000">
                      <a:alpha val="43137"/>
                    </a:srgbClr>
                  </a:outerShdw>
                </a:effectLst>
              </a:rPr>
              <a:t>overcome</a:t>
            </a:r>
            <a:r>
              <a:rPr lang="en-US" dirty="0" smtClean="0">
                <a:effectLst>
                  <a:outerShdw blurRad="38100" dist="38100" dir="2700000" algn="tl">
                    <a:srgbClr val="000000">
                      <a:alpha val="43137"/>
                    </a:srgbClr>
                  </a:outerShdw>
                </a:effectLst>
              </a:rPr>
              <a:t> the world.”</a:t>
            </a:r>
          </a:p>
          <a:p>
            <a:pPr marL="320040" indent="-320040" eaLnBrk="1" fontAlgn="auto" hangingPunct="1">
              <a:lnSpc>
                <a:spcPct val="90000"/>
              </a:lnSpc>
              <a:spcAft>
                <a:spcPct val="20000"/>
              </a:spcAft>
              <a:buFont typeface="Wingdings 2"/>
              <a:buChar char=""/>
              <a:defRPr/>
            </a:pPr>
            <a:r>
              <a:rPr lang="en-US" dirty="0" smtClean="0">
                <a:effectLst>
                  <a:outerShdw blurRad="38100" dist="38100" dir="2700000" algn="tl">
                    <a:srgbClr val="000000">
                      <a:alpha val="43137"/>
                    </a:srgbClr>
                  </a:outerShdw>
                </a:effectLst>
              </a:rPr>
              <a:t>Every problem is an opportunity to live in the truth.</a:t>
            </a:r>
          </a:p>
          <a:p>
            <a:pPr marL="320040" indent="-320040" eaLnBrk="1" fontAlgn="auto" hangingPunct="1">
              <a:lnSpc>
                <a:spcPct val="90000"/>
              </a:lnSpc>
              <a:spcAft>
                <a:spcPts val="0"/>
              </a:spcAft>
              <a:buFont typeface="Wingdings 2"/>
              <a:buChar char=""/>
              <a:defRPr/>
            </a:pPr>
            <a:r>
              <a:rPr lang="en-US" dirty="0" smtClean="0">
                <a:effectLst>
                  <a:outerShdw blurRad="38100" dist="38100" dir="2700000" algn="tl">
                    <a:srgbClr val="000000">
                      <a:alpha val="43137"/>
                    </a:srgbClr>
                  </a:outerShdw>
                </a:effectLst>
              </a:rPr>
              <a:t>Every problem offers a choice—to follow God or to follow Satan’s way—our way.</a:t>
            </a:r>
          </a:p>
        </p:txBody>
      </p:sp>
      <p:sp>
        <p:nvSpPr>
          <p:cNvPr id="4" name="Slide Number Placeholder 3"/>
          <p:cNvSpPr>
            <a:spLocks noGrp="1"/>
          </p:cNvSpPr>
          <p:nvPr>
            <p:ph type="sldNum" sz="quarter" idx="12"/>
          </p:nvPr>
        </p:nvSpPr>
        <p:spPr/>
        <p:txBody>
          <a:bodyPr/>
          <a:lstStyle/>
          <a:p>
            <a:pPr>
              <a:defRPr/>
            </a:pPr>
            <a:fld id="{4F04BCAD-A87D-4A4C-9175-0BA734259399}" type="slidenum">
              <a:rPr lang="en-US"/>
              <a:pPr>
                <a:defRPr/>
              </a:pPr>
              <a:t>81</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981200" y="609601"/>
            <a:ext cx="8229600" cy="5516563"/>
          </a:xfrm>
        </p:spPr>
        <p:txBody>
          <a:bodyPr>
            <a:normAutofit fontScale="92500" lnSpcReduction="20000"/>
          </a:bodyPr>
          <a:lstStyle/>
          <a:p>
            <a:pPr marL="320040" indent="-320040" eaLnBrk="1" fontAlgn="auto" hangingPunct="1">
              <a:lnSpc>
                <a:spcPct val="90000"/>
              </a:lnSpc>
              <a:spcAft>
                <a:spcPts val="0"/>
              </a:spcAft>
              <a:buNone/>
              <a:defRPr/>
            </a:pPr>
            <a:r>
              <a:rPr lang="en-US" sz="3600" b="1" dirty="0"/>
              <a:t>	</a:t>
            </a:r>
            <a:r>
              <a:rPr lang="en-US" sz="3900" b="1" dirty="0">
                <a:solidFill>
                  <a:schemeClr val="tx2"/>
                </a:solidFill>
                <a:effectLst>
                  <a:outerShdw blurRad="38100" dist="38100" dir="2700000" algn="tl">
                    <a:srgbClr val="000000">
                      <a:alpha val="43137"/>
                    </a:srgbClr>
                  </a:outerShdw>
                </a:effectLst>
              </a:rPr>
              <a:t>How does God want us to respond to problems?</a:t>
            </a:r>
            <a:endParaRPr lang="en-US" sz="3600" b="1" dirty="0">
              <a:solidFill>
                <a:schemeClr val="tx2"/>
              </a:solidFill>
              <a:effectLst>
                <a:outerShdw blurRad="38100" dist="38100" dir="2700000" algn="tl">
                  <a:srgbClr val="000000">
                    <a:alpha val="43137"/>
                  </a:srgbClr>
                </a:outerShdw>
              </a:effectLst>
            </a:endParaRPr>
          </a:p>
          <a:p>
            <a:pPr marL="320040" indent="-320040" eaLnBrk="1" fontAlgn="auto" hangingPunct="1">
              <a:lnSpc>
                <a:spcPct val="90000"/>
              </a:lnSpc>
              <a:spcAft>
                <a:spcPts val="0"/>
              </a:spcAft>
              <a:buNone/>
              <a:defRPr/>
            </a:pPr>
            <a:endParaRPr lang="en-US" sz="2400" dirty="0">
              <a:effectLst>
                <a:outerShdw blurRad="38100" dist="38100" dir="2700000" algn="tl">
                  <a:srgbClr val="000000">
                    <a:alpha val="43137"/>
                  </a:srgbClr>
                </a:outerShdw>
              </a:effectLst>
            </a:endParaRPr>
          </a:p>
          <a:p>
            <a:pPr marL="320040" indent="-320040" eaLnBrk="1" fontAlgn="auto" hangingPunct="1">
              <a:lnSpc>
                <a:spcPct val="90000"/>
              </a:lnSpc>
              <a:spcAft>
                <a:spcPts val="0"/>
              </a:spcAft>
              <a:buNone/>
              <a:defRPr/>
            </a:pPr>
            <a:r>
              <a:rPr lang="en-US" sz="2400" dirty="0">
                <a:effectLst>
                  <a:outerShdw blurRad="38100" dist="38100" dir="2700000" algn="tl">
                    <a:srgbClr val="000000">
                      <a:alpha val="43137"/>
                    </a:srgbClr>
                  </a:outerShdw>
                </a:effectLst>
              </a:rPr>
              <a:t>	</a:t>
            </a:r>
            <a:r>
              <a:rPr lang="en-US" sz="3500" b="1" dirty="0">
                <a:effectLst>
                  <a:outerShdw blurRad="38100" dist="38100" dir="2700000" algn="tl">
                    <a:srgbClr val="000000">
                      <a:alpha val="43137"/>
                    </a:srgbClr>
                  </a:outerShdw>
                </a:effectLst>
              </a:rPr>
              <a:t>James 1:2-5 NIV</a:t>
            </a:r>
            <a:endParaRPr lang="en-US" sz="3200" b="1" dirty="0">
              <a:effectLst>
                <a:outerShdw blurRad="38100" dist="38100" dir="2700000" algn="tl">
                  <a:srgbClr val="000000">
                    <a:alpha val="43137"/>
                  </a:srgbClr>
                </a:outerShdw>
              </a:effectLst>
            </a:endParaRPr>
          </a:p>
          <a:p>
            <a:pPr marL="320040" indent="-320040" eaLnBrk="1" fontAlgn="auto" hangingPunct="1">
              <a:lnSpc>
                <a:spcPct val="90000"/>
              </a:lnSpc>
              <a:spcAft>
                <a:spcPts val="0"/>
              </a:spcAft>
              <a:buNone/>
              <a:defRPr/>
            </a:pPr>
            <a:r>
              <a:rPr lang="en-US" sz="3200" dirty="0">
                <a:effectLst>
                  <a:outerShdw blurRad="38100" dist="38100" dir="2700000" algn="tl">
                    <a:srgbClr val="000000">
                      <a:alpha val="43137"/>
                    </a:srgbClr>
                  </a:outerShdw>
                </a:effectLst>
              </a:rPr>
              <a:t>	</a:t>
            </a:r>
            <a:r>
              <a:rPr lang="en-US" sz="3500" dirty="0">
                <a:effectLst>
                  <a:outerShdw blurRad="38100" dist="38100" dir="2700000" algn="tl">
                    <a:srgbClr val="000000">
                      <a:alpha val="43137"/>
                    </a:srgbClr>
                  </a:outerShdw>
                </a:effectLst>
              </a:rPr>
              <a:t>“</a:t>
            </a:r>
            <a:r>
              <a:rPr lang="en-US" sz="3500" baseline="30000" dirty="0">
                <a:effectLst>
                  <a:outerShdw blurRad="38100" dist="38100" dir="2700000" algn="tl">
                    <a:srgbClr val="000000">
                      <a:alpha val="43137"/>
                    </a:srgbClr>
                  </a:outerShdw>
                </a:effectLst>
              </a:rPr>
              <a:t>2</a:t>
            </a:r>
            <a:r>
              <a:rPr lang="en-US" sz="3500" dirty="0">
                <a:effectLst>
                  <a:outerShdw blurRad="38100" dist="38100" dir="2700000" algn="tl">
                    <a:srgbClr val="000000">
                      <a:alpha val="43137"/>
                    </a:srgbClr>
                  </a:outerShdw>
                </a:effectLst>
              </a:rPr>
              <a:t>Consider it pure joy, my brothers, whenever you face trials of many kinds, </a:t>
            </a:r>
            <a:r>
              <a:rPr lang="en-US" sz="3500" baseline="30000" dirty="0">
                <a:effectLst>
                  <a:outerShdw blurRad="38100" dist="38100" dir="2700000" algn="tl">
                    <a:srgbClr val="000000">
                      <a:alpha val="43137"/>
                    </a:srgbClr>
                  </a:outerShdw>
                </a:effectLst>
              </a:rPr>
              <a:t>3</a:t>
            </a:r>
            <a:r>
              <a:rPr lang="en-US" sz="3500" dirty="0">
                <a:effectLst>
                  <a:outerShdw blurRad="38100" dist="38100" dir="2700000" algn="tl">
                    <a:srgbClr val="000000">
                      <a:alpha val="43137"/>
                    </a:srgbClr>
                  </a:outerShdw>
                </a:effectLst>
              </a:rPr>
              <a:t>because you know that the testing of your faith develops perseverance. </a:t>
            </a:r>
            <a:r>
              <a:rPr lang="en-US" sz="3500" baseline="30000" dirty="0">
                <a:effectLst>
                  <a:outerShdw blurRad="38100" dist="38100" dir="2700000" algn="tl">
                    <a:srgbClr val="000000">
                      <a:alpha val="43137"/>
                    </a:srgbClr>
                  </a:outerShdw>
                </a:effectLst>
              </a:rPr>
              <a:t>4</a:t>
            </a:r>
            <a:r>
              <a:rPr lang="en-US" sz="3500" dirty="0">
                <a:effectLst>
                  <a:outerShdw blurRad="38100" dist="38100" dir="2700000" algn="tl">
                    <a:srgbClr val="000000">
                      <a:alpha val="43137"/>
                    </a:srgbClr>
                  </a:outerShdw>
                </a:effectLst>
              </a:rPr>
              <a:t>Perseverance must finish its work so that you may be mature and complete, not lacking anything. </a:t>
            </a:r>
          </a:p>
          <a:p>
            <a:pPr marL="320040" indent="-320040" eaLnBrk="1" fontAlgn="auto" hangingPunct="1">
              <a:lnSpc>
                <a:spcPct val="90000"/>
              </a:lnSpc>
              <a:spcAft>
                <a:spcPts val="0"/>
              </a:spcAft>
              <a:buNone/>
              <a:defRPr/>
            </a:pPr>
            <a:r>
              <a:rPr lang="en-US" sz="3500" baseline="30000" dirty="0">
                <a:effectLst>
                  <a:outerShdw blurRad="38100" dist="38100" dir="2700000" algn="tl">
                    <a:srgbClr val="000000">
                      <a:alpha val="43137"/>
                    </a:srgbClr>
                  </a:outerShdw>
                </a:effectLst>
              </a:rPr>
              <a:t>	5</a:t>
            </a:r>
            <a:r>
              <a:rPr lang="en-US" sz="3500" dirty="0">
                <a:effectLst>
                  <a:outerShdw blurRad="38100" dist="38100" dir="2700000" algn="tl">
                    <a:srgbClr val="000000">
                      <a:alpha val="43137"/>
                    </a:srgbClr>
                  </a:outerShdw>
                </a:effectLst>
              </a:rPr>
              <a:t>If any of you lacks wisdom, he should ask God, who gives generously to all without finding fault, and it will be given to him. </a:t>
            </a:r>
          </a:p>
          <a:p>
            <a:pPr marL="320040" indent="-320040" eaLnBrk="1" fontAlgn="auto" hangingPunct="1">
              <a:lnSpc>
                <a:spcPct val="90000"/>
              </a:lnSpc>
              <a:spcAft>
                <a:spcPts val="0"/>
              </a:spcAft>
              <a:buNone/>
              <a:defRPr/>
            </a:pPr>
            <a:endParaRPr lang="en-US" sz="2400" dirty="0"/>
          </a:p>
          <a:p>
            <a:pPr marL="320040" indent="-320040" eaLnBrk="1" fontAlgn="auto" hangingPunct="1">
              <a:lnSpc>
                <a:spcPct val="90000"/>
              </a:lnSpc>
              <a:spcAft>
                <a:spcPts val="0"/>
              </a:spcAft>
              <a:buNone/>
              <a:defRPr/>
            </a:pPr>
            <a:r>
              <a:rPr lang="en-US" sz="2400" dirty="0"/>
              <a:t>	</a:t>
            </a:r>
          </a:p>
        </p:txBody>
      </p:sp>
      <p:sp>
        <p:nvSpPr>
          <p:cNvPr id="3" name="Slide Number Placeholder 2"/>
          <p:cNvSpPr>
            <a:spLocks noGrp="1"/>
          </p:cNvSpPr>
          <p:nvPr>
            <p:ph type="sldNum" sz="quarter" idx="12"/>
          </p:nvPr>
        </p:nvSpPr>
        <p:spPr/>
        <p:txBody>
          <a:bodyPr/>
          <a:lstStyle/>
          <a:p>
            <a:pPr>
              <a:defRPr/>
            </a:pPr>
            <a:fld id="{2FA9C9DE-3C2A-468C-A4F2-C2551B049E97}" type="slidenum">
              <a:rPr lang="en-US"/>
              <a:pPr>
                <a:defRPr/>
              </a:pPr>
              <a:t>82</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981200" y="609601"/>
            <a:ext cx="8229600" cy="5516563"/>
          </a:xfrm>
        </p:spPr>
        <p:txBody>
          <a:bodyPr>
            <a:normAutofit fontScale="70000" lnSpcReduction="20000"/>
          </a:bodyPr>
          <a:lstStyle/>
          <a:p>
            <a:pPr marL="320040" indent="-320040" eaLnBrk="1" fontAlgn="auto" hangingPunct="1">
              <a:lnSpc>
                <a:spcPct val="80000"/>
              </a:lnSpc>
              <a:spcAft>
                <a:spcPts val="0"/>
              </a:spcAft>
              <a:buNone/>
              <a:defRPr/>
            </a:pPr>
            <a:r>
              <a:rPr lang="en-US" sz="2800" dirty="0">
                <a:effectLst>
                  <a:outerShdw blurRad="38100" dist="38100" dir="2700000" algn="tl">
                    <a:srgbClr val="000000">
                      <a:alpha val="43137"/>
                    </a:srgbClr>
                  </a:outerShdw>
                </a:effectLst>
              </a:rPr>
              <a:t>	</a:t>
            </a:r>
            <a:r>
              <a:rPr lang="en-US" sz="3900" b="1" dirty="0">
                <a:solidFill>
                  <a:schemeClr val="accent4"/>
                </a:solidFill>
                <a:effectLst>
                  <a:outerShdw blurRad="38100" dist="38100" dir="2700000" algn="tl">
                    <a:srgbClr val="000000">
                      <a:alpha val="43137"/>
                    </a:srgbClr>
                  </a:outerShdw>
                </a:effectLst>
              </a:rPr>
              <a:t>Paul’s response to his “thorn in the flesh.”</a:t>
            </a:r>
            <a:endParaRPr lang="en-US" sz="2800" b="1" dirty="0">
              <a:solidFill>
                <a:schemeClr val="accent4"/>
              </a:solidFill>
              <a:effectLst>
                <a:outerShdw blurRad="38100" dist="38100" dir="2700000" algn="tl">
                  <a:srgbClr val="000000">
                    <a:alpha val="43137"/>
                  </a:srgbClr>
                </a:outerShdw>
              </a:effectLst>
            </a:endParaRPr>
          </a:p>
          <a:p>
            <a:pPr marL="320040" indent="-320040" eaLnBrk="1" fontAlgn="auto" hangingPunct="1">
              <a:lnSpc>
                <a:spcPct val="80000"/>
              </a:lnSpc>
              <a:spcAft>
                <a:spcPts val="0"/>
              </a:spcAft>
              <a:buFont typeface="Wingdings 2"/>
              <a:buChar char=""/>
              <a:defRPr/>
            </a:pPr>
            <a:endParaRPr lang="en-US" sz="3200" dirty="0">
              <a:effectLst>
                <a:outerShdw blurRad="38100" dist="38100" dir="2700000" algn="tl">
                  <a:srgbClr val="000000">
                    <a:alpha val="43137"/>
                  </a:srgbClr>
                </a:outerShdw>
              </a:effectLst>
            </a:endParaRPr>
          </a:p>
          <a:p>
            <a:pPr marL="320040" indent="-320040" eaLnBrk="1" fontAlgn="auto" hangingPunct="1">
              <a:lnSpc>
                <a:spcPct val="80000"/>
              </a:lnSpc>
              <a:spcAft>
                <a:spcPts val="0"/>
              </a:spcAft>
              <a:buNone/>
              <a:defRPr/>
            </a:pPr>
            <a:r>
              <a:rPr lang="en-US" sz="3900" b="1" dirty="0">
                <a:effectLst>
                  <a:outerShdw blurRad="38100" dist="38100" dir="2700000" algn="tl">
                    <a:srgbClr val="000000">
                      <a:alpha val="43137"/>
                    </a:srgbClr>
                  </a:outerShdw>
                </a:effectLst>
              </a:rPr>
              <a:t>	2 Corinthians 12:7-10</a:t>
            </a:r>
          </a:p>
          <a:p>
            <a:pPr marL="320040" indent="-320040" eaLnBrk="1" fontAlgn="auto" hangingPunct="1">
              <a:lnSpc>
                <a:spcPct val="120000"/>
              </a:lnSpc>
              <a:spcBef>
                <a:spcPts val="0"/>
              </a:spcBef>
              <a:spcAft>
                <a:spcPts val="0"/>
              </a:spcAft>
              <a:buNone/>
              <a:defRPr/>
            </a:pPr>
            <a:r>
              <a:rPr lang="en-US" sz="3200" dirty="0">
                <a:effectLst>
                  <a:outerShdw blurRad="38100" dist="38100" dir="2700000" algn="tl">
                    <a:srgbClr val="000000">
                      <a:alpha val="43137"/>
                    </a:srgbClr>
                  </a:outerShdw>
                </a:effectLst>
              </a:rPr>
              <a:t>	</a:t>
            </a:r>
            <a:r>
              <a:rPr lang="en-US" sz="3700" baseline="30000" dirty="0">
                <a:effectLst>
                  <a:outerShdw blurRad="38100" dist="38100" dir="2700000" algn="tl">
                    <a:srgbClr val="000000">
                      <a:alpha val="43137"/>
                    </a:srgbClr>
                  </a:outerShdw>
                </a:effectLst>
              </a:rPr>
              <a:t>7</a:t>
            </a:r>
            <a:r>
              <a:rPr lang="en-US" sz="3700" dirty="0">
                <a:effectLst>
                  <a:outerShdw blurRad="38100" dist="38100" dir="2700000" algn="tl">
                    <a:srgbClr val="000000">
                      <a:alpha val="43137"/>
                    </a:srgbClr>
                  </a:outerShdw>
                </a:effectLst>
              </a:rPr>
              <a:t>To keep me from becoming conceited because of these surpassingly great revelations, there was given me a thorn in my flesh, a messenger of Satan, to torment me. </a:t>
            </a:r>
            <a:r>
              <a:rPr lang="en-US" sz="3700" baseline="30000" dirty="0">
                <a:effectLst>
                  <a:outerShdw blurRad="38100" dist="38100" dir="2700000" algn="tl">
                    <a:srgbClr val="000000">
                      <a:alpha val="43137"/>
                    </a:srgbClr>
                  </a:outerShdw>
                </a:effectLst>
              </a:rPr>
              <a:t>8</a:t>
            </a:r>
            <a:r>
              <a:rPr lang="en-US" sz="3700" dirty="0">
                <a:effectLst>
                  <a:outerShdw blurRad="38100" dist="38100" dir="2700000" algn="tl">
                    <a:srgbClr val="000000">
                      <a:alpha val="43137"/>
                    </a:srgbClr>
                  </a:outerShdw>
                </a:effectLst>
              </a:rPr>
              <a:t>Three times I pleaded with the Lord to take it away from me. </a:t>
            </a:r>
            <a:r>
              <a:rPr lang="en-US" sz="3700" baseline="30000" dirty="0">
                <a:effectLst>
                  <a:outerShdw blurRad="38100" dist="38100" dir="2700000" algn="tl">
                    <a:srgbClr val="000000">
                      <a:alpha val="43137"/>
                    </a:srgbClr>
                  </a:outerShdw>
                </a:effectLst>
              </a:rPr>
              <a:t>9</a:t>
            </a:r>
            <a:r>
              <a:rPr lang="en-US" sz="3700" dirty="0">
                <a:effectLst>
                  <a:outerShdw blurRad="38100" dist="38100" dir="2700000" algn="tl">
                    <a:srgbClr val="000000">
                      <a:alpha val="43137"/>
                    </a:srgbClr>
                  </a:outerShdw>
                </a:effectLst>
              </a:rPr>
              <a:t>But he said to me, "My grace is sufficient for you, for my power is made perfect in weakness." Therefore I will boast all the more gladly about my weaknesses, so that Christ's power may rest on me. </a:t>
            </a:r>
            <a:r>
              <a:rPr lang="en-US" sz="3700" baseline="30000" dirty="0">
                <a:effectLst>
                  <a:outerShdw blurRad="38100" dist="38100" dir="2700000" algn="tl">
                    <a:srgbClr val="000000">
                      <a:alpha val="43137"/>
                    </a:srgbClr>
                  </a:outerShdw>
                </a:effectLst>
              </a:rPr>
              <a:t>10</a:t>
            </a:r>
            <a:r>
              <a:rPr lang="en-US" sz="3700" dirty="0">
                <a:effectLst>
                  <a:outerShdw blurRad="38100" dist="38100" dir="2700000" algn="tl">
                    <a:srgbClr val="000000">
                      <a:alpha val="43137"/>
                    </a:srgbClr>
                  </a:outerShdw>
                </a:effectLst>
              </a:rPr>
              <a:t>That is why, for Christ's sake, I delight in weaknesses, in insults, in hardships, in persecutions, in difficulties. For when I am weak, then I am strong. </a:t>
            </a:r>
          </a:p>
        </p:txBody>
      </p:sp>
      <p:sp>
        <p:nvSpPr>
          <p:cNvPr id="3" name="Slide Number Placeholder 2"/>
          <p:cNvSpPr>
            <a:spLocks noGrp="1"/>
          </p:cNvSpPr>
          <p:nvPr>
            <p:ph type="sldNum" sz="quarter" idx="12"/>
          </p:nvPr>
        </p:nvSpPr>
        <p:spPr/>
        <p:txBody>
          <a:bodyPr/>
          <a:lstStyle/>
          <a:p>
            <a:pPr>
              <a:defRPr/>
            </a:pPr>
            <a:fld id="{1A78C2BF-7A0D-455E-BAC0-967D7C6D0D2F}" type="slidenum">
              <a:rPr lang="en-US"/>
              <a:pPr>
                <a:defRPr/>
              </a:pPr>
              <a:t>83</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533400"/>
            <a:ext cx="10972800" cy="1066800"/>
          </a:xfrm>
        </p:spPr>
        <p:txBody>
          <a:bodyPr/>
          <a:lstStyle/>
          <a:p>
            <a:pPr eaLnBrk="1" fontAlgn="auto" hangingPunct="1">
              <a:spcAft>
                <a:spcPts val="0"/>
              </a:spcAft>
              <a:defRPr/>
            </a:pPr>
            <a:r>
              <a:rPr lang="en-US" sz="4000" dirty="0">
                <a:solidFill>
                  <a:schemeClr val="tx2">
                    <a:tint val="100000"/>
                    <a:satMod val="250000"/>
                  </a:schemeClr>
                </a:solidFill>
              </a:rPr>
              <a:t>3.  	Path to maturity is through </a:t>
            </a:r>
            <a:r>
              <a:rPr lang="en-US" sz="4000" u="sng" dirty="0" smtClean="0">
                <a:solidFill>
                  <a:srgbClr val="FFC000"/>
                </a:solidFill>
              </a:rPr>
              <a:t>relationships</a:t>
            </a:r>
            <a:r>
              <a:rPr lang="en-US" sz="4000" dirty="0">
                <a:solidFill>
                  <a:schemeClr val="tx1"/>
                </a:solidFill>
              </a:rPr>
              <a:t>.</a:t>
            </a:r>
          </a:p>
        </p:txBody>
      </p:sp>
      <p:sp>
        <p:nvSpPr>
          <p:cNvPr id="18435" name="Rectangle 3"/>
          <p:cNvSpPr>
            <a:spLocks noGrp="1" noChangeArrowheads="1"/>
          </p:cNvSpPr>
          <p:nvPr>
            <p:ph idx="1"/>
          </p:nvPr>
        </p:nvSpPr>
        <p:spPr/>
        <p:txBody>
          <a:bodyPr>
            <a:normAutofit/>
          </a:bodyPr>
          <a:lstStyle/>
          <a:p>
            <a:pPr marL="320040" indent="-320040" eaLnBrk="1" fontAlgn="auto" hangingPunct="1">
              <a:spcAft>
                <a:spcPct val="50000"/>
              </a:spcAft>
              <a:buFont typeface="Wingdings 2"/>
              <a:buChar char=""/>
              <a:defRPr/>
            </a:pPr>
            <a:r>
              <a:rPr lang="en-US" sz="2800" dirty="0">
                <a:effectLst>
                  <a:outerShdw blurRad="38100" dist="38100" dir="2700000" algn="tl">
                    <a:srgbClr val="000000">
                      <a:alpha val="43137"/>
                    </a:srgbClr>
                  </a:outerShdw>
                </a:effectLst>
              </a:rPr>
              <a:t>God’s path to maturity requires relationships.</a:t>
            </a:r>
          </a:p>
          <a:p>
            <a:pPr marL="320040" indent="-320040" eaLnBrk="1" fontAlgn="auto" hangingPunct="1">
              <a:spcAft>
                <a:spcPct val="50000"/>
              </a:spcAft>
              <a:buFont typeface="Wingdings 2"/>
              <a:buChar char=""/>
              <a:defRPr/>
            </a:pPr>
            <a:r>
              <a:rPr lang="en-US" sz="2800" dirty="0">
                <a:effectLst>
                  <a:outerShdw blurRad="38100" dist="38100" dir="2700000" algn="tl">
                    <a:srgbClr val="000000">
                      <a:alpha val="43137"/>
                    </a:srgbClr>
                  </a:outerShdw>
                </a:effectLst>
              </a:rPr>
              <a:t>Healthy living is not possible all by yourself.</a:t>
            </a:r>
          </a:p>
          <a:p>
            <a:pPr marL="320040" indent="-320040" eaLnBrk="1" fontAlgn="auto" hangingPunct="1">
              <a:spcAft>
                <a:spcPct val="50000"/>
              </a:spcAft>
              <a:buFont typeface="Wingdings 2"/>
              <a:buChar char=""/>
              <a:defRPr/>
            </a:pPr>
            <a:r>
              <a:rPr lang="en-US" sz="2800" dirty="0">
                <a:effectLst>
                  <a:outerShdw blurRad="38100" dist="38100" dir="2700000" algn="tl">
                    <a:srgbClr val="000000">
                      <a:alpha val="43137"/>
                    </a:srgbClr>
                  </a:outerShdw>
                </a:effectLst>
              </a:rPr>
              <a:t>Healthy living requires healthy relationships with other people.</a:t>
            </a:r>
          </a:p>
          <a:p>
            <a:pPr marL="320040" indent="-320040" eaLnBrk="1" fontAlgn="auto" hangingPunct="1">
              <a:spcAft>
                <a:spcPct val="50000"/>
              </a:spcAft>
              <a:buFont typeface="Wingdings 2"/>
              <a:buChar char=""/>
              <a:defRPr/>
            </a:pPr>
            <a:r>
              <a:rPr lang="en-US" sz="2800" dirty="0">
                <a:effectLst>
                  <a:outerShdw blurRad="38100" dist="38100" dir="2700000" algn="tl">
                    <a:srgbClr val="000000">
                      <a:alpha val="43137"/>
                    </a:srgbClr>
                  </a:outerShdw>
                </a:effectLst>
              </a:rPr>
              <a:t>There is no substitute for healthy relationships.</a:t>
            </a:r>
          </a:p>
          <a:p>
            <a:pPr marL="320040" indent="-320040" eaLnBrk="1" fontAlgn="auto" hangingPunct="1">
              <a:spcAft>
                <a:spcPct val="50000"/>
              </a:spcAft>
              <a:buFont typeface="Wingdings 2"/>
              <a:buChar char=""/>
              <a:defRPr/>
            </a:pPr>
            <a:r>
              <a:rPr lang="en-US" sz="2800" dirty="0">
                <a:effectLst>
                  <a:outerShdw blurRad="38100" dist="38100" dir="2700000" algn="tl">
                    <a:srgbClr val="000000">
                      <a:alpha val="43137"/>
                    </a:srgbClr>
                  </a:outerShdw>
                </a:effectLst>
              </a:rPr>
              <a:t>Relationships are an </a:t>
            </a:r>
            <a:r>
              <a:rPr lang="en-US" sz="2800" b="1" u="sng" dirty="0">
                <a:effectLst>
                  <a:outerShdw blurRad="38100" dist="38100" dir="2700000" algn="tl">
                    <a:srgbClr val="000000">
                      <a:alpha val="43137"/>
                    </a:srgbClr>
                  </a:outerShdw>
                </a:effectLst>
              </a:rPr>
              <a:t>absolute</a:t>
            </a:r>
            <a:r>
              <a:rPr lang="en-US" sz="2800" dirty="0">
                <a:effectLst>
                  <a:outerShdw blurRad="38100" dist="38100" dir="2700000" algn="tl">
                    <a:srgbClr val="000000">
                      <a:alpha val="43137"/>
                    </a:srgbClr>
                  </a:outerShdw>
                </a:effectLst>
              </a:rPr>
              <a:t> requirement for healthy living.</a:t>
            </a:r>
          </a:p>
        </p:txBody>
      </p:sp>
      <p:sp>
        <p:nvSpPr>
          <p:cNvPr id="4" name="Slide Number Placeholder 3"/>
          <p:cNvSpPr>
            <a:spLocks noGrp="1"/>
          </p:cNvSpPr>
          <p:nvPr>
            <p:ph type="sldNum" sz="quarter" idx="12"/>
          </p:nvPr>
        </p:nvSpPr>
        <p:spPr/>
        <p:txBody>
          <a:bodyPr/>
          <a:lstStyle/>
          <a:p>
            <a:pPr>
              <a:defRPr/>
            </a:pPr>
            <a:fld id="{1C65511B-F9DE-4FC8-A1CB-EE50376EF5F2}" type="slidenum">
              <a:rPr lang="en-US"/>
              <a:pPr>
                <a:defRPr/>
              </a:pPr>
              <a:t>84</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981200" y="609601"/>
            <a:ext cx="8229600" cy="5516563"/>
          </a:xfrm>
        </p:spPr>
        <p:txBody>
          <a:bodyPr/>
          <a:lstStyle/>
          <a:p>
            <a:pPr marL="609600" indent="-609600" eaLnBrk="1" hangingPunct="1">
              <a:lnSpc>
                <a:spcPct val="90000"/>
              </a:lnSpc>
              <a:defRPr/>
            </a:pPr>
            <a:r>
              <a:rPr lang="en-US" sz="4800" b="1" dirty="0">
                <a:effectLst>
                  <a:outerShdw blurRad="38100" dist="38100" dir="2700000" algn="tl">
                    <a:srgbClr val="000000">
                      <a:alpha val="43137"/>
                    </a:srgbClr>
                  </a:outerShdw>
                </a:effectLst>
              </a:rPr>
              <a:t>God’s response</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—2 greatest commands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—both deal with relationships.</a:t>
            </a:r>
          </a:p>
          <a:p>
            <a:pPr marL="609600" indent="-609600" eaLnBrk="1" hangingPunct="1">
              <a:lnSpc>
                <a:spcPct val="90000"/>
              </a:lnSpc>
              <a:buNone/>
              <a:defRPr/>
            </a:pPr>
            <a:r>
              <a:rPr lang="en-US" dirty="0" smtClean="0">
                <a:effectLst>
                  <a:outerShdw blurRad="38100" dist="38100" dir="2700000" algn="tl">
                    <a:srgbClr val="000000">
                      <a:alpha val="43137"/>
                    </a:srgbClr>
                  </a:outerShdw>
                </a:effectLst>
              </a:rPr>
              <a:t>1.  Greatest:  </a:t>
            </a:r>
            <a:r>
              <a:rPr lang="en-US" b="1" u="sng" dirty="0" smtClean="0">
                <a:solidFill>
                  <a:srgbClr val="FFC000"/>
                </a:solidFill>
                <a:effectLst>
                  <a:outerShdw blurRad="38100" dist="38100" dir="2700000" algn="tl">
                    <a:srgbClr val="000000">
                      <a:alpha val="43137"/>
                    </a:srgbClr>
                  </a:outerShdw>
                </a:effectLst>
              </a:rPr>
              <a:t>Love God with all your heart</a:t>
            </a:r>
          </a:p>
          <a:p>
            <a:pPr marL="609600" indent="-609600" eaLnBrk="1" hangingPunct="1">
              <a:lnSpc>
                <a:spcPct val="90000"/>
              </a:lnSpc>
              <a:buNone/>
              <a:defRPr/>
            </a:pPr>
            <a:endParaRPr lang="en-US" dirty="0" smtClean="0">
              <a:effectLst>
                <a:outerShdw blurRad="38100" dist="38100" dir="2700000" algn="tl">
                  <a:srgbClr val="000000">
                    <a:alpha val="43137"/>
                  </a:srgbClr>
                </a:outerShdw>
              </a:effectLst>
            </a:endParaRPr>
          </a:p>
          <a:p>
            <a:pPr marL="609600" indent="-609600" eaLnBrk="1" hangingPunct="1">
              <a:lnSpc>
                <a:spcPct val="90000"/>
              </a:lnSpc>
              <a:buNone/>
              <a:defRPr/>
            </a:pPr>
            <a:r>
              <a:rPr lang="en-US" dirty="0" smtClean="0">
                <a:effectLst>
                  <a:outerShdw blurRad="38100" dist="38100" dir="2700000" algn="tl">
                    <a:srgbClr val="000000">
                      <a:alpha val="43137"/>
                    </a:srgbClr>
                  </a:outerShdw>
                </a:effectLst>
              </a:rPr>
              <a:t>2. </a:t>
            </a:r>
            <a:r>
              <a:rPr lang="en-US" sz="4800" dirty="0">
                <a:effectLst>
                  <a:outerShdw blurRad="38100" dist="38100" dir="2700000" algn="tl">
                    <a:srgbClr val="000000">
                      <a:alpha val="43137"/>
                    </a:srgbClr>
                  </a:outerShdw>
                </a:effectLst>
              </a:rPr>
              <a:t>2</a:t>
            </a:r>
            <a:r>
              <a:rPr lang="en-US" dirty="0" smtClean="0">
                <a:effectLst>
                  <a:outerShdw blurRad="38100" dist="38100" dir="2700000" algn="tl">
                    <a:srgbClr val="000000">
                      <a:alpha val="43137"/>
                    </a:srgbClr>
                  </a:outerShdw>
                </a:effectLst>
              </a:rPr>
              <a:t>nd greatest:  </a:t>
            </a:r>
            <a:r>
              <a:rPr lang="en-US" b="1" u="sng" dirty="0" smtClean="0">
                <a:solidFill>
                  <a:srgbClr val="FFC000"/>
                </a:solidFill>
                <a:effectLst>
                  <a:outerShdw blurRad="38100" dist="38100" dir="2700000" algn="tl">
                    <a:srgbClr val="000000">
                      <a:alpha val="43137"/>
                    </a:srgbClr>
                  </a:outerShdw>
                </a:effectLst>
              </a:rPr>
              <a:t>Love other people</a:t>
            </a:r>
          </a:p>
          <a:p>
            <a:pPr marL="609600" indent="-609600" eaLnBrk="1" hangingPunct="1">
              <a:lnSpc>
                <a:spcPct val="90000"/>
              </a:lnSpc>
              <a:buNone/>
              <a:defRPr/>
            </a:pPr>
            <a:endParaRPr lang="en-US" dirty="0" smtClean="0">
              <a:solidFill>
                <a:srgbClr val="2F0FF1"/>
              </a:solidFill>
              <a:effectLst>
                <a:outerShdw blurRad="38100" dist="38100" dir="2700000" algn="tl">
                  <a:srgbClr val="000000">
                    <a:alpha val="43137"/>
                  </a:srgbClr>
                </a:outerShdw>
              </a:effectLst>
            </a:endParaRPr>
          </a:p>
          <a:p>
            <a:pPr marL="609600" indent="-609600" eaLnBrk="1" hangingPunct="1">
              <a:lnSpc>
                <a:spcPct val="90000"/>
              </a:lnSpc>
              <a:buNone/>
              <a:defRPr/>
            </a:pPr>
            <a:r>
              <a:rPr lang="en-US" dirty="0" smtClean="0">
                <a:effectLst>
                  <a:outerShdw blurRad="38100" dist="38100" dir="2700000" algn="tl">
                    <a:srgbClr val="000000">
                      <a:alpha val="43137"/>
                    </a:srgbClr>
                  </a:outerShdw>
                </a:effectLst>
              </a:rPr>
              <a:t>	We need to develop relationships with safe people.</a:t>
            </a:r>
          </a:p>
        </p:txBody>
      </p:sp>
      <p:sp>
        <p:nvSpPr>
          <p:cNvPr id="3" name="Slide Number Placeholder 2"/>
          <p:cNvSpPr>
            <a:spLocks noGrp="1"/>
          </p:cNvSpPr>
          <p:nvPr>
            <p:ph type="sldNum" sz="quarter" idx="12"/>
          </p:nvPr>
        </p:nvSpPr>
        <p:spPr/>
        <p:txBody>
          <a:bodyPr/>
          <a:lstStyle/>
          <a:p>
            <a:pPr>
              <a:defRPr/>
            </a:pPr>
            <a:fld id="{BBA4605E-7FA5-4556-803A-CEE0D750A33C}" type="slidenum">
              <a:rPr lang="en-US"/>
              <a:pPr>
                <a:defRPr/>
              </a:pPr>
              <a:t>85</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1981200" y="685801"/>
            <a:ext cx="8229600" cy="5440363"/>
          </a:xfrm>
        </p:spPr>
        <p:txBody>
          <a:bodyPr/>
          <a:lstStyle/>
          <a:p>
            <a:pPr eaLnBrk="1" hangingPunct="1">
              <a:buFontTx/>
              <a:buNone/>
            </a:pPr>
            <a:endParaRPr lang="en-US" dirty="0" smtClean="0"/>
          </a:p>
          <a:p>
            <a:pPr eaLnBrk="1" hangingPunct="1">
              <a:buFontTx/>
              <a:buNone/>
            </a:pPr>
            <a:r>
              <a:rPr lang="en-US" dirty="0" smtClean="0">
                <a:effectLst>
                  <a:outerShdw blurRad="38100" dist="38100" dir="2700000" algn="tl">
                    <a:srgbClr val="000000">
                      <a:alpha val="43137"/>
                    </a:srgbClr>
                  </a:outerShdw>
                </a:effectLst>
              </a:rPr>
              <a:t>	</a:t>
            </a:r>
            <a:r>
              <a:rPr lang="en-US" sz="4800" dirty="0" smtClean="0">
                <a:effectLst>
                  <a:outerShdw blurRad="38100" dist="38100" dir="2700000" algn="tl">
                    <a:srgbClr val="000000">
                      <a:alpha val="43137"/>
                    </a:srgbClr>
                  </a:outerShdw>
                </a:effectLst>
              </a:rPr>
              <a:t>I</a:t>
            </a:r>
            <a:r>
              <a:rPr lang="en-US" sz="4400" dirty="0" smtClean="0">
                <a:effectLst>
                  <a:outerShdw blurRad="38100" dist="38100" dir="2700000" algn="tl">
                    <a:srgbClr val="000000">
                      <a:alpha val="43137"/>
                    </a:srgbClr>
                  </a:outerShdw>
                </a:effectLst>
              </a:rPr>
              <a:t>t is </a:t>
            </a:r>
            <a:r>
              <a:rPr lang="en-US" sz="4400" dirty="0">
                <a:effectLst>
                  <a:outerShdw blurRad="38100" dist="38100" dir="2700000" algn="tl">
                    <a:srgbClr val="000000">
                      <a:alpha val="43137"/>
                    </a:srgbClr>
                  </a:outerShdw>
                </a:effectLst>
              </a:rPr>
              <a:t>God’s desire for each one of us to be born into a healthy family, where in this safe and loving setting, we learn how to live a healthy life and move toward maturity.</a:t>
            </a:r>
            <a:endParaRPr lang="en-US" dirty="0" smtClean="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pPr>
              <a:defRPr/>
            </a:pPr>
            <a:fld id="{4856D9C4-35A9-48FB-B685-1D7088B8941F}" type="slidenum">
              <a:rPr lang="en-US"/>
              <a:pPr>
                <a:defRPr/>
              </a:pPr>
              <a:t>86</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05000" y="274638"/>
            <a:ext cx="8305800" cy="3916362"/>
          </a:xfrm>
        </p:spPr>
        <p:txBody>
          <a:bodyPr/>
          <a:lstStyle/>
          <a:p>
            <a:pPr eaLnBrk="1" fontAlgn="auto" hangingPunct="1">
              <a:spcAft>
                <a:spcPts val="0"/>
              </a:spcAft>
              <a:defRPr/>
            </a:pPr>
            <a:r>
              <a:rPr lang="en-US" sz="5400" dirty="0">
                <a:solidFill>
                  <a:schemeClr val="tx2"/>
                </a:solidFill>
              </a:rPr>
              <a:t>Chapter 6</a:t>
            </a:r>
            <a:r>
              <a:rPr lang="en-US" sz="4000" dirty="0">
                <a:solidFill>
                  <a:schemeClr val="tx2"/>
                </a:solidFill>
              </a:rPr>
              <a:t/>
            </a:r>
            <a:br>
              <a:rPr lang="en-US" sz="4000" dirty="0">
                <a:solidFill>
                  <a:schemeClr val="tx2"/>
                </a:solidFill>
              </a:rPr>
            </a:br>
            <a:r>
              <a:rPr lang="en-US" sz="4000" dirty="0">
                <a:solidFill>
                  <a:schemeClr val="tx2"/>
                </a:solidFill>
              </a:rPr>
              <a:t/>
            </a:r>
            <a:br>
              <a:rPr lang="en-US" sz="4000" dirty="0">
                <a:solidFill>
                  <a:schemeClr val="tx2"/>
                </a:solidFill>
              </a:rPr>
            </a:br>
            <a:r>
              <a:rPr lang="en-US" sz="4000" dirty="0">
                <a:solidFill>
                  <a:schemeClr val="tx2"/>
                </a:solidFill>
              </a:rPr>
              <a:t>A second look at </a:t>
            </a:r>
            <a:br>
              <a:rPr lang="en-US" sz="4000" dirty="0">
                <a:solidFill>
                  <a:schemeClr val="tx2"/>
                </a:solidFill>
              </a:rPr>
            </a:br>
            <a:r>
              <a:rPr lang="en-US" sz="4000" dirty="0">
                <a:solidFill>
                  <a:schemeClr val="tx2"/>
                </a:solidFill>
              </a:rPr>
              <a:t>Healthy living—Steps to maturity</a:t>
            </a:r>
          </a:p>
        </p:txBody>
      </p:sp>
      <p:sp>
        <p:nvSpPr>
          <p:cNvPr id="4" name="Slide Number Placeholder 3"/>
          <p:cNvSpPr>
            <a:spLocks noGrp="1"/>
          </p:cNvSpPr>
          <p:nvPr>
            <p:ph type="sldNum" sz="quarter" idx="12"/>
          </p:nvPr>
        </p:nvSpPr>
        <p:spPr/>
        <p:txBody>
          <a:bodyPr/>
          <a:lstStyle/>
          <a:p>
            <a:pPr>
              <a:defRPr/>
            </a:pPr>
            <a:fld id="{E446F895-9F39-4085-980A-C0687FAE5DE8}" type="slidenum">
              <a:rPr lang="en-US"/>
              <a:pPr>
                <a:defRPr/>
              </a:pPr>
              <a:t>87</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2578" y="158098"/>
            <a:ext cx="4012223" cy="6136341"/>
          </a:xfrm>
        </p:spPr>
      </p:pic>
      <p:sp>
        <p:nvSpPr>
          <p:cNvPr id="4" name="Date Placeholder 3"/>
          <p:cNvSpPr>
            <a:spLocks noGrp="1"/>
          </p:cNvSpPr>
          <p:nvPr>
            <p:ph type="dt" sz="half" idx="10"/>
          </p:nvPr>
        </p:nvSpPr>
        <p:spPr/>
        <p:txBody>
          <a:bodyPr/>
          <a:lstStyle/>
          <a:p>
            <a:pPr>
              <a:defRPr/>
            </a:pPr>
            <a:r>
              <a:rPr lang="en-US" smtClean="0"/>
              <a:t>Course  T509.01   iteenchallenge.org</a:t>
            </a:r>
            <a:endParaRPr lang="en-US" dirty="0"/>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88</a:t>
            </a:fld>
            <a:endParaRPr lang="en-US" dirty="0"/>
          </a:p>
        </p:txBody>
      </p:sp>
    </p:spTree>
    <p:extLst>
      <p:ext uri="{BB962C8B-B14F-4D97-AF65-F5344CB8AC3E}">
        <p14:creationId xmlns:p14="http://schemas.microsoft.com/office/powerpoint/2010/main" val="42922574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1981200" y="685801"/>
            <a:ext cx="8229600" cy="5440363"/>
          </a:xfrm>
        </p:spPr>
        <p:txBody>
          <a:bodyPr/>
          <a:lstStyle/>
          <a:p>
            <a:pPr eaLnBrk="1" hangingPunct="1">
              <a:lnSpc>
                <a:spcPct val="90000"/>
              </a:lnSpc>
              <a:spcAft>
                <a:spcPct val="25000"/>
              </a:spcAft>
            </a:pPr>
            <a:r>
              <a:rPr lang="en-US" sz="3200" dirty="0">
                <a:effectLst>
                  <a:outerShdw blurRad="38100" dist="38100" dir="2700000" algn="tl">
                    <a:srgbClr val="000000">
                      <a:alpha val="43137"/>
                    </a:srgbClr>
                  </a:outerShdw>
                </a:effectLst>
              </a:rPr>
              <a:t>Each step to maturity lists what the person needs to master to achieve maturity at that stage in life.  </a:t>
            </a:r>
          </a:p>
          <a:p>
            <a:pPr eaLnBrk="1" hangingPunct="1">
              <a:lnSpc>
                <a:spcPct val="90000"/>
              </a:lnSpc>
              <a:spcAft>
                <a:spcPct val="25000"/>
              </a:spcAft>
            </a:pPr>
            <a:r>
              <a:rPr lang="en-US" sz="3200" dirty="0">
                <a:effectLst>
                  <a:outerShdw blurRad="38100" dist="38100" dir="2700000" algn="tl">
                    <a:srgbClr val="000000">
                      <a:alpha val="43137"/>
                    </a:srgbClr>
                  </a:outerShdw>
                </a:effectLst>
              </a:rPr>
              <a:t>With each stage, the rest of the family members need to help this person along.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If the family does not provide the right kind of help, then it will be much harder for that child to achieve maturity.  </a:t>
            </a:r>
          </a:p>
          <a:p>
            <a:pPr eaLnBrk="1" hangingPunct="1">
              <a:lnSpc>
                <a:spcPct val="90000"/>
              </a:lnSpc>
            </a:pPr>
            <a:r>
              <a:rPr lang="en-US" sz="3200" dirty="0">
                <a:effectLst>
                  <a:outerShdw blurRad="38100" dist="38100" dir="2700000" algn="tl">
                    <a:srgbClr val="000000">
                      <a:alpha val="43137"/>
                    </a:srgbClr>
                  </a:outerShdw>
                </a:effectLst>
              </a:rPr>
              <a:t>Failing to master each step to maturity creates problems. </a:t>
            </a:r>
          </a:p>
        </p:txBody>
      </p:sp>
      <p:sp>
        <p:nvSpPr>
          <p:cNvPr id="4" name="Slide Number Placeholder 3"/>
          <p:cNvSpPr>
            <a:spLocks noGrp="1"/>
          </p:cNvSpPr>
          <p:nvPr>
            <p:ph type="sldNum" sz="quarter" idx="12"/>
          </p:nvPr>
        </p:nvSpPr>
        <p:spPr/>
        <p:txBody>
          <a:bodyPr/>
          <a:lstStyle/>
          <a:p>
            <a:pPr>
              <a:defRPr/>
            </a:pPr>
            <a:fld id="{B9FC55A3-3258-4EF1-9E4B-0C133539A2DD}" type="slidenum">
              <a:rPr lang="en-US"/>
              <a:pPr>
                <a:defRPr/>
              </a:pPr>
              <a:t>89</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533400"/>
            <a:ext cx="8229600" cy="1219200"/>
          </a:xfrm>
        </p:spPr>
        <p:txBody>
          <a:bodyPr/>
          <a:lstStyle/>
          <a:p>
            <a:pPr eaLnBrk="1" fontAlgn="auto" hangingPunct="1">
              <a:spcAft>
                <a:spcPts val="0"/>
              </a:spcAft>
              <a:defRPr/>
            </a:pPr>
            <a:r>
              <a:rPr lang="en-US" dirty="0" smtClean="0">
                <a:solidFill>
                  <a:schemeClr val="tx2"/>
                </a:solidFill>
              </a:rPr>
              <a:t>Relapse has 2 major stages</a:t>
            </a:r>
          </a:p>
        </p:txBody>
      </p:sp>
      <p:sp>
        <p:nvSpPr>
          <p:cNvPr id="21507" name="Rectangle 3"/>
          <p:cNvSpPr>
            <a:spLocks noGrp="1" noChangeArrowheads="1"/>
          </p:cNvSpPr>
          <p:nvPr>
            <p:ph idx="1"/>
          </p:nvPr>
        </p:nvSpPr>
        <p:spPr>
          <a:xfrm>
            <a:off x="1981200" y="1905000"/>
            <a:ext cx="8229600" cy="4389438"/>
          </a:xfrm>
        </p:spPr>
        <p:txBody>
          <a:bodyPr/>
          <a:lstStyle/>
          <a:p>
            <a:pPr eaLnBrk="1" hangingPunct="1">
              <a:buFontTx/>
              <a:buNone/>
            </a:pPr>
            <a:r>
              <a:rPr lang="en-US" b="1" dirty="0" smtClean="0">
                <a:effectLst>
                  <a:outerShdw blurRad="38100" dist="38100" dir="2700000" algn="tl">
                    <a:srgbClr val="000000">
                      <a:alpha val="43137"/>
                    </a:srgbClr>
                  </a:outerShdw>
                </a:effectLst>
              </a:rPr>
              <a:t>1.	Dry relapse</a:t>
            </a:r>
            <a:endParaRPr lang="en-US" dirty="0" smtClean="0">
              <a:effectLst>
                <a:outerShdw blurRad="38100" dist="38100" dir="2700000" algn="tl">
                  <a:srgbClr val="000000">
                    <a:alpha val="43137"/>
                  </a:srgbClr>
                </a:outerShdw>
              </a:effectLst>
            </a:endParaRPr>
          </a:p>
          <a:p>
            <a:pPr eaLnBrk="1" hangingPunct="1">
              <a:buFontTx/>
              <a:buNone/>
            </a:pPr>
            <a:r>
              <a:rPr lang="en-US" dirty="0" smtClean="0">
                <a:effectLst>
                  <a:outerShdw blurRad="38100" dist="38100" dir="2700000" algn="tl">
                    <a:srgbClr val="000000">
                      <a:alpha val="43137"/>
                    </a:srgbClr>
                  </a:outerShdw>
                </a:effectLst>
              </a:rPr>
              <a:t>	I am on the path to relapse, but I have not yet returned to physical use of the substance of my addiction.</a:t>
            </a:r>
          </a:p>
          <a:p>
            <a:pPr eaLnBrk="1" hangingPunct="1">
              <a:buFontTx/>
              <a:buNone/>
            </a:pPr>
            <a:r>
              <a:rPr lang="en-US" b="1" dirty="0" smtClean="0">
                <a:effectLst>
                  <a:outerShdw blurRad="38100" dist="38100" dir="2700000" algn="tl">
                    <a:srgbClr val="000000">
                      <a:alpha val="43137"/>
                    </a:srgbClr>
                  </a:outerShdw>
                </a:effectLst>
              </a:rPr>
              <a:t>2.	Wet Relapse</a:t>
            </a:r>
            <a:endParaRPr lang="en-US" dirty="0" smtClean="0">
              <a:effectLst>
                <a:outerShdw blurRad="38100" dist="38100" dir="2700000" algn="tl">
                  <a:srgbClr val="000000">
                    <a:alpha val="43137"/>
                  </a:srgbClr>
                </a:outerShdw>
              </a:effectLst>
            </a:endParaRPr>
          </a:p>
          <a:p>
            <a:pPr eaLnBrk="1" hangingPunct="1">
              <a:buFontTx/>
              <a:buNone/>
            </a:pPr>
            <a:r>
              <a:rPr lang="en-US" dirty="0" smtClean="0">
                <a:effectLst>
                  <a:outerShdw blurRad="38100" dist="38100" dir="2700000" algn="tl">
                    <a:srgbClr val="000000">
                      <a:alpha val="43137"/>
                    </a:srgbClr>
                  </a:outerShdw>
                </a:effectLst>
              </a:rPr>
              <a:t>	I am back to using the substance of my addiction—alcohol, drugs, or whatever.</a:t>
            </a:r>
          </a:p>
          <a:p>
            <a:pPr eaLnBrk="1" hangingPunct="1">
              <a:buFontTx/>
              <a:buNone/>
            </a:pPr>
            <a:endParaRPr lang="en-US" dirty="0" smtClean="0"/>
          </a:p>
        </p:txBody>
      </p:sp>
      <p:sp>
        <p:nvSpPr>
          <p:cNvPr id="4" name="Slide Number Placeholder 3"/>
          <p:cNvSpPr>
            <a:spLocks noGrp="1"/>
          </p:cNvSpPr>
          <p:nvPr>
            <p:ph type="sldNum" sz="quarter" idx="12"/>
          </p:nvPr>
        </p:nvSpPr>
        <p:spPr/>
        <p:txBody>
          <a:bodyPr/>
          <a:lstStyle/>
          <a:p>
            <a:pPr>
              <a:defRPr/>
            </a:pPr>
            <a:fld id="{11107EFA-0D64-4E76-8957-6FF8D0BE6232}" type="slidenum">
              <a:rPr lang="en-US"/>
              <a:pPr>
                <a:defRPr/>
              </a:pPr>
              <a:t>9</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533400"/>
            <a:ext cx="8229600" cy="1219200"/>
          </a:xfrm>
        </p:spPr>
        <p:txBody>
          <a:bodyPr/>
          <a:lstStyle/>
          <a:p>
            <a:pPr eaLnBrk="1" fontAlgn="auto" hangingPunct="1">
              <a:spcAft>
                <a:spcPts val="0"/>
              </a:spcAft>
              <a:defRPr/>
            </a:pPr>
            <a:r>
              <a:rPr lang="en-US" dirty="0" smtClean="0">
                <a:solidFill>
                  <a:schemeClr val="tx2">
                    <a:tint val="100000"/>
                    <a:satMod val="250000"/>
                  </a:schemeClr>
                </a:solidFill>
              </a:rPr>
              <a:t>Stages of Life</a:t>
            </a:r>
          </a:p>
        </p:txBody>
      </p:sp>
      <p:sp>
        <p:nvSpPr>
          <p:cNvPr id="45059" name="Rectangle 3"/>
          <p:cNvSpPr>
            <a:spLocks noGrp="1" noChangeArrowheads="1"/>
          </p:cNvSpPr>
          <p:nvPr>
            <p:ph idx="1"/>
          </p:nvPr>
        </p:nvSpPr>
        <p:spPr>
          <a:xfrm>
            <a:off x="1981200" y="1905000"/>
            <a:ext cx="8229600" cy="4389438"/>
          </a:xfrm>
        </p:spPr>
        <p:txBody>
          <a:bodyPr/>
          <a:lstStyle/>
          <a:p>
            <a:pPr eaLnBrk="1" hangingPunct="1">
              <a:buFontTx/>
              <a:buNone/>
            </a:pPr>
            <a:r>
              <a:rPr lang="en-US" dirty="0" smtClean="0">
                <a:effectLst>
                  <a:outerShdw blurRad="38100" dist="38100" dir="2700000" algn="tl">
                    <a:srgbClr val="000000">
                      <a:alpha val="43137"/>
                    </a:srgbClr>
                  </a:outerShdw>
                </a:effectLst>
              </a:rPr>
              <a:t>1.	The </a:t>
            </a:r>
            <a:r>
              <a:rPr lang="en-US" b="1" u="sng" dirty="0" smtClean="0">
                <a:solidFill>
                  <a:schemeClr val="tx2"/>
                </a:solidFill>
                <a:effectLst>
                  <a:outerShdw blurRad="38100" dist="38100" dir="2700000" algn="tl">
                    <a:srgbClr val="000000">
                      <a:alpha val="43137"/>
                    </a:srgbClr>
                  </a:outerShdw>
                </a:effectLst>
              </a:rPr>
              <a:t>Infant</a:t>
            </a:r>
            <a:r>
              <a:rPr lang="en-US" dirty="0" smtClean="0">
                <a:effectLst>
                  <a:outerShdw blurRad="38100" dist="38100" dir="2700000" algn="tl">
                    <a:srgbClr val="000000">
                      <a:alpha val="43137"/>
                    </a:srgbClr>
                  </a:outerShdw>
                </a:effectLst>
              </a:rPr>
              <a:t> Stage	Birth to 3	</a:t>
            </a:r>
          </a:p>
          <a:p>
            <a:pPr eaLnBrk="1" hangingPunct="1">
              <a:buFontTx/>
              <a:buNone/>
            </a:pPr>
            <a:r>
              <a:rPr lang="en-US" dirty="0" smtClean="0">
                <a:effectLst>
                  <a:outerShdw blurRad="38100" dist="38100" dir="2700000" algn="tl">
                    <a:srgbClr val="000000">
                      <a:alpha val="43137"/>
                    </a:srgbClr>
                  </a:outerShdw>
                </a:effectLst>
              </a:rPr>
              <a:t>2.	The </a:t>
            </a:r>
            <a:r>
              <a:rPr lang="en-US" b="1" u="sng" dirty="0" smtClean="0">
                <a:solidFill>
                  <a:schemeClr val="tx2"/>
                </a:solidFill>
                <a:effectLst>
                  <a:outerShdw blurRad="38100" dist="38100" dir="2700000" algn="tl">
                    <a:srgbClr val="000000">
                      <a:alpha val="43137"/>
                    </a:srgbClr>
                  </a:outerShdw>
                </a:effectLst>
              </a:rPr>
              <a:t>Child</a:t>
            </a:r>
            <a:r>
              <a:rPr lang="en-US" dirty="0" smtClean="0">
                <a:effectLst>
                  <a:outerShdw blurRad="38100" dist="38100" dir="2700000" algn="tl">
                    <a:srgbClr val="000000">
                      <a:alpha val="43137"/>
                    </a:srgbClr>
                  </a:outerShdw>
                </a:effectLst>
              </a:rPr>
              <a:t> Stage	Age 4 - 12	</a:t>
            </a:r>
          </a:p>
          <a:p>
            <a:pPr eaLnBrk="1" hangingPunct="1">
              <a:buFontTx/>
              <a:buNone/>
            </a:pPr>
            <a:r>
              <a:rPr lang="en-US" dirty="0" smtClean="0">
                <a:effectLst>
                  <a:outerShdw blurRad="38100" dist="38100" dir="2700000" algn="tl">
                    <a:srgbClr val="000000">
                      <a:alpha val="43137"/>
                    </a:srgbClr>
                  </a:outerShdw>
                </a:effectLst>
              </a:rPr>
              <a:t>3.	The </a:t>
            </a:r>
            <a:r>
              <a:rPr lang="en-US" b="1" u="sng" dirty="0" smtClean="0">
                <a:solidFill>
                  <a:schemeClr val="tx2"/>
                </a:solidFill>
                <a:effectLst>
                  <a:outerShdw blurRad="38100" dist="38100" dir="2700000" algn="tl">
                    <a:srgbClr val="000000">
                      <a:alpha val="43137"/>
                    </a:srgbClr>
                  </a:outerShdw>
                </a:effectLst>
              </a:rPr>
              <a:t>Adult</a:t>
            </a:r>
            <a:r>
              <a:rPr lang="en-US" dirty="0" smtClean="0">
                <a:effectLst>
                  <a:outerShdw blurRad="38100" dist="38100" dir="2700000" algn="tl">
                    <a:srgbClr val="000000">
                      <a:alpha val="43137"/>
                    </a:srgbClr>
                  </a:outerShdw>
                </a:effectLst>
              </a:rPr>
              <a:t> Stage	Age 13 – to birth of 1st child</a:t>
            </a:r>
          </a:p>
          <a:p>
            <a:pPr eaLnBrk="1" hangingPunct="1">
              <a:buFontTx/>
              <a:buNone/>
            </a:pPr>
            <a:r>
              <a:rPr lang="en-US" dirty="0" smtClean="0">
                <a:effectLst>
                  <a:outerShdw blurRad="38100" dist="38100" dir="2700000" algn="tl">
                    <a:srgbClr val="000000">
                      <a:alpha val="43137"/>
                    </a:srgbClr>
                  </a:outerShdw>
                </a:effectLst>
              </a:rPr>
              <a:t>4.	The </a:t>
            </a:r>
            <a:r>
              <a:rPr lang="en-US" b="1" u="sng" dirty="0" smtClean="0">
                <a:solidFill>
                  <a:schemeClr val="tx2"/>
                </a:solidFill>
                <a:effectLst>
                  <a:outerShdw blurRad="38100" dist="38100" dir="2700000" algn="tl">
                    <a:srgbClr val="000000">
                      <a:alpha val="43137"/>
                    </a:srgbClr>
                  </a:outerShdw>
                </a:effectLst>
              </a:rPr>
              <a:t>Parent</a:t>
            </a:r>
            <a:r>
              <a:rPr lang="en-US" dirty="0" smtClean="0">
                <a:effectLst>
                  <a:outerShdw blurRad="38100" dist="38100" dir="2700000" algn="tl">
                    <a:srgbClr val="000000">
                      <a:alpha val="43137"/>
                    </a:srgbClr>
                  </a:outerShdw>
                </a:effectLst>
              </a:rPr>
              <a:t> Stage	Birth of 1st child until youngest child has become an adult</a:t>
            </a:r>
          </a:p>
          <a:p>
            <a:pPr eaLnBrk="1" hangingPunct="1">
              <a:buFontTx/>
              <a:buNone/>
            </a:pPr>
            <a:r>
              <a:rPr lang="en-US" dirty="0" smtClean="0">
                <a:effectLst>
                  <a:outerShdw blurRad="38100" dist="38100" dir="2700000" algn="tl">
                    <a:srgbClr val="000000">
                      <a:alpha val="43137"/>
                    </a:srgbClr>
                  </a:outerShdw>
                </a:effectLst>
              </a:rPr>
              <a:t>5.	The </a:t>
            </a:r>
            <a:r>
              <a:rPr lang="en-US" b="1" u="sng" dirty="0" smtClean="0">
                <a:solidFill>
                  <a:schemeClr val="tx2"/>
                </a:solidFill>
                <a:effectLst>
                  <a:outerShdw blurRad="38100" dist="38100" dir="2700000" algn="tl">
                    <a:srgbClr val="000000">
                      <a:alpha val="43137"/>
                    </a:srgbClr>
                  </a:outerShdw>
                </a:effectLst>
              </a:rPr>
              <a:t>Elder</a:t>
            </a:r>
            <a:r>
              <a:rPr lang="en-US" dirty="0" smtClean="0">
                <a:effectLst>
                  <a:outerShdw blurRad="38100" dist="38100" dir="2700000" algn="tl">
                    <a:srgbClr val="000000">
                      <a:alpha val="43137"/>
                    </a:srgbClr>
                  </a:outerShdw>
                </a:effectLst>
              </a:rPr>
              <a:t> Stage	Beginning when youngest child has become an adult</a:t>
            </a:r>
          </a:p>
        </p:txBody>
      </p:sp>
      <p:sp>
        <p:nvSpPr>
          <p:cNvPr id="4" name="Slide Number Placeholder 3"/>
          <p:cNvSpPr>
            <a:spLocks noGrp="1"/>
          </p:cNvSpPr>
          <p:nvPr>
            <p:ph type="sldNum" sz="quarter" idx="12"/>
          </p:nvPr>
        </p:nvSpPr>
        <p:spPr/>
        <p:txBody>
          <a:bodyPr/>
          <a:lstStyle/>
          <a:p>
            <a:pPr>
              <a:defRPr/>
            </a:pPr>
            <a:fld id="{EB859337-F619-42C8-A2BE-78DA731302FF}" type="slidenum">
              <a:rPr lang="en-US"/>
              <a:pPr>
                <a:defRPr/>
              </a:pPr>
              <a:t>90</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The Infant Stage"/>
          <p:cNvPicPr>
            <a:picLocks noChangeAspect="1" noChangeArrowheads="1"/>
          </p:cNvPicPr>
          <p:nvPr/>
        </p:nvPicPr>
        <p:blipFill>
          <a:blip r:embed="rId2" cstate="print"/>
          <a:srcRect/>
          <a:stretch>
            <a:fillRect/>
          </a:stretch>
        </p:blipFill>
        <p:spPr bwMode="auto">
          <a:xfrm>
            <a:off x="1752600" y="381000"/>
            <a:ext cx="8686800" cy="6096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97DFDC1F-1B75-4566-B632-4847C4B274B4}" type="slidenum">
              <a:rPr lang="en-US"/>
              <a:pPr>
                <a:defRPr/>
              </a:pPr>
              <a:t>91</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The Child Stage"/>
          <p:cNvPicPr>
            <a:picLocks noChangeAspect="1" noChangeArrowheads="1"/>
          </p:cNvPicPr>
          <p:nvPr/>
        </p:nvPicPr>
        <p:blipFill>
          <a:blip r:embed="rId2" cstate="print"/>
          <a:srcRect/>
          <a:stretch>
            <a:fillRect/>
          </a:stretch>
        </p:blipFill>
        <p:spPr bwMode="auto">
          <a:xfrm>
            <a:off x="1676400" y="0"/>
            <a:ext cx="8686800" cy="6400800"/>
          </a:xfrm>
          <a:prstGeom prst="rect">
            <a:avLst/>
          </a:prstGeom>
          <a:solidFill>
            <a:schemeClr val="accent1"/>
          </a:solidFill>
          <a:ln w="9525">
            <a:solidFill>
              <a:schemeClr val="accent1"/>
            </a:solidFill>
            <a:miter lim="800000"/>
            <a:headEnd/>
            <a:tailEnd/>
          </a:ln>
        </p:spPr>
      </p:pic>
      <p:sp>
        <p:nvSpPr>
          <p:cNvPr id="3" name="Slide Number Placeholder 2"/>
          <p:cNvSpPr>
            <a:spLocks noGrp="1"/>
          </p:cNvSpPr>
          <p:nvPr>
            <p:ph type="sldNum" sz="quarter" idx="12"/>
          </p:nvPr>
        </p:nvSpPr>
        <p:spPr/>
        <p:txBody>
          <a:bodyPr/>
          <a:lstStyle/>
          <a:p>
            <a:pPr>
              <a:defRPr/>
            </a:pPr>
            <a:fld id="{1C3175D3-C53A-4FBF-80E4-9D4A95A0B1B2}" type="slidenum">
              <a:rPr lang="en-US"/>
              <a:pPr>
                <a:defRPr/>
              </a:pPr>
              <a:t>92</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The Adult Stage"/>
          <p:cNvPicPr>
            <a:picLocks noChangeAspect="1" noChangeArrowheads="1"/>
          </p:cNvPicPr>
          <p:nvPr/>
        </p:nvPicPr>
        <p:blipFill>
          <a:blip r:embed="rId2" cstate="print"/>
          <a:srcRect/>
          <a:stretch>
            <a:fillRect/>
          </a:stretch>
        </p:blipFill>
        <p:spPr bwMode="auto">
          <a:xfrm>
            <a:off x="1676400" y="228600"/>
            <a:ext cx="8839200" cy="6248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72EFDAD4-5E74-4372-B280-31C6DB7DA750}" type="slidenum">
              <a:rPr lang="en-US"/>
              <a:pPr>
                <a:defRPr/>
              </a:pPr>
              <a:t>93</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The Parent Stage"/>
          <p:cNvPicPr>
            <a:picLocks noChangeAspect="1" noChangeArrowheads="1"/>
          </p:cNvPicPr>
          <p:nvPr/>
        </p:nvPicPr>
        <p:blipFill>
          <a:blip r:embed="rId2" cstate="print"/>
          <a:srcRect/>
          <a:stretch>
            <a:fillRect/>
          </a:stretch>
        </p:blipFill>
        <p:spPr bwMode="auto">
          <a:xfrm>
            <a:off x="1676400" y="228600"/>
            <a:ext cx="8839200" cy="6248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C0F3F43-756F-462B-854A-C63093756744}" type="slidenum">
              <a:rPr lang="en-US"/>
              <a:pPr>
                <a:defRPr/>
              </a:pPr>
              <a:t>94</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The Elder Stage"/>
          <p:cNvPicPr>
            <a:picLocks noChangeAspect="1" noChangeArrowheads="1"/>
          </p:cNvPicPr>
          <p:nvPr/>
        </p:nvPicPr>
        <p:blipFill>
          <a:blip r:embed="rId2" cstate="print"/>
          <a:srcRect/>
          <a:stretch>
            <a:fillRect/>
          </a:stretch>
        </p:blipFill>
        <p:spPr bwMode="auto">
          <a:xfrm>
            <a:off x="1828800" y="228600"/>
            <a:ext cx="8458200" cy="6248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2DA27936-A487-4601-8ED3-3322F4D2F208}" type="slidenum">
              <a:rPr lang="en-US"/>
              <a:pPr>
                <a:defRPr/>
              </a:pPr>
              <a:t>95</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fontAlgn="auto" hangingPunct="1">
              <a:spcAft>
                <a:spcPts val="0"/>
              </a:spcAft>
              <a:defRPr/>
            </a:pPr>
            <a:r>
              <a:rPr lang="en-US" sz="4000">
                <a:solidFill>
                  <a:schemeClr val="tx2">
                    <a:tint val="100000"/>
                    <a:satMod val="250000"/>
                  </a:schemeClr>
                </a:solidFill>
              </a:rPr>
              <a:t>Additional keys to </a:t>
            </a:r>
            <a:br>
              <a:rPr lang="en-US" sz="4000">
                <a:solidFill>
                  <a:schemeClr val="tx2">
                    <a:tint val="100000"/>
                    <a:satMod val="250000"/>
                  </a:schemeClr>
                </a:solidFill>
              </a:rPr>
            </a:br>
            <a:r>
              <a:rPr lang="en-US" sz="4000">
                <a:solidFill>
                  <a:schemeClr val="tx2">
                    <a:tint val="100000"/>
                    <a:satMod val="250000"/>
                  </a:schemeClr>
                </a:solidFill>
              </a:rPr>
              <a:t>effective aftercare </a:t>
            </a:r>
          </a:p>
        </p:txBody>
      </p:sp>
      <p:sp>
        <p:nvSpPr>
          <p:cNvPr id="87043" name="Rectangle 3"/>
          <p:cNvSpPr>
            <a:spLocks noGrp="1" noChangeArrowheads="1"/>
          </p:cNvSpPr>
          <p:nvPr>
            <p:ph idx="1"/>
          </p:nvPr>
        </p:nvSpPr>
        <p:spPr/>
        <p:txBody>
          <a:bodyPr>
            <a:normAutofit/>
          </a:bodyPr>
          <a:lstStyle/>
          <a:p>
            <a:pPr marL="320040" indent="-320040" eaLnBrk="1" fontAlgn="auto" hangingPunct="1">
              <a:spcAft>
                <a:spcPct val="35000"/>
              </a:spcAft>
              <a:buNone/>
              <a:defRPr/>
            </a:pPr>
            <a:r>
              <a:rPr lang="en-US" dirty="0" smtClean="0">
                <a:effectLst>
                  <a:outerShdw blurRad="38100" dist="38100" dir="2700000" algn="tl">
                    <a:srgbClr val="000000">
                      <a:alpha val="43137"/>
                    </a:srgbClr>
                  </a:outerShdw>
                </a:effectLst>
              </a:rPr>
              <a:t>1.	Regular church attendance</a:t>
            </a:r>
          </a:p>
          <a:p>
            <a:pPr marL="320040" indent="-320040" eaLnBrk="1" fontAlgn="auto" hangingPunct="1">
              <a:spcAft>
                <a:spcPct val="35000"/>
              </a:spcAft>
              <a:buNone/>
              <a:defRPr/>
            </a:pPr>
            <a:r>
              <a:rPr lang="en-US" dirty="0" smtClean="0">
                <a:effectLst>
                  <a:outerShdw blurRad="38100" dist="38100" dir="2700000" algn="tl">
                    <a:srgbClr val="000000">
                      <a:alpha val="43137"/>
                    </a:srgbClr>
                  </a:outerShdw>
                </a:effectLst>
              </a:rPr>
              <a:t>2.	Daily personal devotions—reading Bible and personal prayer</a:t>
            </a:r>
          </a:p>
          <a:p>
            <a:pPr marL="320040" indent="-320040" eaLnBrk="1" fontAlgn="auto" hangingPunct="1">
              <a:spcAft>
                <a:spcPct val="35000"/>
              </a:spcAft>
              <a:buNone/>
              <a:defRPr/>
            </a:pPr>
            <a:r>
              <a:rPr lang="en-US" dirty="0" smtClean="0">
                <a:effectLst>
                  <a:outerShdw blurRad="38100" dist="38100" dir="2700000" algn="tl">
                    <a:srgbClr val="000000">
                      <a:alpha val="43137"/>
                    </a:srgbClr>
                  </a:outerShdw>
                </a:effectLst>
              </a:rPr>
              <a:t>3.	Living with Christian family or friends</a:t>
            </a:r>
          </a:p>
          <a:p>
            <a:pPr marL="320040" indent="-320040" eaLnBrk="1" fontAlgn="auto" hangingPunct="1">
              <a:spcAft>
                <a:spcPts val="0"/>
              </a:spcAft>
              <a:buNone/>
              <a:defRPr/>
            </a:pPr>
            <a:r>
              <a:rPr lang="en-US" dirty="0" smtClean="0">
                <a:effectLst>
                  <a:outerShdw blurRad="38100" dist="38100" dir="2700000" algn="tl">
                    <a:srgbClr val="000000">
                      <a:alpha val="43137"/>
                    </a:srgbClr>
                  </a:outerShdw>
                </a:effectLst>
              </a:rPr>
              <a:t>4.	Have a person of accountability</a:t>
            </a:r>
          </a:p>
          <a:p>
            <a:pPr marL="320040" indent="-320040" eaLnBrk="1" fontAlgn="auto" hangingPunct="1">
              <a:spcAft>
                <a:spcPts val="0"/>
              </a:spcAft>
              <a:buNone/>
              <a:defRPr/>
            </a:pPr>
            <a:r>
              <a:rPr lang="en-US" dirty="0" smtClean="0">
                <a:effectLst>
                  <a:outerShdw blurRad="38100" dist="38100" dir="2700000" algn="tl">
                    <a:srgbClr val="000000">
                      <a:alpha val="43137"/>
                    </a:srgbClr>
                  </a:outerShdw>
                </a:effectLst>
              </a:rPr>
              <a:t>	Have a written contract to spell out details of accountability.  </a:t>
            </a:r>
          </a:p>
        </p:txBody>
      </p:sp>
      <p:sp>
        <p:nvSpPr>
          <p:cNvPr id="4" name="Slide Number Placeholder 3"/>
          <p:cNvSpPr>
            <a:spLocks noGrp="1"/>
          </p:cNvSpPr>
          <p:nvPr>
            <p:ph type="sldNum" sz="quarter" idx="12"/>
          </p:nvPr>
        </p:nvSpPr>
        <p:spPr/>
        <p:txBody>
          <a:bodyPr/>
          <a:lstStyle/>
          <a:p>
            <a:pPr>
              <a:defRPr/>
            </a:pPr>
            <a:fld id="{55F6127F-5D54-4A5B-8D8B-41617C264A69}" type="slidenum">
              <a:rPr lang="en-US"/>
              <a:pPr>
                <a:defRPr/>
              </a:pPr>
              <a:t>96</a:t>
            </a:fld>
            <a:endParaRPr lang="en-US"/>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Date Placeholder 5"/>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1981200" y="914401"/>
            <a:ext cx="8229600" cy="5211763"/>
          </a:xfrm>
        </p:spPr>
        <p:txBody>
          <a:bodyPr/>
          <a:lstStyle/>
          <a:p>
            <a:pPr eaLnBrk="1" hangingPunct="1">
              <a:spcAft>
                <a:spcPct val="35000"/>
              </a:spcAft>
              <a:buFontTx/>
              <a:buNone/>
            </a:pPr>
            <a:r>
              <a:rPr lang="en-US" dirty="0" smtClean="0">
                <a:effectLst>
                  <a:outerShdw blurRad="38100" dist="38100" dir="2700000" algn="tl">
                    <a:srgbClr val="000000">
                      <a:alpha val="43137"/>
                    </a:srgbClr>
                  </a:outerShdw>
                </a:effectLst>
              </a:rPr>
              <a:t>5.	A personal ministry—personal evangelism, teaching a class at church, care for the homeless, etc.</a:t>
            </a:r>
          </a:p>
          <a:p>
            <a:pPr eaLnBrk="1" hangingPunct="1">
              <a:spcAft>
                <a:spcPct val="35000"/>
              </a:spcAft>
              <a:buFontTx/>
              <a:buNone/>
            </a:pPr>
            <a:r>
              <a:rPr lang="en-US" dirty="0" smtClean="0">
                <a:effectLst>
                  <a:outerShdw blurRad="38100" dist="38100" dir="2700000" algn="tl">
                    <a:srgbClr val="000000">
                      <a:alpha val="43137"/>
                    </a:srgbClr>
                  </a:outerShdw>
                </a:effectLst>
              </a:rPr>
              <a:t>6.	Have an emergency “tool box” to respond to temptations</a:t>
            </a:r>
          </a:p>
          <a:p>
            <a:pPr eaLnBrk="1" hangingPunct="1">
              <a:spcAft>
                <a:spcPct val="35000"/>
              </a:spcAft>
              <a:buFontTx/>
              <a:buNone/>
            </a:pPr>
            <a:r>
              <a:rPr lang="en-US" dirty="0" smtClean="0">
                <a:effectLst>
                  <a:outerShdw blurRad="38100" dist="38100" dir="2700000" algn="tl">
                    <a:srgbClr val="000000">
                      <a:alpha val="43137"/>
                    </a:srgbClr>
                  </a:outerShdw>
                </a:effectLst>
              </a:rPr>
              <a:t>7.	Have a vision, dream, and a calling for your life</a:t>
            </a:r>
          </a:p>
          <a:p>
            <a:pPr eaLnBrk="1" hangingPunct="1">
              <a:buFontTx/>
              <a:buNone/>
            </a:pPr>
            <a:r>
              <a:rPr lang="en-US" dirty="0" smtClean="0">
                <a:effectLst>
                  <a:outerShdw blurRad="38100" dist="38100" dir="2700000" algn="tl">
                    <a:srgbClr val="000000">
                      <a:alpha val="43137"/>
                    </a:srgbClr>
                  </a:outerShdw>
                </a:effectLst>
              </a:rPr>
              <a:t>8.	Learn how to “return to joy” in daily living</a:t>
            </a:r>
          </a:p>
        </p:txBody>
      </p:sp>
      <p:sp>
        <p:nvSpPr>
          <p:cNvPr id="3" name="Slide Number Placeholder 2"/>
          <p:cNvSpPr>
            <a:spLocks noGrp="1"/>
          </p:cNvSpPr>
          <p:nvPr>
            <p:ph type="sldNum" sz="quarter" idx="12"/>
          </p:nvPr>
        </p:nvSpPr>
        <p:spPr/>
        <p:txBody>
          <a:bodyPr/>
          <a:lstStyle/>
          <a:p>
            <a:pPr>
              <a:defRPr/>
            </a:pPr>
            <a:fld id="{5A195249-A407-41BC-823F-D8208E5116A9}" type="slidenum">
              <a:rPr lang="en-US"/>
              <a:pPr>
                <a:defRPr/>
              </a:pPr>
              <a:t>97</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66"/>
            <a:ext cx="10972800" cy="1524000"/>
          </a:xfrm>
        </p:spPr>
        <p:txBody>
          <a:bodyPr/>
          <a:lstStyle/>
          <a:p>
            <a:pPr algn="ctr"/>
            <a:r>
              <a:rPr lang="en-US" dirty="0" smtClean="0"/>
              <a:t>Questions</a:t>
            </a:r>
            <a:endParaRPr lang="en-US" dirty="0"/>
          </a:p>
        </p:txBody>
      </p:sp>
      <p:sp>
        <p:nvSpPr>
          <p:cNvPr id="4" name="Date Placeholder 3"/>
          <p:cNvSpPr>
            <a:spLocks noGrp="1"/>
          </p:cNvSpPr>
          <p:nvPr>
            <p:ph type="dt" sz="half" idx="10"/>
          </p:nvPr>
        </p:nvSpPr>
        <p:spPr/>
        <p:txBody>
          <a:bodyPr/>
          <a:lstStyle/>
          <a:p>
            <a:pPr>
              <a:defRPr/>
            </a:pPr>
            <a:r>
              <a:rPr lang="en-US" smtClean="0"/>
              <a:t>Course  T509.01   iteenchallenge.org</a:t>
            </a:r>
            <a:endParaRPr lang="en-US" dirty="0"/>
          </a:p>
        </p:txBody>
      </p:sp>
      <p:sp>
        <p:nvSpPr>
          <p:cNvPr id="5" name="Footer Placeholder 4"/>
          <p:cNvSpPr>
            <a:spLocks noGrp="1"/>
          </p:cNvSpPr>
          <p:nvPr>
            <p:ph type="ftr" sz="quarter" idx="11"/>
          </p:nvPr>
        </p:nvSpPr>
        <p:spPr/>
        <p:txBody>
          <a:bodyPr/>
          <a:lstStyle/>
          <a:p>
            <a:pPr>
              <a:defRPr/>
            </a:pPr>
            <a:r>
              <a:rPr lang="en-US" smtClean="0"/>
              <a:t>Version 2.4    Last Revised 10-2023</a:t>
            </a:r>
            <a:endParaRPr lang="en-US"/>
          </a:p>
        </p:txBody>
      </p:sp>
      <p:sp>
        <p:nvSpPr>
          <p:cNvPr id="6" name="Slide Number Placeholder 5"/>
          <p:cNvSpPr>
            <a:spLocks noGrp="1"/>
          </p:cNvSpPr>
          <p:nvPr>
            <p:ph type="sldNum" sz="quarter" idx="12"/>
          </p:nvPr>
        </p:nvSpPr>
        <p:spPr/>
        <p:txBody>
          <a:bodyPr/>
          <a:lstStyle/>
          <a:p>
            <a:pPr>
              <a:defRPr/>
            </a:pPr>
            <a:fld id="{474097A7-0CC8-4B37-BB74-928581C9D395}" type="slidenum">
              <a:rPr lang="en-US" smtClean="0"/>
              <a:pPr>
                <a:defRPr/>
              </a:pPr>
              <a:t>98</a:t>
            </a:fld>
            <a:endParaRPr lang="en-US" dirty="0"/>
          </a:p>
        </p:txBody>
      </p:sp>
    </p:spTree>
    <p:extLst>
      <p:ext uri="{BB962C8B-B14F-4D97-AF65-F5344CB8AC3E}">
        <p14:creationId xmlns:p14="http://schemas.microsoft.com/office/powerpoint/2010/main" val="42196646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idx="1"/>
          </p:nvPr>
        </p:nvSpPr>
        <p:spPr/>
        <p:txBody>
          <a:bodyPr/>
          <a:lstStyle/>
          <a:p>
            <a:pPr algn="ctr" eaLnBrk="1" hangingPunct="1">
              <a:buFontTx/>
              <a:buNone/>
            </a:pPr>
            <a:endParaRPr lang="en-US" smtClean="0"/>
          </a:p>
          <a:p>
            <a:pPr eaLnBrk="1" hangingPunct="1">
              <a:buFontTx/>
              <a:buNone/>
            </a:pPr>
            <a:endParaRPr lang="en-US" smtClean="0"/>
          </a:p>
        </p:txBody>
      </p:sp>
      <p:sp>
        <p:nvSpPr>
          <p:cNvPr id="3" name="Slide Number Placeholder 2"/>
          <p:cNvSpPr>
            <a:spLocks noGrp="1"/>
          </p:cNvSpPr>
          <p:nvPr>
            <p:ph type="sldNum" sz="quarter" idx="12"/>
          </p:nvPr>
        </p:nvSpPr>
        <p:spPr/>
        <p:txBody>
          <a:bodyPr/>
          <a:lstStyle/>
          <a:p>
            <a:pPr>
              <a:defRPr/>
            </a:pPr>
            <a:fld id="{4CCAB225-3771-46A1-991C-841F498B9AB9}" type="slidenum">
              <a:rPr lang="en-US"/>
              <a:pPr>
                <a:defRPr/>
              </a:pPr>
              <a:t>99</a:t>
            </a:fld>
            <a:endParaRPr lang="en-US"/>
          </a:p>
        </p:txBody>
      </p:sp>
      <p:sp>
        <p:nvSpPr>
          <p:cNvPr id="4" name="Footer Placeholder 3"/>
          <p:cNvSpPr>
            <a:spLocks noGrp="1"/>
          </p:cNvSpPr>
          <p:nvPr>
            <p:ph type="ftr" sz="quarter" idx="11"/>
          </p:nvPr>
        </p:nvSpPr>
        <p:spPr/>
        <p:txBody>
          <a:bodyPr/>
          <a:lstStyle/>
          <a:p>
            <a:pPr>
              <a:defRPr/>
            </a:pPr>
            <a:r>
              <a:rPr lang="en-US" smtClean="0"/>
              <a:t>Version 2.4    Last Revised 10-2023</a:t>
            </a:r>
            <a:endParaRPr lang="en-US"/>
          </a:p>
        </p:txBody>
      </p:sp>
      <p:sp>
        <p:nvSpPr>
          <p:cNvPr id="5" name="Date Placeholder 4"/>
          <p:cNvSpPr>
            <a:spLocks noGrp="1"/>
          </p:cNvSpPr>
          <p:nvPr>
            <p:ph type="dt" sz="quarter" idx="10"/>
          </p:nvPr>
        </p:nvSpPr>
        <p:spPr/>
        <p:txBody>
          <a:bodyPr/>
          <a:lstStyle/>
          <a:p>
            <a:pPr>
              <a:defRPr/>
            </a:pPr>
            <a:r>
              <a:rPr lang="en-US" smtClean="0"/>
              <a:t>Course  T509.01   iteenchallenge.org</a:t>
            </a:r>
            <a:endParaRPr lang="en-US" dirty="0"/>
          </a:p>
        </p:txBody>
      </p:sp>
      <p:pic>
        <p:nvPicPr>
          <p:cNvPr id="103430"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632200" y="689025"/>
            <a:ext cx="4927600" cy="2279550"/>
          </a:xfrm>
          <a:prstGeom prst="rect">
            <a:avLst/>
          </a:prstGeom>
          <a:noFill/>
          <a:ln w="9525">
            <a:noFill/>
            <a:miter lim="800000"/>
            <a:headEnd/>
            <a:tailEnd/>
          </a:ln>
        </p:spPr>
      </p:pic>
      <p:sp>
        <p:nvSpPr>
          <p:cNvPr id="103431" name="TextBox 6"/>
          <p:cNvSpPr txBox="1">
            <a:spLocks noChangeArrowheads="1"/>
          </p:cNvSpPr>
          <p:nvPr/>
        </p:nvSpPr>
        <p:spPr bwMode="auto">
          <a:xfrm>
            <a:off x="2362200" y="2971800"/>
            <a:ext cx="7848600" cy="369888"/>
          </a:xfrm>
          <a:prstGeom prst="rect">
            <a:avLst/>
          </a:prstGeom>
          <a:noFill/>
          <a:ln w="9525">
            <a:noFill/>
            <a:miter lim="800000"/>
            <a:headEnd/>
            <a:tailEnd/>
          </a:ln>
        </p:spPr>
        <p:txBody>
          <a:bodyPr>
            <a:spAutoFit/>
          </a:bodyPr>
          <a:lstStyle/>
          <a:p>
            <a:endParaRPr lang="en-US"/>
          </a:p>
        </p:txBody>
      </p:sp>
      <p:sp>
        <p:nvSpPr>
          <p:cNvPr id="13" name="Rectangle 12"/>
          <p:cNvSpPr/>
          <p:nvPr/>
        </p:nvSpPr>
        <p:spPr>
          <a:xfrm>
            <a:off x="2895600" y="2890838"/>
            <a:ext cx="6324600" cy="3384550"/>
          </a:xfrm>
          <a:prstGeom prst="rect">
            <a:avLst/>
          </a:prstGeom>
        </p:spPr>
        <p:txBody>
          <a:bodyPr>
            <a:spAutoFit/>
          </a:bodyPr>
          <a:lstStyle/>
          <a:p>
            <a:pPr algn="ctr" eaLnBrk="0" hangingPunct="0">
              <a:defRPr/>
            </a:pPr>
            <a:r>
              <a:rPr lang="en-US" sz="3200" b="1" dirty="0">
                <a:latin typeface="Arial" pitchFamily="34" charset="0"/>
                <a:ea typeface="Times New Roman" pitchFamily="18" charset="0"/>
                <a:cs typeface="+mn-cs"/>
              </a:rPr>
              <a:t>Contact Information:</a:t>
            </a:r>
          </a:p>
          <a:p>
            <a:pPr algn="ctr" eaLnBrk="0" hangingPunct="0">
              <a:defRPr/>
            </a:pPr>
            <a:r>
              <a:rPr lang="en-US" dirty="0">
                <a:latin typeface="Arial" pitchFamily="34" charset="0"/>
                <a:ea typeface="Times New Roman" pitchFamily="18" charset="0"/>
                <a:cs typeface="+mn-cs"/>
              </a:rPr>
              <a:t>Global Teen Challenge</a:t>
            </a:r>
            <a:endParaRPr lang="en-US" sz="1100" dirty="0">
              <a:latin typeface="Arial" pitchFamily="34" charset="0"/>
              <a:cs typeface="+mn-cs"/>
            </a:endParaRPr>
          </a:p>
          <a:p>
            <a:pPr algn="ctr" eaLnBrk="0" hangingPunct="0">
              <a:defRPr/>
            </a:pPr>
            <a:r>
              <a:rPr lang="en-US" dirty="0">
                <a:latin typeface="Arial" pitchFamily="34" charset="0"/>
                <a:ea typeface="Times New Roman" pitchFamily="18" charset="0"/>
                <a:cs typeface="+mn-cs"/>
              </a:rPr>
              <a:t>PO Box 511</a:t>
            </a:r>
            <a:endParaRPr lang="en-US" sz="1100" dirty="0">
              <a:latin typeface="Arial" pitchFamily="34" charset="0"/>
              <a:cs typeface="+mn-cs"/>
            </a:endParaRPr>
          </a:p>
          <a:p>
            <a:pPr algn="ctr">
              <a:defRPr/>
            </a:pPr>
            <a:r>
              <a:rPr lang="en-US" dirty="0">
                <a:latin typeface="Arial" pitchFamily="34" charset="0"/>
                <a:ea typeface="Times New Roman" pitchFamily="18" charset="0"/>
                <a:cs typeface="+mn-cs"/>
              </a:rPr>
              <a:t>Columbus, GA 31902 </a:t>
            </a:r>
            <a:r>
              <a:rPr lang="en-US" sz="1400" dirty="0">
                <a:latin typeface="Arial" pitchFamily="34" charset="0"/>
                <a:ea typeface="Times New Roman" pitchFamily="18" charset="0"/>
                <a:cs typeface="+mn-cs"/>
              </a:rPr>
              <a:t>USA</a:t>
            </a:r>
          </a:p>
          <a:p>
            <a:pPr algn="ctr">
              <a:defRPr/>
            </a:pPr>
            <a:r>
              <a:rPr lang="en-US" sz="2000" dirty="0">
                <a:cs typeface="+mn-cs"/>
              </a:rPr>
              <a:t>Phone:  706-576-6555</a:t>
            </a:r>
            <a:endParaRPr lang="en-US" sz="2000" i="1" dirty="0">
              <a:cs typeface="+mn-cs"/>
            </a:endParaRPr>
          </a:p>
          <a:p>
            <a:pPr algn="ctr">
              <a:defRPr/>
            </a:pPr>
            <a:r>
              <a:rPr lang="en-US" sz="2000" dirty="0">
                <a:cs typeface="+mn-cs"/>
              </a:rPr>
              <a:t>Email:  </a:t>
            </a:r>
            <a:r>
              <a:rPr lang="en-US" sz="2000" u="sng" dirty="0">
                <a:cs typeface="+mn-cs"/>
              </a:rPr>
              <a:t>gtc@globaltc.org</a:t>
            </a:r>
            <a:endParaRPr lang="en-US" sz="2000" i="1" dirty="0">
              <a:cs typeface="+mn-cs"/>
            </a:endParaRPr>
          </a:p>
          <a:p>
            <a:pPr algn="ctr">
              <a:defRPr/>
            </a:pPr>
            <a:r>
              <a:rPr lang="en-US" sz="2000" dirty="0">
                <a:cs typeface="+mn-cs"/>
              </a:rPr>
              <a:t>Websites:</a:t>
            </a:r>
          </a:p>
          <a:p>
            <a:pPr algn="ctr">
              <a:defRPr/>
            </a:pPr>
            <a:r>
              <a:rPr lang="en-US" sz="2000" dirty="0">
                <a:cs typeface="+mn-cs"/>
              </a:rPr>
              <a:t>Training resources:  </a:t>
            </a:r>
            <a:r>
              <a:rPr lang="en-US" sz="2000" u="sng" dirty="0">
                <a:cs typeface="+mn-cs"/>
              </a:rPr>
              <a:t>iTeenChallenge.org</a:t>
            </a:r>
            <a:endParaRPr lang="en-US" sz="2000" i="1" dirty="0">
              <a:cs typeface="+mn-cs"/>
            </a:endParaRPr>
          </a:p>
          <a:p>
            <a:pPr algn="ctr">
              <a:defRPr/>
            </a:pPr>
            <a:r>
              <a:rPr lang="en-US" sz="2000" dirty="0">
                <a:cs typeface="+mn-cs"/>
              </a:rPr>
              <a:t>Global Teen Challenge:  </a:t>
            </a:r>
            <a:r>
              <a:rPr lang="en-US" sz="2000" u="sng" dirty="0">
                <a:cs typeface="+mn-cs"/>
              </a:rPr>
              <a:t>Globaltc.org</a:t>
            </a:r>
            <a:endParaRPr lang="en-US" sz="2000" i="1" dirty="0">
              <a:cs typeface="+mn-cs"/>
            </a:endParaRPr>
          </a:p>
          <a:p>
            <a:pPr eaLnBrk="0" hangingPunct="0">
              <a:defRPr/>
            </a:pPr>
            <a:endParaRPr lang="en-US" sz="2800" dirty="0">
              <a:latin typeface="Arial" pitchFamily="34" charset="0"/>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12154</TotalTime>
  <Words>4621</Words>
  <Application>Microsoft Office PowerPoint</Application>
  <PresentationFormat>Widescreen</PresentationFormat>
  <Paragraphs>813</Paragraphs>
  <Slides>99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Apple Chancery</vt:lpstr>
      <vt:lpstr>Arial</vt:lpstr>
      <vt:lpstr>Calibri</vt:lpstr>
      <vt:lpstr>Corbel</vt:lpstr>
      <vt:lpstr>Times New Roman</vt:lpstr>
      <vt:lpstr>Wingdings 2</vt:lpstr>
      <vt:lpstr>Deluxe</vt:lpstr>
      <vt:lpstr>Understanding the Steps to Relapse</vt:lpstr>
      <vt:lpstr>Personal Application Ideas</vt:lpstr>
      <vt:lpstr>PowerPoint Presentation</vt:lpstr>
      <vt:lpstr>Chapter 1 Introduction to Relapse</vt:lpstr>
      <vt:lpstr>1. Relapse</vt:lpstr>
      <vt:lpstr>2.  Recovery</vt:lpstr>
      <vt:lpstr>3.  Addiction</vt:lpstr>
      <vt:lpstr>4.  Healthy Living</vt:lpstr>
      <vt:lpstr>Relapse has 2 major stages</vt:lpstr>
      <vt:lpstr>Seven reasons why recovery quickly turns into relapse</vt:lpstr>
      <vt:lpstr>Does all relapse cause the same damage?</vt:lpstr>
      <vt:lpstr>PowerPoint Presentation</vt:lpstr>
      <vt:lpstr>Chapter 2 Relapse</vt:lpstr>
      <vt:lpstr>Seven reasons why recovery quickly turns into relapse</vt:lpstr>
      <vt:lpstr>PowerPoint Presentation</vt:lpstr>
      <vt:lpstr>PowerPoint Presentation</vt:lpstr>
      <vt:lpstr>PowerPoint Presentation</vt:lpstr>
      <vt:lpstr>PowerPoint Presentation</vt:lpstr>
      <vt:lpstr>A closer look at relapse</vt:lpstr>
      <vt:lpstr>PowerPoint Presentation</vt:lpstr>
      <vt:lpstr>PowerPoint Presentation</vt:lpstr>
      <vt:lpstr>37 Symptoms of Relapse  from Counseling for Relapse Prevention  by Terence T. Gorski &amp; Merlene Miller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Relapse &amp; recovery</vt:lpstr>
      <vt:lpstr>PowerPoint Presentation</vt:lpstr>
      <vt:lpstr>37 Symptoms of Relapse</vt:lpstr>
      <vt:lpstr>37 Symptoms of Relapse</vt:lpstr>
      <vt:lpstr>37 Symptoms of Relapse</vt:lpstr>
      <vt:lpstr>Chapter 3  The path to  addictions and  life–controlling problems</vt:lpstr>
      <vt:lpstr>3 major characteristics of those on the path to addictions</vt:lpstr>
      <vt:lpstr>What is an addiction?</vt:lpstr>
      <vt:lpstr>PowerPoint Presentation</vt:lpstr>
      <vt:lpstr>How does one get caught in an addiction?</vt:lpstr>
      <vt:lpstr>Four stages of an addiction</vt:lpstr>
      <vt:lpstr>PowerPoint Presentation</vt:lpstr>
      <vt:lpstr>Two types of damage that can set up a person to go down the path of addiction</vt:lpstr>
      <vt:lpstr>The issue of taking personal responsibility for your actions</vt:lpstr>
      <vt:lpstr>Chapter 4 Recovery</vt:lpstr>
      <vt:lpstr>The foundation for Recovery</vt:lpstr>
      <vt:lpstr>PowerPoint Presentation</vt:lpstr>
      <vt:lpstr>PowerPoint Presentation</vt:lpstr>
      <vt:lpstr>4 Keys to Recovery</vt:lpstr>
      <vt:lpstr>PowerPoint Presentation</vt:lpstr>
      <vt:lpstr>  1.  Intervention</vt:lpstr>
      <vt:lpstr>2.  Detox</vt:lpstr>
      <vt:lpstr>3.  Learning steps to healthy living</vt:lpstr>
      <vt:lpstr>PowerPoint Presentation</vt:lpstr>
      <vt:lpstr>PowerPoint Presentation</vt:lpstr>
      <vt:lpstr>Recovery involves  the 3 basics of healthy living</vt:lpstr>
      <vt:lpstr>Spiritual foundation &amp;  process for change</vt:lpstr>
      <vt:lpstr>PowerPoint Presentation</vt:lpstr>
      <vt:lpstr>PowerPoint Presentation</vt:lpstr>
      <vt:lpstr>PowerPoint Presentation</vt:lpstr>
      <vt:lpstr>PowerPoint Presentation</vt:lpstr>
      <vt:lpstr>Christian Discipleship in Recovery</vt:lpstr>
      <vt:lpstr>PowerPoint Presentation</vt:lpstr>
      <vt:lpstr>Group Studies for New Life</vt:lpstr>
      <vt:lpstr>Putting off old way of living Putting on the new way of living</vt:lpstr>
      <vt:lpstr>PowerPoint Presentation</vt:lpstr>
      <vt:lpstr>PowerPoint Presentation</vt:lpstr>
      <vt:lpstr>PowerPoint Presentation</vt:lpstr>
      <vt:lpstr>What does recovery mean?</vt:lpstr>
      <vt:lpstr>Recovery often involves 4 phases</vt:lpstr>
      <vt:lpstr>What does a healthy transition look like?</vt:lpstr>
      <vt:lpstr>What does recovery look like?</vt:lpstr>
      <vt:lpstr>PowerPoint Presentation</vt:lpstr>
      <vt:lpstr>PowerPoint Presentation</vt:lpstr>
      <vt:lpstr>What is in your toolbox for recovery?</vt:lpstr>
      <vt:lpstr>www.TeenChallengeAlumni.com</vt:lpstr>
      <vt:lpstr>Chapter 5 Healthy living</vt:lpstr>
      <vt:lpstr> Path to maturity has   3 characteristics</vt:lpstr>
      <vt:lpstr>PowerPoint Presentation</vt:lpstr>
      <vt:lpstr>PowerPoint Presentation</vt:lpstr>
      <vt:lpstr>2. The path to maturity goes through problems</vt:lpstr>
      <vt:lpstr>PowerPoint Presentation</vt:lpstr>
      <vt:lpstr>PowerPoint Presentation</vt:lpstr>
      <vt:lpstr>3.   Path to maturity is through relationships.</vt:lpstr>
      <vt:lpstr>PowerPoint Presentation</vt:lpstr>
      <vt:lpstr>PowerPoint Presentation</vt:lpstr>
      <vt:lpstr>Chapter 6  A second look at  Healthy living—Steps to maturity</vt:lpstr>
      <vt:lpstr>PowerPoint Presentation</vt:lpstr>
      <vt:lpstr>PowerPoint Presentation</vt:lpstr>
      <vt:lpstr>Stages of Life</vt:lpstr>
      <vt:lpstr>PowerPoint Presentation</vt:lpstr>
      <vt:lpstr>PowerPoint Presentation</vt:lpstr>
      <vt:lpstr>PowerPoint Presentation</vt:lpstr>
      <vt:lpstr>PowerPoint Presentation</vt:lpstr>
      <vt:lpstr>PowerPoint Presentation</vt:lpstr>
      <vt:lpstr>Additional keys to  effective aftercare </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Steps to Relapse  Spelling Recovery Backwards  By Dave Batty</dc:title>
  <dc:creator>Dave Batty</dc:creator>
  <cp:lastModifiedBy>Dave Batty</cp:lastModifiedBy>
  <cp:revision>294</cp:revision>
  <dcterms:created xsi:type="dcterms:W3CDTF">2006-05-10T19:26:46Z</dcterms:created>
  <dcterms:modified xsi:type="dcterms:W3CDTF">2023-10-18T17:08:39Z</dcterms:modified>
</cp:coreProperties>
</file>