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69" r:id="rId1"/>
  </p:sldMasterIdLst>
  <p:notesMasterIdLst>
    <p:notesMasterId r:id="rId23"/>
  </p:notesMasterIdLst>
  <p:sldIdLst>
    <p:sldId id="256" r:id="rId2"/>
    <p:sldId id="257" r:id="rId3"/>
    <p:sldId id="258" r:id="rId4"/>
    <p:sldId id="327" r:id="rId5"/>
    <p:sldId id="259" r:id="rId6"/>
    <p:sldId id="328" r:id="rId7"/>
    <p:sldId id="335" r:id="rId8"/>
    <p:sldId id="329" r:id="rId9"/>
    <p:sldId id="262" r:id="rId10"/>
    <p:sldId id="305" r:id="rId11"/>
    <p:sldId id="330" r:id="rId12"/>
    <p:sldId id="260" r:id="rId13"/>
    <p:sldId id="331" r:id="rId14"/>
    <p:sldId id="332" r:id="rId15"/>
    <p:sldId id="333" r:id="rId16"/>
    <p:sldId id="334" r:id="rId17"/>
    <p:sldId id="265" r:id="rId18"/>
    <p:sldId id="271" r:id="rId19"/>
    <p:sldId id="302" r:id="rId20"/>
    <p:sldId id="297" r:id="rId21"/>
    <p:sldId id="27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66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4" autoAdjust="0"/>
  </p:normalViewPr>
  <p:slideViewPr>
    <p:cSldViewPr>
      <p:cViewPr varScale="1">
        <p:scale>
          <a:sx n="105" d="100"/>
          <a:sy n="105" d="100"/>
        </p:scale>
        <p:origin x="79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283968"/>
        <c:axId val="21285504"/>
        <c:axId val="0"/>
      </c:bar3DChart>
      <c:catAx>
        <c:axId val="21283968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15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7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1285504"/>
        <c:crosses val="autoZero"/>
        <c:auto val="1"/>
        <c:lblAlgn val="ctr"/>
        <c:lblOffset val="100"/>
        <c:tickMarkSkip val="1"/>
        <c:noMultiLvlLbl val="0"/>
      </c:catAx>
      <c:valAx>
        <c:axId val="21285504"/>
        <c:scaling>
          <c:orientation val="minMax"/>
        </c:scaling>
        <c:delete val="0"/>
        <c:axPos val="l"/>
        <c:majorGridlines>
          <c:spPr>
            <a:ln w="1535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15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7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1283968"/>
        <c:crosses val="autoZero"/>
        <c:crossBetween val="between"/>
      </c:valAx>
      <c:spPr>
        <a:noFill/>
        <a:ln w="12276">
          <a:noFill/>
        </a:ln>
      </c:spPr>
    </c:plotArea>
    <c:legend>
      <c:legendPos val="r"/>
      <c:layout>
        <c:manualLayout>
          <c:xMode val="edge"/>
          <c:yMode val="edge"/>
          <c:x val="0.79104477611940283"/>
          <c:y val="0.41145833333333343"/>
          <c:w val="0.20149253731343281"/>
          <c:h val="0.17881944444444445"/>
        </c:manualLayout>
      </c:layout>
      <c:overlay val="0"/>
      <c:spPr>
        <a:noFill/>
        <a:ln w="1535">
          <a:solidFill>
            <a:schemeClr val="tx1"/>
          </a:solidFill>
          <a:prstDash val="solid"/>
        </a:ln>
      </c:spPr>
      <c:txPr>
        <a:bodyPr/>
        <a:lstStyle/>
        <a:p>
          <a:pPr>
            <a:defRPr sz="800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967232"/>
        <c:axId val="21968768"/>
        <c:axId val="0"/>
      </c:bar3DChart>
      <c:catAx>
        <c:axId val="21967232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15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7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1968768"/>
        <c:crosses val="autoZero"/>
        <c:auto val="1"/>
        <c:lblAlgn val="ctr"/>
        <c:lblOffset val="100"/>
        <c:tickMarkSkip val="1"/>
        <c:noMultiLvlLbl val="0"/>
      </c:catAx>
      <c:valAx>
        <c:axId val="21968768"/>
        <c:scaling>
          <c:orientation val="minMax"/>
        </c:scaling>
        <c:delete val="0"/>
        <c:axPos val="l"/>
        <c:majorGridlines>
          <c:spPr>
            <a:ln w="1535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15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7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1967232"/>
        <c:crosses val="autoZero"/>
        <c:crossBetween val="between"/>
      </c:valAx>
      <c:spPr>
        <a:noFill/>
        <a:ln w="12276">
          <a:noFill/>
        </a:ln>
      </c:spPr>
    </c:plotArea>
    <c:legend>
      <c:legendPos val="r"/>
      <c:layout>
        <c:manualLayout>
          <c:xMode val="edge"/>
          <c:yMode val="edge"/>
          <c:x val="0.79104477611940283"/>
          <c:y val="0.41145833333333343"/>
          <c:w val="0.20149253731343281"/>
          <c:h val="0.17881944444444445"/>
        </c:manualLayout>
      </c:layout>
      <c:overlay val="0"/>
      <c:spPr>
        <a:noFill/>
        <a:ln w="1535">
          <a:solidFill>
            <a:schemeClr val="tx1"/>
          </a:solidFill>
          <a:prstDash val="solid"/>
        </a:ln>
      </c:spPr>
      <c:txPr>
        <a:bodyPr/>
        <a:lstStyle/>
        <a:p>
          <a:pPr>
            <a:defRPr sz="800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85857586664443"/>
          <c:y val="8.988768048902504E-2"/>
          <c:w val="0.7882037533512064"/>
          <c:h val="0.82584269662921339"/>
        </c:manualLayout>
      </c:layout>
      <c:pieChart>
        <c:varyColors val="1"/>
        <c:ser>
          <c:idx val="0"/>
          <c:order val="0"/>
          <c:spPr>
            <a:solidFill>
              <a:srgbClr val="000080"/>
            </a:solidFill>
            <a:ln w="16887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80C-475D-877F-E61FBC0635C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80C-475D-877F-E61FBC0635C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80C-475D-877F-E61FBC0635C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80C-475D-877F-E61FBC0635C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80C-475D-877F-E61FBC0635C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480C-475D-877F-E61FBC0635C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480C-475D-877F-E61FBC0635C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480C-475D-877F-E61FBC0635C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480C-475D-877F-E61FBC0635C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480C-475D-877F-E61FBC0635CC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480C-475D-877F-E61FBC0635C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480C-475D-877F-E61FBC0635CC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C-480C-475D-877F-E61FBC0635CC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D-480C-475D-877F-E61FBC0635CC}"/>
              </c:ext>
            </c:extLst>
          </c:dPt>
          <c:dLbls>
            <c:spPr>
              <a:noFill/>
              <a:ln w="33775">
                <a:noFill/>
              </a:ln>
            </c:spPr>
            <c:txPr>
              <a:bodyPr/>
              <a:lstStyle/>
              <a:p>
                <a:pPr algn="ctr" rtl="1">
                  <a:defRPr sz="1762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'C:\Documents and Settings\staysharp\Desktop\New Staff training for 3-26\[14 pie chart.xls]Sheet1'!$B$1:$B$14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80C-475D-877F-E61FBC0635CC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33775">
          <a:noFill/>
        </a:ln>
      </c:spPr>
    </c:plotArea>
    <c:plotVisOnly val="1"/>
    <c:dispBlanksAs val="zero"/>
    <c:showDLblsOverMax val="0"/>
  </c:chart>
  <c:spPr>
    <a:gradFill rotWithShape="0">
      <a:gsLst>
        <a:gs pos="0">
          <a:srgbClr xmlns:mc="http://schemas.openxmlformats.org/markup-compatibility/2006" xmlns:a14="http://schemas.microsoft.com/office/drawing/2010/main" val="FFFFFF" mc:Ignorable="a14" a14:legacySpreadsheetColorIndex="30">
            <a:gamma/>
            <a:tint val="20000"/>
            <a:invGamma/>
          </a:srgbClr>
        </a:gs>
        <a:gs pos="100000">
          <a:srgbClr xmlns:mc="http://schemas.openxmlformats.org/markup-compatibility/2006" xmlns:a14="http://schemas.microsoft.com/office/drawing/2010/main" val="0066CC" mc:Ignorable="a14" a14:legacySpreadsheetColorIndex="30"/>
        </a:gs>
      </a:gsLst>
      <a:path path="rect">
        <a:fillToRect l="50000" t="50000" r="50000" b="50000"/>
      </a:path>
    </a:gradFill>
    <a:ln w="4222">
      <a:solidFill>
        <a:srgbClr val="000000"/>
      </a:solidFill>
      <a:prstDash val="solid"/>
    </a:ln>
  </c:spPr>
  <c:txPr>
    <a:bodyPr/>
    <a:lstStyle/>
    <a:p>
      <a:pPr>
        <a:defRPr sz="1762" b="0" i="0" u="none" strike="noStrike" baseline="0">
          <a:solidFill>
            <a:srgbClr val="FFFFFF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121976B-C8EA-496E-826D-A35D6B53EC4A}" type="datetimeFigureOut">
              <a:rPr lang="en-US"/>
              <a:pPr>
                <a:defRPr/>
              </a:pPr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3678FAD-1B9A-4252-A268-071430005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92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85A173-3B9A-4E83-B8BA-27470222C8D5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78FAD-1B9A-4252-A268-0714300051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3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78FAD-1B9A-4252-A268-0714300051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78FAD-1B9A-4252-A268-0714300051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8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78FAD-1B9A-4252-A268-07143000510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3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D2586-2516-4D53-8948-9A2B2BD2C5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76BD5-4705-4B68-A3FB-8490FBDB9E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57391-1A93-4EA8-9575-8FBF940F6B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4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494B-3EE9-4C9D-9ED4-A0261F011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0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2023</a:t>
            </a: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68A9-3D1C-44EA-BF5A-5BE82EB9F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DB1B0-3D7E-40F5-BE57-B0D64D98D4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2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9867E-1F34-4B66-80AF-F552E93305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25D01-BCA1-4454-A49F-D19734B981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D0C5D-07A6-429E-8F77-35E6EC9B1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4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6F8A1-BEC1-4D8C-82FE-2874017D49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36D37-4DAD-492F-BFA9-D4CC8F18C1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8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1B4CD-0F19-459C-94BF-C52FC1B9CB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6326C-0207-49BA-9764-3DDD19CE87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iTeenChallenge Course 506.03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18FE4B-D427-4A1E-93F7-33E0B446E2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83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g"/><Relationship Id="rId7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2600" y="64008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D1274-9EA7-4C69-BB72-92DF63AA7FA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07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9800" y="1905000"/>
            <a:ext cx="8063346" cy="3921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137A48-1505-172F-4072-4B4D99E2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B6928-48B0-D0FA-ECEF-11D7DC0AF4A8}"/>
              </a:ext>
            </a:extLst>
          </p:cNvPr>
          <p:cNvSpPr txBox="1"/>
          <p:nvPr/>
        </p:nvSpPr>
        <p:spPr>
          <a:xfrm>
            <a:off x="1600200" y="457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Launch the GSNL in Your Ministry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2"/>
                </a:solidFill>
              </a:rPr>
              <a:t>Materials for Each GSNL course</a:t>
            </a:r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sz="quarter" idx="3"/>
          </p:nvPr>
        </p:nvSpPr>
        <p:spPr>
          <a:xfrm>
            <a:off x="699578" y="1543685"/>
            <a:ext cx="4941698" cy="4498975"/>
          </a:xfrm>
        </p:spPr>
        <p:txBody>
          <a:bodyPr/>
          <a:lstStyle/>
          <a:p>
            <a:pPr marL="0" indent="0" eaLnBrk="1" hangingPunct="1">
              <a:spcAft>
                <a:spcPct val="50000"/>
              </a:spcAft>
              <a:buNone/>
              <a:defRPr/>
            </a:pPr>
            <a:r>
              <a:rPr lang="en-US" b="1" dirty="0"/>
              <a:t>PowerPoints are available For all 14 courses in -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dirty="0"/>
              <a:t>English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dirty="0"/>
              <a:t>Spanish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dirty="0"/>
              <a:t>Russian</a:t>
            </a:r>
          </a:p>
        </p:txBody>
      </p:sp>
      <p:sp>
        <p:nvSpPr>
          <p:cNvPr id="1024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</a:p>
        </p:txBody>
      </p:sp>
      <p:sp>
        <p:nvSpPr>
          <p:cNvPr id="1025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62400" y="6245225"/>
            <a:ext cx="3581400" cy="47625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iTeenChallenge</a:t>
            </a:r>
            <a:r>
              <a:rPr lang="en-US" dirty="0"/>
              <a:t> Course 506.03</a:t>
            </a:r>
          </a:p>
        </p:txBody>
      </p:sp>
      <p:sp>
        <p:nvSpPr>
          <p:cNvPr id="1024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83EF8-B233-4426-A338-3B418F07FF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1D83C-F93F-8021-D6C1-51BE288F3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06549"/>
            <a:ext cx="2637664" cy="1483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FACCE9-701C-8813-C4B4-87917B6AB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1606549"/>
            <a:ext cx="2637664" cy="1483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EF16AD-BFD8-3866-5D07-4EED9A87F5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91" y="3273552"/>
            <a:ext cx="2578608" cy="14504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A810CD-F66C-8644-6965-4FFCDF94D7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56" y="3292127"/>
            <a:ext cx="2637664" cy="148368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1519A1-70BB-009D-7CDC-D8AA42DAE1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3" y="4897101"/>
            <a:ext cx="2637665" cy="1483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B45C00-671A-A63E-6056-6C76EB50B8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174" y="4977705"/>
            <a:ext cx="2637663" cy="14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4BCB-8CA7-0622-02FB-1281E413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your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E3668-FE45-760B-0810-BD2895C445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Item</a:t>
            </a:r>
          </a:p>
          <a:p>
            <a:r>
              <a:rPr lang="en-US" dirty="0"/>
              <a:t>Teachers Manual </a:t>
            </a:r>
          </a:p>
          <a:p>
            <a:r>
              <a:rPr lang="en-US" dirty="0"/>
              <a:t>Student Manual</a:t>
            </a:r>
          </a:p>
          <a:p>
            <a:r>
              <a:rPr lang="en-US" dirty="0"/>
              <a:t>Study Guide</a:t>
            </a:r>
          </a:p>
          <a:p>
            <a:r>
              <a:rPr lang="en-US" dirty="0"/>
              <a:t>Test</a:t>
            </a:r>
          </a:p>
          <a:p>
            <a:r>
              <a:rPr lang="en-US" dirty="0"/>
              <a:t>Course certificate</a:t>
            </a:r>
          </a:p>
          <a:p>
            <a:r>
              <a:rPr lang="en-US" dirty="0"/>
              <a:t>Project &amp; Quiz </a:t>
            </a:r>
            <a:br>
              <a:rPr lang="en-US" dirty="0"/>
            </a:br>
            <a:r>
              <a:rPr lang="en-US" dirty="0"/>
              <a:t>record 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A9109-53B5-EBDC-EDD6-486E601E9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0" y="1600200"/>
            <a:ext cx="4927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Print</a:t>
            </a:r>
          </a:p>
          <a:p>
            <a:r>
              <a:rPr lang="en-US" dirty="0"/>
              <a:t>Only 1 needed for each course</a:t>
            </a:r>
          </a:p>
          <a:p>
            <a:r>
              <a:rPr lang="en-US" dirty="0"/>
              <a:t>1 for each student</a:t>
            </a:r>
          </a:p>
          <a:p>
            <a:r>
              <a:rPr lang="en-US" dirty="0"/>
              <a:t>1 for each student</a:t>
            </a:r>
          </a:p>
          <a:p>
            <a:r>
              <a:rPr lang="en-US" dirty="0"/>
              <a:t>1 for each student</a:t>
            </a:r>
          </a:p>
          <a:p>
            <a:r>
              <a:rPr lang="en-US" dirty="0"/>
              <a:t>1 for each student</a:t>
            </a:r>
          </a:p>
          <a:p>
            <a:r>
              <a:rPr lang="en-US" dirty="0"/>
              <a:t>1 for course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CBA57-69AA-DDF1-0726-45D5CC8E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A628F-9D78-575A-E21C-F179FE5A1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1457C-3C78-3386-7A55-65222D2F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25D01-BCA1-4454-A49F-D19734B981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F71ABA-BD8D-00D0-145E-5FBF003A0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981200"/>
            <a:ext cx="2466975" cy="249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800" b="1" dirty="0">
                <a:solidFill>
                  <a:schemeClr val="accent1"/>
                </a:solidFill>
              </a:rPr>
              <a:t>GSNL Recommended Teaching Sequence</a:t>
            </a:r>
            <a:br>
              <a:rPr lang="en-US" sz="38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Continuous Rotation, new students can start at any time</a:t>
            </a:r>
            <a:endParaRPr lang="en-US" sz="3800" b="1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6" y="1143000"/>
            <a:ext cx="4194175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600" b="1"/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/>
              <a:t>1.	How Can I Know I'm a Christian?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/>
              <a:t>2.	A Quick Look at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/>
              <a:t>3.	Attitudes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/>
              <a:t>4.	Temptation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/>
              <a:t>5.	Successful Christian Living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/>
              <a:t>6.	Growing Through Failure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/>
              <a:t>7.	Christian Practices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/>
              <a:t>8.	Obedience to God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/>
              <a:t>9.	Obedience to Man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/>
              <a:t>10.	Anger and Personal Rights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/>
              <a:t>11.	How to Study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/>
              <a:t>12.	Love and Accepting Myself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/>
              <a:t>13.	Personal Relationships with Others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/>
              <a:t>14.	Spiritual Power and the Supernatural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07263" y="1651000"/>
          <a:ext cx="1924050" cy="207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301983509"/>
              </p:ext>
            </p:extLst>
          </p:nvPr>
        </p:nvGraphicFramePr>
        <p:xfrm>
          <a:off x="6070600" y="2032001"/>
          <a:ext cx="4027488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20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20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2AAD1-ECF5-4CE5-A33B-A1DAF3D8A26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43600" y="1450033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Continuous Cycle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0B24-B00E-E289-30B4-69EBF6824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recommendation:</a:t>
            </a:r>
            <a:br>
              <a:rPr lang="en-US" dirty="0"/>
            </a:br>
            <a:r>
              <a:rPr lang="en-US" dirty="0"/>
              <a:t> Start with A Quick Look at the Bible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10D3F-FEF4-617D-05EC-75FC01079AE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2169" y="1600200"/>
            <a:ext cx="3484032" cy="4498975"/>
          </a:xfrm>
        </p:spPr>
        <p:txBody>
          <a:bodyPr/>
          <a:lstStyle/>
          <a:p>
            <a:r>
              <a:rPr lang="en-US" dirty="0"/>
              <a:t>It is the shortest course.</a:t>
            </a:r>
          </a:p>
          <a:p>
            <a:r>
              <a:rPr lang="en-US" dirty="0"/>
              <a:t>It is one of the easiest to teach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4FA6126-F95F-BD00-F9DF-EEADEFFAA7D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95426"/>
            <a:ext cx="1680349" cy="2173288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969D8A1-F758-684B-9CA8-C9B2AA3059C0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41" y="1495426"/>
            <a:ext cx="1675917" cy="2173287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F39134A-CF6C-EBC0-F2E5-3F041361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E5B48A-8A40-BB92-0418-1DF4A14B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7201F8-02F1-3B68-5297-6134577F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5494B-3EE9-4C9D-9ED4-A0261F01126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AEE30B-51FC-E45E-19A9-CEFB2352C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50" y="1400969"/>
            <a:ext cx="1812783" cy="226774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985D0E-B873-E411-CC2D-21F0F3FFDE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43" y="4033980"/>
            <a:ext cx="1490662" cy="19571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0FD8D3-12C6-5CD0-5A9B-EC627A160D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10" y="4505672"/>
            <a:ext cx="1572606" cy="11120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90DE66-DE36-5614-0A9D-2C989ADAFD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143" y="4246103"/>
            <a:ext cx="105171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3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4426-4733-7C1A-EBC9-9F42196E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62388"/>
            <a:ext cx="1138766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Use Class Assignment List</a:t>
            </a:r>
            <a:br>
              <a:rPr lang="en-US" dirty="0"/>
            </a:br>
            <a:r>
              <a:rPr lang="en-US" sz="2700" dirty="0"/>
              <a:t>Hand out materials and assignments before class begins.</a:t>
            </a:r>
            <a:br>
              <a:rPr lang="en-US" sz="2700" dirty="0"/>
            </a:br>
            <a:r>
              <a:rPr lang="en-US" sz="2700" dirty="0"/>
              <a:t>For example: On Friday so they can read and do projects for Monday’s class.</a:t>
            </a:r>
            <a:br>
              <a:rPr lang="en-US" sz="2700" dirty="0"/>
            </a:b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DB37A1A-18C2-3EFE-6E0A-F963EC686D36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37"/>
          <a:stretch/>
        </p:blipFill>
        <p:spPr>
          <a:xfrm>
            <a:off x="408263" y="1854502"/>
            <a:ext cx="5036961" cy="2158318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C0C280-37CD-A044-F301-9D26A6C95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D3BCE0B-BE89-5DB3-ED2B-0C4BC3D5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B7806D-F834-A121-FCAC-B7435539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5494B-3EE9-4C9D-9ED4-A0261F01126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801754B-18FB-0E24-5306-00B35EB9CC9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3" y="4020696"/>
            <a:ext cx="5036961" cy="2337650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586E5A-171D-04CD-CFE4-AD43FD9F7A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915528"/>
            <a:ext cx="1898462" cy="237992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FB3723-002E-AFC4-A6AF-C3FB10CE7E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49" y="1905000"/>
            <a:ext cx="1802665" cy="233765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1761F9-BC8C-5B94-B76E-6268D912B6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4561228"/>
            <a:ext cx="1185862" cy="15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8D828-DBB9-1E52-725F-23218ABA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6" y="-92076"/>
            <a:ext cx="11387667" cy="1143000"/>
          </a:xfrm>
        </p:spPr>
        <p:txBody>
          <a:bodyPr/>
          <a:lstStyle/>
          <a:p>
            <a:r>
              <a:rPr lang="en-US" dirty="0"/>
              <a:t>Teach the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BF8B0-E3F1-6759-AE0F-860DBD317DB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24864" y="1050924"/>
            <a:ext cx="6836832" cy="5181600"/>
          </a:xfrm>
        </p:spPr>
        <p:txBody>
          <a:bodyPr>
            <a:noAutofit/>
          </a:bodyPr>
          <a:lstStyle/>
          <a:p>
            <a:r>
              <a:rPr lang="en-US" dirty="0"/>
              <a:t>Open with prayer</a:t>
            </a:r>
          </a:p>
          <a:p>
            <a:r>
              <a:rPr lang="en-US" dirty="0"/>
              <a:t>Give written quizzes at the start of class, (if quiz day).</a:t>
            </a:r>
          </a:p>
          <a:p>
            <a:r>
              <a:rPr lang="en-US" dirty="0"/>
              <a:t>Prepare and use creative teaching methods.</a:t>
            </a:r>
          </a:p>
          <a:p>
            <a:r>
              <a:rPr lang="en-US" dirty="0"/>
              <a:t>Collect Study Guides at the end of class. Grade and return to students before evening study time.</a:t>
            </a:r>
          </a:p>
          <a:p>
            <a:r>
              <a:rPr lang="en-US" dirty="0"/>
              <a:t>Use a record form to track grades.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B2F3E21-5C27-083B-447A-0900D1D00706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00" y="1312697"/>
            <a:ext cx="3248492" cy="2356015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7108395-C377-85BE-3A4E-C9AF42C43F08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925888"/>
            <a:ext cx="3863621" cy="2173287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8D75C5-6A71-BF18-6782-463CD1F7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F26C19-98D3-283B-7C3A-49DCCBAD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81BCB2-9E96-0D36-C494-9668D9E0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5494B-3EE9-4C9D-9ED4-A0261F01126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8D828-DBB9-1E52-725F-23218ABA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6" y="-92076"/>
            <a:ext cx="11387667" cy="1143000"/>
          </a:xfrm>
        </p:spPr>
        <p:txBody>
          <a:bodyPr/>
          <a:lstStyle/>
          <a:p>
            <a:r>
              <a:rPr lang="en-US" dirty="0"/>
              <a:t>Teach the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BF8B0-E3F1-6759-AE0F-860DBD317DB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24864" y="1050924"/>
            <a:ext cx="6836832" cy="5181600"/>
          </a:xfrm>
        </p:spPr>
        <p:txBody>
          <a:bodyPr>
            <a:noAutofit/>
          </a:bodyPr>
          <a:lstStyle/>
          <a:p>
            <a:r>
              <a:rPr lang="en-US" sz="2600" dirty="0"/>
              <a:t>Prepare tests and certificates before test day.</a:t>
            </a:r>
          </a:p>
          <a:p>
            <a:r>
              <a:rPr lang="en-US" sz="2600" dirty="0"/>
              <a:t>Certificates can be half-size on color paper for a nicer look.</a:t>
            </a:r>
          </a:p>
          <a:p>
            <a:r>
              <a:rPr lang="en-US" sz="2600" dirty="0"/>
              <a:t>Hand out certificates after the test is graded, reviewed by students, and returned. Do not allow students to keep the test.</a:t>
            </a:r>
          </a:p>
          <a:p>
            <a:r>
              <a:rPr lang="en-US" sz="2600" dirty="0"/>
              <a:t>Record Grade on Test Record Sheet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7108395-C377-85BE-3A4E-C9AF42C43F08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424" y="704071"/>
            <a:ext cx="3863621" cy="2173287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8D75C5-6A71-BF18-6782-463CD1F7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1F26C19-98D3-283B-7C3A-49DCCBADF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81BCB2-9E96-0D36-C494-9668D9E0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5494B-3EE9-4C9D-9ED4-A0261F01126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2C6FAEB-6117-26B0-7BA0-BA92C16C7D7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3048000"/>
            <a:ext cx="2654411" cy="3357293"/>
          </a:xfrm>
        </p:spPr>
      </p:pic>
    </p:spTree>
    <p:extLst>
      <p:ext uri="{BB962C8B-B14F-4D97-AF65-F5344CB8AC3E}">
        <p14:creationId xmlns:p14="http://schemas.microsoft.com/office/powerpoint/2010/main" val="12298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2"/>
                </a:solidFill>
              </a:rPr>
              <a:t>Structure for each GSNL course</a:t>
            </a:r>
          </a:p>
        </p:txBody>
      </p:sp>
      <p:pic>
        <p:nvPicPr>
          <p:cNvPr id="16388" name="Picture 9" descr="AT%20SM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4"/>
          <a:stretch/>
        </p:blipFill>
        <p:spPr>
          <a:xfrm>
            <a:off x="7315200" y="1404043"/>
            <a:ext cx="2119009" cy="3017983"/>
          </a:xfrm>
        </p:spPr>
      </p:pic>
      <p:pic>
        <p:nvPicPr>
          <p:cNvPr id="16389" name="Picture 10" descr="AT-S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1541" r="2077" b="2314"/>
          <a:stretch/>
        </p:blipFill>
        <p:spPr>
          <a:xfrm>
            <a:off x="9601200" y="3413393"/>
            <a:ext cx="2188634" cy="298740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6" name="Rectangle 4"/>
          <p:cNvSpPr>
            <a:spLocks noGrp="1" noRot="1" noChangeArrowheads="1"/>
          </p:cNvSpPr>
          <p:nvPr>
            <p:ph sz="quarter" idx="3"/>
          </p:nvPr>
        </p:nvSpPr>
        <p:spPr>
          <a:xfrm>
            <a:off x="609600" y="1295401"/>
            <a:ext cx="6248400" cy="5105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dirty="0"/>
              <a:t>Most are designed for 5 class sessions, and some have 10 sessions.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dirty="0"/>
              <a:t>Each lesson has a </a:t>
            </a:r>
            <a:r>
              <a:rPr lang="en-US" u="sng" dirty="0"/>
              <a:t>Key</a:t>
            </a:r>
            <a:r>
              <a:rPr lang="en-US" dirty="0"/>
              <a:t> </a:t>
            </a:r>
            <a:r>
              <a:rPr lang="en-US" u="sng" dirty="0"/>
              <a:t>Biblical Truth</a:t>
            </a:r>
            <a:r>
              <a:rPr lang="en-US" dirty="0"/>
              <a:t> and a </a:t>
            </a:r>
            <a:r>
              <a:rPr lang="en-US" u="sng" dirty="0"/>
              <a:t>Key Verse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dirty="0"/>
              <a:t>Each lesson ends with a personal application.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dirty="0"/>
              <a:t>All courses have quizzes: Scripture memorization, lists, etc.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dirty="0"/>
              <a:t>Use the Class Assignment List in Study Guide </a:t>
            </a:r>
          </a:p>
        </p:txBody>
      </p:sp>
      <p:sp>
        <p:nvSpPr>
          <p:cNvPr id="14342" name="Date Placeholder 5"/>
          <p:cNvSpPr>
            <a:spLocks noGrp="1"/>
          </p:cNvSpPr>
          <p:nvPr>
            <p:ph type="dt" sz="half" idx="10"/>
          </p:nvPr>
        </p:nvSpPr>
        <p:spPr>
          <a:xfrm>
            <a:off x="1825626" y="6324601"/>
            <a:ext cx="2289175" cy="396875"/>
          </a:xfrm>
        </p:spPr>
        <p:txBody>
          <a:bodyPr/>
          <a:lstStyle/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1434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8200" y="6324601"/>
            <a:ext cx="2895600" cy="39687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iTeenChallenge</a:t>
            </a:r>
            <a:r>
              <a:rPr lang="en-US" dirty="0"/>
              <a:t> Course 506.03</a:t>
            </a:r>
          </a:p>
        </p:txBody>
      </p:sp>
      <p:sp>
        <p:nvSpPr>
          <p:cNvPr id="1434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1" y="6324601"/>
            <a:ext cx="2289175" cy="396875"/>
          </a:xfrm>
        </p:spPr>
        <p:txBody>
          <a:bodyPr/>
          <a:lstStyle/>
          <a:p>
            <a:pPr>
              <a:defRPr/>
            </a:pPr>
            <a:fld id="{8F63DB30-DD39-4477-A700-C858D37BC99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tx2"/>
                </a:solidFill>
              </a:rPr>
              <a:t>Teacher Training for the GSNL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825626" y="1371601"/>
            <a:ext cx="8232775" cy="472757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3200" dirty="0"/>
              <a:t>GSNL/PSNL training on GTC Bridge.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3200" dirty="0"/>
              <a:t>iteenchallenge.org has GSNL training available.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3200" dirty="0"/>
              <a:t>Introducing Teachers to the GSNL has information on teaching the GSNL courses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dirty="0"/>
              <a:t>Has the 2 versions of the Final Exam                                              for the entire GSNL series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dirty="0"/>
              <a:t>Final test answer keys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dirty="0"/>
              <a:t>Certificate of Achievement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dirty="0"/>
              <a:t>Student Test Record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48ECE-65AD-432C-A902-2B7186DC12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3200680"/>
            <a:ext cx="2362200" cy="305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11. Tests in the GSNL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3600" dirty="0">
                <a:solidFill>
                  <a:srgbClr val="FFFF00"/>
                </a:solidFill>
              </a:rPr>
              <a:t>Контрольные работы (тесты) в ГЗНХ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2286000" y="1749426"/>
            <a:ext cx="7772400" cy="4498975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sz="3200" dirty="0"/>
              <a:t>B.	Use the course certificate.</a:t>
            </a:r>
            <a:br>
              <a:rPr lang="en-US" sz="3200" dirty="0"/>
            </a:br>
            <a:r>
              <a:rPr lang="ru-RU" sz="3200" dirty="0">
                <a:solidFill>
                  <a:srgbClr val="FFFF00"/>
                </a:solidFill>
              </a:rPr>
              <a:t>Сертификат об окончании</a:t>
            </a:r>
            <a:br>
              <a:rPr lang="en-US" sz="3200" dirty="0"/>
            </a:br>
            <a:endParaRPr lang="en-US" sz="3200" dirty="0"/>
          </a:p>
          <a:p>
            <a:pPr marL="514350" indent="-514350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sz="3200" dirty="0"/>
              <a:t>Г.</a:t>
            </a:r>
            <a:r>
              <a:rPr lang="en-US" sz="3200" dirty="0"/>
              <a:t>	Final exam for the</a:t>
            </a:r>
            <a:br>
              <a:rPr lang="en-US" sz="3200" dirty="0"/>
            </a:br>
            <a:r>
              <a:rPr lang="en-US" sz="3200" dirty="0"/>
              <a:t>entire GSNL series</a:t>
            </a:r>
            <a:br>
              <a:rPr lang="en-US" sz="3200" dirty="0"/>
            </a:br>
            <a:r>
              <a:rPr lang="ru-RU" sz="3200" dirty="0">
                <a:solidFill>
                  <a:srgbClr val="FFFF00"/>
                </a:solidFill>
              </a:rPr>
              <a:t>Заключительный тест 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ru-RU" sz="3200" dirty="0">
                <a:solidFill>
                  <a:srgbClr val="FFFF00"/>
                </a:solidFill>
              </a:rPr>
              <a:t>по всей серии курсов 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ru-RU" sz="3200" dirty="0">
                <a:solidFill>
                  <a:srgbClr val="FFFF00"/>
                </a:solidFill>
              </a:rPr>
              <a:t>ГЗНХ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2023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iTeenChallenge Course 506.03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EBB15-860D-4DE9-AF36-6AEAC2FFA64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2970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3340" y="2590800"/>
            <a:ext cx="3436874" cy="234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Gregg\Pictures\2014-10-20 001\DSC03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-1085850"/>
            <a:ext cx="12038013" cy="90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5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981200" y="457200"/>
            <a:ext cx="8229600" cy="1676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the Discipleship Training in Teen Challenge</a:t>
            </a:r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066800" y="2590800"/>
            <a:ext cx="10134600" cy="3200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3600" dirty="0"/>
              <a:t>	Group Studies for New Life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3600" dirty="0"/>
              <a:t>	Personal Studies for New Life</a:t>
            </a:r>
          </a:p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3600" dirty="0"/>
              <a:t>	Level 2/Training Phase Group Studies Evangelism, Money Management,  Emotional Dependency, etc. </a:t>
            </a:r>
          </a:p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en-US" sz="3600" dirty="0"/>
              <a:t>For more info see iteenchallenge.org - </a:t>
            </a:r>
            <a:br>
              <a:rPr lang="en-US" sz="3600" dirty="0"/>
            </a:br>
            <a:r>
              <a:rPr lang="en-US" sz="3600" dirty="0"/>
              <a:t>Training Phase/Level 2 Group Studies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71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59EFC-2440-4455-8CED-B5105CA3947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F840C-B0F0-4C68-B627-3FAE89CA19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765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3429" y="1038572"/>
            <a:ext cx="5689428" cy="454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16002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Hindi</a:t>
            </a:r>
          </a:p>
        </p:txBody>
      </p:sp>
    </p:spTree>
    <p:extLst>
      <p:ext uri="{BB962C8B-B14F-4D97-AF65-F5344CB8AC3E}">
        <p14:creationId xmlns:p14="http://schemas.microsoft.com/office/powerpoint/2010/main" val="33071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143000" y="457201"/>
            <a:ext cx="9525000" cy="56419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dirty="0"/>
              <a:t>For More Information and to Order </a:t>
            </a:r>
            <a:br>
              <a:rPr lang="en-US" dirty="0"/>
            </a:br>
            <a:r>
              <a:rPr lang="en-US" dirty="0"/>
              <a:t>the GSNL courses: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4400" b="1" dirty="0">
                <a:solidFill>
                  <a:schemeClr val="accent1"/>
                </a:solidFill>
              </a:rPr>
              <a:t>gtc@globaltc.org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Teen Challenge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GlobalTC.org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iTeenChallenge.org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gtc@globaltc.org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1945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130E9-A7A1-432E-9DE3-731630B2577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867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2375" y="4154134"/>
            <a:ext cx="4264025" cy="207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</a:rPr>
              <a:t>12 Month Overview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GSNL	1-2 hours a day, 5 days a week</a:t>
            </a:r>
          </a:p>
          <a:p>
            <a:pPr eaLnBrk="1" hangingPunct="1">
              <a:defRPr/>
            </a:pPr>
            <a:r>
              <a:rPr lang="en-US" dirty="0"/>
              <a:t>PSNL 	2 hours a day, 5 days a week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GSNL 	First 4-6 months</a:t>
            </a:r>
          </a:p>
          <a:p>
            <a:pPr eaLnBrk="1" hangingPunct="1">
              <a:defRPr/>
            </a:pPr>
            <a:r>
              <a:rPr lang="en-US" dirty="0"/>
              <a:t>Continue with training phase group classes</a:t>
            </a:r>
          </a:p>
          <a:p>
            <a:pPr eaLnBrk="1" hangingPunct="1">
              <a:defRPr/>
            </a:pPr>
            <a:r>
              <a:rPr lang="en-US" dirty="0"/>
              <a:t>PSNL 	Entire program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9BAAB-38A7-4585-8388-6C829EE32AD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77"/>
            <a:ext cx="9448800" cy="731838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Make time for Classes in Daily Schedule a priority</a:t>
            </a:r>
            <a:endParaRPr lang="en-US" altLang="en-US" dirty="0"/>
          </a:p>
        </p:txBody>
      </p:sp>
      <p:graphicFrame>
        <p:nvGraphicFramePr>
          <p:cNvPr id="366122" name="Group 55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9836823"/>
              </p:ext>
            </p:extLst>
          </p:nvPr>
        </p:nvGraphicFramePr>
        <p:xfrm>
          <a:off x="1828800" y="1143000"/>
          <a:ext cx="8534400" cy="5043502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8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25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Tues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Wed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Thurs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Fri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Sat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Sun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9E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6:00 AM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6:30 AM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7:00 AM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Wakeup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7:30 AM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8:00 AM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Chapel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Chapel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Chapel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Chapel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Chapel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Breakfast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9:00 AM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Class Study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Class Study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Class Study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Class Study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Class Study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Church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:00 PM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 Lunch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1:00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3:00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Work Program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Free Time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5:30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Dinner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6:00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Chores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7:00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Study Hall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Devotions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Church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Counseling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Chapel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Free Time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9:00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Reading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Reading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Reading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Reading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Reading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10:00 PM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Lights Out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05-2022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961EE48-0981-46B8-8B1F-F05D440A4265}" type="slidenum">
              <a:rPr lang="en-US" altLang="en-US">
                <a:latin typeface="Arial" charset="0"/>
              </a:rPr>
              <a:pPr/>
              <a:t>4</a:t>
            </a:fld>
            <a:endParaRPr lang="en-US" alt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>
                <a:latin typeface="Arial" charset="0"/>
              </a:rPr>
              <a:t>PSNL #10     www.iTeenChallenge.org</a:t>
            </a:r>
          </a:p>
        </p:txBody>
      </p:sp>
    </p:spTree>
    <p:extLst>
      <p:ext uri="{BB962C8B-B14F-4D97-AF65-F5344CB8AC3E}">
        <p14:creationId xmlns:p14="http://schemas.microsoft.com/office/powerpoint/2010/main" val="92112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b="1" dirty="0">
                <a:solidFill>
                  <a:schemeClr val="accent1"/>
                </a:solidFill>
              </a:rPr>
              <a:t>Group Studies for New Life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11426" y="1066800"/>
            <a:ext cx="4575175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400" b="1" dirty="0"/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700" b="1" dirty="0"/>
              <a:t>1.	</a:t>
            </a:r>
            <a:r>
              <a:rPr lang="en-US" sz="1600" b="1" dirty="0"/>
              <a:t>How Can I Know I'm a Christian?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 dirty="0"/>
              <a:t>2.	A Quick Look at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 dirty="0"/>
              <a:t>3.	Attitudes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 dirty="0"/>
              <a:t>4.	Temptation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 dirty="0"/>
              <a:t>5.	Successful Christian Living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 dirty="0"/>
              <a:t>6.	Growing Through Failure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 dirty="0"/>
              <a:t>7.	Christian Practices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 dirty="0"/>
              <a:t>8.	Obedience to God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 dirty="0"/>
              <a:t>9.	Obedience to Man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 dirty="0"/>
              <a:t>10.	Anger and Personal Rights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 dirty="0"/>
              <a:t>11.	How to Study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 dirty="0"/>
              <a:t>12.	Love and Accepting Myself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 dirty="0"/>
              <a:t>13.	Personal Relationships with Others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sz="1600" b="1" dirty="0"/>
              <a:t>14.	Spiritual Power and the Supernatural</a:t>
            </a:r>
          </a:p>
        </p:txBody>
      </p:sp>
      <p:graphicFrame>
        <p:nvGraphicFramePr>
          <p:cNvPr id="2" name="Object 2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07263" y="1651000"/>
          <a:ext cx="1924050" cy="207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9" name="Picture 28" descr="GSNCComposi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6326" y="1216026"/>
            <a:ext cx="2632075" cy="5260975"/>
          </a:xfrm>
        </p:spPr>
      </p:pic>
      <p:sp>
        <p:nvSpPr>
          <p:cNvPr id="103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10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10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2C4E8-BC0B-4380-9DE2-D683AFBAB3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8D84-1851-BC39-7992-DECD9D02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Download the GSNL Curriculum</a:t>
            </a:r>
            <a:br>
              <a:rPr lang="en-US" dirty="0"/>
            </a:br>
            <a:r>
              <a:rPr lang="en-US" dirty="0"/>
              <a:t>from iteenchallenge.org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F60DDB-ABC9-A31B-4528-0CF4E8DE7D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747202"/>
            <a:ext cx="7766352" cy="425520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9E9AB-1DE3-00B7-B8D5-00E7368F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29765-2235-AB63-FC9B-729539AFA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516ED-3632-2CD3-FD76-94D8137E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25D01-BCA1-4454-A49F-D19734B981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CD3468-04BC-1F32-8B75-7C0F059EF96E}"/>
              </a:ext>
            </a:extLst>
          </p:cNvPr>
          <p:cNvSpPr txBox="1"/>
          <p:nvPr/>
        </p:nvSpPr>
        <p:spPr>
          <a:xfrm>
            <a:off x="8305800" y="1747202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 Language translations available on iteenchallenge.org</a:t>
            </a:r>
          </a:p>
          <a:p>
            <a:endParaRPr lang="en-US" dirty="0"/>
          </a:p>
          <a:p>
            <a:r>
              <a:rPr lang="en-US" dirty="0"/>
              <a:t>For English materials: Outside USA, send a request to gtc@globaltc.org.</a:t>
            </a:r>
          </a:p>
          <a:p>
            <a:endParaRPr lang="en-US" dirty="0"/>
          </a:p>
          <a:p>
            <a:r>
              <a:rPr lang="en-US" dirty="0"/>
              <a:t>For English materials to use in the USA, Purchase from store.teenchallengeusa.org</a:t>
            </a:r>
          </a:p>
        </p:txBody>
      </p:sp>
    </p:spTree>
    <p:extLst>
      <p:ext uri="{BB962C8B-B14F-4D97-AF65-F5344CB8AC3E}">
        <p14:creationId xmlns:p14="http://schemas.microsoft.com/office/powerpoint/2010/main" val="65650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8D84-1851-BC39-7992-DECD9D02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Download the GSNL Curriculum</a:t>
            </a:r>
            <a:br>
              <a:rPr lang="en-US" dirty="0"/>
            </a:br>
            <a:r>
              <a:rPr lang="en-US" dirty="0"/>
              <a:t>from iteenchallenge.org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F60DDB-ABC9-A31B-4528-0CF4E8DE7D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47" y="1417638"/>
            <a:ext cx="9131905" cy="500339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9E9AB-1DE3-00B7-B8D5-00E7368F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29765-2235-AB63-FC9B-729539AFA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516ED-3632-2CD3-FD76-94D8137E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25D01-BCA1-4454-A49F-D19734B981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8D84-1851-BC39-7992-DECD9D02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Download the GSNL Curriculum</a:t>
            </a:r>
            <a:br>
              <a:rPr lang="en-US" dirty="0"/>
            </a:br>
            <a:r>
              <a:rPr lang="en-US" dirty="0"/>
              <a:t>from iteenchallenge.org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F60DDB-ABC9-A31B-4528-0CF4E8DE7D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0047" y="1417638"/>
            <a:ext cx="9131905" cy="500339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9E9AB-1DE3-00B7-B8D5-00E7368F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29765-2235-AB63-FC9B-729539AFA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 Course 506.03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516ED-3632-2CD3-FD76-94D8137E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25D01-BCA1-4454-A49F-D19734B981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2"/>
                </a:solidFill>
              </a:rPr>
              <a:t>Materials for Each GSNL course</a:t>
            </a:r>
          </a:p>
        </p:txBody>
      </p:sp>
      <p:pic>
        <p:nvPicPr>
          <p:cNvPr id="12291" name="Picture 5" descr="SCL-T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>
          <a:xfrm>
            <a:off x="6753225" y="1452372"/>
            <a:ext cx="1635125" cy="2057400"/>
          </a:xfrm>
        </p:spPr>
      </p:pic>
      <p:pic>
        <p:nvPicPr>
          <p:cNvPr id="12293" name="Picture 8" descr="SCL-S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4975" y="2503900"/>
            <a:ext cx="1635125" cy="2173288"/>
          </a:xfrm>
        </p:spPr>
      </p:pic>
      <p:sp>
        <p:nvSpPr>
          <p:cNvPr id="23554" name="Rectangle 2"/>
          <p:cNvSpPr>
            <a:spLocks noGrp="1" noRot="1" noChangeArrowheads="1"/>
          </p:cNvSpPr>
          <p:nvPr>
            <p:ph sz="quarter" idx="3"/>
          </p:nvPr>
        </p:nvSpPr>
        <p:spPr>
          <a:xfrm>
            <a:off x="1981201" y="2054226"/>
            <a:ext cx="4422775" cy="4498975"/>
          </a:xfrm>
        </p:spPr>
        <p:txBody>
          <a:bodyPr/>
          <a:lstStyle/>
          <a:p>
            <a:pPr eaLnBrk="1" hangingPunct="1">
              <a:spcAft>
                <a:spcPct val="50000"/>
              </a:spcAft>
              <a:defRPr/>
            </a:pPr>
            <a:r>
              <a:rPr lang="en-US" dirty="0"/>
              <a:t>	Teacher’s Manual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dirty="0"/>
              <a:t>	Student Manual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dirty="0"/>
              <a:t>	Study Guide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dirty="0"/>
              <a:t>	Test</a:t>
            </a:r>
          </a:p>
          <a:p>
            <a:pPr eaLnBrk="1" hangingPunct="1">
              <a:spcAft>
                <a:spcPct val="50000"/>
              </a:spcAft>
              <a:defRPr/>
            </a:pPr>
            <a:r>
              <a:rPr lang="en-US" dirty="0"/>
              <a:t>	Course Certificate</a:t>
            </a:r>
          </a:p>
        </p:txBody>
      </p:sp>
      <p:sp>
        <p:nvSpPr>
          <p:cNvPr id="1024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2023</a:t>
            </a:r>
          </a:p>
        </p:txBody>
      </p:sp>
      <p:sp>
        <p:nvSpPr>
          <p:cNvPr id="1025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62400" y="6245225"/>
            <a:ext cx="3581400" cy="47625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iTeenChallenge</a:t>
            </a:r>
            <a:r>
              <a:rPr lang="en-US" dirty="0"/>
              <a:t> Course 506.03</a:t>
            </a:r>
          </a:p>
        </p:txBody>
      </p:sp>
      <p:sp>
        <p:nvSpPr>
          <p:cNvPr id="1024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83EF8-B233-4426-A338-3B418F07FF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2294" name="Picture 9" descr="SCL%20-%20S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71" b="3030"/>
          <a:stretch>
            <a:fillRect/>
          </a:stretch>
        </p:blipFill>
        <p:spPr bwMode="auto">
          <a:xfrm>
            <a:off x="9372600" y="3653838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Certificate Successful Christian Livin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730" r="7500"/>
          <a:stretch>
            <a:fillRect/>
          </a:stretch>
        </p:blipFill>
        <p:spPr bwMode="auto">
          <a:xfrm>
            <a:off x="6911976" y="4949825"/>
            <a:ext cx="17573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4b0f9a2ce84e864a328139283993d548c239c2d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</TotalTime>
  <Words>1109</Words>
  <Application>Microsoft Office PowerPoint</Application>
  <PresentationFormat>Widescreen</PresentationFormat>
  <Paragraphs>307</Paragraphs>
  <Slides>21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Tahoma</vt:lpstr>
      <vt:lpstr>Arial</vt:lpstr>
      <vt:lpstr>Verdana</vt:lpstr>
      <vt:lpstr>Calibri</vt:lpstr>
      <vt:lpstr>Wingdings</vt:lpstr>
      <vt:lpstr>Office Theme</vt:lpstr>
      <vt:lpstr>PowerPoint Presentation</vt:lpstr>
      <vt:lpstr>Overview of the Discipleship Training in Teen Challenge</vt:lpstr>
      <vt:lpstr>12 Month Overview</vt:lpstr>
      <vt:lpstr>Make time for Classes in Daily Schedule a priority</vt:lpstr>
      <vt:lpstr>Group Studies for New Life</vt:lpstr>
      <vt:lpstr>Download the GSNL Curriculum from iteenchallenge.org</vt:lpstr>
      <vt:lpstr>Download the GSNL Curriculum from iteenchallenge.org</vt:lpstr>
      <vt:lpstr>Download the GSNL Curriculum from iteenchallenge.org</vt:lpstr>
      <vt:lpstr>Materials for Each GSNL course</vt:lpstr>
      <vt:lpstr>Materials for Each GSNL course</vt:lpstr>
      <vt:lpstr>Print your materials</vt:lpstr>
      <vt:lpstr>GSNL Recommended Teaching Sequence Continuous Rotation, new students can start at any time</vt:lpstr>
      <vt:lpstr>My recommendation:  Start with A Quick Look at the Bible </vt:lpstr>
      <vt:lpstr>Use Class Assignment List Hand out materials and assignments before class begins. For example: On Friday so they can read and do projects for Monday’s class. </vt:lpstr>
      <vt:lpstr>Teach the class</vt:lpstr>
      <vt:lpstr>Teach the class</vt:lpstr>
      <vt:lpstr>Structure for each GSNL course</vt:lpstr>
      <vt:lpstr>Teacher Training for the GSNL</vt:lpstr>
      <vt:lpstr>11. Tests in the GSNL     Контрольные работы (тесты) в ГЗНХ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 Group Studies  for New Christians</dc:title>
  <dc:creator>staysharp</dc:creator>
  <cp:lastModifiedBy>Gregg Fischer</cp:lastModifiedBy>
  <cp:revision>93</cp:revision>
  <dcterms:created xsi:type="dcterms:W3CDTF">2007-03-26T09:44:34Z</dcterms:created>
  <dcterms:modified xsi:type="dcterms:W3CDTF">2023-09-14T18:49:21Z</dcterms:modified>
</cp:coreProperties>
</file>