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7"/>
  </p:notesMasterIdLst>
  <p:handoutMasterIdLst>
    <p:handoutMasterId r:id="rId58"/>
  </p:handoutMasterIdLst>
  <p:sldIdLst>
    <p:sldId id="256" r:id="rId2"/>
    <p:sldId id="257" r:id="rId3"/>
    <p:sldId id="309" r:id="rId4"/>
    <p:sldId id="306" r:id="rId5"/>
    <p:sldId id="310" r:id="rId6"/>
    <p:sldId id="307" r:id="rId7"/>
    <p:sldId id="311" r:id="rId8"/>
    <p:sldId id="259" r:id="rId9"/>
    <p:sldId id="260" r:id="rId10"/>
    <p:sldId id="312" r:id="rId11"/>
    <p:sldId id="305" r:id="rId12"/>
    <p:sldId id="267" r:id="rId13"/>
    <p:sldId id="313" r:id="rId14"/>
    <p:sldId id="314" r:id="rId15"/>
    <p:sldId id="276" r:id="rId16"/>
    <p:sldId id="315" r:id="rId17"/>
    <p:sldId id="277" r:id="rId18"/>
    <p:sldId id="316" r:id="rId19"/>
    <p:sldId id="317" r:id="rId20"/>
    <p:sldId id="279" r:id="rId21"/>
    <p:sldId id="318" r:id="rId22"/>
    <p:sldId id="280" r:id="rId23"/>
    <p:sldId id="319" r:id="rId24"/>
    <p:sldId id="303" r:id="rId25"/>
    <p:sldId id="320" r:id="rId26"/>
    <p:sldId id="304" r:id="rId27"/>
    <p:sldId id="321" r:id="rId28"/>
    <p:sldId id="281" r:id="rId29"/>
    <p:sldId id="323" r:id="rId30"/>
    <p:sldId id="282" r:id="rId31"/>
    <p:sldId id="324" r:id="rId32"/>
    <p:sldId id="300" r:id="rId33"/>
    <p:sldId id="284" r:id="rId34"/>
    <p:sldId id="325" r:id="rId35"/>
    <p:sldId id="285" r:id="rId36"/>
    <p:sldId id="326" r:id="rId37"/>
    <p:sldId id="286" r:id="rId38"/>
    <p:sldId id="327" r:id="rId39"/>
    <p:sldId id="287" r:id="rId40"/>
    <p:sldId id="328" r:id="rId41"/>
    <p:sldId id="288" r:id="rId42"/>
    <p:sldId id="329" r:id="rId43"/>
    <p:sldId id="289" r:id="rId44"/>
    <p:sldId id="290" r:id="rId45"/>
    <p:sldId id="291" r:id="rId46"/>
    <p:sldId id="292" r:id="rId47"/>
    <p:sldId id="293" r:id="rId48"/>
    <p:sldId id="294" r:id="rId49"/>
    <p:sldId id="295" r:id="rId50"/>
    <p:sldId id="296" r:id="rId51"/>
    <p:sldId id="297" r:id="rId52"/>
    <p:sldId id="298" r:id="rId53"/>
    <p:sldId id="299" r:id="rId54"/>
    <p:sldId id="308" r:id="rId55"/>
    <p:sldId id="302" r:id="rId5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u="sng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b="1" u="sng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b="1" u="sng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b="1" u="sng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b="1" u="sng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3200" b="1" u="sng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3200" b="1" u="sng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3200" b="1" u="sng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3200" b="1" u="sng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2" d="100"/>
          <a:sy n="52" d="100"/>
        </p:scale>
        <p:origin x="-1660" y="-3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9" d="100"/>
          <a:sy n="59" d="100"/>
        </p:scale>
        <p:origin x="-1306" y="-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E569CB65-BF71-47B7-933C-A3C223EBF4CF}" type="datetimeFigureOut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2E5710FA-F1E0-4970-93A0-8BB55B7E8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79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ED1CEEB8-B92F-4CE4-977F-D8D9A65DC76C}" type="datetimeFigureOut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CB0D7717-31BD-4B3C-8B55-0AF523BE3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74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E13954-950A-4010-AB09-C94116227091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iTeenChallenge Course 505.22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2F03C-33D6-479B-85C5-D37828FC8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9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iTeenChallenge Course 505.22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861C9-53E4-4E9D-A03D-9B4768DCF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80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iTeenChallenge Course 505.22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1F830-8710-4605-ACE8-763856F9B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92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iTeenChallenge Course 505.22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E1E41-AE19-45C1-8EB8-CB1DC7B93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92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iTeenChallenge Course 505.22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3EE5B-878E-48C9-A2C3-A788FC9AD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3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iTeenChallenge Course 505.22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A29FB-6A07-4145-9782-2440F17F9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39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iTeenChallenge Course 505.22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9D9DA-440C-44E8-840B-00A158227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69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iTeenChallenge Course 505.22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CF0BD-23C1-419F-8914-FFF62BE92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3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iTeenChallenge Course 505.22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21C90-569C-4A1F-B3CE-266200374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3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iTeenChallenge Course 505.22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A3216-ACD8-4D4C-99F3-882AFEA94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23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iTeenChallenge Course 505.22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5D36F-5AFC-41FE-B5F1-8E8E1F295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1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2179638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 sz="1200" smtClean="0">
                <a:solidFill>
                  <a:schemeClr val="tx2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 sz="1200" smtClean="0">
                <a:solidFill>
                  <a:schemeClr val="tx2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US"/>
              <a:t>iTeenChallenge Course 505.22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 sz="1400" smtClean="0">
                <a:solidFill>
                  <a:schemeClr val="tx2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F256D3AD-0EAD-44EA-BC7F-9D8ADDEC3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77" r:id="rId2"/>
    <p:sldLayoutId id="2147483685" r:id="rId3"/>
    <p:sldLayoutId id="2147483678" r:id="rId4"/>
    <p:sldLayoutId id="2147483679" r:id="rId5"/>
    <p:sldLayoutId id="2147483680" r:id="rId6"/>
    <p:sldLayoutId id="2147483681" r:id="rId7"/>
    <p:sldLayoutId id="2147483686" r:id="rId8"/>
    <p:sldLayoutId id="2147483687" r:id="rId9"/>
    <p:sldLayoutId id="2147483682" r:id="rId10"/>
    <p:sldLayoutId id="2147483683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rgbClr val="FFFFD2"/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9pPr>
    </p:titleStyle>
    <p:bodyStyle>
      <a:lvl1pPr marL="319088" indent="-3190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2338" indent="-273050" algn="l" rtl="0" fontAlgn="base">
        <a:spcBef>
          <a:spcPct val="20000"/>
        </a:spcBef>
        <a:spcAft>
          <a:spcPct val="0"/>
        </a:spcAft>
        <a:buClr>
          <a:srgbClr val="FF953E"/>
        </a:buClr>
        <a:buFont typeface="Wingdings 2" pitchFamily="18" charset="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28600" algn="l" rtl="0" fontAlgn="base">
        <a:spcBef>
          <a:spcPct val="20000"/>
        </a:spcBef>
        <a:spcAft>
          <a:spcPct val="0"/>
        </a:spcAft>
        <a:buClr>
          <a:srgbClr val="F8BD52"/>
        </a:buClr>
        <a:buFont typeface="Wingdings 2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228600" algn="l" rtl="0" fontAlgn="base">
        <a:spcBef>
          <a:spcPct val="20000"/>
        </a:spcBef>
        <a:spcAft>
          <a:spcPct val="0"/>
        </a:spcAft>
        <a:buClr>
          <a:srgbClr val="46A6BD"/>
        </a:buClr>
        <a:buFont typeface="Wingdings 2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2920" y="381000"/>
            <a:ext cx="8229600" cy="456187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Writing Student Learning </a:t>
            </a:r>
            <a:r>
              <a:rPr lang="en-US" sz="40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Contracts                                        </a:t>
            </a:r>
            <a:r>
              <a:rPr lang="pt-BR" sz="4000" b="0" i="1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Escrevendo </a:t>
            </a:r>
            <a:r>
              <a:rPr lang="pt-BR" sz="4000" b="0" i="1" dirty="0">
                <a:solidFill>
                  <a:schemeClr val="tx2">
                    <a:tint val="100000"/>
                    <a:satMod val="250000"/>
                  </a:schemeClr>
                </a:solidFill>
              </a:rPr>
              <a:t>os contratos de Aprendizado do Aluno</a:t>
            </a:r>
            <a:endParaRPr lang="en-US" sz="4000" b="0" i="1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62600" y="2438400"/>
            <a:ext cx="5410200" cy="1219200"/>
          </a:xfrm>
        </p:spPr>
        <p:txBody>
          <a:bodyPr/>
          <a:lstStyle/>
          <a:p>
            <a:r>
              <a:rPr lang="en-US" sz="2800" b="1" dirty="0" smtClean="0"/>
              <a:t>By </a:t>
            </a:r>
            <a:r>
              <a:rPr lang="en-US" sz="2800" i="1" dirty="0" err="1" smtClean="0"/>
              <a:t>Por</a:t>
            </a:r>
            <a:r>
              <a:rPr lang="en-US" sz="2800" b="1" dirty="0" smtClean="0"/>
              <a:t> Gregg Fischer</a:t>
            </a:r>
          </a:p>
          <a:p>
            <a:endParaRPr lang="en-US" b="1" dirty="0" smtClean="0"/>
          </a:p>
        </p:txBody>
      </p:sp>
      <p:pic>
        <p:nvPicPr>
          <p:cNvPr id="6148" name="Picture 3" descr="PSNC-white-BG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19600"/>
            <a:ext cx="2968625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7B7F7-0C08-4391-BA4D-40A0357C4E9A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667000"/>
            <a:ext cx="3657298" cy="20358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4419600"/>
            <a:ext cx="2971800" cy="17914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u="sng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Develop</a:t>
            </a:r>
            <a:r>
              <a:rPr lang="en-US" sz="36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</a:t>
            </a:r>
            <a:r>
              <a:rPr lang="en-US" sz="36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Tools  </a:t>
            </a:r>
            <a:r>
              <a:rPr lang="en-US" sz="36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                                                         </a:t>
            </a:r>
            <a:r>
              <a:rPr lang="en-US" sz="3600" b="0" i="1" dirty="0" err="1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Desenvolva</a:t>
            </a:r>
            <a:r>
              <a:rPr lang="en-US" sz="3600" b="0" i="1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</a:t>
            </a:r>
            <a:r>
              <a:rPr lang="en-US" sz="3600" b="0" i="1" dirty="0">
                <a:solidFill>
                  <a:schemeClr val="tx2">
                    <a:tint val="100000"/>
                    <a:satMod val="250000"/>
                  </a:schemeClr>
                </a:solidFill>
              </a:rPr>
              <a:t>as </a:t>
            </a:r>
            <a:r>
              <a:rPr lang="en-US" sz="3600" b="0" i="1" dirty="0" err="1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ferramentas</a:t>
            </a:r>
            <a:endParaRPr lang="en-US" sz="3600" b="0" i="1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458200" cy="4953000"/>
          </a:xfrm>
        </p:spPr>
        <p:txBody>
          <a:bodyPr/>
          <a:lstStyle/>
          <a:p>
            <a:r>
              <a:rPr lang="en-US" b="1" u="sng" dirty="0" smtClean="0"/>
              <a:t>Contract Questionnaires </a:t>
            </a:r>
            <a:r>
              <a:rPr lang="en-US" b="1" dirty="0" smtClean="0"/>
              <a:t>                                     </a:t>
            </a:r>
            <a:r>
              <a:rPr lang="en-US" i="1" u="sng" dirty="0" err="1" smtClean="0"/>
              <a:t>Questionários</a:t>
            </a:r>
            <a:r>
              <a:rPr lang="en-US" i="1" u="sng" dirty="0" smtClean="0"/>
              <a:t> do </a:t>
            </a:r>
            <a:r>
              <a:rPr lang="en-US" i="1" u="sng" dirty="0" err="1" smtClean="0"/>
              <a:t>Contrato</a:t>
            </a:r>
            <a:endParaRPr lang="en-US" i="1" u="sng" dirty="0" smtClean="0"/>
          </a:p>
          <a:p>
            <a:pPr lvl="1"/>
            <a:r>
              <a:rPr lang="en-US" b="1" dirty="0" smtClean="0"/>
              <a:t>Use questionnaires provided or develop your own  </a:t>
            </a:r>
            <a:r>
              <a:rPr lang="pt-BR" b="1" i="1" dirty="0" smtClean="0"/>
              <a:t>Use os questionários fornecidos ou desenvolva o seu. </a:t>
            </a:r>
            <a:endParaRPr lang="en-US" b="1" i="1" dirty="0" smtClean="0"/>
          </a:p>
          <a:p>
            <a:r>
              <a:rPr lang="en-US" b="1" u="sng" dirty="0" smtClean="0"/>
              <a:t>Contract Writing Book </a:t>
            </a:r>
            <a:r>
              <a:rPr lang="en-US" b="1" dirty="0" smtClean="0"/>
              <a:t>                                                     </a:t>
            </a:r>
            <a:r>
              <a:rPr lang="en-US" b="1" u="sng" dirty="0" smtClean="0"/>
              <a:t> </a:t>
            </a:r>
            <a:r>
              <a:rPr lang="en-US" i="1" u="sng" dirty="0" err="1" smtClean="0"/>
              <a:t>Caderno</a:t>
            </a:r>
            <a:r>
              <a:rPr lang="en-US" i="1" u="sng" dirty="0" smtClean="0"/>
              <a:t> do </a:t>
            </a:r>
            <a:r>
              <a:rPr lang="en-US" i="1" u="sng" dirty="0" err="1" smtClean="0"/>
              <a:t>Contrato</a:t>
            </a:r>
            <a:endParaRPr lang="en-US" i="1" u="sng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3C890-7A09-4149-B05A-5D056431F63A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  <p:extLst>
      <p:ext uri="{BB962C8B-B14F-4D97-AF65-F5344CB8AC3E}">
        <p14:creationId xmlns:p14="http://schemas.microsoft.com/office/powerpoint/2010/main" val="409960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3F9F65-5754-475B-AFEA-93BEB6264CD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12291" name="Picture 2" descr="100003738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2971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3" descr="100003755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0"/>
            <a:ext cx="3124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29000" y="228600"/>
            <a:ext cx="2209800" cy="2738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Tracts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LDM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Discipleship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Teachings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29000" y="2819400"/>
            <a:ext cx="205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0" i="1" u="none" dirty="0"/>
              <a:t>Artigos-(Ensinos de Discipulado dos Ministérios nos últimos dias</a:t>
            </a:r>
            <a:endParaRPr lang="en-US" sz="20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u="sng" dirty="0">
                <a:solidFill>
                  <a:schemeClr val="tx2">
                    <a:tint val="100000"/>
                    <a:satMod val="250000"/>
                  </a:schemeClr>
                </a:solidFill>
              </a:rPr>
              <a:t>Unit </a:t>
            </a:r>
            <a:r>
              <a:rPr lang="en-US" sz="3600" u="sng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1  Salvation</a:t>
            </a:r>
            <a:r>
              <a:rPr lang="en-US" sz="36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                                        </a:t>
            </a:r>
            <a:r>
              <a:rPr lang="en-US" sz="3600" b="0" i="1" u="sng" dirty="0" err="1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Unidade</a:t>
            </a:r>
            <a:r>
              <a:rPr lang="en-US" sz="3600" b="0" i="1" u="sng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</a:t>
            </a:r>
            <a:r>
              <a:rPr lang="en-US" sz="3600" b="0" i="1" u="sng" dirty="0">
                <a:solidFill>
                  <a:schemeClr val="tx2">
                    <a:tint val="100000"/>
                    <a:satMod val="250000"/>
                  </a:schemeClr>
                </a:solidFill>
              </a:rPr>
              <a:t>1  </a:t>
            </a:r>
            <a:r>
              <a:rPr lang="en-US" sz="3600" b="0" i="1" u="sng" dirty="0" err="1">
                <a:solidFill>
                  <a:schemeClr val="tx2">
                    <a:tint val="100000"/>
                    <a:satMod val="250000"/>
                  </a:schemeClr>
                </a:solidFill>
              </a:rPr>
              <a:t>Salvação</a:t>
            </a:r>
            <a:r>
              <a:rPr lang="en-US" sz="3600" b="0" i="1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</a:t>
            </a:r>
            <a:endParaRPr lang="en-US" sz="3600" b="0" i="1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382000" cy="43894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-Use Contract form or develop one                                    </a:t>
            </a:r>
            <a:r>
              <a:rPr lang="pt-BR" i="1" dirty="0" smtClean="0"/>
              <a:t>-Use </a:t>
            </a:r>
            <a:r>
              <a:rPr lang="pt-BR" i="1" dirty="0"/>
              <a:t>os questionários fornecidos ou desenvolva o seu</a:t>
            </a:r>
            <a:r>
              <a:rPr lang="pt-BR" i="1" dirty="0" smtClean="0"/>
              <a:t>. </a:t>
            </a:r>
          </a:p>
          <a:p>
            <a:pPr marL="0" indent="0">
              <a:buNone/>
            </a:pPr>
            <a:r>
              <a:rPr lang="pt-BR" i="1" dirty="0" smtClean="0"/>
              <a:t> </a:t>
            </a:r>
            <a:r>
              <a:rPr lang="en-US" dirty="0" smtClean="0"/>
              <a:t>-Use lesson 301 to get to know the student                   </a:t>
            </a:r>
            <a:r>
              <a:rPr lang="en-US" i="1" dirty="0" smtClean="0"/>
              <a:t>-</a:t>
            </a:r>
            <a:r>
              <a:rPr lang="pt-BR" i="1" dirty="0" smtClean="0"/>
              <a:t>Usar </a:t>
            </a:r>
            <a:r>
              <a:rPr lang="pt-BR" i="1" dirty="0"/>
              <a:t>lição 301 para conhecer o </a:t>
            </a:r>
            <a:r>
              <a:rPr lang="pt-BR" i="1" dirty="0" smtClean="0"/>
              <a:t>aluno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-Is a reading test needed?                                                        </a:t>
            </a:r>
            <a:r>
              <a:rPr lang="pt-BR" i="1" dirty="0" smtClean="0"/>
              <a:t>-</a:t>
            </a:r>
            <a:r>
              <a:rPr lang="pt-BR" i="1" dirty="0"/>
              <a:t>È necessário um teste de leitura?</a:t>
            </a:r>
            <a:endParaRPr lang="en-US" i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97F35-BCB0-4C1F-AF50-416F5F76C44F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u="sng" dirty="0">
                <a:solidFill>
                  <a:schemeClr val="tx2">
                    <a:tint val="100000"/>
                    <a:satMod val="250000"/>
                  </a:schemeClr>
                </a:solidFill>
              </a:rPr>
              <a:t>Unit </a:t>
            </a:r>
            <a:r>
              <a:rPr lang="en-US" sz="3600" u="sng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1  Salvation</a:t>
            </a:r>
            <a:r>
              <a:rPr lang="en-US" sz="36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                                        </a:t>
            </a:r>
            <a:r>
              <a:rPr lang="en-US" sz="3600" b="0" i="1" u="sng" dirty="0" err="1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Unidade</a:t>
            </a:r>
            <a:r>
              <a:rPr lang="en-US" sz="3600" b="0" i="1" u="sng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</a:t>
            </a:r>
            <a:r>
              <a:rPr lang="en-US" sz="3600" b="0" i="1" u="sng" dirty="0">
                <a:solidFill>
                  <a:schemeClr val="tx2">
                    <a:tint val="100000"/>
                    <a:satMod val="250000"/>
                  </a:schemeClr>
                </a:solidFill>
              </a:rPr>
              <a:t>1  </a:t>
            </a:r>
            <a:r>
              <a:rPr lang="en-US" sz="3600" b="0" i="1" u="sng" dirty="0" err="1">
                <a:solidFill>
                  <a:schemeClr val="tx2">
                    <a:tint val="100000"/>
                    <a:satMod val="250000"/>
                  </a:schemeClr>
                </a:solidFill>
              </a:rPr>
              <a:t>Salvação</a:t>
            </a:r>
            <a:r>
              <a:rPr lang="en-US" sz="3600" b="0" i="1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</a:t>
            </a:r>
            <a:endParaRPr lang="en-US" sz="3600" b="0" i="1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3894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-Introduce Students to the PSNC </a:t>
            </a:r>
            <a:r>
              <a:rPr lang="en-US" dirty="0" smtClean="0"/>
              <a:t>                                     </a:t>
            </a:r>
            <a:r>
              <a:rPr lang="pt-BR" dirty="0" smtClean="0"/>
              <a:t>-</a:t>
            </a:r>
            <a:r>
              <a:rPr lang="pt-BR" i="1" dirty="0"/>
              <a:t>Introduza os Alunos ao EPNC </a:t>
            </a:r>
            <a:endParaRPr lang="pt-BR" i="1" dirty="0" smtClean="0"/>
          </a:p>
          <a:p>
            <a:pPr marL="0" indent="0">
              <a:buNone/>
            </a:pPr>
            <a:r>
              <a:rPr lang="en-US" sz="3200" dirty="0" smtClean="0"/>
              <a:t>-</a:t>
            </a:r>
            <a:r>
              <a:rPr lang="en-US" sz="2800" dirty="0" smtClean="0"/>
              <a:t>Lessons</a:t>
            </a:r>
            <a:r>
              <a:rPr lang="en-US" sz="2800" dirty="0"/>
              <a:t>– 101, 102, 103* – 106, 108  </a:t>
            </a:r>
            <a:r>
              <a:rPr lang="en-US" sz="2400" dirty="0"/>
              <a:t>*(depends on answers in </a:t>
            </a:r>
            <a:r>
              <a:rPr lang="en-US" sz="2400" dirty="0" smtClean="0"/>
              <a:t>102                                                                                                         -</a:t>
            </a:r>
            <a:r>
              <a:rPr lang="pt-BR" sz="2800" i="1" dirty="0" smtClean="0"/>
              <a:t>Lições</a:t>
            </a:r>
            <a:r>
              <a:rPr lang="pt-BR" sz="2800" i="1" dirty="0"/>
              <a:t>– 101, 102, 103* – 106, 108  </a:t>
            </a:r>
            <a:r>
              <a:rPr lang="pt-BR" sz="2400" i="1" dirty="0"/>
              <a:t>*(depende das respostas do 102</a:t>
            </a:r>
            <a:r>
              <a:rPr lang="pt-BR" sz="2400" i="1" dirty="0" smtClean="0"/>
              <a:t>)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pt-BR" i="1" dirty="0"/>
              <a:t>**-Explain purpose of lessons to student                         -Explique o propósito das lições para o aluno</a:t>
            </a:r>
          </a:p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endParaRPr lang="en-US" i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97F35-BCB0-4C1F-AF50-416F5F76C44F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  <p:extLst>
      <p:ext uri="{BB962C8B-B14F-4D97-AF65-F5344CB8AC3E}">
        <p14:creationId xmlns:p14="http://schemas.microsoft.com/office/powerpoint/2010/main" val="251750186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u="sng" dirty="0">
                <a:solidFill>
                  <a:schemeClr val="tx2">
                    <a:tint val="100000"/>
                    <a:satMod val="250000"/>
                  </a:schemeClr>
                </a:solidFill>
              </a:rPr>
              <a:t>Unit </a:t>
            </a:r>
            <a:r>
              <a:rPr lang="en-US" sz="3600" u="sng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1  Salvation</a:t>
            </a:r>
            <a:r>
              <a:rPr lang="en-US" sz="36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                                        </a:t>
            </a:r>
            <a:r>
              <a:rPr lang="en-US" sz="3600" b="0" i="1" u="sng" dirty="0" err="1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Unidade</a:t>
            </a:r>
            <a:r>
              <a:rPr lang="en-US" sz="3600" b="0" i="1" u="sng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</a:t>
            </a:r>
            <a:r>
              <a:rPr lang="en-US" sz="3600" b="0" i="1" u="sng" dirty="0">
                <a:solidFill>
                  <a:schemeClr val="tx2">
                    <a:tint val="100000"/>
                    <a:satMod val="250000"/>
                  </a:schemeClr>
                </a:solidFill>
              </a:rPr>
              <a:t>1  </a:t>
            </a:r>
            <a:r>
              <a:rPr lang="en-US" sz="3600" b="0" i="1" u="sng" dirty="0" err="1">
                <a:solidFill>
                  <a:schemeClr val="tx2">
                    <a:tint val="100000"/>
                    <a:satMod val="250000"/>
                  </a:schemeClr>
                </a:solidFill>
              </a:rPr>
              <a:t>Salvação</a:t>
            </a:r>
            <a:r>
              <a:rPr lang="en-US" sz="3600" b="0" i="1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</a:t>
            </a:r>
            <a:endParaRPr lang="en-US" sz="3600" b="0" i="1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389438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-Character Qualities Class                                                       -Aulas de Qualidades de Caráter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/>
              <a:t>Scripture Memorization </a:t>
            </a:r>
            <a:r>
              <a:rPr lang="en-US" dirty="0" smtClean="0"/>
              <a:t>Class                                            </a:t>
            </a:r>
            <a:r>
              <a:rPr lang="en-US" i="1" dirty="0" smtClean="0"/>
              <a:t>-</a:t>
            </a:r>
            <a:r>
              <a:rPr lang="pt-BR" i="1" dirty="0" smtClean="0"/>
              <a:t>Aula </a:t>
            </a:r>
            <a:r>
              <a:rPr lang="pt-BR" i="1" dirty="0"/>
              <a:t>de Memorização da Escritura</a:t>
            </a:r>
            <a:endParaRPr lang="en-US" i="1" dirty="0"/>
          </a:p>
          <a:p>
            <a:pPr marL="0" indent="0">
              <a:buNone/>
            </a:pPr>
            <a:r>
              <a:rPr lang="en-US" dirty="0" smtClean="0"/>
              <a:t>-Personal </a:t>
            </a:r>
            <a:r>
              <a:rPr lang="en-US" dirty="0"/>
              <a:t>Reading Class </a:t>
            </a:r>
            <a:r>
              <a:rPr lang="en-US" dirty="0" smtClean="0"/>
              <a:t>                                                             </a:t>
            </a:r>
            <a:r>
              <a:rPr lang="en-US" i="1" dirty="0" smtClean="0"/>
              <a:t>-Aula </a:t>
            </a:r>
            <a:r>
              <a:rPr lang="en-US" i="1" dirty="0"/>
              <a:t>de </a:t>
            </a:r>
            <a:r>
              <a:rPr lang="en-US" i="1" dirty="0" err="1"/>
              <a:t>Leitura</a:t>
            </a:r>
            <a:r>
              <a:rPr lang="en-US" i="1" dirty="0"/>
              <a:t> </a:t>
            </a:r>
            <a:r>
              <a:rPr lang="en-US" i="1" dirty="0" err="1"/>
              <a:t>Pessoal</a:t>
            </a:r>
            <a:endParaRPr lang="en-US" i="1" dirty="0"/>
          </a:p>
          <a:p>
            <a:pPr marL="0" indent="0">
              <a:buNone/>
            </a:pPr>
            <a:r>
              <a:rPr lang="en-US" dirty="0" smtClean="0"/>
              <a:t>-Bible </a:t>
            </a:r>
            <a:r>
              <a:rPr lang="en-US" dirty="0"/>
              <a:t>Reading Class </a:t>
            </a:r>
            <a:r>
              <a:rPr lang="en-US" dirty="0" smtClean="0"/>
              <a:t>                                                                    -</a:t>
            </a:r>
            <a:r>
              <a:rPr lang="en-US" i="1" dirty="0" smtClean="0"/>
              <a:t>Aula </a:t>
            </a:r>
            <a:r>
              <a:rPr lang="en-US" i="1" dirty="0"/>
              <a:t>de </a:t>
            </a:r>
            <a:r>
              <a:rPr lang="en-US" i="1" dirty="0" err="1"/>
              <a:t>Leitura</a:t>
            </a:r>
            <a:r>
              <a:rPr lang="en-US" i="1" dirty="0"/>
              <a:t> </a:t>
            </a:r>
            <a:r>
              <a:rPr lang="en-US" i="1" dirty="0" err="1" smtClean="0"/>
              <a:t>Bíblica</a:t>
            </a:r>
            <a:endParaRPr lang="en-US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97F35-BCB0-4C1F-AF50-416F5F76C44F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  <p:extLst>
      <p:ext uri="{BB962C8B-B14F-4D97-AF65-F5344CB8AC3E}">
        <p14:creationId xmlns:p14="http://schemas.microsoft.com/office/powerpoint/2010/main" val="171393741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u="sng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Overview </a:t>
            </a:r>
            <a:r>
              <a:rPr lang="en-US" sz="3200" u="sng" dirty="0">
                <a:solidFill>
                  <a:schemeClr val="tx2">
                    <a:tint val="100000"/>
                    <a:satMod val="250000"/>
                  </a:schemeClr>
                </a:solidFill>
              </a:rPr>
              <a:t>of Contracts for Units 2 &amp; </a:t>
            </a:r>
            <a:r>
              <a:rPr lang="en-US" sz="3200" u="sng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up</a:t>
            </a:r>
            <a:r>
              <a:rPr lang="en-US" sz="32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                                                                    </a:t>
            </a:r>
            <a:r>
              <a:rPr lang="pt-BR" sz="3200" b="0" i="1" u="sng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Visão </a:t>
            </a:r>
            <a:r>
              <a:rPr lang="pt-BR" sz="3200" b="0" i="1" u="sng" dirty="0">
                <a:solidFill>
                  <a:schemeClr val="tx2">
                    <a:tint val="100000"/>
                    <a:satMod val="250000"/>
                  </a:schemeClr>
                </a:solidFill>
              </a:rPr>
              <a:t>Geral dos Contratos da Unidade 2 em diante</a:t>
            </a:r>
            <a:endParaRPr lang="en-US" sz="3200" b="0" i="1" u="sng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92283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1. For </a:t>
            </a:r>
            <a:r>
              <a:rPr lang="en-US" sz="2400" dirty="0"/>
              <a:t>all contracts from Unit 2 and higher, we will write  a specific contract for each student</a:t>
            </a:r>
            <a:r>
              <a:rPr lang="en-US" sz="2400" dirty="0" smtClean="0"/>
              <a:t>.                                                       </a:t>
            </a:r>
            <a:r>
              <a:rPr lang="pt-BR" sz="2400" i="1" dirty="0" smtClean="0"/>
              <a:t>Para </a:t>
            </a:r>
            <a:r>
              <a:rPr lang="pt-BR" sz="2400" i="1" dirty="0"/>
              <a:t>todos os contratos da Unidade dois em diante, escreveremos um contrato específico para cada aluno. </a:t>
            </a:r>
            <a:endParaRPr lang="en-US" sz="2400" i="1" dirty="0"/>
          </a:p>
          <a:p>
            <a:pPr marL="0" indent="0">
              <a:buNone/>
            </a:pPr>
            <a:r>
              <a:rPr lang="en-US" sz="2400" dirty="0" smtClean="0"/>
              <a:t>2. Gather information prior to writing contract                             </a:t>
            </a:r>
            <a:r>
              <a:rPr lang="pt-BR" sz="2400" i="1" dirty="0" smtClean="0"/>
              <a:t>Compile </a:t>
            </a:r>
            <a:r>
              <a:rPr lang="pt-BR" sz="2400" i="1" dirty="0"/>
              <a:t>informações antes de escrever o contrato</a:t>
            </a:r>
            <a:endParaRPr lang="en-US" sz="2400" i="1" dirty="0" smtClean="0"/>
          </a:p>
          <a:p>
            <a:pPr marL="0" indent="0">
              <a:buNone/>
            </a:pPr>
            <a:r>
              <a:rPr lang="en-US" sz="2400" dirty="0"/>
              <a:t>-</a:t>
            </a:r>
            <a:r>
              <a:rPr lang="en-US" sz="2400" dirty="0" smtClean="0"/>
              <a:t>Use Unit Questionnaire form                                                                        </a:t>
            </a:r>
            <a:r>
              <a:rPr lang="pt-BR" sz="2400" i="1" dirty="0" smtClean="0"/>
              <a:t>-</a:t>
            </a:r>
            <a:r>
              <a:rPr lang="pt-BR" sz="2400" i="1" dirty="0"/>
              <a:t>Use o modelo do Questionário da Unidade</a:t>
            </a:r>
            <a:r>
              <a:rPr lang="en-US" sz="2400" i="1" dirty="0" smtClean="0"/>
              <a:t>                                               </a:t>
            </a:r>
            <a:r>
              <a:rPr lang="en-US" sz="2400" dirty="0" smtClean="0"/>
              <a:t>-Feedback </a:t>
            </a:r>
            <a:r>
              <a:rPr lang="en-US" sz="2400" dirty="0"/>
              <a:t>from staff, dorm, counselors, work, evaluations 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-</a:t>
            </a:r>
            <a:r>
              <a:rPr lang="en-US" sz="2400" i="1" dirty="0" smtClean="0"/>
              <a:t>F</a:t>
            </a:r>
            <a:r>
              <a:rPr lang="pt-BR" sz="2400" i="1" dirty="0" smtClean="0"/>
              <a:t>eedback </a:t>
            </a:r>
            <a:r>
              <a:rPr lang="pt-BR" sz="2400" i="1" dirty="0"/>
              <a:t>(retorno) da equipe, quarto, conselheiros, trabalho, Avaliações</a:t>
            </a:r>
            <a:r>
              <a:rPr lang="en-US" sz="2400" i="1" dirty="0" smtClean="0"/>
              <a:t>   </a:t>
            </a:r>
          </a:p>
          <a:p>
            <a:pPr marL="0" indent="0">
              <a:buNone/>
            </a:pPr>
            <a:r>
              <a:rPr lang="en-US" sz="2400" i="1" dirty="0" smtClean="0"/>
              <a:t>                   </a:t>
            </a:r>
            <a:endParaRPr lang="en-US" sz="2800" i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27245-754A-4886-9AD7-B6DD2F6482DA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u="sng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Overview </a:t>
            </a:r>
            <a:r>
              <a:rPr lang="en-US" sz="3200" u="sng" dirty="0">
                <a:solidFill>
                  <a:schemeClr val="tx2">
                    <a:tint val="100000"/>
                    <a:satMod val="250000"/>
                  </a:schemeClr>
                </a:solidFill>
              </a:rPr>
              <a:t>of Contracts for Units 2 &amp; </a:t>
            </a:r>
            <a:r>
              <a:rPr lang="en-US" sz="3200" u="sng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up</a:t>
            </a:r>
            <a:r>
              <a:rPr lang="en-US" sz="32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                                                                    </a:t>
            </a:r>
            <a:r>
              <a:rPr lang="pt-BR" sz="3200" b="0" i="1" u="sng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Visão </a:t>
            </a:r>
            <a:r>
              <a:rPr lang="pt-BR" sz="3200" b="0" i="1" u="sng" dirty="0">
                <a:solidFill>
                  <a:schemeClr val="tx2">
                    <a:tint val="100000"/>
                    <a:satMod val="250000"/>
                  </a:schemeClr>
                </a:solidFill>
              </a:rPr>
              <a:t>Geral dos Contratos da Unidade 2 em diante</a:t>
            </a:r>
            <a:endParaRPr lang="en-US" sz="3200" b="0" i="1" u="sng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94238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3. Meet with student                                                                </a:t>
            </a:r>
            <a:r>
              <a:rPr lang="en-US" sz="2800" i="1" dirty="0" err="1" smtClean="0"/>
              <a:t>Encontre</a:t>
            </a:r>
            <a:r>
              <a:rPr lang="en-US" sz="2800" i="1" dirty="0" smtClean="0"/>
              <a:t>-se </a:t>
            </a:r>
            <a:r>
              <a:rPr lang="en-US" sz="2800" i="1" dirty="0"/>
              <a:t>com o </a:t>
            </a:r>
            <a:r>
              <a:rPr lang="en-US" sz="2800" i="1" dirty="0" err="1"/>
              <a:t>aluno</a:t>
            </a:r>
            <a:endParaRPr lang="en-US" sz="2800" i="1" dirty="0" smtClean="0"/>
          </a:p>
          <a:p>
            <a:pPr marL="0" indent="0">
              <a:buNone/>
            </a:pPr>
            <a:r>
              <a:rPr lang="en-US" sz="2800" dirty="0" smtClean="0"/>
              <a:t>4. Pray                                                                                                   </a:t>
            </a:r>
            <a:r>
              <a:rPr lang="en-US" sz="2800" i="1" dirty="0" smtClean="0"/>
              <a:t>Ore</a:t>
            </a:r>
          </a:p>
          <a:p>
            <a:pPr marL="0" indent="0">
              <a:buNone/>
            </a:pPr>
            <a:r>
              <a:rPr lang="en-US" sz="2800" dirty="0" smtClean="0"/>
              <a:t>5. Write </a:t>
            </a:r>
            <a:r>
              <a:rPr lang="en-US" sz="2800" dirty="0"/>
              <a:t>the contract – there are two contract </a:t>
            </a:r>
            <a:r>
              <a:rPr lang="en-US" sz="2800" dirty="0" smtClean="0"/>
              <a:t>forms </a:t>
            </a:r>
            <a:r>
              <a:rPr lang="pt-BR" sz="2800" i="1" dirty="0"/>
              <a:t>Escreva o contrato – há dois modelos de contrato </a:t>
            </a:r>
            <a:endParaRPr lang="en-US" sz="2800" i="1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27245-754A-4886-9AD7-B6DD2F6482DA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  <p:extLst>
      <p:ext uri="{BB962C8B-B14F-4D97-AF65-F5344CB8AC3E}">
        <p14:creationId xmlns:p14="http://schemas.microsoft.com/office/powerpoint/2010/main" val="45171093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77200" cy="1600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100" u="sng" dirty="0">
                <a:solidFill>
                  <a:schemeClr val="tx2">
                    <a:tint val="100000"/>
                    <a:satMod val="250000"/>
                  </a:schemeClr>
                </a:solidFill>
              </a:rPr>
              <a:t>UNIT II</a:t>
            </a:r>
            <a:r>
              <a:rPr lang="en-US" sz="31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 </a:t>
            </a:r>
            <a:r>
              <a:rPr lang="en-US" sz="31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                               </a:t>
            </a:r>
            <a:r>
              <a:rPr lang="en-US" sz="3100" u="sng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</a:t>
            </a:r>
            <a:r>
              <a:rPr lang="en-US" sz="3100" i="1" u="sng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UNIDADE </a:t>
            </a:r>
            <a:r>
              <a:rPr lang="en-US" sz="3100" i="1" u="sng" dirty="0">
                <a:solidFill>
                  <a:schemeClr val="tx2">
                    <a:tint val="100000"/>
                    <a:satMod val="250000"/>
                  </a:schemeClr>
                </a:solidFill>
              </a:rPr>
              <a:t>2 Auto </a:t>
            </a:r>
            <a:r>
              <a:rPr lang="en-US" sz="3100" i="1" u="sng" dirty="0" err="1">
                <a:solidFill>
                  <a:schemeClr val="tx2">
                    <a:tint val="100000"/>
                    <a:satMod val="250000"/>
                  </a:schemeClr>
                </a:solidFill>
              </a:rPr>
              <a:t>Imagem</a:t>
            </a:r>
            <a:r>
              <a:rPr lang="en-US" sz="3100" u="sng" dirty="0">
                <a:solidFill>
                  <a:schemeClr val="tx2">
                    <a:tint val="100000"/>
                    <a:satMod val="250000"/>
                  </a:schemeClr>
                </a:solidFill>
              </a:rPr>
              <a:t/>
            </a:r>
            <a:br>
              <a:rPr lang="en-US" sz="3100" u="sng" dirty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r>
              <a:rPr lang="en-US" sz="31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Contract Questionnaire </a:t>
            </a:r>
            <a:r>
              <a:rPr lang="en-US" sz="3100" i="1" dirty="0" err="1">
                <a:solidFill>
                  <a:schemeClr val="tx2">
                    <a:tint val="100000"/>
                    <a:satMod val="250000"/>
                  </a:schemeClr>
                </a:solidFill>
              </a:rPr>
              <a:t>Questionário</a:t>
            </a:r>
            <a:r>
              <a:rPr lang="en-US" sz="3100" i="1" dirty="0">
                <a:solidFill>
                  <a:schemeClr val="tx2">
                    <a:tint val="100000"/>
                    <a:satMod val="250000"/>
                  </a:schemeClr>
                </a:solidFill>
              </a:rPr>
              <a:t> do </a:t>
            </a:r>
            <a:r>
              <a:rPr lang="en-US" sz="3100" i="1" dirty="0" err="1">
                <a:solidFill>
                  <a:schemeClr val="tx2">
                    <a:tint val="100000"/>
                    <a:satMod val="250000"/>
                  </a:schemeClr>
                </a:solidFill>
              </a:rPr>
              <a:t>Contrato</a:t>
            </a:r>
            <a:r>
              <a:rPr lang="pt-BR" sz="3100" b="0" i="1" dirty="0">
                <a:solidFill>
                  <a:schemeClr val="tx2">
                    <a:tint val="100000"/>
                    <a:satMod val="250000"/>
                  </a:schemeClr>
                </a:solidFill>
              </a:rPr>
              <a:t/>
            </a:r>
            <a:br>
              <a:rPr lang="pt-BR" sz="3100" b="0" i="1" dirty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endParaRPr lang="en-US" sz="4000" b="0" i="1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41838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*</a:t>
            </a:r>
            <a:r>
              <a:rPr lang="en-US" sz="2400" u="sng" dirty="0" smtClean="0"/>
              <a:t>Note</a:t>
            </a:r>
            <a:r>
              <a:rPr lang="en-US" sz="2400" dirty="0" smtClean="0"/>
              <a:t>: This form is to be filled out by the student prior to the writing of the contract. </a:t>
            </a:r>
            <a:r>
              <a:rPr lang="pt-BR" sz="2400" dirty="0"/>
              <a:t>Amostra do Formulário de Contrato</a:t>
            </a:r>
          </a:p>
          <a:p>
            <a:pPr>
              <a:buNone/>
            </a:pPr>
            <a:r>
              <a:rPr lang="pt-BR" sz="2400" dirty="0"/>
              <a:t>*Anotação: Este fomulário deve ser preenchido pelo aluno antes de se escrever o contrato</a:t>
            </a:r>
          </a:p>
          <a:p>
            <a:r>
              <a:rPr lang="en-US" b="1" dirty="0" smtClean="0"/>
              <a:t>Theme:         </a:t>
            </a:r>
            <a:r>
              <a:rPr lang="en-US" dirty="0" smtClean="0"/>
              <a:t>Self </a:t>
            </a:r>
            <a:r>
              <a:rPr lang="en-US" dirty="0"/>
              <a:t>Image </a:t>
            </a:r>
            <a:r>
              <a:rPr lang="en-US" dirty="0" smtClean="0"/>
              <a:t>                                                    </a:t>
            </a:r>
            <a:r>
              <a:rPr lang="en-US" i="1" dirty="0" err="1" smtClean="0"/>
              <a:t>Tema</a:t>
            </a:r>
            <a:r>
              <a:rPr lang="en-US" i="1" dirty="0"/>
              <a:t>:           Auto </a:t>
            </a:r>
            <a:r>
              <a:rPr lang="en-US" i="1" dirty="0" err="1" smtClean="0"/>
              <a:t>Imagem</a:t>
            </a:r>
            <a:endParaRPr lang="en-US" b="1" i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AE68D3-78A0-41F3-A037-986E75547645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77200" cy="1600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100" u="sng" dirty="0">
                <a:solidFill>
                  <a:schemeClr val="tx2">
                    <a:tint val="100000"/>
                    <a:satMod val="250000"/>
                  </a:schemeClr>
                </a:solidFill>
              </a:rPr>
              <a:t>UNIT II</a:t>
            </a:r>
            <a:r>
              <a:rPr lang="en-US" sz="31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 </a:t>
            </a:r>
            <a:r>
              <a:rPr lang="en-US" sz="31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                               </a:t>
            </a:r>
            <a:r>
              <a:rPr lang="en-US" sz="3100" u="sng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</a:t>
            </a:r>
            <a:r>
              <a:rPr lang="en-US" sz="3100" i="1" u="sng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UNIDADE </a:t>
            </a:r>
            <a:r>
              <a:rPr lang="en-US" sz="3100" i="1" u="sng" dirty="0">
                <a:solidFill>
                  <a:schemeClr val="tx2">
                    <a:tint val="100000"/>
                    <a:satMod val="250000"/>
                  </a:schemeClr>
                </a:solidFill>
              </a:rPr>
              <a:t>2 Auto </a:t>
            </a:r>
            <a:r>
              <a:rPr lang="en-US" sz="3100" i="1" u="sng" dirty="0" err="1">
                <a:solidFill>
                  <a:schemeClr val="tx2">
                    <a:tint val="100000"/>
                    <a:satMod val="250000"/>
                  </a:schemeClr>
                </a:solidFill>
              </a:rPr>
              <a:t>Imagem</a:t>
            </a:r>
            <a:r>
              <a:rPr lang="en-US" sz="3100" u="sng" dirty="0">
                <a:solidFill>
                  <a:schemeClr val="tx2">
                    <a:tint val="100000"/>
                    <a:satMod val="250000"/>
                  </a:schemeClr>
                </a:solidFill>
              </a:rPr>
              <a:t/>
            </a:r>
            <a:br>
              <a:rPr lang="en-US" sz="3100" u="sng" dirty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r>
              <a:rPr lang="en-US" sz="31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Contract Questionnaire </a:t>
            </a:r>
            <a:r>
              <a:rPr lang="en-US" sz="3100" i="1" dirty="0" err="1">
                <a:solidFill>
                  <a:schemeClr val="tx2">
                    <a:tint val="100000"/>
                    <a:satMod val="250000"/>
                  </a:schemeClr>
                </a:solidFill>
              </a:rPr>
              <a:t>Questionário</a:t>
            </a:r>
            <a:r>
              <a:rPr lang="en-US" sz="3100" i="1" dirty="0">
                <a:solidFill>
                  <a:schemeClr val="tx2">
                    <a:tint val="100000"/>
                    <a:satMod val="250000"/>
                  </a:schemeClr>
                </a:solidFill>
              </a:rPr>
              <a:t> do </a:t>
            </a:r>
            <a:r>
              <a:rPr lang="en-US" sz="3100" i="1" dirty="0" err="1">
                <a:solidFill>
                  <a:schemeClr val="tx2">
                    <a:tint val="100000"/>
                    <a:satMod val="250000"/>
                  </a:schemeClr>
                </a:solidFill>
              </a:rPr>
              <a:t>Contrato</a:t>
            </a:r>
            <a:r>
              <a:rPr lang="pt-BR" sz="3100" b="0" i="1" dirty="0">
                <a:solidFill>
                  <a:schemeClr val="tx2">
                    <a:tint val="100000"/>
                    <a:satMod val="250000"/>
                  </a:schemeClr>
                </a:solidFill>
              </a:rPr>
              <a:t/>
            </a:r>
            <a:br>
              <a:rPr lang="pt-BR" sz="3100" b="0" i="1" dirty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endParaRPr lang="en-US" sz="4000" b="0" i="1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41838"/>
          </a:xfrm>
        </p:spPr>
        <p:txBody>
          <a:bodyPr/>
          <a:lstStyle/>
          <a:p>
            <a:r>
              <a:rPr lang="en-US" sz="2800" b="1" dirty="0" smtClean="0"/>
              <a:t>PURPOSE</a:t>
            </a:r>
            <a:r>
              <a:rPr lang="en-US" sz="2800" dirty="0" smtClean="0"/>
              <a:t>: To come to a clear awareness of how God wants us to see ourselves. To become more aware of how we presently see ourselves.            </a:t>
            </a:r>
            <a:r>
              <a:rPr lang="pt-BR" sz="2800" b="1" i="1" dirty="0" smtClean="0"/>
              <a:t>Propósito</a:t>
            </a:r>
            <a:r>
              <a:rPr lang="pt-BR" sz="2800" i="1" dirty="0" smtClean="0"/>
              <a:t>: Chegar </a:t>
            </a:r>
            <a:r>
              <a:rPr lang="pt-BR" sz="2800" i="1" dirty="0"/>
              <a:t>a uma boa percepção de como Deus nos quer para nós mesmos. Se tornar mais ciente de como, presentemente, nos enxergamos a nós mesmos. </a:t>
            </a:r>
            <a:endParaRPr lang="en-US" sz="2800" b="1" i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AE68D3-78A0-41F3-A037-986E75547645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  <p:extLst>
      <p:ext uri="{BB962C8B-B14F-4D97-AF65-F5344CB8AC3E}">
        <p14:creationId xmlns:p14="http://schemas.microsoft.com/office/powerpoint/2010/main" val="383391837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77200" cy="1600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100" u="sng" dirty="0">
                <a:solidFill>
                  <a:schemeClr val="tx2">
                    <a:tint val="100000"/>
                    <a:satMod val="250000"/>
                  </a:schemeClr>
                </a:solidFill>
              </a:rPr>
              <a:t>UNIT II</a:t>
            </a:r>
            <a:r>
              <a:rPr lang="en-US" sz="31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 </a:t>
            </a:r>
            <a:r>
              <a:rPr lang="en-US" sz="31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                               </a:t>
            </a:r>
            <a:r>
              <a:rPr lang="en-US" sz="3100" u="sng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</a:t>
            </a:r>
            <a:r>
              <a:rPr lang="en-US" sz="3100" i="1" u="sng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UNIDADE </a:t>
            </a:r>
            <a:r>
              <a:rPr lang="en-US" sz="3100" i="1" u="sng" dirty="0">
                <a:solidFill>
                  <a:schemeClr val="tx2">
                    <a:tint val="100000"/>
                    <a:satMod val="250000"/>
                  </a:schemeClr>
                </a:solidFill>
              </a:rPr>
              <a:t>2 Auto </a:t>
            </a:r>
            <a:r>
              <a:rPr lang="en-US" sz="3100" i="1" u="sng" dirty="0" err="1">
                <a:solidFill>
                  <a:schemeClr val="tx2">
                    <a:tint val="100000"/>
                    <a:satMod val="250000"/>
                  </a:schemeClr>
                </a:solidFill>
              </a:rPr>
              <a:t>Imagem</a:t>
            </a:r>
            <a:r>
              <a:rPr lang="en-US" sz="3100" u="sng" dirty="0">
                <a:solidFill>
                  <a:schemeClr val="tx2">
                    <a:tint val="100000"/>
                    <a:satMod val="250000"/>
                  </a:schemeClr>
                </a:solidFill>
              </a:rPr>
              <a:t/>
            </a:r>
            <a:br>
              <a:rPr lang="en-US" sz="3100" u="sng" dirty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r>
              <a:rPr lang="en-US" sz="31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Contract Questionnaire </a:t>
            </a:r>
            <a:r>
              <a:rPr lang="en-US" sz="3100" i="1" dirty="0" err="1">
                <a:solidFill>
                  <a:schemeClr val="tx2">
                    <a:tint val="100000"/>
                    <a:satMod val="250000"/>
                  </a:schemeClr>
                </a:solidFill>
              </a:rPr>
              <a:t>Questionário</a:t>
            </a:r>
            <a:r>
              <a:rPr lang="en-US" sz="3100" i="1" dirty="0">
                <a:solidFill>
                  <a:schemeClr val="tx2">
                    <a:tint val="100000"/>
                    <a:satMod val="250000"/>
                  </a:schemeClr>
                </a:solidFill>
              </a:rPr>
              <a:t> do </a:t>
            </a:r>
            <a:r>
              <a:rPr lang="en-US" sz="3100" i="1" dirty="0" err="1">
                <a:solidFill>
                  <a:schemeClr val="tx2">
                    <a:tint val="100000"/>
                    <a:satMod val="250000"/>
                  </a:schemeClr>
                </a:solidFill>
              </a:rPr>
              <a:t>Contrato</a:t>
            </a:r>
            <a:r>
              <a:rPr lang="pt-BR" sz="3100" b="0" i="1" dirty="0">
                <a:solidFill>
                  <a:schemeClr val="tx2">
                    <a:tint val="100000"/>
                    <a:satMod val="250000"/>
                  </a:schemeClr>
                </a:solidFill>
              </a:rPr>
              <a:t/>
            </a:r>
            <a:br>
              <a:rPr lang="pt-BR" sz="3100" b="0" i="1" dirty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endParaRPr lang="en-US" sz="4000" b="0" i="1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922838"/>
          </a:xfrm>
        </p:spPr>
        <p:txBody>
          <a:bodyPr/>
          <a:lstStyle/>
          <a:p>
            <a:r>
              <a:rPr lang="en-US" sz="2800" b="1" dirty="0"/>
              <a:t>Instructions</a:t>
            </a:r>
            <a:r>
              <a:rPr lang="en-US" sz="2800" b="1" i="1" dirty="0"/>
              <a:t>:  </a:t>
            </a:r>
            <a:r>
              <a:rPr lang="en-US" sz="2800" b="1" i="1" dirty="0" err="1"/>
              <a:t>Instruções</a:t>
            </a:r>
            <a:r>
              <a:rPr lang="en-US" sz="2800" b="1" i="1" dirty="0"/>
              <a:t>: </a:t>
            </a:r>
          </a:p>
          <a:p>
            <a:pPr marL="0" indent="0">
              <a:buNone/>
            </a:pPr>
            <a:r>
              <a:rPr lang="en-US" sz="2800" b="1" dirty="0" smtClean="0"/>
              <a:t>1. List </a:t>
            </a:r>
            <a:r>
              <a:rPr lang="en-US" sz="2800" b="1" dirty="0"/>
              <a:t>five new character qualities that will help you, that you would like to work on</a:t>
            </a:r>
            <a:r>
              <a:rPr lang="en-US" sz="2800" b="1" dirty="0" smtClean="0"/>
              <a:t>. </a:t>
            </a:r>
            <a:r>
              <a:rPr lang="pt-BR" sz="2800" b="1" dirty="0"/>
              <a:t> </a:t>
            </a:r>
            <a:r>
              <a:rPr lang="pt-BR" sz="2800" b="1" dirty="0" smtClean="0"/>
              <a:t>                                   </a:t>
            </a:r>
            <a:r>
              <a:rPr lang="pt-BR" sz="2800" i="1" dirty="0" smtClean="0"/>
              <a:t>Liste </a:t>
            </a:r>
            <a:r>
              <a:rPr lang="pt-BR" sz="2800" i="1" dirty="0"/>
              <a:t>cinco qualidades novas de caráter que o ajudarão, em quais você gostaria de trabalhar</a:t>
            </a:r>
            <a:endParaRPr lang="en-US" sz="2800" i="1" dirty="0"/>
          </a:p>
          <a:p>
            <a:pPr marL="0" indent="0">
              <a:buNone/>
            </a:pPr>
            <a:r>
              <a:rPr lang="en-US" sz="2800" b="1" dirty="0" smtClean="0"/>
              <a:t>2. Do </a:t>
            </a:r>
            <a:r>
              <a:rPr lang="en-US" sz="2800" b="1" dirty="0"/>
              <a:t>the circled questions on the self-evaluation worksheet</a:t>
            </a:r>
            <a:r>
              <a:rPr lang="en-US" sz="2800" b="1" dirty="0" smtClean="0"/>
              <a:t>. </a:t>
            </a:r>
            <a:r>
              <a:rPr lang="pt-BR" sz="2800" b="1" dirty="0"/>
              <a:t> </a:t>
            </a:r>
            <a:r>
              <a:rPr lang="pt-BR" sz="2800" b="1" dirty="0" smtClean="0"/>
              <a:t>                                                                                   </a:t>
            </a:r>
            <a:r>
              <a:rPr lang="pt-BR" sz="2800" i="1" dirty="0" smtClean="0"/>
              <a:t>Faça </a:t>
            </a:r>
            <a:r>
              <a:rPr lang="pt-BR" sz="2800" i="1" dirty="0"/>
              <a:t>as perguntas assinaladas na folha de exercícios de auto-avaliação</a:t>
            </a:r>
            <a:endParaRPr lang="en-US" sz="2800" i="1" dirty="0"/>
          </a:p>
          <a:p>
            <a:pPr marL="0" indent="0">
              <a:buNone/>
            </a:pPr>
            <a:r>
              <a:rPr lang="en-US" sz="2800" b="1" dirty="0" smtClean="0"/>
              <a:t>3. Answer </a:t>
            </a:r>
            <a:r>
              <a:rPr lang="en-US" sz="2800" b="1" dirty="0"/>
              <a:t>the following questions</a:t>
            </a:r>
            <a:r>
              <a:rPr lang="en-US" sz="2800" b="1" dirty="0" smtClean="0"/>
              <a:t>. </a:t>
            </a:r>
            <a:r>
              <a:rPr lang="pt-BR" sz="2800" b="1" dirty="0"/>
              <a:t> </a:t>
            </a:r>
            <a:r>
              <a:rPr lang="pt-BR" sz="2800" b="1" dirty="0" smtClean="0"/>
              <a:t>                              </a:t>
            </a:r>
            <a:r>
              <a:rPr lang="pt-BR" sz="2800" i="1" dirty="0" smtClean="0"/>
              <a:t>Responda </a:t>
            </a:r>
            <a:r>
              <a:rPr lang="pt-BR" sz="2800" i="1" dirty="0"/>
              <a:t>as perguntas seguintes.</a:t>
            </a:r>
            <a:endParaRPr lang="en-US" sz="2800" i="1" dirty="0"/>
          </a:p>
          <a:p>
            <a:endParaRPr lang="en-US" sz="2800" b="1" i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AE68D3-78A0-41F3-A037-986E75547645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  <p:extLst>
      <p:ext uri="{BB962C8B-B14F-4D97-AF65-F5344CB8AC3E}">
        <p14:creationId xmlns:p14="http://schemas.microsoft.com/office/powerpoint/2010/main" val="111391114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924800" cy="1219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What are </a:t>
            </a:r>
            <a:r>
              <a:rPr lang="en-US" sz="32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Contracts</a:t>
            </a:r>
            <a:r>
              <a:rPr lang="en-US" sz="32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?                                                  </a:t>
            </a:r>
            <a:r>
              <a:rPr lang="pt-BR" sz="3200" b="0" i="1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O </a:t>
            </a:r>
            <a:r>
              <a:rPr lang="pt-BR" sz="3200" b="0" i="1" dirty="0">
                <a:solidFill>
                  <a:schemeClr val="tx2">
                    <a:tint val="100000"/>
                    <a:satMod val="250000"/>
                  </a:schemeClr>
                </a:solidFill>
              </a:rPr>
              <a:t>que são os Contratos?</a:t>
            </a:r>
            <a:endParaRPr lang="en-US" sz="3200" b="0" i="1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686800" cy="4922838"/>
          </a:xfrm>
        </p:spPr>
        <p:txBody>
          <a:bodyPr>
            <a:normAutofit/>
          </a:bodyPr>
          <a:lstStyle/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2800" dirty="0" smtClean="0"/>
              <a:t>1) Contracts are a </a:t>
            </a:r>
            <a:r>
              <a:rPr lang="en-US" sz="2800" u="sng" dirty="0" smtClean="0"/>
              <a:t>written</a:t>
            </a:r>
            <a:r>
              <a:rPr lang="en-US" sz="2800" dirty="0" smtClean="0"/>
              <a:t> </a:t>
            </a:r>
            <a:r>
              <a:rPr lang="en-US" sz="2800" u="sng" dirty="0" smtClean="0"/>
              <a:t>plan</a:t>
            </a:r>
            <a:r>
              <a:rPr lang="en-US" sz="2800" dirty="0" smtClean="0"/>
              <a:t> for student class work. </a:t>
            </a:r>
            <a:r>
              <a:rPr lang="pt-BR" sz="2800" dirty="0"/>
              <a:t> </a:t>
            </a:r>
            <a:r>
              <a:rPr lang="pt-BR" sz="2800" dirty="0" smtClean="0"/>
              <a:t>                                                                 </a:t>
            </a:r>
            <a:r>
              <a:rPr lang="pt-BR" sz="2400" i="1" dirty="0" smtClean="0"/>
              <a:t>Contratos </a:t>
            </a:r>
            <a:r>
              <a:rPr lang="pt-BR" sz="2400" i="1" dirty="0"/>
              <a:t>são um plano por escrito para o trabalho de aula do aluno.</a:t>
            </a:r>
            <a:endParaRPr lang="en-US" sz="2400" i="1" dirty="0" smtClean="0"/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	2) A plan for growth.</a:t>
            </a:r>
            <a:r>
              <a:rPr lang="pt-BR" sz="2800" dirty="0"/>
              <a:t> </a:t>
            </a:r>
            <a:r>
              <a:rPr lang="pt-BR" sz="2800" dirty="0" smtClean="0"/>
              <a:t>                                                                  </a:t>
            </a:r>
            <a:r>
              <a:rPr lang="pt-BR" sz="2800" i="1" dirty="0" smtClean="0"/>
              <a:t>Um </a:t>
            </a:r>
            <a:r>
              <a:rPr lang="pt-BR" sz="2800" i="1" dirty="0"/>
              <a:t>plano para crescimento.</a:t>
            </a:r>
            <a:endParaRPr lang="en-US" sz="2800" i="1" dirty="0" smtClean="0"/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2800" dirty="0" smtClean="0"/>
              <a:t>3) Personalized outlines for study in the Personal Studies for New Christians Curriculum.                              </a:t>
            </a:r>
            <a:r>
              <a:rPr lang="pt-BR" sz="2800" i="1" dirty="0" smtClean="0"/>
              <a:t>Tópicos </a:t>
            </a:r>
            <a:r>
              <a:rPr lang="pt-BR" sz="2800" i="1" dirty="0"/>
              <a:t>personalizados para estudo no currículo do EPNC</a:t>
            </a:r>
            <a:r>
              <a:rPr lang="pt-BR" sz="2800" i="1" dirty="0" smtClean="0"/>
              <a:t>.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2800" dirty="0"/>
              <a:t>4) A specialized tool to help each student</a:t>
            </a:r>
            <a:r>
              <a:rPr lang="en-US" sz="2800" dirty="0" smtClean="0"/>
              <a:t>.                            </a:t>
            </a:r>
            <a:r>
              <a:rPr lang="pt-BR" sz="2800" i="1" dirty="0" smtClean="0"/>
              <a:t>Uma </a:t>
            </a:r>
            <a:r>
              <a:rPr lang="pt-BR" sz="2800" i="1" dirty="0"/>
              <a:t>ferramenta especializada para ajudar cada aluno.</a:t>
            </a:r>
            <a:endParaRPr lang="en-US" sz="2800" i="1" dirty="0"/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endParaRPr lang="en-US" sz="2800" i="1" dirty="0" smtClean="0"/>
          </a:p>
          <a:p>
            <a:pPr marL="630936" lvl="1" indent="-274320" fontAlgn="auto">
              <a:lnSpc>
                <a:spcPct val="90000"/>
              </a:lnSpc>
              <a:spcAft>
                <a:spcPts val="0"/>
              </a:spcAft>
              <a:buFont typeface="Tahoma" pitchFamily="34" charset="0"/>
              <a:buNone/>
              <a:defRPr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34621E-F143-483E-A09E-F4D95C8E147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u="sng" dirty="0">
                <a:solidFill>
                  <a:schemeClr val="tx2">
                    <a:tint val="100000"/>
                    <a:satMod val="250000"/>
                  </a:schemeClr>
                </a:solidFill>
              </a:rPr>
              <a:t>UNIT II</a:t>
            </a:r>
            <a:br>
              <a:rPr lang="en-US" sz="2800" u="sng" dirty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r>
              <a:rPr lang="en-US" sz="28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Contract </a:t>
            </a:r>
            <a:r>
              <a:rPr lang="en-US" sz="28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Questionnaire </a:t>
            </a:r>
            <a:r>
              <a:rPr lang="en-US" sz="2800" dirty="0" err="1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contin’d</a:t>
            </a:r>
            <a:endParaRPr lang="en-US" sz="2800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dirty="0" smtClean="0"/>
              <a:t>1. Where in the area of Self-Image do you need improvement?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dirty="0" smtClean="0"/>
              <a:t>2. What struggles or questions do you have with your Self-Image?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dirty="0" smtClean="0"/>
              <a:t>3. Where in the area of dealing with authority do you need improvement?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dirty="0" smtClean="0"/>
              <a:t>4. What struggles or questions do you have with Authority?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dirty="0" smtClean="0"/>
              <a:t>5. In which areas of Relationships with others do you need to improve?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6D422-C6C7-4F4B-A7D3-8293E1FC4248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UNIDADE 2 Auto </a:t>
            </a:r>
            <a:r>
              <a:rPr lang="en-US" sz="2800" dirty="0" err="1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Imagem</a:t>
            </a:r>
            <a:r>
              <a:rPr lang="en-US" sz="28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</a:t>
            </a:r>
            <a:br>
              <a:rPr lang="en-US" sz="28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r>
              <a:rPr lang="en-US" sz="2800" dirty="0" err="1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Questionário</a:t>
            </a:r>
            <a:r>
              <a:rPr lang="en-US" sz="28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do </a:t>
            </a:r>
            <a:r>
              <a:rPr lang="en-US" sz="2800" dirty="0" err="1">
                <a:solidFill>
                  <a:schemeClr val="tx2">
                    <a:tint val="100000"/>
                    <a:satMod val="250000"/>
                  </a:schemeClr>
                </a:solidFill>
              </a:rPr>
              <a:t>Contrato</a:t>
            </a:r>
            <a:endParaRPr lang="en-US" sz="2800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pt-BR" sz="2800" dirty="0" smtClean="0"/>
              <a:t>1</a:t>
            </a:r>
            <a:r>
              <a:rPr lang="pt-BR" sz="2800" dirty="0"/>
              <a:t>. Onde, na área da auto-imagem, você precisa melhorar?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pt-BR" sz="2800" dirty="0" smtClean="0"/>
              <a:t>2</a:t>
            </a:r>
            <a:r>
              <a:rPr lang="pt-BR" sz="2800" dirty="0"/>
              <a:t>. Que conflitos ou questionamentos você têm com sua auto-imagem?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pt-BR" sz="2800" dirty="0" smtClean="0"/>
              <a:t>3</a:t>
            </a:r>
            <a:r>
              <a:rPr lang="pt-BR" sz="2800" dirty="0"/>
              <a:t>. Onde, na área de se lidar com autoridade, você precisa melhorar?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pt-BR" sz="2800" dirty="0" smtClean="0"/>
              <a:t>4</a:t>
            </a:r>
            <a:r>
              <a:rPr lang="pt-BR" sz="2800" dirty="0"/>
              <a:t>. Que conflitos ou questionamentos você têm em relação à Autoridade?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pt-BR" sz="2800" dirty="0" smtClean="0"/>
              <a:t>5</a:t>
            </a:r>
            <a:r>
              <a:rPr lang="pt-BR" sz="2800" dirty="0"/>
              <a:t>. Em quais áreas de relacionamentos com outros, você precisa melhorar?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6D422-C6C7-4F4B-A7D3-8293E1FC4248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  <p:extLst>
      <p:ext uri="{BB962C8B-B14F-4D97-AF65-F5344CB8AC3E}">
        <p14:creationId xmlns:p14="http://schemas.microsoft.com/office/powerpoint/2010/main" val="420038053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u="sng" dirty="0">
                <a:solidFill>
                  <a:schemeClr val="tx2">
                    <a:tint val="100000"/>
                    <a:satMod val="250000"/>
                  </a:schemeClr>
                </a:solidFill>
              </a:rPr>
              <a:t>UNIT II</a:t>
            </a:r>
            <a:br>
              <a:rPr lang="en-US" sz="2800" u="sng" dirty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r>
              <a:rPr lang="en-US" sz="28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Contract </a:t>
            </a:r>
            <a:r>
              <a:rPr lang="en-US" sz="28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Questionnaire </a:t>
            </a:r>
            <a:r>
              <a:rPr lang="en-US" sz="2800" dirty="0" err="1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conti</a:t>
            </a:r>
            <a:r>
              <a:rPr lang="en-US" sz="2400" dirty="0" err="1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n</a:t>
            </a:r>
            <a:r>
              <a:rPr lang="en-US" sz="2800" dirty="0" err="1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’d</a:t>
            </a:r>
            <a:endParaRPr lang="en-US" sz="2800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smtClean="0"/>
              <a:t>6. What questions or struggles do you have with relating to others?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smtClean="0"/>
              <a:t>7. In your Relationship with God where do you need to improve?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smtClean="0"/>
              <a:t>8. List any questions or problems you have with your Relationship to God.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smtClean="0"/>
              <a:t>9. Do you need to improve in the area of forgiveness? How?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smtClean="0"/>
              <a:t>10. What questions do you have about forgiveness?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B8143-025F-46F4-846F-452D7E69237C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UNIDADE 2 Auto </a:t>
            </a:r>
            <a:r>
              <a:rPr lang="en-US" sz="2800" dirty="0" err="1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Imagem</a:t>
            </a:r>
            <a:r>
              <a:rPr lang="en-US" sz="28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</a:t>
            </a:r>
            <a:br>
              <a:rPr lang="en-US" sz="28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r>
              <a:rPr lang="en-US" sz="2800" dirty="0" err="1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Questionário</a:t>
            </a:r>
            <a:r>
              <a:rPr lang="en-US" sz="28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do </a:t>
            </a:r>
            <a:r>
              <a:rPr lang="en-US" sz="2800" dirty="0" err="1">
                <a:solidFill>
                  <a:schemeClr val="tx2">
                    <a:tint val="100000"/>
                    <a:satMod val="250000"/>
                  </a:schemeClr>
                </a:solidFill>
              </a:rPr>
              <a:t>Contrato</a:t>
            </a:r>
            <a:endParaRPr lang="en-US" sz="2800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pt-BR" sz="2800" dirty="0" smtClean="0"/>
              <a:t>6</a:t>
            </a:r>
            <a:r>
              <a:rPr lang="pt-BR" sz="2800" dirty="0"/>
              <a:t>. Que conflitos ou questionamentos você têm em relação a se relacionar com outros?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pt-BR" sz="2800" dirty="0" smtClean="0"/>
              <a:t>7</a:t>
            </a:r>
            <a:r>
              <a:rPr lang="pt-BR" sz="2800" dirty="0"/>
              <a:t>. Em seu relacionamento com Deus, onde você precisa melhorar?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pt-BR" sz="2800" dirty="0" smtClean="0"/>
              <a:t>8</a:t>
            </a:r>
            <a:r>
              <a:rPr lang="pt-BR" sz="2800" dirty="0"/>
              <a:t>. Liste quaisquer perguntas ou problemas que você tenha em seu relacionamento com Deus?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pt-BR" sz="2800" dirty="0" smtClean="0"/>
              <a:t>9</a:t>
            </a:r>
            <a:r>
              <a:rPr lang="pt-BR" sz="2800" dirty="0"/>
              <a:t>. Precisa melhorar na área do perdão? Como?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pt-BR" sz="2800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pt-BR" sz="2800" dirty="0" smtClean="0"/>
              <a:t>10</a:t>
            </a:r>
            <a:r>
              <a:rPr lang="pt-BR" sz="2800" dirty="0"/>
              <a:t>. Que questionamentos você tem sobre perdão?</a:t>
            </a: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6D422-C6C7-4F4B-A7D3-8293E1FC4248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  <p:extLst>
      <p:ext uri="{BB962C8B-B14F-4D97-AF65-F5344CB8AC3E}">
        <p14:creationId xmlns:p14="http://schemas.microsoft.com/office/powerpoint/2010/main" val="410858641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7DAF3-4D76-4D2F-8260-2132A308957C}" type="slidenum">
              <a:rPr lang="en-US"/>
              <a:pPr>
                <a:defRPr/>
              </a:pPr>
              <a:t>24</a:t>
            </a:fld>
            <a:endParaRPr lang="en-US"/>
          </a:p>
        </p:txBody>
      </p:sp>
      <p:pic>
        <p:nvPicPr>
          <p:cNvPr id="20483" name="Picture 5" descr="2-3ResourcesandForms_Page_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19" b="11343"/>
          <a:stretch>
            <a:fillRect/>
          </a:stretch>
        </p:blipFill>
        <p:spPr bwMode="auto">
          <a:xfrm>
            <a:off x="2057400" y="152400"/>
            <a:ext cx="57150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iTeenChallenge Course 505.22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121C90-569C-4A1F-B3CE-266200374FC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28600"/>
            <a:ext cx="4760296" cy="617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43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AB6A1-4712-4CA3-9F84-FAF5DF107C27}" type="slidenum">
              <a:rPr lang="en-US"/>
              <a:pPr>
                <a:defRPr/>
              </a:pPr>
              <a:t>26</a:t>
            </a:fld>
            <a:endParaRPr lang="en-US"/>
          </a:p>
        </p:txBody>
      </p:sp>
      <p:pic>
        <p:nvPicPr>
          <p:cNvPr id="21507" name="Picture 4" descr="2-3ResourcesandForms_Page_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05" b="24965"/>
          <a:stretch>
            <a:fillRect/>
          </a:stretch>
        </p:blipFill>
        <p:spPr bwMode="auto">
          <a:xfrm>
            <a:off x="1268827" y="228600"/>
            <a:ext cx="6606346" cy="595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iTeenChallenge Course 505.22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121C90-569C-4A1F-B3CE-266200374FC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52401"/>
            <a:ext cx="4800600" cy="628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6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u="sng">
                <a:solidFill>
                  <a:schemeClr val="tx2">
                    <a:tint val="100000"/>
                    <a:satMod val="250000"/>
                  </a:schemeClr>
                </a:solidFill>
              </a:rPr>
              <a:t>Contract 2</a:t>
            </a:r>
            <a:r>
              <a:rPr lang="en-US" sz="5400">
                <a:solidFill>
                  <a:schemeClr val="tx2">
                    <a:tint val="100000"/>
                    <a:satMod val="250000"/>
                  </a:schemeClr>
                </a:solidFill>
              </a:rPr>
              <a:t/>
            </a:r>
            <a:br>
              <a:rPr lang="en-US" sz="540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r>
              <a:rPr lang="en-US" sz="5400">
                <a:solidFill>
                  <a:schemeClr val="tx2">
                    <a:tint val="100000"/>
                    <a:satMod val="250000"/>
                  </a:schemeClr>
                </a:solidFill>
              </a:rPr>
              <a:t>Self Image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smtClean="0"/>
              <a:t>Contract Length </a:t>
            </a:r>
          </a:p>
          <a:p>
            <a:pPr lvl="1"/>
            <a:r>
              <a:rPr lang="en-US" b="1" i="1" smtClean="0"/>
              <a:t>Contract should be 4 weeks long</a:t>
            </a:r>
          </a:p>
          <a:p>
            <a:r>
              <a:rPr lang="en-US" b="1" i="1" u="sng" smtClean="0"/>
              <a:t>Goals</a:t>
            </a:r>
          </a:p>
          <a:p>
            <a:pPr lvl="1"/>
            <a:r>
              <a:rPr lang="en-US" b="1" i="1" smtClean="0"/>
              <a:t>Set the students goals according to their Contract Questionnaire, Contract Title, and what you have discerned by watching their behavior.</a:t>
            </a:r>
            <a:r>
              <a:rPr lang="en-US" smtClean="0"/>
              <a:t> </a:t>
            </a:r>
            <a:endParaRPr lang="en-US" b="1" i="1" smtClean="0"/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F4160-2B93-46DF-92FB-5E3DC8BCE68E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iTeenChallenge Course 505.22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121C90-569C-4A1F-B3CE-266200374FC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305800" cy="466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45720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</a:rPr>
              <a:t>Contrato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</a:rPr>
              <a:t> 2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</a:rPr>
              <a:t> </a:t>
            </a:r>
          </a:p>
          <a:p>
            <a:pPr marL="0" marR="45720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</a:rPr>
              <a:t>Auto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</a:rPr>
              <a:t>Imagem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0" marR="457200">
              <a:spcBef>
                <a:spcPts val="0"/>
              </a:spcBef>
              <a:spcAft>
                <a:spcPts val="0"/>
              </a:spcAft>
            </a:pPr>
            <a:r>
              <a:rPr lang="pt-BR" b="0" i="1" kern="0" dirty="0">
                <a:latin typeface="Arial"/>
              </a:rPr>
              <a:t>Duração do Contrato </a:t>
            </a:r>
            <a:endParaRPr lang="en-US" b="0" i="1" kern="0" dirty="0">
              <a:latin typeface="Times New Roman"/>
            </a:endParaRPr>
          </a:p>
          <a:p>
            <a:pPr marL="0" marR="0">
              <a:spcBef>
                <a:spcPts val="300"/>
              </a:spcBef>
              <a:spcAft>
                <a:spcPts val="1300"/>
              </a:spcAft>
            </a:pPr>
            <a:r>
              <a:rPr lang="pt-BR" sz="2400" b="0" i="1" u="none" dirty="0">
                <a:latin typeface="Arial"/>
                <a:cs typeface="Times New Roman"/>
              </a:rPr>
              <a:t>O Contrato deve ser de quatro semanas de duração</a:t>
            </a:r>
            <a:endParaRPr lang="en-US" sz="2400" b="0" i="1" u="none" dirty="0">
              <a:latin typeface="Arial"/>
              <a:cs typeface="Times New Roman"/>
            </a:endParaRPr>
          </a:p>
          <a:p>
            <a:pPr marL="0" marR="457200">
              <a:spcBef>
                <a:spcPts val="0"/>
              </a:spcBef>
              <a:spcAft>
                <a:spcPts val="0"/>
              </a:spcAft>
            </a:pPr>
            <a:r>
              <a:rPr lang="pt-BR" sz="3600" b="0" i="1" kern="0" dirty="0">
                <a:latin typeface="Arial"/>
              </a:rPr>
              <a:t>Objetivos</a:t>
            </a:r>
            <a:endParaRPr lang="en-US" b="0" i="1" kern="0" dirty="0">
              <a:latin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pt-BR" sz="2800" b="0" i="1" u="none" dirty="0">
                <a:latin typeface="Arial"/>
                <a:ea typeface="Times New Roman"/>
              </a:rPr>
              <a:t>Estabelecer os objetivos dos alunos de acordo com os seus Questionários do Contrato, Título do Contrato, e o que você percebeu, conforme assistiu seus comportamentos. </a:t>
            </a:r>
            <a:endParaRPr lang="en-US" sz="2800" b="0" i="1" u="none" dirty="0"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0417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924800" cy="1219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What are </a:t>
            </a:r>
            <a:r>
              <a:rPr lang="en-US" sz="32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Contracts</a:t>
            </a:r>
            <a:r>
              <a:rPr lang="en-US" sz="32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?                                                  </a:t>
            </a:r>
            <a:r>
              <a:rPr lang="pt-BR" sz="3200" b="0" i="1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O </a:t>
            </a:r>
            <a:r>
              <a:rPr lang="pt-BR" sz="3200" b="0" i="1" dirty="0">
                <a:solidFill>
                  <a:schemeClr val="tx2">
                    <a:tint val="100000"/>
                    <a:satMod val="250000"/>
                  </a:schemeClr>
                </a:solidFill>
              </a:rPr>
              <a:t>que são os Contratos?</a:t>
            </a:r>
            <a:endParaRPr lang="en-US" sz="3200" b="0" i="1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610600" cy="4922838"/>
          </a:xfrm>
        </p:spPr>
        <p:txBody>
          <a:bodyPr>
            <a:normAutofit/>
          </a:bodyPr>
          <a:lstStyle/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2800" dirty="0" smtClean="0"/>
              <a:t>5) An organized plan to help students study the various units in the PSNC.                                                                       </a:t>
            </a:r>
            <a:r>
              <a:rPr lang="pt-BR" sz="2800" i="1" dirty="0" smtClean="0"/>
              <a:t>Um </a:t>
            </a:r>
            <a:r>
              <a:rPr lang="pt-BR" sz="2800" i="1" dirty="0"/>
              <a:t>plano organizado para ajudar os alunos estudarem as diversas Unidades no EPNC.</a:t>
            </a:r>
            <a:endParaRPr lang="en-US" sz="2800" i="1" dirty="0" smtClean="0"/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2800" dirty="0" smtClean="0"/>
              <a:t>6) A </a:t>
            </a:r>
            <a:r>
              <a:rPr lang="en-US" sz="2800" u="sng" dirty="0" smtClean="0"/>
              <a:t>treatment</a:t>
            </a:r>
            <a:r>
              <a:rPr lang="en-US" sz="2800" dirty="0" smtClean="0"/>
              <a:t> </a:t>
            </a:r>
            <a:r>
              <a:rPr lang="en-US" sz="2800" u="sng" dirty="0" smtClean="0"/>
              <a:t>plan</a:t>
            </a:r>
            <a:r>
              <a:rPr lang="en-US" sz="2800" dirty="0" smtClean="0"/>
              <a:t> that includes                                           </a:t>
            </a:r>
            <a:r>
              <a:rPr lang="pt-BR" sz="2800" dirty="0" smtClean="0"/>
              <a:t>Um </a:t>
            </a:r>
            <a:r>
              <a:rPr lang="pt-BR" sz="2800" dirty="0"/>
              <a:t>plano de tratamento que inclui -</a:t>
            </a:r>
            <a:endParaRPr lang="en-US" sz="2800" dirty="0" smtClean="0"/>
          </a:p>
          <a:p>
            <a:pPr marL="630936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"/>
              <a:defRPr/>
            </a:pPr>
            <a:r>
              <a:rPr lang="en-US" sz="2800" dirty="0" smtClean="0"/>
              <a:t>- goals for </a:t>
            </a:r>
            <a:r>
              <a:rPr lang="en-US" sz="2800" dirty="0"/>
              <a:t>growth </a:t>
            </a:r>
            <a:r>
              <a:rPr lang="en-US" sz="2800" dirty="0" smtClean="0"/>
              <a:t>-</a:t>
            </a:r>
            <a:r>
              <a:rPr lang="en-US" sz="2800" i="1" dirty="0" err="1" smtClean="0"/>
              <a:t>Objetivos</a:t>
            </a:r>
            <a:r>
              <a:rPr lang="en-US" sz="2800" i="1" dirty="0" smtClean="0"/>
              <a:t> </a:t>
            </a:r>
            <a:r>
              <a:rPr lang="en-US" sz="2800" i="1" dirty="0" err="1"/>
              <a:t>para</a:t>
            </a:r>
            <a:r>
              <a:rPr lang="en-US" sz="2800" i="1" dirty="0"/>
              <a:t> </a:t>
            </a:r>
            <a:r>
              <a:rPr lang="en-US" sz="2800" i="1" dirty="0" err="1"/>
              <a:t>crescimento</a:t>
            </a:r>
            <a:endParaRPr lang="en-US" sz="2800" i="1" dirty="0" smtClean="0"/>
          </a:p>
          <a:p>
            <a:pPr marL="630936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"/>
              <a:defRPr/>
            </a:pPr>
            <a:r>
              <a:rPr lang="en-US" sz="2800" dirty="0" smtClean="0"/>
              <a:t>- expected </a:t>
            </a:r>
            <a:r>
              <a:rPr lang="en-US" sz="2800" dirty="0"/>
              <a:t>outcomes </a:t>
            </a:r>
            <a:r>
              <a:rPr lang="en-US" sz="2800" dirty="0" smtClean="0"/>
              <a:t>-</a:t>
            </a:r>
            <a:r>
              <a:rPr lang="en-US" sz="2800" i="1" dirty="0" err="1" smtClean="0"/>
              <a:t>Resultados</a:t>
            </a:r>
            <a:r>
              <a:rPr lang="en-US" sz="2800" i="1" dirty="0" smtClean="0"/>
              <a:t> </a:t>
            </a:r>
            <a:r>
              <a:rPr lang="en-US" sz="2800" i="1" dirty="0" err="1"/>
              <a:t>esperados</a:t>
            </a:r>
            <a:endParaRPr lang="en-US" sz="2800" i="1" dirty="0" smtClean="0"/>
          </a:p>
          <a:p>
            <a:pPr marL="630936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"/>
              <a:defRPr/>
            </a:pPr>
            <a:r>
              <a:rPr lang="en-US" sz="2800" dirty="0" smtClean="0"/>
              <a:t>- time limits (3 -5 weeks)                                                           -</a:t>
            </a:r>
            <a:r>
              <a:rPr lang="pt-BR" sz="2800" i="1" dirty="0" smtClean="0"/>
              <a:t>Limites </a:t>
            </a:r>
            <a:r>
              <a:rPr lang="pt-BR" sz="2800" i="1" dirty="0"/>
              <a:t>de tempo (3 -5 semanas)</a:t>
            </a:r>
            <a:endParaRPr lang="en-US" sz="2800" i="1" dirty="0"/>
          </a:p>
          <a:p>
            <a:pPr marL="630936" lvl="1" indent="-274320" fontAlgn="auto">
              <a:lnSpc>
                <a:spcPct val="90000"/>
              </a:lnSpc>
              <a:spcAft>
                <a:spcPts val="0"/>
              </a:spcAft>
              <a:buFont typeface="Tahoma" pitchFamily="34" charset="0"/>
              <a:buNone/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34621E-F143-483E-A09E-F4D95C8E147F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  <p:extLst>
      <p:ext uri="{BB962C8B-B14F-4D97-AF65-F5344CB8AC3E}">
        <p14:creationId xmlns:p14="http://schemas.microsoft.com/office/powerpoint/2010/main" val="176820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Examples of goals…</a:t>
            </a:r>
            <a:endParaRPr lang="en-US" sz="3200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2355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I will learn why an independent spirit is an enemy toward God.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I will keep a journal of how I am opening up to others I live with.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I will learn why I fear and do not trust people.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I will begin to develop a sense of God’s approval on my own so I won’t be so sensitive to rejection.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I will learn how to accept criticism better.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I will stop thinking of myself as a “Born-loser” and stop negative comments against myself.  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I will begin to see myself as a son of God.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Who am I?  Desire to know what it means to be made in the image of God.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2A69E-1593-4E80-B17E-AE0C39A243BB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iTeenChallenge Course 505.22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121C90-569C-4A1F-B3CE-266200374FC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8229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Exemplos…</a:t>
            </a:r>
          </a:p>
          <a:p>
            <a:r>
              <a:rPr lang="pt-BR" sz="2400" b="0" i="1" u="none" dirty="0" smtClean="0"/>
              <a:t>1.Aprenderei </a:t>
            </a:r>
            <a:r>
              <a:rPr lang="pt-BR" sz="2400" b="0" i="1" u="none" dirty="0"/>
              <a:t>por quê um espírito independente é um inimigo diante de Deus. </a:t>
            </a:r>
          </a:p>
          <a:p>
            <a:r>
              <a:rPr lang="pt-BR" sz="2400" b="0" i="1" u="none" dirty="0" smtClean="0"/>
              <a:t>2.Manterei </a:t>
            </a:r>
            <a:r>
              <a:rPr lang="pt-BR" sz="2400" b="0" i="1" u="none" dirty="0"/>
              <a:t>um diário de como estou me abrindo para outros que convivem comigo. </a:t>
            </a:r>
          </a:p>
          <a:p>
            <a:r>
              <a:rPr lang="pt-BR" sz="2400" b="0" i="1" u="none" dirty="0" smtClean="0"/>
              <a:t>3.Aprenderei </a:t>
            </a:r>
            <a:r>
              <a:rPr lang="pt-BR" sz="2400" b="0" i="1" u="none" dirty="0"/>
              <a:t>por quê tenho medo e não confio nas pessoas. </a:t>
            </a:r>
          </a:p>
          <a:p>
            <a:r>
              <a:rPr lang="pt-BR" sz="2400" b="0" i="1" u="none" dirty="0" smtClean="0"/>
              <a:t>4.Começarei </a:t>
            </a:r>
            <a:r>
              <a:rPr lang="pt-BR" sz="2400" b="0" i="1" u="none" dirty="0"/>
              <a:t>a desenvolver um sentimento da aprovação de Deus por mim mesmo, então não ficarei tão sensível à rejeição. </a:t>
            </a:r>
          </a:p>
          <a:p>
            <a:r>
              <a:rPr lang="pt-BR" sz="2400" b="0" i="1" u="none" dirty="0" smtClean="0"/>
              <a:t>5.Aprenderei </a:t>
            </a:r>
            <a:r>
              <a:rPr lang="pt-BR" sz="2400" b="0" i="1" u="none" dirty="0"/>
              <a:t>como aceitar melhor as críticas.</a:t>
            </a:r>
          </a:p>
          <a:p>
            <a:r>
              <a:rPr lang="pt-BR" sz="2400" b="0" i="1" u="none" dirty="0" smtClean="0"/>
              <a:t>6.Vou </a:t>
            </a:r>
            <a:r>
              <a:rPr lang="pt-BR" sz="2400" b="0" i="1" u="none" dirty="0"/>
              <a:t>parar de pensar de mim mesmo como um “perdedor-nato” e parar comentários negativos de mim mesmo. Começarei a me enxergar como um filho de Deus. </a:t>
            </a:r>
            <a:endParaRPr lang="pt-BR" sz="2400" b="0" i="1" u="none" dirty="0" smtClean="0"/>
          </a:p>
          <a:p>
            <a:r>
              <a:rPr lang="pt-BR" sz="2400" b="0" i="1" u="none" dirty="0"/>
              <a:t>7. </a:t>
            </a:r>
            <a:r>
              <a:rPr lang="pt-BR" sz="2400" b="0" i="1" u="none" dirty="0" smtClean="0"/>
              <a:t>Começarei </a:t>
            </a:r>
            <a:r>
              <a:rPr lang="pt-BR" sz="2400" b="0" i="1" u="none" dirty="0"/>
              <a:t>a confiar em Deus com quem sou e como me enxergo sendo no futuro. </a:t>
            </a:r>
            <a:endParaRPr lang="pt-BR" b="0" i="1" u="none" dirty="0"/>
          </a:p>
        </p:txBody>
      </p:sp>
    </p:spTree>
    <p:extLst>
      <p:ext uri="{BB962C8B-B14F-4D97-AF65-F5344CB8AC3E}">
        <p14:creationId xmlns:p14="http://schemas.microsoft.com/office/powerpoint/2010/main" val="238175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Examples of goals continued…</a:t>
            </a:r>
            <a:endParaRPr lang="en-US" sz="3200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lnSpcReduction="10000"/>
          </a:bodyPr>
          <a:lstStyle/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2800" dirty="0" smtClean="0"/>
              <a:t>I will begin to trust God with who I am and what I see myself as being in the future.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2800" dirty="0" smtClean="0"/>
              <a:t>I will learn to see and act the way God has designed me.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2800" dirty="0" smtClean="0"/>
              <a:t>I will begin to learn that God can use bad childhood experiences and my mistakes to make me His son, a testimony of God’s power.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2800" dirty="0" smtClean="0"/>
              <a:t>I will make a list of 50 things that I can thank God for to show myself He has given me something after all.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2800" dirty="0" smtClean="0"/>
              <a:t>I will shed my resentful, “tough guy” protective mask by asking forgiveness from those I demonstrate it to.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2800" dirty="0" smtClean="0"/>
              <a:t>I will learn that I am a worthy person in the sight of God.  I will not put myself down.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2800" dirty="0" smtClean="0"/>
              <a:t>I will learn I am useful to God.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DC16D6-0161-47C3-B6B9-8825213613A9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6-2009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>
                <a:solidFill>
                  <a:schemeClr val="tx2">
                    <a:tint val="100000"/>
                    <a:satMod val="250000"/>
                  </a:schemeClr>
                </a:solidFill>
              </a:rPr>
              <a:t>Lessons and Bible Studies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770438"/>
          </a:xfrm>
        </p:spPr>
        <p:txBody>
          <a:bodyPr>
            <a:normAutofit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/>
              <a:t>	</a:t>
            </a:r>
            <a:r>
              <a:rPr lang="en-US" sz="3200" b="1" dirty="0" smtClean="0"/>
              <a:t>Books </a:t>
            </a:r>
            <a:r>
              <a:rPr lang="en-US" sz="3200" dirty="0" smtClean="0"/>
              <a:t>(choose 1)</a:t>
            </a:r>
            <a:endParaRPr lang="en-US" sz="2800" dirty="0"/>
          </a:p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800" b="1" dirty="0"/>
              <a:t>	</a:t>
            </a:r>
            <a:r>
              <a:rPr lang="en-US" sz="2800" dirty="0"/>
              <a:t>Improving your Self </a:t>
            </a:r>
            <a:r>
              <a:rPr lang="en-US" sz="2800" dirty="0" smtClean="0"/>
              <a:t>Image, by </a:t>
            </a:r>
            <a:r>
              <a:rPr lang="en-US" sz="2400" dirty="0" smtClean="0"/>
              <a:t>H. Norman Wright</a:t>
            </a:r>
            <a:endParaRPr lang="en-US" sz="2800" dirty="0"/>
          </a:p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800" dirty="0"/>
              <a:t>	Dare to be </a:t>
            </a:r>
            <a:r>
              <a:rPr lang="en-US" sz="2800" dirty="0" smtClean="0"/>
              <a:t>Different, by Fred Hartley</a:t>
            </a:r>
            <a:endParaRPr lang="en-US" sz="2800" dirty="0"/>
          </a:p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800" dirty="0"/>
              <a:t>	Will the Real Phony Please Stand Up</a:t>
            </a:r>
            <a:r>
              <a:rPr lang="en-US" sz="2800" dirty="0" smtClean="0"/>
              <a:t>?, </a:t>
            </a:r>
            <a:r>
              <a:rPr lang="en-US" sz="2400" dirty="0" smtClean="0"/>
              <a:t>by Ethel 	Barrett</a:t>
            </a:r>
            <a:endParaRPr lang="en-US" sz="2800" dirty="0"/>
          </a:p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800" dirty="0"/>
              <a:t>	Kingdom of </a:t>
            </a:r>
            <a:r>
              <a:rPr lang="en-US" sz="2800" dirty="0" smtClean="0"/>
              <a:t>Self, by Earl </a:t>
            </a:r>
            <a:r>
              <a:rPr lang="en-US" sz="2800" dirty="0" err="1" smtClean="0"/>
              <a:t>Jabay</a:t>
            </a:r>
            <a:endParaRPr lang="en-US" sz="2800" dirty="0"/>
          </a:p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800" dirty="0"/>
              <a:t>	See Yourself as God Sees </a:t>
            </a:r>
            <a:r>
              <a:rPr lang="en-US" sz="2800" dirty="0" smtClean="0"/>
              <a:t>You, by Josh McDowell</a:t>
            </a:r>
            <a:endParaRPr lang="en-US" sz="2800" dirty="0"/>
          </a:p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800" dirty="0"/>
              <a:t>	Victory Over </a:t>
            </a:r>
            <a:r>
              <a:rPr lang="en-US" sz="2800" dirty="0" smtClean="0"/>
              <a:t>Darkness, by Neil T. Anderson </a:t>
            </a:r>
            <a:endParaRPr lang="en-US" sz="2800" dirty="0"/>
          </a:p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800" dirty="0"/>
              <a:t>	Healing For Damaged </a:t>
            </a:r>
            <a:r>
              <a:rPr lang="en-US" sz="2800" dirty="0" smtClean="0"/>
              <a:t>Emotions, by David A. 	</a:t>
            </a:r>
            <a:r>
              <a:rPr lang="en-US" sz="2800" dirty="0" err="1" smtClean="0"/>
              <a:t>Seamands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80536-CE23-441B-8926-C1FEEA4D39B8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dirty="0" err="1"/>
              <a:t>Lições</a:t>
            </a:r>
            <a:r>
              <a:rPr lang="en-US" dirty="0"/>
              <a:t> e </a:t>
            </a:r>
            <a:r>
              <a:rPr lang="en-US" dirty="0" err="1"/>
              <a:t>Estudos</a:t>
            </a:r>
            <a:r>
              <a:rPr lang="en-US" dirty="0"/>
              <a:t> </a:t>
            </a:r>
            <a:r>
              <a:rPr lang="en-US" dirty="0" err="1"/>
              <a:t>Bíblicos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466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Livros</a:t>
            </a:r>
            <a:r>
              <a:rPr lang="en-US" dirty="0"/>
              <a:t> (</a:t>
            </a:r>
            <a:r>
              <a:rPr lang="en-US" dirty="0" err="1"/>
              <a:t>escolha</a:t>
            </a:r>
            <a:r>
              <a:rPr lang="en-US" dirty="0"/>
              <a:t> 1) </a:t>
            </a:r>
          </a:p>
          <a:p>
            <a:pPr marL="0" indent="0">
              <a:buNone/>
            </a:pPr>
            <a:r>
              <a:rPr lang="en-US" dirty="0" smtClean="0"/>
              <a:t>1. Improving </a:t>
            </a:r>
            <a:r>
              <a:rPr lang="en-US" dirty="0"/>
              <a:t>your Self Image, by H. Norman Wright 	</a:t>
            </a:r>
          </a:p>
          <a:p>
            <a:pPr marL="0" indent="0">
              <a:buNone/>
            </a:pPr>
            <a:r>
              <a:rPr lang="en-US" dirty="0" smtClean="0"/>
              <a:t>2. See </a:t>
            </a:r>
            <a:r>
              <a:rPr lang="en-US" dirty="0"/>
              <a:t>Yourself as God Sees You, by Josh McDowell 	</a:t>
            </a:r>
          </a:p>
          <a:p>
            <a:pPr marL="0" indent="0">
              <a:buNone/>
            </a:pPr>
            <a:r>
              <a:rPr lang="en-US" dirty="0" smtClean="0"/>
              <a:t>3. Healing </a:t>
            </a:r>
            <a:r>
              <a:rPr lang="en-US" dirty="0"/>
              <a:t>For Damaged Emotions, by David A. </a:t>
            </a:r>
            <a:r>
              <a:rPr lang="en-US" dirty="0" err="1"/>
              <a:t>Seamands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iTeenChallenge Course 505.22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E1E41-AE19-45C1-8EB8-CB1DC7B937C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0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303838"/>
          </a:xfrm>
        </p:spPr>
        <p:txBody>
          <a:bodyPr>
            <a:normAutofit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r>
              <a:rPr lang="en-US" b="1" dirty="0"/>
              <a:t>Lessons</a:t>
            </a:r>
          </a:p>
          <a:p>
            <a:pPr marL="630936" lvl="1" indent="-274320" fontAlgn="auto">
              <a:spcAft>
                <a:spcPts val="0"/>
              </a:spcAft>
              <a:buFont typeface="Wingdings 2"/>
              <a:buChar char=""/>
              <a:defRPr/>
            </a:pPr>
            <a:r>
              <a:rPr lang="en-US" b="1" dirty="0"/>
              <a:t>*</a:t>
            </a:r>
            <a:r>
              <a:rPr lang="en-US" dirty="0"/>
              <a:t>Personality </a:t>
            </a:r>
            <a:r>
              <a:rPr lang="en-US" dirty="0" smtClean="0"/>
              <a:t>Plus Test, from by Florence </a:t>
            </a:r>
            <a:r>
              <a:rPr lang="en-US" dirty="0" err="1" smtClean="0"/>
              <a:t>Littauer</a:t>
            </a:r>
            <a:r>
              <a:rPr lang="en-US" dirty="0" smtClean="0"/>
              <a:t> </a:t>
            </a:r>
            <a:endParaRPr lang="en-US" dirty="0"/>
          </a:p>
          <a:p>
            <a:pPr marL="630936" lvl="1" indent="-274320" fontAlgn="auto">
              <a:spcAft>
                <a:spcPts val="0"/>
              </a:spcAft>
              <a:buFont typeface="Wingdings 2"/>
              <a:buChar char=""/>
              <a:defRPr/>
            </a:pPr>
            <a:r>
              <a:rPr lang="en-US" dirty="0"/>
              <a:t>*Authority Lesson &amp; </a:t>
            </a:r>
            <a:r>
              <a:rPr lang="en-US" dirty="0" smtClean="0"/>
              <a:t>Worksheet , from Bill </a:t>
            </a:r>
            <a:r>
              <a:rPr lang="en-US" dirty="0" err="1" smtClean="0"/>
              <a:t>Gothard</a:t>
            </a:r>
            <a:r>
              <a:rPr lang="en-US" dirty="0" smtClean="0"/>
              <a:t> Book</a:t>
            </a:r>
            <a:endParaRPr lang="en-US" dirty="0"/>
          </a:p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r>
              <a:rPr lang="en-US" b="1" dirty="0"/>
              <a:t>Worksheets</a:t>
            </a:r>
          </a:p>
          <a:p>
            <a:pPr marL="630936" lvl="1" indent="-274320" fontAlgn="auto">
              <a:spcAft>
                <a:spcPts val="0"/>
              </a:spcAft>
              <a:buFont typeface="Wingdings 2"/>
              <a:buChar char=""/>
              <a:defRPr/>
            </a:pPr>
            <a:r>
              <a:rPr lang="en-US" dirty="0"/>
              <a:t>Check Worksheet file</a:t>
            </a:r>
            <a:r>
              <a:rPr lang="en-US" dirty="0" smtClean="0"/>
              <a:t>.</a:t>
            </a:r>
          </a:p>
          <a:p>
            <a:pPr marL="630936" lvl="1" indent="-274320" fontAlgn="auto">
              <a:spcAft>
                <a:spcPts val="0"/>
              </a:spcAft>
              <a:buFont typeface="Wingdings 2"/>
              <a:buChar char=""/>
              <a:defRPr/>
            </a:pPr>
            <a:r>
              <a:rPr lang="en-US" dirty="0" smtClean="0"/>
              <a:t>PSNC  200’s &amp; 300’s</a:t>
            </a:r>
          </a:p>
          <a:p>
            <a:pPr marL="630936" lvl="1" indent="-274320" fontAlgn="auto">
              <a:spcAft>
                <a:spcPts val="0"/>
              </a:spcAft>
              <a:buFont typeface="Wingdings 2"/>
              <a:buChar char=""/>
              <a:defRPr/>
            </a:pPr>
            <a:endParaRPr lang="en-US" u="sng" dirty="0" smtClean="0"/>
          </a:p>
          <a:p>
            <a:pPr marL="630936" lvl="1" indent="-274320" fontAlgn="auto">
              <a:spcAft>
                <a:spcPts val="0"/>
              </a:spcAft>
              <a:buFont typeface="Wingdings 2"/>
              <a:buChar char=""/>
              <a:defRPr/>
            </a:pPr>
            <a:endParaRPr lang="en-US" u="sng" dirty="0" smtClean="0"/>
          </a:p>
          <a:p>
            <a:pPr marL="630936" lvl="1" indent="-274320" fontAlgn="auto">
              <a:spcAft>
                <a:spcPts val="0"/>
              </a:spcAft>
              <a:buFont typeface="Wingdings 2"/>
              <a:buChar char=""/>
              <a:defRPr/>
            </a:pPr>
            <a:endParaRPr lang="en-US" u="sng" dirty="0" smtClean="0"/>
          </a:p>
          <a:p>
            <a:pPr marL="630936" lvl="1" indent="-274320" fontAlgn="auto">
              <a:spcAft>
                <a:spcPts val="0"/>
              </a:spcAft>
              <a:buFont typeface="Wingdings 2"/>
              <a:buChar char=""/>
              <a:defRPr/>
            </a:pPr>
            <a:endParaRPr lang="en-US" u="sng" dirty="0" smtClean="0"/>
          </a:p>
          <a:p>
            <a:pPr marL="630936" lvl="1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*Unit II requirement</a:t>
            </a:r>
            <a:endParaRPr lang="en-US" u="sng" dirty="0"/>
          </a:p>
          <a:p>
            <a:pPr marL="630936" lvl="1" indent="-274320" fontAlgn="auto">
              <a:spcAft>
                <a:spcPts val="0"/>
              </a:spcAft>
              <a:buFont typeface="Wingdings 2"/>
              <a:buChar char=""/>
              <a:defRPr/>
            </a:pPr>
            <a:endParaRPr lang="en-US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4DC7E7-17B8-4F0D-9CDB-D9E1E1FB22C2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Lições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Escolha aquelas que você sente serem as mais úteis. </a:t>
            </a:r>
          </a:p>
          <a:p>
            <a:r>
              <a:rPr lang="pt-BR" dirty="0"/>
              <a:t>Folhas de Tarefa</a:t>
            </a:r>
          </a:p>
          <a:p>
            <a:r>
              <a:rPr lang="pt-BR" dirty="0"/>
              <a:t>Verifique o arquivo das Folhas de tarefa.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iTeenChallenge Course 505.22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E1E41-AE19-45C1-8EB8-CB1DC7B937C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19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>
                <a:solidFill>
                  <a:schemeClr val="tx2">
                    <a:tint val="100000"/>
                    <a:satMod val="250000"/>
                  </a:schemeClr>
                </a:solidFill>
              </a:rPr>
              <a:t>Character Qualities</a:t>
            </a:r>
            <a:br>
              <a:rPr lang="en-US" sz="400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endParaRPr lang="en-US" sz="400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/>
              <a:t>Choose at least </a:t>
            </a:r>
            <a:r>
              <a:rPr lang="en-US" sz="3600" u="sng" smtClean="0"/>
              <a:t>two</a:t>
            </a:r>
            <a:r>
              <a:rPr lang="en-US" sz="3600" smtClean="0"/>
              <a:t>, check students list. - If a student is having major trouble with one in particular area we can choose one for him even though it’s not on his list</a:t>
            </a:r>
            <a:r>
              <a:rPr lang="en-US" smtClean="0"/>
              <a:t>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03CC6-7DA7-4569-BBF5-0ADD56C2800D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Qualidades</a:t>
            </a:r>
            <a:r>
              <a:rPr lang="en-US" dirty="0"/>
              <a:t> de </a:t>
            </a:r>
            <a:r>
              <a:rPr lang="en-US" dirty="0" err="1"/>
              <a:t>Caráter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Escolha ao menos duas, verifique a lista do aluno. – Se um aluno estiver com um problema maior em uma área particular, podemos escolher esta para ele, mesmo que não esteja na lista. </a:t>
            </a:r>
          </a:p>
          <a:p>
            <a:endParaRPr lang="pt-BR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iTeenChallenge Course 505.22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E1E41-AE19-45C1-8EB8-CB1DC7B937C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985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>
                <a:solidFill>
                  <a:schemeClr val="tx2">
                    <a:tint val="100000"/>
                    <a:satMod val="250000"/>
                  </a:schemeClr>
                </a:solidFill>
              </a:rPr>
              <a:t>Scripture Memorization Class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(Choose two or more depending on the students’ ability)</a:t>
            </a:r>
            <a:endParaRPr lang="en-US" sz="2400" b="1" smtClean="0"/>
          </a:p>
          <a:p>
            <a:pPr>
              <a:lnSpc>
                <a:spcPct val="80000"/>
              </a:lnSpc>
            </a:pPr>
            <a:r>
              <a:rPr lang="en-US" sz="2000" b="1" smtClean="0"/>
              <a:t>	</a:t>
            </a:r>
            <a:r>
              <a:rPr lang="en-US" sz="2000" smtClean="0"/>
              <a:t>Philippians 1:6		he who has begun a good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	Philemon 1:6		pray you will be active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	Jeremiah 19:11-13	for I know the plans I have for 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	1 Corinthians 10:13	no temptation has seized you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	Proverbs 4:23		above all else, guard you heart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	Romans 12:16		live in harmony with one another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	Ephesians 4:22-24	put off the old self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	1 Peter 2:13		submit yourselves to every authority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	Hebrews 13:17		obey your leaders submit to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	Romans 13:1-2		submit because God has ordained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	Ephesians 5:21		submit yourselves one to another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	James 4:7-8		submit to God, resist the devil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	1 Peter 2:16		live as a free 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3E61D-6430-455E-8CDE-90F6E8D6E5C2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atMod val="250000"/>
                  </a:schemeClr>
                </a:solidFill>
              </a:rPr>
              <a:t>Why Contracts? </a:t>
            </a: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                                    </a:t>
            </a:r>
            <a:r>
              <a:rPr lang="en-US" b="0" i="1" dirty="0" err="1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Por</a:t>
            </a:r>
            <a:r>
              <a:rPr lang="en-US" b="0" i="1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</a:t>
            </a:r>
            <a:r>
              <a:rPr lang="en-US" b="0" i="1" dirty="0" err="1">
                <a:solidFill>
                  <a:schemeClr val="tx2">
                    <a:tint val="100000"/>
                    <a:satMod val="250000"/>
                  </a:schemeClr>
                </a:solidFill>
              </a:rPr>
              <a:t>quê</a:t>
            </a:r>
            <a:r>
              <a:rPr lang="en-US" b="0" i="1" dirty="0">
                <a:solidFill>
                  <a:schemeClr val="tx2">
                    <a:tint val="100000"/>
                    <a:satMod val="250000"/>
                  </a:schemeClr>
                </a:solidFill>
              </a:rPr>
              <a:t> </a:t>
            </a:r>
            <a:r>
              <a:rPr lang="en-US" b="0" i="1" dirty="0" err="1">
                <a:solidFill>
                  <a:schemeClr val="tx2">
                    <a:tint val="100000"/>
                    <a:satMod val="250000"/>
                  </a:schemeClr>
                </a:solidFill>
              </a:rPr>
              <a:t>Contratos</a:t>
            </a:r>
            <a:r>
              <a:rPr lang="en-US" b="0" i="1" dirty="0">
                <a:solidFill>
                  <a:schemeClr val="tx2">
                    <a:tint val="100000"/>
                    <a:satMod val="250000"/>
                  </a:schemeClr>
                </a:solidFill>
              </a:rPr>
              <a:t>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6942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1)	</a:t>
            </a:r>
            <a:r>
              <a:rPr lang="en-US" u="sng" dirty="0" smtClean="0"/>
              <a:t>Focused</a:t>
            </a:r>
            <a:r>
              <a:rPr lang="en-US" dirty="0" smtClean="0"/>
              <a:t> Study on Major Themes                         </a:t>
            </a:r>
            <a:r>
              <a:rPr lang="pt-BR" i="1" dirty="0" smtClean="0"/>
              <a:t>Estudos focados em temas principais</a:t>
            </a:r>
            <a:endParaRPr lang="en-US" i="1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2) 	Sense of Accomplishment                                </a:t>
            </a:r>
            <a:r>
              <a:rPr lang="en-US" dirty="0" err="1" smtClean="0"/>
              <a:t>Sentimento</a:t>
            </a:r>
            <a:r>
              <a:rPr lang="en-US" dirty="0" smtClean="0"/>
              <a:t> de </a:t>
            </a:r>
            <a:r>
              <a:rPr lang="en-US" dirty="0" err="1" smtClean="0"/>
              <a:t>realização</a:t>
            </a:r>
            <a:r>
              <a:rPr lang="en-US" dirty="0" smtClean="0"/>
              <a:t> (</a:t>
            </a:r>
            <a:r>
              <a:rPr lang="en-US" dirty="0" err="1" smtClean="0"/>
              <a:t>cumprimento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  <a:buFont typeface="Tahoma" pitchFamily="34" charset="0"/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758FD8-D82D-4D94-A6C8-5B26B47FB0D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pt-BR" sz="4400" dirty="0"/>
              <a:t>Aula de Memorização da Escritura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75238"/>
          </a:xfrm>
        </p:spPr>
        <p:txBody>
          <a:bodyPr/>
          <a:lstStyle/>
          <a:p>
            <a:pPr marL="0" indent="0">
              <a:buNone/>
            </a:pPr>
            <a:r>
              <a:rPr lang="pt-BR" sz="1800" dirty="0"/>
              <a:t>(Escolha duas ou mais, dependendo da capacidade do aluno)</a:t>
            </a:r>
          </a:p>
          <a:p>
            <a:pPr marL="0" indent="0">
              <a:buNone/>
            </a:pPr>
            <a:r>
              <a:rPr lang="pt-BR" sz="1800" dirty="0"/>
              <a:t>	Filipenses 1:6	Aquele que começou a boa</a:t>
            </a:r>
          </a:p>
          <a:p>
            <a:pPr marL="0" indent="0">
              <a:buNone/>
            </a:pPr>
            <a:r>
              <a:rPr lang="pt-BR" sz="1800" dirty="0"/>
              <a:t>	Filemon   1:6	</a:t>
            </a:r>
            <a:r>
              <a:rPr lang="pt-BR" sz="1800" dirty="0" smtClean="0"/>
              <a:t>Para </a:t>
            </a:r>
            <a:r>
              <a:rPr lang="pt-BR" sz="1800" dirty="0"/>
              <a:t>que a comunicação da</a:t>
            </a:r>
          </a:p>
          <a:p>
            <a:pPr marL="0" indent="0">
              <a:buNone/>
            </a:pPr>
            <a:r>
              <a:rPr lang="pt-BR" sz="1800" dirty="0"/>
              <a:t>	Jeremias 19:11-13	Porque Eu sei os planos que </a:t>
            </a:r>
            <a:r>
              <a:rPr lang="pt-BR" sz="1800" dirty="0" smtClean="0"/>
              <a:t>tenho                                    </a:t>
            </a:r>
            <a:r>
              <a:rPr lang="pt-BR" sz="1800" dirty="0"/>
              <a:t>	I Corintios 10:13	nenhuma tentação vos sovreveio</a:t>
            </a:r>
          </a:p>
          <a:p>
            <a:pPr marL="0" indent="0">
              <a:buNone/>
            </a:pPr>
            <a:r>
              <a:rPr lang="pt-BR" sz="1800" dirty="0"/>
              <a:t>	Provérbios 4:23	Acima de tudo, guarde o seu </a:t>
            </a:r>
          </a:p>
          <a:p>
            <a:pPr marL="0" indent="0">
              <a:buNone/>
            </a:pPr>
            <a:r>
              <a:rPr lang="pt-BR" sz="1800" dirty="0"/>
              <a:t>	Romanos 12:16	Vivei em paz uns com os outros</a:t>
            </a:r>
          </a:p>
          <a:p>
            <a:pPr marL="0" indent="0">
              <a:buNone/>
            </a:pPr>
            <a:r>
              <a:rPr lang="pt-BR" sz="3200" dirty="0"/>
              <a:t>	</a:t>
            </a:r>
            <a:r>
              <a:rPr lang="pt-BR" sz="1800" dirty="0"/>
              <a:t>Efesios 4:22-24	Despojai-vos do velho homem</a:t>
            </a:r>
          </a:p>
          <a:p>
            <a:pPr marL="0" indent="0">
              <a:buNone/>
            </a:pPr>
            <a:r>
              <a:rPr lang="pt-BR" sz="1800" dirty="0"/>
              <a:t>	I Pedro 2:13	</a:t>
            </a:r>
            <a:r>
              <a:rPr lang="pt-BR" sz="1800" dirty="0" smtClean="0"/>
              <a:t>Sujeitai-vos </a:t>
            </a:r>
            <a:r>
              <a:rPr lang="pt-BR" sz="1800" dirty="0"/>
              <a:t>a toda autoridade</a:t>
            </a:r>
          </a:p>
          <a:p>
            <a:pPr marL="0" indent="0">
              <a:buNone/>
            </a:pPr>
            <a:r>
              <a:rPr lang="pt-BR" sz="1800" dirty="0"/>
              <a:t>	Hebreus 13:17	Obedecei a vossos pastores, e</a:t>
            </a:r>
          </a:p>
          <a:p>
            <a:pPr marL="0" indent="0">
              <a:buNone/>
            </a:pPr>
            <a:r>
              <a:rPr lang="pt-BR" sz="1800" dirty="0"/>
              <a:t>	Romanos 13:1-2	Sujeitai-vos porque Deus ordenou</a:t>
            </a:r>
          </a:p>
          <a:p>
            <a:pPr marL="0" indent="0">
              <a:buNone/>
            </a:pPr>
            <a:r>
              <a:rPr lang="pt-BR" sz="1800" dirty="0"/>
              <a:t>	Efésios  5:21	</a:t>
            </a:r>
            <a:r>
              <a:rPr lang="pt-BR" sz="1800" dirty="0" smtClean="0"/>
              <a:t>Sujeitai-vos </a:t>
            </a:r>
            <a:r>
              <a:rPr lang="pt-BR" sz="1800" dirty="0"/>
              <a:t>uns aos outros</a:t>
            </a:r>
          </a:p>
          <a:p>
            <a:pPr marL="0" indent="0">
              <a:buNone/>
            </a:pPr>
            <a:r>
              <a:rPr lang="pt-BR" sz="1800" dirty="0"/>
              <a:t>	Tiago 4:7-8	</a:t>
            </a:r>
            <a:r>
              <a:rPr lang="pt-BR" sz="1800" dirty="0" smtClean="0"/>
              <a:t>Sujeitai-vos </a:t>
            </a:r>
            <a:r>
              <a:rPr lang="pt-BR" sz="1800" dirty="0"/>
              <a:t>a Deus, e resisti ao</a:t>
            </a:r>
          </a:p>
          <a:p>
            <a:pPr marL="0" indent="0">
              <a:buNone/>
            </a:pPr>
            <a:r>
              <a:rPr lang="pt-BR" sz="1800" dirty="0"/>
              <a:t>	I Pedro 2:14	</a:t>
            </a:r>
            <a:r>
              <a:rPr lang="pt-BR" sz="1800" dirty="0" smtClean="0"/>
              <a:t>Como </a:t>
            </a:r>
            <a:r>
              <a:rPr lang="pt-BR" sz="1800" dirty="0"/>
              <a:t>livres que sois</a:t>
            </a:r>
            <a:endParaRPr lang="pt-BR" sz="32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iTeenChallenge Course 505.22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E1E41-AE19-45C1-8EB8-CB1DC7B937C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271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>
                <a:solidFill>
                  <a:schemeClr val="tx2">
                    <a:tint val="100000"/>
                    <a:satMod val="250000"/>
                  </a:schemeClr>
                </a:solidFill>
              </a:rPr>
              <a:t>Personal Reading Class</a:t>
            </a:r>
            <a:br>
              <a:rPr lang="en-US" sz="400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endParaRPr lang="en-US" sz="400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lnSpcReduction="10000"/>
          </a:bodyPr>
          <a:lstStyle/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2800" b="1" dirty="0" smtClean="0"/>
              <a:t>Books </a:t>
            </a:r>
            <a:r>
              <a:rPr lang="en-US" sz="2800" dirty="0" smtClean="0"/>
              <a:t>(Choose 1)</a:t>
            </a:r>
            <a:endParaRPr lang="en-US" sz="2800" dirty="0"/>
          </a:p>
          <a:p>
            <a:pPr marL="630936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"/>
              <a:defRPr/>
            </a:pPr>
            <a:r>
              <a:rPr lang="en-US" sz="2400" dirty="0" smtClean="0"/>
              <a:t>*</a:t>
            </a:r>
            <a:r>
              <a:rPr lang="en-US" sz="2400" dirty="0" err="1" smtClean="0"/>
              <a:t>Bruchko</a:t>
            </a:r>
            <a:r>
              <a:rPr lang="en-US" sz="2400" dirty="0" smtClean="0"/>
              <a:t>, by Bruce Olson</a:t>
            </a:r>
            <a:endParaRPr lang="en-US" sz="2400" dirty="0"/>
          </a:p>
          <a:p>
            <a:pPr marL="630936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"/>
              <a:defRPr/>
            </a:pPr>
            <a:r>
              <a:rPr lang="en-US" sz="2400" dirty="0"/>
              <a:t>The Tale of Three </a:t>
            </a:r>
            <a:r>
              <a:rPr lang="en-US" sz="2400" dirty="0" smtClean="0"/>
              <a:t>Kings, by Gene Edwards </a:t>
            </a:r>
            <a:endParaRPr lang="en-US" sz="2400" dirty="0"/>
          </a:p>
          <a:p>
            <a:pPr marL="630936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"/>
              <a:defRPr/>
            </a:pPr>
            <a:r>
              <a:rPr lang="en-US" sz="2400" dirty="0"/>
              <a:t>The Father Heart of </a:t>
            </a:r>
            <a:r>
              <a:rPr lang="en-US" sz="2400" dirty="0" smtClean="0"/>
              <a:t>God, by Floyd McClung </a:t>
            </a:r>
            <a:endParaRPr lang="en-US" sz="2400" dirty="0"/>
          </a:p>
          <a:p>
            <a:pPr marL="630936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"/>
              <a:defRPr/>
            </a:pPr>
            <a:r>
              <a:rPr lang="en-US" sz="2400" dirty="0"/>
              <a:t>Rebel With A </a:t>
            </a:r>
            <a:r>
              <a:rPr lang="en-US" sz="2400" dirty="0" smtClean="0"/>
              <a:t>Cause, by Franklin Graham </a:t>
            </a:r>
            <a:endParaRPr lang="en-US" sz="2400" dirty="0"/>
          </a:p>
          <a:p>
            <a:pPr marL="630936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"/>
              <a:defRPr/>
            </a:pPr>
            <a:r>
              <a:rPr lang="en-US" sz="2400" dirty="0"/>
              <a:t>The Cry of the </a:t>
            </a:r>
            <a:r>
              <a:rPr lang="en-US" sz="2400" dirty="0" smtClean="0"/>
              <a:t>Soul, by Dan B. </a:t>
            </a:r>
            <a:r>
              <a:rPr lang="en-US" sz="2400" dirty="0" err="1" smtClean="0"/>
              <a:t>Allender</a:t>
            </a:r>
            <a:r>
              <a:rPr lang="en-US" sz="2400" dirty="0" smtClean="0"/>
              <a:t> and </a:t>
            </a:r>
            <a:r>
              <a:rPr lang="en-US" sz="2400" dirty="0" err="1" smtClean="0"/>
              <a:t>Tremper</a:t>
            </a:r>
            <a:r>
              <a:rPr lang="en-US" sz="2400" dirty="0" smtClean="0"/>
              <a:t> Longman </a:t>
            </a:r>
            <a:endParaRPr lang="en-US" sz="2400" dirty="0"/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2800" b="1" dirty="0" smtClean="0"/>
              <a:t>Tracts-(</a:t>
            </a:r>
            <a:r>
              <a:rPr lang="en-US" sz="2000" b="1" dirty="0" smtClean="0"/>
              <a:t>LDM Discipleship Teachings) </a:t>
            </a:r>
            <a:r>
              <a:rPr lang="en-US" sz="2800" dirty="0" smtClean="0"/>
              <a:t>(Choose 2 or 3)</a:t>
            </a:r>
            <a:endParaRPr lang="en-US" sz="2800" dirty="0"/>
          </a:p>
          <a:p>
            <a:pPr marL="630936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"/>
              <a:defRPr/>
            </a:pPr>
            <a:r>
              <a:rPr lang="en-US" sz="2400" dirty="0" smtClean="0"/>
              <a:t>Father </a:t>
            </a:r>
            <a:r>
              <a:rPr lang="en-US" sz="2400" dirty="0"/>
              <a:t>Heart of God	</a:t>
            </a:r>
            <a:r>
              <a:rPr lang="en-US" sz="2400" dirty="0" smtClean="0"/>
              <a:t>   	Openness </a:t>
            </a:r>
            <a:r>
              <a:rPr lang="en-US" sz="2400" dirty="0"/>
              <a:t>and Honesty</a:t>
            </a:r>
            <a:endParaRPr lang="en-US" sz="2400" b="1" dirty="0"/>
          </a:p>
          <a:p>
            <a:pPr marL="630936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"/>
              <a:defRPr/>
            </a:pPr>
            <a:r>
              <a:rPr lang="en-US" sz="2400" dirty="0" smtClean="0"/>
              <a:t>Theater </a:t>
            </a:r>
            <a:r>
              <a:rPr lang="en-US" sz="2400" dirty="0"/>
              <a:t>of Your Mind	   </a:t>
            </a:r>
            <a:r>
              <a:rPr lang="en-US" sz="2400" dirty="0" smtClean="0"/>
              <a:t>	Hurt </a:t>
            </a:r>
            <a:r>
              <a:rPr lang="en-US" sz="2400" dirty="0"/>
              <a:t>&amp; Bitterness</a:t>
            </a:r>
          </a:p>
          <a:p>
            <a:pPr marL="630936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"/>
              <a:defRPr/>
            </a:pPr>
            <a:r>
              <a:rPr lang="en-US" sz="2400" dirty="0" smtClean="0"/>
              <a:t>Forgiveness</a:t>
            </a:r>
            <a:r>
              <a:rPr lang="en-US" sz="2400" dirty="0"/>
              <a:t>:  Forgive or Forget It</a:t>
            </a:r>
          </a:p>
          <a:p>
            <a:pPr marL="630936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"/>
              <a:defRPr/>
            </a:pPr>
            <a:r>
              <a:rPr lang="en-US" sz="2400" dirty="0" smtClean="0"/>
              <a:t>Restoration </a:t>
            </a:r>
            <a:r>
              <a:rPr lang="en-US" sz="2400" dirty="0"/>
              <a:t>through Forgiveness</a:t>
            </a:r>
          </a:p>
          <a:p>
            <a:pPr marL="630936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"/>
              <a:defRPr/>
            </a:pPr>
            <a:r>
              <a:rPr lang="en-US" sz="2400" dirty="0" smtClean="0"/>
              <a:t>But </a:t>
            </a:r>
            <a:r>
              <a:rPr lang="en-US" sz="2400" dirty="0"/>
              <a:t>I Can’t Forgive </a:t>
            </a:r>
            <a:r>
              <a:rPr lang="en-US" sz="2400" dirty="0" smtClean="0"/>
              <a:t>Myself</a:t>
            </a:r>
          </a:p>
          <a:p>
            <a:pPr marL="630936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*Unit II requirement 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2FE91-36DA-4A8F-ADCB-00DC46C4E110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/>
              <a:t>Aula de </a:t>
            </a:r>
            <a:r>
              <a:rPr lang="en-US" dirty="0" err="1"/>
              <a:t>Leitura</a:t>
            </a:r>
            <a:r>
              <a:rPr lang="en-US" dirty="0"/>
              <a:t> </a:t>
            </a:r>
            <a:r>
              <a:rPr lang="en-US" dirty="0" err="1"/>
              <a:t>Pessoal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99038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*</a:t>
            </a:r>
            <a:r>
              <a:rPr lang="en-US" sz="1800" dirty="0" err="1"/>
              <a:t>Bruchko</a:t>
            </a:r>
            <a:r>
              <a:rPr lang="en-US" sz="1800" dirty="0"/>
              <a:t>, by Bruce Olson </a:t>
            </a:r>
          </a:p>
          <a:p>
            <a:pPr marL="0" indent="0">
              <a:buNone/>
            </a:pPr>
            <a:r>
              <a:rPr lang="en-US" sz="1800" dirty="0" smtClean="0"/>
              <a:t>¬The </a:t>
            </a:r>
            <a:r>
              <a:rPr lang="en-US" sz="1800" dirty="0"/>
              <a:t>Tale of Three Kings, by Gene Edwards </a:t>
            </a:r>
          </a:p>
          <a:p>
            <a:pPr marL="0" indent="0">
              <a:buNone/>
            </a:pPr>
            <a:r>
              <a:rPr lang="en-US" sz="1800" dirty="0" smtClean="0"/>
              <a:t>¬The </a:t>
            </a:r>
            <a:r>
              <a:rPr lang="en-US" sz="1800" dirty="0"/>
              <a:t>Father Heart of God, by Floyd McClung </a:t>
            </a:r>
          </a:p>
          <a:p>
            <a:pPr marL="0" indent="0">
              <a:buNone/>
            </a:pPr>
            <a:r>
              <a:rPr lang="en-US" sz="1800" dirty="0" smtClean="0"/>
              <a:t>¬Rebel </a:t>
            </a:r>
            <a:r>
              <a:rPr lang="en-US" sz="1800" dirty="0"/>
              <a:t>With A Cause, by Franklin Graham </a:t>
            </a:r>
          </a:p>
          <a:p>
            <a:pPr marL="0" indent="0">
              <a:buNone/>
            </a:pPr>
            <a:r>
              <a:rPr lang="en-US" sz="1800" dirty="0" smtClean="0"/>
              <a:t>¬The </a:t>
            </a:r>
            <a:r>
              <a:rPr lang="en-US" sz="1800" dirty="0"/>
              <a:t>Cry of the Soul, by Dan B. </a:t>
            </a:r>
            <a:r>
              <a:rPr lang="en-US" sz="1800" dirty="0" err="1"/>
              <a:t>Allender</a:t>
            </a:r>
            <a:r>
              <a:rPr lang="en-US" sz="1800" dirty="0"/>
              <a:t> and </a:t>
            </a:r>
            <a:r>
              <a:rPr lang="en-US" sz="1800" dirty="0" err="1"/>
              <a:t>Tremper</a:t>
            </a:r>
            <a:r>
              <a:rPr lang="en-US" sz="1800" dirty="0"/>
              <a:t> Longman </a:t>
            </a:r>
          </a:p>
          <a:p>
            <a:pPr marL="0" indent="0">
              <a:buNone/>
            </a:pPr>
            <a:r>
              <a:rPr lang="en-US" sz="1800" dirty="0"/>
              <a:t>¬	</a:t>
            </a:r>
          </a:p>
          <a:p>
            <a:pPr marL="0" indent="0">
              <a:buNone/>
            </a:pPr>
            <a:r>
              <a:rPr lang="en-US" sz="2000" b="1" dirty="0" err="1" smtClean="0"/>
              <a:t>Artigos</a:t>
            </a:r>
            <a:r>
              <a:rPr lang="en-US" sz="2000" b="1" dirty="0" smtClean="0"/>
              <a:t>-</a:t>
            </a:r>
            <a:r>
              <a:rPr lang="en-US" sz="2000" b="1" dirty="0"/>
              <a:t>(</a:t>
            </a:r>
            <a:r>
              <a:rPr lang="en-US" sz="2000" b="1" dirty="0" err="1"/>
              <a:t>Ensinos</a:t>
            </a:r>
            <a:r>
              <a:rPr lang="en-US" sz="2000" b="1" dirty="0"/>
              <a:t> de </a:t>
            </a:r>
            <a:r>
              <a:rPr lang="en-US" sz="2000" b="1" dirty="0" err="1"/>
              <a:t>Discipulado</a:t>
            </a:r>
            <a:r>
              <a:rPr lang="en-US" sz="2000" b="1" dirty="0"/>
              <a:t> dos </a:t>
            </a:r>
            <a:r>
              <a:rPr lang="en-US" sz="2000" b="1" dirty="0" err="1"/>
              <a:t>Ministérios</a:t>
            </a:r>
            <a:r>
              <a:rPr lang="en-US" sz="2000" b="1" dirty="0"/>
              <a:t> </a:t>
            </a:r>
            <a:r>
              <a:rPr lang="en-US" sz="2000" b="1" dirty="0" err="1"/>
              <a:t>nos</a:t>
            </a:r>
            <a:r>
              <a:rPr lang="en-US" sz="2000" b="1" dirty="0"/>
              <a:t> </a:t>
            </a:r>
            <a:r>
              <a:rPr lang="en-US" sz="2000" b="1" dirty="0" err="1"/>
              <a:t>últimos</a:t>
            </a:r>
            <a:r>
              <a:rPr lang="en-US" sz="2000" b="1" dirty="0"/>
              <a:t> </a:t>
            </a:r>
            <a:r>
              <a:rPr lang="en-US" sz="2000" b="1" dirty="0" err="1"/>
              <a:t>dias</a:t>
            </a:r>
            <a:r>
              <a:rPr lang="en-US" sz="2000" b="1" dirty="0"/>
              <a:t>) (</a:t>
            </a:r>
            <a:r>
              <a:rPr lang="en-US" sz="2000" b="1" dirty="0" err="1"/>
              <a:t>Escolha</a:t>
            </a:r>
            <a:r>
              <a:rPr lang="en-US" sz="2000" b="1" dirty="0"/>
              <a:t> 2 or 3) 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800" dirty="0"/>
              <a:t>Father Heart of God			Openness and Honesty</a:t>
            </a:r>
          </a:p>
          <a:p>
            <a:pPr marL="0" indent="0">
              <a:buNone/>
            </a:pPr>
            <a:r>
              <a:rPr lang="en-US" sz="1800" dirty="0"/>
              <a:t>	Theater of Your Mind			Hurt &amp; Bitterness</a:t>
            </a:r>
          </a:p>
          <a:p>
            <a:pPr marL="0" indent="0">
              <a:buNone/>
            </a:pPr>
            <a:r>
              <a:rPr lang="en-US" sz="1800" dirty="0"/>
              <a:t>	Forgiveness:  Forgive or Forget It</a:t>
            </a:r>
          </a:p>
          <a:p>
            <a:pPr marL="0" indent="0">
              <a:buNone/>
            </a:pPr>
            <a:r>
              <a:rPr lang="en-US" sz="1800" dirty="0"/>
              <a:t>	Restoration through Forgiveness</a:t>
            </a:r>
          </a:p>
          <a:p>
            <a:pPr marL="0" indent="0">
              <a:buNone/>
            </a:pPr>
            <a:r>
              <a:rPr lang="en-US" sz="1800" dirty="0"/>
              <a:t>	But I Can’t Forgive </a:t>
            </a:r>
            <a:r>
              <a:rPr lang="en-US" sz="1800" dirty="0" smtClean="0"/>
              <a:t>Myself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600" dirty="0" smtClean="0"/>
              <a:t> *</a:t>
            </a:r>
            <a:r>
              <a:rPr lang="en-US" sz="1600" dirty="0" err="1"/>
              <a:t>Exigência</a:t>
            </a:r>
            <a:r>
              <a:rPr lang="en-US" sz="1600" dirty="0"/>
              <a:t> da </a:t>
            </a:r>
            <a:r>
              <a:rPr lang="en-US" sz="1600" dirty="0" err="1"/>
              <a:t>Unidade</a:t>
            </a:r>
            <a:r>
              <a:rPr lang="en-US" sz="1600" dirty="0"/>
              <a:t>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iTeenChallenge Course 505.22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E1E41-AE19-45C1-8EB8-CB1DC7B937C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4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b="1" dirty="0" smtClean="0"/>
              <a:t>CD’s, DVD’s etc.</a:t>
            </a:r>
          </a:p>
          <a:p>
            <a:pPr lvl="1">
              <a:buFont typeface="Tahoma" pitchFamily="34" charset="0"/>
              <a:buNone/>
            </a:pPr>
            <a:r>
              <a:rPr lang="en-US" dirty="0" smtClean="0"/>
              <a:t> Restoration Through Forgiveness, by Doug </a:t>
            </a:r>
            <a:r>
              <a:rPr lang="en-US" dirty="0" err="1" smtClean="0"/>
              <a:t>Easterday</a:t>
            </a:r>
            <a:endParaRPr lang="en-US" dirty="0" smtClean="0"/>
          </a:p>
          <a:p>
            <a:pPr lvl="1">
              <a:buFont typeface="Tahoma" pitchFamily="34" charset="0"/>
              <a:buNone/>
            </a:pPr>
            <a:endParaRPr lang="en-US" dirty="0"/>
          </a:p>
          <a:p>
            <a:pPr lvl="1">
              <a:buFont typeface="Tahoma" pitchFamily="34" charset="0"/>
              <a:buNone/>
            </a:pPr>
            <a:endParaRPr lang="en-US" dirty="0" smtClean="0"/>
          </a:p>
          <a:p>
            <a:pPr lvl="1">
              <a:buFont typeface="Tahoma" pitchFamily="34" charset="0"/>
              <a:buNone/>
            </a:pPr>
            <a:r>
              <a:rPr lang="en-US" dirty="0" smtClean="0"/>
              <a:t> </a:t>
            </a:r>
            <a:endParaRPr lang="en-US" b="1" dirty="0" smtClean="0"/>
          </a:p>
          <a:p>
            <a:endParaRPr lang="en-US" b="1" dirty="0" smtClean="0"/>
          </a:p>
          <a:p>
            <a:pPr>
              <a:buFontTx/>
              <a:buNone/>
            </a:pPr>
            <a:r>
              <a:rPr lang="en-US" b="1" dirty="0" smtClean="0"/>
              <a:t>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65165D-3BC8-4E25-9613-F61DEDF6C2CB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Contract 3</a:t>
            </a: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    Spiritual Growth</a:t>
            </a:r>
            <a:endParaRPr lang="en-US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610600" cy="5334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b="1" smtClean="0"/>
              <a:t>Contract Length</a:t>
            </a:r>
            <a:r>
              <a:rPr lang="en-US" smtClean="0"/>
              <a:t>-Contract should be 4 weeks long. </a:t>
            </a:r>
            <a:r>
              <a:rPr lang="en-US" sz="2400" smtClean="0"/>
              <a:t>(** Required items for contract.)</a:t>
            </a:r>
            <a:endParaRPr lang="en-US" sz="2400" b="1" smtClean="0"/>
          </a:p>
          <a:p>
            <a:pPr>
              <a:buFont typeface="Wingdings 2" pitchFamily="18" charset="2"/>
              <a:buNone/>
            </a:pPr>
            <a:r>
              <a:rPr lang="en-US" sz="2800" b="1" smtClean="0"/>
              <a:t>Examples of Goals</a:t>
            </a:r>
            <a:endParaRPr lang="en-US" sz="2800" b="1" u="sng" smtClean="0"/>
          </a:p>
          <a:p>
            <a:pPr>
              <a:buFont typeface="Wingdings 2" pitchFamily="18" charset="2"/>
              <a:buNone/>
            </a:pPr>
            <a:r>
              <a:rPr lang="en-US" sz="2400" b="1" smtClean="0"/>
              <a:t>	Set the students goals according to their Contract Questionnaire, Contract Title, and what you have discerned by watching their behavior. Examples are…</a:t>
            </a:r>
            <a:endParaRPr lang="en-US" sz="2400" smtClean="0"/>
          </a:p>
          <a:p>
            <a:r>
              <a:rPr lang="en-US" sz="2400" smtClean="0"/>
              <a:t>I will learn why an independent spirit is an enemy toward God</a:t>
            </a:r>
          </a:p>
          <a:p>
            <a:r>
              <a:rPr lang="en-US" sz="2400" smtClean="0"/>
              <a:t>I will learn why I fear and do not trust people</a:t>
            </a:r>
          </a:p>
          <a:p>
            <a:r>
              <a:rPr lang="en-US" sz="2400" smtClean="0"/>
              <a:t>I will learn that my identity is in Christ Jesus and Him alone</a:t>
            </a:r>
          </a:p>
          <a:p>
            <a:r>
              <a:rPr lang="en-US" sz="2400" smtClean="0"/>
              <a:t>I will stop thinking of myself as a born loser, and realize that I’m “Born Again.”</a:t>
            </a:r>
          </a:p>
          <a:p>
            <a:pPr>
              <a:buFontTx/>
              <a:buNone/>
            </a:pPr>
            <a:endParaRPr lang="en-US" sz="2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32AD55-6FD1-459A-82F3-EC7A8ED5F247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685800"/>
            <a:ext cx="8229600" cy="6172200"/>
          </a:xfrm>
        </p:spPr>
        <p:txBody>
          <a:bodyPr>
            <a:normAutofit lnSpcReduction="10000"/>
          </a:bodyPr>
          <a:lstStyle/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2800" dirty="0"/>
              <a:t>I will learn to see and act the way God has designed me to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2800" dirty="0"/>
              <a:t>I will learn that who I am depends upon God’s plan of salvation, not other people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2800" dirty="0"/>
              <a:t>I will learn I am useful to God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3200" b="1" dirty="0" smtClean="0"/>
              <a:t>Lessons </a:t>
            </a:r>
            <a:r>
              <a:rPr lang="en-US" sz="3200" b="1" dirty="0"/>
              <a:t>&amp; Bible Studies</a:t>
            </a:r>
            <a:r>
              <a:rPr lang="en-US" sz="3200" dirty="0"/>
              <a:t> </a:t>
            </a:r>
            <a:endParaRPr lang="en-US" sz="3200" b="1" u="sng" dirty="0"/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3200" b="1" dirty="0"/>
              <a:t>Books </a:t>
            </a:r>
            <a:endParaRPr lang="en-US" sz="3200" b="1" u="sng" dirty="0"/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2800" u="sng" dirty="0"/>
              <a:t>Anger </a:t>
            </a:r>
            <a:r>
              <a:rPr lang="en-US" sz="2800" u="sng" dirty="0" smtClean="0"/>
              <a:t>Workbook</a:t>
            </a:r>
            <a:r>
              <a:rPr lang="en-US" sz="2800" dirty="0" smtClean="0"/>
              <a:t>, by Les Carter and Frank </a:t>
            </a:r>
            <a:r>
              <a:rPr lang="en-US" sz="2800" dirty="0" err="1" smtClean="0"/>
              <a:t>Minirth</a:t>
            </a:r>
            <a:r>
              <a:rPr lang="en-US" sz="2800" dirty="0" smtClean="0"/>
              <a:t> (</a:t>
            </a:r>
            <a:r>
              <a:rPr lang="en-US" sz="2800" dirty="0"/>
              <a:t>for any student with serious anger issues-One month study)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2800" u="sng" dirty="0"/>
              <a:t>Bondage Breaker</a:t>
            </a:r>
            <a:r>
              <a:rPr lang="en-US" sz="2800" dirty="0"/>
              <a:t> </a:t>
            </a:r>
            <a:r>
              <a:rPr lang="en-US" sz="2800" dirty="0" smtClean="0"/>
              <a:t>,book &amp; Study guide, by Neil T. Anderson   (</a:t>
            </a:r>
            <a:r>
              <a:rPr lang="en-US" sz="2800" dirty="0"/>
              <a:t>for any speedy worker. Two-month study. Read and do work for Ch. 1-8. Student should turn in Two Ch. a week. Check shelf before you assign.)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674558-8953-4759-BEF7-F9B09DAB5A2F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u="sng" smtClean="0"/>
              <a:t>The Pursuit of Holiness</a:t>
            </a:r>
            <a:r>
              <a:rPr lang="en-US" sz="2400" smtClean="0"/>
              <a:t>, book &amp; study guide, by Jerry Bridges  (for any student-Read Ch. 1-17 and complete Less. 1-12 The student should turn in three Less. a week. One month study)</a:t>
            </a:r>
          </a:p>
          <a:p>
            <a:pPr>
              <a:lnSpc>
                <a:spcPct val="90000"/>
              </a:lnSpc>
            </a:pPr>
            <a:r>
              <a:rPr lang="en-US" sz="2400" u="sng" smtClean="0"/>
              <a:t>Experiencing </a:t>
            </a:r>
            <a:r>
              <a:rPr lang="en-US" sz="2400" smtClean="0"/>
              <a:t>God, with workbook, by Henry T. Blackaby and Claude V. King  </a:t>
            </a:r>
          </a:p>
          <a:p>
            <a:pPr>
              <a:lnSpc>
                <a:spcPct val="90000"/>
              </a:lnSpc>
            </a:pPr>
            <a:r>
              <a:rPr lang="en-US" sz="2400" b="1" smtClean="0"/>
              <a:t>**</a:t>
            </a:r>
            <a:r>
              <a:rPr lang="en-US" sz="2400" u="sng" smtClean="0"/>
              <a:t>Quiet Time</a:t>
            </a:r>
            <a:r>
              <a:rPr lang="en-US" sz="2400" smtClean="0"/>
              <a:t> , IVP Press (read booklet and take notes. This is mandatory for all students and they should make it priority upon receiving contract 3.)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Strengthening Your Grip, by Charles Swindoll (read book, take notes and turn the notes in. </a:t>
            </a:r>
            <a:r>
              <a:rPr lang="en-US" sz="2400" i="1" smtClean="0"/>
              <a:t>Prayer Worksheet</a:t>
            </a:r>
            <a:r>
              <a:rPr lang="en-US" sz="2400" smtClean="0"/>
              <a:t> should be given with this book as a separate work)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400" b="1" smtClean="0"/>
              <a:t>Worksheets</a:t>
            </a: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u="sng" smtClean="0"/>
              <a:t>Prayer Worksheet</a:t>
            </a:r>
            <a:r>
              <a:rPr lang="en-US" sz="2400" smtClean="0"/>
              <a:t> (this should be given as separate work when the book</a:t>
            </a:r>
            <a:r>
              <a:rPr lang="en-US" sz="2400" i="1" smtClean="0"/>
              <a:t> </a:t>
            </a:r>
            <a:r>
              <a:rPr lang="en-US" sz="2400" u="sng" smtClean="0"/>
              <a:t>Strengthening Your Grip</a:t>
            </a:r>
            <a:r>
              <a:rPr lang="en-US" sz="2400" i="1" smtClean="0"/>
              <a:t> </a:t>
            </a:r>
            <a:r>
              <a:rPr lang="en-US" sz="2400" smtClean="0"/>
              <a:t>is</a:t>
            </a:r>
            <a:r>
              <a:rPr lang="en-US" sz="2400" i="1" smtClean="0"/>
              <a:t> </a:t>
            </a:r>
            <a:r>
              <a:rPr lang="en-US" sz="2400" smtClean="0"/>
              <a:t>given because there are no lessons in with this book.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(If student needs more added to their contract, look in worksheet file cabinet.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613006-3A92-4294-8D12-55D55B6D2E44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457200"/>
            <a:ext cx="8229600" cy="6400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smtClean="0"/>
              <a:t>Scripture Memorization</a:t>
            </a:r>
            <a:endParaRPr lang="en-US" sz="2400" b="1" u="sng" smtClean="0"/>
          </a:p>
          <a:p>
            <a:pPr>
              <a:lnSpc>
                <a:spcPct val="80000"/>
              </a:lnSpc>
            </a:pPr>
            <a:r>
              <a:rPr lang="en-US" sz="2200" smtClean="0"/>
              <a:t>Proverbs 3:5-6 trust in the Lord with all your heart, lean not</a:t>
            </a:r>
          </a:p>
          <a:p>
            <a:pPr>
              <a:lnSpc>
                <a:spcPct val="80000"/>
              </a:lnSpc>
            </a:pPr>
            <a:r>
              <a:rPr lang="en-US" sz="2200" smtClean="0"/>
              <a:t>Matthew 3:11 He will baptize you with the Holy Spirit.</a:t>
            </a:r>
          </a:p>
          <a:p>
            <a:pPr>
              <a:lnSpc>
                <a:spcPct val="80000"/>
              </a:lnSpc>
            </a:pPr>
            <a:r>
              <a:rPr lang="en-US" sz="2200" smtClean="0"/>
              <a:t>Matthew 6:33 but seek first His kingdom and His righteousness</a:t>
            </a:r>
          </a:p>
          <a:p>
            <a:pPr>
              <a:lnSpc>
                <a:spcPct val="80000"/>
              </a:lnSpc>
            </a:pPr>
            <a:r>
              <a:rPr lang="en-US" sz="2200" smtClean="0"/>
              <a:t>Ephesians 2:8-9 for it is by grace you have been saved</a:t>
            </a:r>
          </a:p>
          <a:p>
            <a:pPr>
              <a:lnSpc>
                <a:spcPct val="80000"/>
              </a:lnSpc>
            </a:pPr>
            <a:r>
              <a:rPr lang="en-US" sz="2200" smtClean="0"/>
              <a:t>Ephesians 5:15-20 be very careful, then, how you live</a:t>
            </a:r>
          </a:p>
          <a:p>
            <a:pPr>
              <a:lnSpc>
                <a:spcPct val="80000"/>
              </a:lnSpc>
            </a:pPr>
            <a:r>
              <a:rPr lang="en-US" sz="2200" smtClean="0"/>
              <a:t>Philippians 4:6-8 do not be anxious about any thing</a:t>
            </a:r>
          </a:p>
          <a:p>
            <a:pPr>
              <a:lnSpc>
                <a:spcPct val="80000"/>
              </a:lnSpc>
            </a:pPr>
            <a:r>
              <a:rPr lang="en-US" sz="2200" smtClean="0"/>
              <a:t>Colossians 3:12-14 as God’s chosen people…clothe yourselves</a:t>
            </a:r>
          </a:p>
          <a:p>
            <a:pPr>
              <a:lnSpc>
                <a:spcPct val="80000"/>
              </a:lnSpc>
            </a:pPr>
            <a:r>
              <a:rPr lang="en-US" sz="2200" smtClean="0"/>
              <a:t>I Timothy 3:16-17 all scripture is God breathed…useful for teaching</a:t>
            </a:r>
          </a:p>
          <a:p>
            <a:pPr>
              <a:lnSpc>
                <a:spcPct val="80000"/>
              </a:lnSpc>
            </a:pPr>
            <a:r>
              <a:rPr lang="en-US" sz="2200" smtClean="0"/>
              <a:t>Hebrews 4:12-13 the word of God is living and active</a:t>
            </a:r>
          </a:p>
          <a:p>
            <a:pPr>
              <a:lnSpc>
                <a:spcPct val="80000"/>
              </a:lnSpc>
            </a:pPr>
            <a:r>
              <a:rPr lang="en-US" sz="2200" smtClean="0"/>
              <a:t>II Peter 1:5-8	add to your faith goodness, and to goodness</a:t>
            </a:r>
          </a:p>
          <a:p>
            <a:pPr>
              <a:lnSpc>
                <a:spcPct val="80000"/>
              </a:lnSpc>
            </a:pPr>
            <a:r>
              <a:rPr lang="en-US" sz="2200" smtClean="0"/>
              <a:t>I John 1:9 if we confess our sins He is faithful and just</a:t>
            </a:r>
            <a:endParaRPr lang="en-US" sz="2200" b="1" u="sng" smtClean="0"/>
          </a:p>
          <a:p>
            <a:pPr>
              <a:lnSpc>
                <a:spcPct val="80000"/>
              </a:lnSpc>
              <a:buFontTx/>
              <a:buNone/>
            </a:pPr>
            <a:endParaRPr lang="en-US" sz="24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smtClean="0"/>
              <a:t>Character Qualities</a:t>
            </a:r>
            <a:endParaRPr lang="en-US" sz="2400" b="1" u="sng" smtClean="0"/>
          </a:p>
          <a:p>
            <a:pPr lvl="1">
              <a:lnSpc>
                <a:spcPct val="80000"/>
              </a:lnSpc>
            </a:pPr>
            <a:r>
              <a:rPr lang="en-US" sz="2200" smtClean="0"/>
              <a:t>Choose at least three from the students list. - If a student is having major trouble with one in particular we can choose one for him even though it’s not on his list.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13FAF-4DCC-4726-9C71-71FAD8AB8288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533400"/>
            <a:ext cx="8229600" cy="6172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smtClean="0"/>
              <a:t>Personal Reading Class  Books </a:t>
            </a:r>
            <a:endParaRPr lang="en-US" sz="2400" b="1" u="sng" smtClean="0"/>
          </a:p>
          <a:p>
            <a:pPr>
              <a:lnSpc>
                <a:spcPct val="80000"/>
              </a:lnSpc>
            </a:pPr>
            <a:r>
              <a:rPr lang="en-US" sz="1800" smtClean="0"/>
              <a:t>Strengthening Your Grip (read book, take notes and turn the notes in. </a:t>
            </a:r>
            <a:r>
              <a:rPr lang="en-US" sz="1800" i="1" smtClean="0"/>
              <a:t>Prayer Worksheet</a:t>
            </a:r>
            <a:r>
              <a:rPr lang="en-US" sz="1800" smtClean="0"/>
              <a:t> should be given with this book as a separate work) 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Lord Teach Us to Pray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Lord Change Me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Possessing The Mind of Christ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Power Through Prayer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smtClean="0"/>
              <a:t>   Tracts (LDM Discipleship Teachings)</a:t>
            </a:r>
            <a:endParaRPr lang="en-US" sz="2400" b="1" u="sng" smtClean="0"/>
          </a:p>
          <a:p>
            <a:pPr>
              <a:lnSpc>
                <a:spcPct val="80000"/>
              </a:lnSpc>
            </a:pPr>
            <a:r>
              <a:rPr lang="en-US" sz="1800" smtClean="0"/>
              <a:t>Are You Afraid of what People Think	Prayer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Who Will You Deny			Restoration Through Forgiveness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Forgiveness: Forgive or Forget It		Who Needs Quiet Time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Passion for Jesus			Walking in Darkness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Devotions or Devotion			Free as a Slave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Meditation				Dishonesty in the Little Things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The Heart of a Worshiper			But I Can’t Forgive Myself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smtClean="0"/>
              <a:t>  </a:t>
            </a:r>
            <a:r>
              <a:rPr lang="en-US" sz="2000" b="1" smtClean="0"/>
              <a:t>CD’s &amp; DVD’s</a:t>
            </a:r>
            <a:endParaRPr lang="en-US" sz="1800" b="1" smtClean="0"/>
          </a:p>
          <a:p>
            <a:pPr>
              <a:lnSpc>
                <a:spcPct val="80000"/>
              </a:lnSpc>
            </a:pPr>
            <a:r>
              <a:rPr lang="en-US" sz="1800" smtClean="0"/>
              <a:t>Dying to Self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God’s Way or My Way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Restoration Through Forgiveness (DVD)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3BDB2-8BE5-49C6-BABB-8CA077E2AD5D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6324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b="1" u="sng" smtClean="0"/>
              <a:t>Contract 4   Relationships</a:t>
            </a:r>
            <a:endParaRPr lang="en-US" sz="28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smtClean="0"/>
              <a:t>Contract Length- </a:t>
            </a:r>
            <a:r>
              <a:rPr lang="en-US" sz="2000" smtClean="0"/>
              <a:t>Contract should be 4 weeks long. </a:t>
            </a:r>
            <a:endParaRPr lang="en-US" sz="20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smtClean="0"/>
              <a:t>Goals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smtClean="0"/>
              <a:t>Set students goals according to their Contract Questionnaire, Unit Title, and what you have discerned by watching their behavior. Examples are…</a:t>
            </a: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000" smtClean="0"/>
              <a:t>I will ask my parents to forgive me for my past ingratitude and rebellion.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I will ask God for new friends, and that He would save the old friends.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I will develop a more respectful and submissive attitude toward my parents.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I will make a decision to allow God to reveal my future mate through prayer.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I will not ask anyone out unless God has approved of her after much prayer.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I will look for the good points in my parents, and other family members.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I will talk with others about the good points I see in them.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I will learn how to respond to bad language from others.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C6AB8-07CE-4945-B2E2-94C5916B3C4C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atMod val="250000"/>
                  </a:schemeClr>
                </a:solidFill>
              </a:rPr>
              <a:t>Why Contracts? </a:t>
            </a: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                                    </a:t>
            </a:r>
            <a:r>
              <a:rPr lang="en-US" b="0" i="1" dirty="0" err="1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Por</a:t>
            </a:r>
            <a:r>
              <a:rPr lang="en-US" b="0" i="1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</a:t>
            </a:r>
            <a:r>
              <a:rPr lang="en-US" b="0" i="1" dirty="0" err="1">
                <a:solidFill>
                  <a:schemeClr val="tx2">
                    <a:tint val="100000"/>
                    <a:satMod val="250000"/>
                  </a:schemeClr>
                </a:solidFill>
              </a:rPr>
              <a:t>quê</a:t>
            </a:r>
            <a:r>
              <a:rPr lang="en-US" b="0" i="1" dirty="0">
                <a:solidFill>
                  <a:schemeClr val="tx2">
                    <a:tint val="100000"/>
                    <a:satMod val="250000"/>
                  </a:schemeClr>
                </a:solidFill>
              </a:rPr>
              <a:t> </a:t>
            </a:r>
            <a:r>
              <a:rPr lang="en-US" b="0" i="1" dirty="0" err="1">
                <a:solidFill>
                  <a:schemeClr val="tx2">
                    <a:tint val="100000"/>
                    <a:satMod val="250000"/>
                  </a:schemeClr>
                </a:solidFill>
              </a:rPr>
              <a:t>Contratos</a:t>
            </a:r>
            <a:r>
              <a:rPr lang="en-US" b="0" i="1" dirty="0">
                <a:solidFill>
                  <a:schemeClr val="tx2">
                    <a:tint val="100000"/>
                    <a:satMod val="250000"/>
                  </a:schemeClr>
                </a:solidFill>
              </a:rPr>
              <a:t>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6942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3) 	Provides Flexibility for different                             </a:t>
            </a:r>
            <a:r>
              <a:rPr lang="pt-BR" i="1" dirty="0" smtClean="0"/>
              <a:t>Fornece flexibilidade para alunos diferentes</a:t>
            </a:r>
            <a:r>
              <a:rPr lang="pt-BR" dirty="0" smtClean="0"/>
              <a:t>.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- academic abilities -</a:t>
            </a:r>
            <a:r>
              <a:rPr lang="en-US" i="1" dirty="0" err="1" smtClean="0"/>
              <a:t>Capacidades</a:t>
            </a:r>
            <a:r>
              <a:rPr lang="en-US" i="1" dirty="0" smtClean="0"/>
              <a:t> </a:t>
            </a:r>
            <a:r>
              <a:rPr lang="en-US" i="1" dirty="0" err="1" smtClean="0"/>
              <a:t>acadêmicas</a:t>
            </a:r>
            <a:endParaRPr lang="en-US" i="1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- </a:t>
            </a:r>
            <a:r>
              <a:rPr lang="en-US" u="sng" dirty="0" smtClean="0"/>
              <a:t>needs</a:t>
            </a:r>
            <a:r>
              <a:rPr lang="en-US" dirty="0" smtClean="0"/>
              <a:t>   </a:t>
            </a:r>
            <a:r>
              <a:rPr lang="en-US" u="sng" dirty="0" smtClean="0"/>
              <a:t>-</a:t>
            </a:r>
            <a:r>
              <a:rPr lang="en-US" i="1" u="sng" dirty="0" err="1" smtClean="0"/>
              <a:t>Necessidades</a:t>
            </a:r>
            <a:endParaRPr lang="en-US" i="1" u="sng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- interests -</a:t>
            </a:r>
            <a:r>
              <a:rPr lang="en-US" i="1" dirty="0" err="1" smtClean="0"/>
              <a:t>Interesses</a:t>
            </a:r>
            <a:endParaRPr lang="en-US" i="1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- </a:t>
            </a:r>
            <a:r>
              <a:rPr lang="en-US" u="sng" dirty="0" smtClean="0"/>
              <a:t>levels</a:t>
            </a:r>
            <a:r>
              <a:rPr lang="en-US" dirty="0" smtClean="0"/>
              <a:t> of spiritual growth                                                                 -</a:t>
            </a:r>
            <a:r>
              <a:rPr lang="en-US" i="1" dirty="0" err="1" smtClean="0"/>
              <a:t>Níveis</a:t>
            </a:r>
            <a:r>
              <a:rPr lang="en-US" i="1" dirty="0" smtClean="0"/>
              <a:t> de </a:t>
            </a:r>
            <a:r>
              <a:rPr lang="en-US" i="1" dirty="0" err="1" smtClean="0"/>
              <a:t>crescimento</a:t>
            </a:r>
            <a:r>
              <a:rPr lang="en-US" i="1" dirty="0" smtClean="0"/>
              <a:t> </a:t>
            </a:r>
            <a:r>
              <a:rPr lang="en-US" i="1" dirty="0" err="1" smtClean="0"/>
              <a:t>espiritual</a:t>
            </a:r>
            <a:endParaRPr lang="en-US" i="1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4) 	Complements your counseling Ministry   </a:t>
            </a:r>
            <a:r>
              <a:rPr lang="pt-BR" i="1" dirty="0" smtClean="0"/>
              <a:t>Complementa seu ministério de aconselhamento.</a:t>
            </a:r>
            <a:endParaRPr lang="en-US" i="1" dirty="0" smtClean="0"/>
          </a:p>
          <a:p>
            <a:pPr lvl="1">
              <a:lnSpc>
                <a:spcPct val="90000"/>
              </a:lnSpc>
              <a:buFont typeface="Tahoma" pitchFamily="34" charset="0"/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758FD8-D82D-4D94-A6C8-5B26B47FB0DC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  <p:extLst>
      <p:ext uri="{BB962C8B-B14F-4D97-AF65-F5344CB8AC3E}">
        <p14:creationId xmlns:p14="http://schemas.microsoft.com/office/powerpoint/2010/main" val="96074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6172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smtClean="0"/>
              <a:t>Father’s Goals</a:t>
            </a: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000" smtClean="0"/>
              <a:t>Discover ways of improving my father role by being a good example.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Learn how to become a good spiritual leader in my home.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I will give my family a chance to talk about the hurt I’ve caused.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I will seek God in raising children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smtClean="0"/>
              <a:t>Lessons &amp; Bible Studies</a:t>
            </a:r>
            <a:r>
              <a:rPr lang="en-US" sz="2000" smtClean="0"/>
              <a:t> </a:t>
            </a:r>
            <a:endParaRPr lang="en-US" sz="2000" b="1" u="sng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 </a:t>
            </a:r>
            <a:r>
              <a:rPr lang="en-US" sz="2000" b="1" smtClean="0"/>
              <a:t>  Books &amp; Lessons</a:t>
            </a: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000" smtClean="0"/>
              <a:t>**Lesson 109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**Lesson 305  </a:t>
            </a:r>
          </a:p>
          <a:p>
            <a:pPr>
              <a:lnSpc>
                <a:spcPct val="80000"/>
              </a:lnSpc>
            </a:pPr>
            <a:r>
              <a:rPr lang="en-US" sz="2000" u="sng" smtClean="0"/>
              <a:t>Honesty, Morality &amp; Conscience ,</a:t>
            </a:r>
            <a:r>
              <a:rPr lang="en-US" sz="2000" smtClean="0"/>
              <a:t>by Jerry White (Read book and do study guide. One month study.)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Continue </a:t>
            </a:r>
            <a:r>
              <a:rPr lang="en-US" sz="2000" u="sng" smtClean="0"/>
              <a:t>Bondage Breaker </a:t>
            </a:r>
            <a:r>
              <a:rPr lang="en-US" sz="2000" smtClean="0"/>
              <a:t>(Read and do work for Ch. 9-15) turn in “two” Ch. a week. Check with the student to be sure he has completed Ch.1-8.)</a:t>
            </a:r>
          </a:p>
          <a:p>
            <a:pPr>
              <a:lnSpc>
                <a:spcPct val="80000"/>
              </a:lnSpc>
            </a:pPr>
            <a:r>
              <a:rPr lang="en-US" sz="2000" u="sng" smtClean="0"/>
              <a:t>Every Man’s Battle</a:t>
            </a:r>
            <a:r>
              <a:rPr lang="en-US" sz="2000" smtClean="0"/>
              <a:t>, by Stephen Arterburn (3-month study. Read Ch. 1-7 and do lessons 1-3. Student should turn in one lesson a week. (Check with student to see where they are as far as sexual addictions go. You may want to see counselor for help.)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9AD99-2ADE-463C-BB14-322B9B88DD49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u="sng" smtClean="0"/>
              <a:t>Every Young Man’s Battle</a:t>
            </a:r>
            <a:r>
              <a:rPr lang="en-US" sz="2800" smtClean="0"/>
              <a:t>, by Stephen Arterburn, (3-month study. Read Ch. 1-8 and do lessons 1-3. Student should turn in one lesson a week. (Check with student to see…) </a:t>
            </a:r>
          </a:p>
          <a:p>
            <a:pPr>
              <a:lnSpc>
                <a:spcPct val="80000"/>
              </a:lnSpc>
            </a:pPr>
            <a:r>
              <a:rPr lang="en-US" sz="2800" u="sng" smtClean="0"/>
              <a:t>At the Altar of Sexual Idolatry</a:t>
            </a:r>
            <a:r>
              <a:rPr lang="en-US" sz="2800" smtClean="0"/>
              <a:t>, by Steve Gallagher Book &amp; study guide (3-month study. Do Ch. 1-6. Turn in Two Ch. a week. Check with student: book is for sexually immoral men with deep addictions.)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800" b="1" smtClean="0"/>
              <a:t>Worksheets</a:t>
            </a: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Authority Worksheet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Responsibility as a Husband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Judgment Worksheet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 Jealousy Worksheet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Understanding Your Role as a Mate	        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Criminal Concepts of God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9140F-EA6D-4DED-B068-77CCEFF0331B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b="1" smtClean="0"/>
              <a:t>Scripture Memorization Class</a:t>
            </a:r>
            <a:endParaRPr lang="en-US" sz="2800" b="1" u="sng" smtClean="0"/>
          </a:p>
          <a:p>
            <a:pPr>
              <a:lnSpc>
                <a:spcPct val="80000"/>
              </a:lnSpc>
            </a:pPr>
            <a:r>
              <a:rPr lang="en-US" sz="2000" smtClean="0"/>
              <a:t>Mark 11:25		forgive him so that your Father in Heaven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Philippians 2:14-15 	do everything without complaining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Proverbs 15:1-2	a gentle answer turns away wrath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Psalm 15		Lord who may dwell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Joshua 24:15		As for me and my household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Ephesians 6:1-3	Honor your father and mother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Ephesians 5:25-28	Husbands love your wives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Ephesians 5:31	for this reason a man will leave his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Proverbs 1:8-9	listen, my son to your father’s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Romans 12:16-18	live at peace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Galatians 6:10		let us do good to all people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Ephesians 4:28	He who has been stealing	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Proverbs 17:17		a friend loves at all times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Romans 12:10-11	be devoted to one another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James 1:19-20		quick to listen, slow to speak</a:t>
            </a:r>
            <a:endParaRPr lang="en-US" sz="20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smtClean="0"/>
              <a:t>Character Qualities</a:t>
            </a:r>
            <a:endParaRPr lang="en-US" sz="2400" b="1" u="sng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	Choose at least three from the students list. -If a student is having major trouble with one area in particular choose one for him.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42409E-6F66-40F6-9097-04D5BD6F64F2}" type="slidenum">
              <a:rPr lang="en-US"/>
              <a:pPr>
                <a:defRPr/>
              </a:pPr>
              <a:t>52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3200" b="1" smtClean="0"/>
              <a:t>Personal Reading Class</a:t>
            </a:r>
            <a:endParaRPr lang="en-US" sz="3200" b="1" u="sng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smtClean="0"/>
              <a:t> Books </a:t>
            </a:r>
            <a:r>
              <a:rPr lang="en-US" sz="2400" smtClean="0"/>
              <a:t>(take notes on all books and turn them in)</a:t>
            </a:r>
            <a:endParaRPr lang="en-US" sz="2400" b="1" smtClean="0"/>
          </a:p>
          <a:p>
            <a:pPr>
              <a:lnSpc>
                <a:spcPct val="80000"/>
              </a:lnSpc>
            </a:pPr>
            <a:r>
              <a:rPr lang="en-US" sz="2400" u="sng" smtClean="0"/>
              <a:t>Building Your Mates Self Esteem</a:t>
            </a:r>
            <a:r>
              <a:rPr lang="en-US" sz="2400" smtClean="0"/>
              <a:t>, by Dennis Rainey 	</a:t>
            </a:r>
          </a:p>
          <a:p>
            <a:pPr>
              <a:lnSpc>
                <a:spcPct val="80000"/>
              </a:lnSpc>
            </a:pPr>
            <a:r>
              <a:rPr lang="en-US" sz="2400" u="sng" smtClean="0"/>
              <a:t>Dad the Family Coach</a:t>
            </a:r>
            <a:r>
              <a:rPr lang="en-US" sz="2400" smtClean="0"/>
              <a:t>, by Dave Simmons </a:t>
            </a:r>
          </a:p>
          <a:p>
            <a:pPr>
              <a:lnSpc>
                <a:spcPct val="80000"/>
              </a:lnSpc>
            </a:pPr>
            <a:r>
              <a:rPr lang="en-US" sz="2400" u="sng" smtClean="0"/>
              <a:t>Strong Men In Tough Times</a:t>
            </a:r>
            <a:r>
              <a:rPr lang="en-US" sz="2400" smtClean="0"/>
              <a:t>, by Edwin Louis Cole 	</a:t>
            </a:r>
          </a:p>
          <a:p>
            <a:pPr>
              <a:lnSpc>
                <a:spcPct val="80000"/>
              </a:lnSpc>
            </a:pPr>
            <a:r>
              <a:rPr lang="en-US" sz="2400" u="sng" smtClean="0"/>
              <a:t>Dropping Your Guard</a:t>
            </a:r>
            <a:r>
              <a:rPr lang="en-US" sz="2400" smtClean="0"/>
              <a:t>, by Charles Swindoll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smtClean="0"/>
              <a:t> Tracts (LDM Discipleship)</a:t>
            </a:r>
            <a:r>
              <a:rPr lang="en-US" sz="2400" smtClean="0"/>
              <a:t> (1 ½ Pg. Report on all tracts)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    In Search for Mr. Right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	Love vs. Romance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	Taming the Tongue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	Why You Shouldn't Marry or Date an Unbeliever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smtClean="0"/>
              <a:t>CD’s, DVD’s etc.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smtClean="0"/>
              <a:t>	</a:t>
            </a:r>
            <a:r>
              <a:rPr lang="en-US" sz="2400" smtClean="0"/>
              <a:t>Spiritual Parenting</a:t>
            </a:r>
            <a:endParaRPr lang="en-US" sz="24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smtClean="0"/>
              <a:t>**Required Material for this unit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2B72C-A27B-457C-A9A4-5BFE63CC57AF}" type="slidenum">
              <a:rPr lang="en-US"/>
              <a:pPr>
                <a:defRPr/>
              </a:pPr>
              <a:t>53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33338"/>
            <a:ext cx="8080375" cy="1143000"/>
          </a:xfrm>
        </p:spPr>
        <p:txBody>
          <a:bodyPr/>
          <a:lstStyle/>
          <a:p>
            <a:pPr algn="ctr">
              <a:defRPr/>
            </a:pPr>
            <a:r>
              <a:rPr lang="en-US" sz="3600" dirty="0" smtClean="0"/>
              <a:t>Internet </a:t>
            </a:r>
            <a:r>
              <a:rPr lang="en-US" sz="3600" dirty="0"/>
              <a:t>resources </a:t>
            </a:r>
            <a:r>
              <a:rPr lang="en-US" sz="3600" dirty="0" smtClean="0"/>
              <a:t>                                       </a:t>
            </a:r>
            <a:r>
              <a:rPr lang="en-US" sz="3600" i="1" dirty="0" err="1" smtClean="0"/>
              <a:t>Recursos</a:t>
            </a:r>
            <a:r>
              <a:rPr lang="en-US" sz="3600" i="1" dirty="0" smtClean="0"/>
              <a:t> </a:t>
            </a:r>
            <a:r>
              <a:rPr lang="en-US" sz="3600" i="1" dirty="0"/>
              <a:t>da Internet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23850" y="1143000"/>
            <a:ext cx="8131175" cy="5097463"/>
          </a:xfrm>
        </p:spPr>
        <p:txBody>
          <a:bodyPr/>
          <a:lstStyle/>
          <a:p>
            <a:r>
              <a:rPr lang="en-US" sz="2800" dirty="0" smtClean="0">
                <a:hlinkClick r:id=""/>
              </a:rPr>
              <a:t>www.iTeenChallenge.org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--free staff training materials --</a:t>
            </a:r>
            <a:r>
              <a:rPr lang="pt-BR" sz="2800" i="1" dirty="0" smtClean="0"/>
              <a:t>materiais grátis de treinamento da equipe</a:t>
            </a:r>
            <a:endParaRPr lang="en-US" sz="2800" i="1" dirty="0" smtClean="0"/>
          </a:p>
          <a:p>
            <a:r>
              <a:rPr lang="en-US" sz="2800" u="sng" dirty="0" smtClean="0">
                <a:hlinkClick r:id=""/>
              </a:rPr>
              <a:t>www.lastdaysministries.com</a:t>
            </a:r>
            <a:r>
              <a:rPr lang="en-US" sz="2800" u="sng" dirty="0" smtClean="0"/>
              <a:t> </a:t>
            </a:r>
            <a:r>
              <a:rPr lang="en-US" sz="2800" dirty="0" smtClean="0"/>
              <a:t>--free small booklets/tracts -- </a:t>
            </a:r>
            <a:r>
              <a:rPr lang="en-US" sz="2800" dirty="0" err="1" smtClean="0"/>
              <a:t>Pequenos</a:t>
            </a:r>
            <a:r>
              <a:rPr lang="en-US" sz="2800" dirty="0" smtClean="0"/>
              <a:t> </a:t>
            </a:r>
            <a:r>
              <a:rPr lang="en-US" sz="2800" dirty="0" err="1" smtClean="0"/>
              <a:t>livretos</a:t>
            </a:r>
            <a:r>
              <a:rPr lang="en-US" sz="2800" dirty="0" smtClean="0"/>
              <a:t>/</a:t>
            </a:r>
            <a:r>
              <a:rPr lang="en-US" sz="2800" dirty="0" err="1" smtClean="0"/>
              <a:t>artigos</a:t>
            </a:r>
            <a:endParaRPr lang="en-US" sz="2800" dirty="0" smtClean="0"/>
          </a:p>
          <a:p>
            <a:r>
              <a:rPr lang="en-US" sz="2800" u="sng" dirty="0" smtClean="0">
                <a:hlinkClick r:id=""/>
              </a:rPr>
              <a:t>www.ywampublishing.com</a:t>
            </a:r>
            <a:r>
              <a:rPr lang="en-US" sz="2800" u="sng" dirty="0" smtClean="0"/>
              <a:t> </a:t>
            </a:r>
          </a:p>
          <a:p>
            <a:endParaRPr lang="en-US" dirty="0" smtClean="0"/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10/2008</a:t>
            </a: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PSNC #10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8F85A6AC-DAB8-42FD-A021-8A9AFB6AD8BE}" type="slidenum">
              <a:rPr lang="en-US" smtClean="0"/>
              <a:pPr lvl="1">
                <a:defRPr/>
              </a:pPr>
              <a:t>54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712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B3B502-7879-406B-9CCA-77205002A9FF}" type="slidenum">
              <a:rPr lang="en-US"/>
              <a:pPr>
                <a:defRPr/>
              </a:pPr>
              <a:t>55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2971800"/>
            <a:ext cx="8305800" cy="30464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u="non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For more information about this course and other training resources:</a:t>
            </a:r>
            <a:br>
              <a:rPr lang="en-US" u="non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r>
              <a:rPr lang="en-US" u="non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Contact Global Teen Challenge at</a:t>
            </a:r>
            <a:br>
              <a:rPr lang="en-US" u="non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r>
              <a:rPr lang="en-US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GTC@Globaltc.org</a:t>
            </a:r>
            <a:r>
              <a:rPr lang="en-US" u="non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/>
            </a:r>
            <a:br>
              <a:rPr lang="en-US" u="non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r>
              <a:rPr lang="en-US" u="non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Or visit our training website at</a:t>
            </a:r>
            <a:br>
              <a:rPr lang="en-US" u="non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r>
              <a:rPr lang="en-US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iTeenChallenge.org</a:t>
            </a:r>
            <a:r>
              <a:rPr lang="en-US" u="non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endParaRPr lang="en-US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41988" name="Picture 4" descr="GTC-StarmanNEWlayer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-228600"/>
            <a:ext cx="6618288" cy="368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What’s included in a Contract?                                </a:t>
            </a:r>
            <a:r>
              <a:rPr lang="pt-BR" sz="3600" b="0" i="1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O </a:t>
            </a:r>
            <a:r>
              <a:rPr lang="pt-BR" sz="3600" b="0" i="1" dirty="0">
                <a:solidFill>
                  <a:schemeClr val="tx2">
                    <a:tint val="100000"/>
                    <a:satMod val="250000"/>
                  </a:schemeClr>
                </a:solidFill>
              </a:rPr>
              <a:t>que está incluso em um Contrato? </a:t>
            </a:r>
            <a:endParaRPr lang="en-US" sz="3600" b="0" i="1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10600" cy="46942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1)	Focused Study on Major Themes                          </a:t>
            </a:r>
            <a:r>
              <a:rPr lang="pt-BR" sz="2800" i="1" dirty="0" smtClean="0"/>
              <a:t>Estudos em temas principais e temas menores</a:t>
            </a:r>
            <a:endParaRPr lang="en-US" sz="2800" i="1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2) 	</a:t>
            </a:r>
            <a:r>
              <a:rPr lang="en-US" sz="2800" u="sng" dirty="0" smtClean="0"/>
              <a:t>Goals</a:t>
            </a:r>
            <a:r>
              <a:rPr lang="en-US" sz="2800" dirty="0" smtClean="0"/>
              <a:t> for Growth                                                       </a:t>
            </a:r>
            <a:r>
              <a:rPr lang="en-US" sz="2800" i="1" dirty="0" err="1" smtClean="0"/>
              <a:t>Objetivos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para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Crescimento</a:t>
            </a:r>
            <a:r>
              <a:rPr lang="en-US" sz="2800" i="1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3) 	Lessons and Bible Studies                                                         </a:t>
            </a:r>
            <a:r>
              <a:rPr lang="en-US" sz="2800" i="1" dirty="0" err="1" smtClean="0"/>
              <a:t>Lições</a:t>
            </a:r>
            <a:r>
              <a:rPr lang="en-US" sz="2800" i="1" dirty="0" smtClean="0"/>
              <a:t> e </a:t>
            </a:r>
            <a:r>
              <a:rPr lang="en-US" sz="2800" i="1" dirty="0" err="1" smtClean="0"/>
              <a:t>Estudos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Bíblicos</a:t>
            </a:r>
            <a:r>
              <a:rPr lang="en-US" sz="2800" i="1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4) 	Scripture Memorization Class                                          </a:t>
            </a:r>
            <a:r>
              <a:rPr lang="pt-BR" sz="2800" i="1" dirty="0" smtClean="0"/>
              <a:t>Aula de Memorização da Escritura</a:t>
            </a:r>
            <a:endParaRPr lang="en-US" sz="2800" i="1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A549F-CFA9-4738-8C64-625F80BB071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What’s included in a Contract?                                </a:t>
            </a:r>
            <a:r>
              <a:rPr lang="pt-BR" sz="3600" b="0" i="1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O </a:t>
            </a:r>
            <a:r>
              <a:rPr lang="pt-BR" sz="3600" b="0" i="1" dirty="0">
                <a:solidFill>
                  <a:schemeClr val="tx2">
                    <a:tint val="100000"/>
                    <a:satMod val="250000"/>
                  </a:schemeClr>
                </a:solidFill>
              </a:rPr>
              <a:t>que está incluso em um Contrato? </a:t>
            </a:r>
            <a:endParaRPr lang="en-US" sz="3600" b="0" i="1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10600" cy="46942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5)	Character Qualities Class                                                      </a:t>
            </a:r>
            <a:r>
              <a:rPr lang="pt-BR" sz="2800" i="1" dirty="0" smtClean="0"/>
              <a:t>Aula de Qualidades de Caráter</a:t>
            </a:r>
            <a:endParaRPr lang="en-US" sz="2800" i="1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6)	Personal Reading Class                                                               </a:t>
            </a:r>
            <a:r>
              <a:rPr lang="en-US" sz="2800" i="1" dirty="0" smtClean="0"/>
              <a:t>Aula de </a:t>
            </a:r>
            <a:r>
              <a:rPr lang="en-US" sz="2800" i="1" dirty="0" err="1" smtClean="0"/>
              <a:t>Leitura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Pessoal</a:t>
            </a:r>
            <a:r>
              <a:rPr lang="en-US" sz="2800" i="1" dirty="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en-US" sz="2800" dirty="0" smtClean="0"/>
              <a:t>Books , CD’s, DVD’s, Articles, etc. </a:t>
            </a:r>
            <a:r>
              <a:rPr lang="pt-BR" sz="2800" dirty="0" smtClean="0"/>
              <a:t>¬	                            </a:t>
            </a:r>
            <a:r>
              <a:rPr lang="pt-BR" sz="2800" i="1" dirty="0" smtClean="0"/>
              <a:t>Livros , CD’s, DVD’s, Artigos, etc.</a:t>
            </a:r>
            <a:endParaRPr lang="en-US" sz="2800" i="1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7)	Bible Reading Class                                                                      </a:t>
            </a:r>
            <a:r>
              <a:rPr lang="en-US" sz="2800" i="1" dirty="0" smtClean="0"/>
              <a:t>Aula de </a:t>
            </a:r>
            <a:r>
              <a:rPr lang="en-US" sz="2800" i="1" dirty="0" err="1" smtClean="0"/>
              <a:t>Leitura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Bíblica</a:t>
            </a:r>
            <a:endParaRPr lang="en-US" sz="2800" i="1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8)	Special Projects                                                                   </a:t>
            </a:r>
            <a:r>
              <a:rPr lang="en-US" sz="2800" i="1" dirty="0" err="1" smtClean="0"/>
              <a:t>Projetos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Especiais</a:t>
            </a:r>
            <a:endParaRPr lang="en-US" sz="2800" i="1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A549F-CFA9-4738-8C64-625F80BB071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  <p:extLst>
      <p:ext uri="{BB962C8B-B14F-4D97-AF65-F5344CB8AC3E}">
        <p14:creationId xmlns:p14="http://schemas.microsoft.com/office/powerpoint/2010/main" val="223961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2920" y="685800"/>
            <a:ext cx="8229600" cy="425707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Writing Contracts </a:t>
            </a:r>
            <a:r>
              <a:rPr lang="en-US" sz="6600" b="0" i="1" dirty="0" err="1">
                <a:solidFill>
                  <a:schemeClr val="tx2">
                    <a:tint val="100000"/>
                    <a:satMod val="250000"/>
                  </a:schemeClr>
                </a:solidFill>
              </a:rPr>
              <a:t>Escrevendo</a:t>
            </a:r>
            <a:r>
              <a:rPr lang="en-US" sz="6600" b="0" i="1" dirty="0">
                <a:solidFill>
                  <a:schemeClr val="tx2">
                    <a:tint val="100000"/>
                    <a:satMod val="250000"/>
                  </a:schemeClr>
                </a:solidFill>
              </a:rPr>
              <a:t> </a:t>
            </a:r>
            <a:r>
              <a:rPr lang="en-US" sz="6600" b="0" i="1" dirty="0" err="1">
                <a:solidFill>
                  <a:schemeClr val="tx2">
                    <a:tint val="100000"/>
                    <a:satMod val="250000"/>
                  </a:schemeClr>
                </a:solidFill>
              </a:rPr>
              <a:t>Contratos</a:t>
            </a:r>
            <a:endParaRPr lang="en-US" sz="6600" b="0" i="1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5C23A-ECBC-419E-AB81-7D64DFF49571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u="sng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Develop</a:t>
            </a:r>
            <a:r>
              <a:rPr lang="en-US" sz="36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</a:t>
            </a:r>
            <a:r>
              <a:rPr lang="en-US" sz="36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Tools  </a:t>
            </a:r>
            <a:r>
              <a:rPr lang="en-US" sz="36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                                                         </a:t>
            </a:r>
            <a:r>
              <a:rPr lang="en-US" sz="3600" b="0" i="1" dirty="0" err="1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Desenvolva</a:t>
            </a:r>
            <a:r>
              <a:rPr lang="en-US" sz="3600" b="0" i="1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</a:t>
            </a:r>
            <a:r>
              <a:rPr lang="en-US" sz="3600" b="0" i="1" dirty="0">
                <a:solidFill>
                  <a:schemeClr val="tx2">
                    <a:tint val="100000"/>
                    <a:satMod val="250000"/>
                  </a:schemeClr>
                </a:solidFill>
              </a:rPr>
              <a:t>as </a:t>
            </a:r>
            <a:r>
              <a:rPr lang="en-US" sz="3600" b="0" i="1" dirty="0" err="1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ferramentas</a:t>
            </a:r>
            <a:endParaRPr lang="en-US" sz="3600" b="0" i="1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7772400" cy="4953000"/>
          </a:xfrm>
        </p:spPr>
        <p:txBody>
          <a:bodyPr/>
          <a:lstStyle/>
          <a:p>
            <a:r>
              <a:rPr lang="en-US" b="1" u="sng" dirty="0" smtClean="0"/>
              <a:t>PSNC Library </a:t>
            </a:r>
            <a:r>
              <a:rPr lang="en-US" b="1" dirty="0" smtClean="0"/>
              <a:t> </a:t>
            </a:r>
            <a:r>
              <a:rPr lang="en-US" b="1" i="1" u="sng" dirty="0" err="1" smtClean="0"/>
              <a:t>Biblioteca</a:t>
            </a:r>
            <a:r>
              <a:rPr lang="en-US" b="1" i="1" u="sng" dirty="0" smtClean="0"/>
              <a:t> do EPNC </a:t>
            </a:r>
            <a:endParaRPr lang="en-US" i="1" dirty="0" smtClean="0"/>
          </a:p>
          <a:p>
            <a:pPr lvl="1"/>
            <a:r>
              <a:rPr lang="en-US" dirty="0" smtClean="0"/>
              <a:t>- Lessons                                                                                                  -</a:t>
            </a:r>
            <a:r>
              <a:rPr lang="en-US" i="1" dirty="0" err="1" smtClean="0"/>
              <a:t>Lições</a:t>
            </a:r>
            <a:endParaRPr lang="en-US" i="1" dirty="0" smtClean="0"/>
          </a:p>
          <a:p>
            <a:pPr lvl="1"/>
            <a:r>
              <a:rPr lang="en-US" dirty="0" smtClean="0"/>
              <a:t>- Books with study guides                                                        -</a:t>
            </a:r>
            <a:r>
              <a:rPr lang="pt-BR" i="1" dirty="0" smtClean="0"/>
              <a:t>Livros com Guias de Estudo</a:t>
            </a:r>
            <a:endParaRPr lang="en-US" i="1" dirty="0" smtClean="0"/>
          </a:p>
          <a:p>
            <a:pPr lvl="1"/>
            <a:r>
              <a:rPr lang="en-US" dirty="0" smtClean="0"/>
              <a:t>- Videos, DVD’s, Audio tapes, CD’s etc.                      ---</a:t>
            </a:r>
            <a:r>
              <a:rPr lang="en-US" i="1" dirty="0" smtClean="0"/>
              <a:t>Videos, DVD’s, </a:t>
            </a:r>
            <a:r>
              <a:rPr lang="en-US" i="1" dirty="0" err="1" smtClean="0"/>
              <a:t>Fitas</a:t>
            </a:r>
            <a:r>
              <a:rPr lang="en-US" i="1" dirty="0" smtClean="0"/>
              <a:t> de </a:t>
            </a:r>
            <a:r>
              <a:rPr lang="en-US" i="1" dirty="0" err="1" smtClean="0"/>
              <a:t>Áudio</a:t>
            </a:r>
            <a:r>
              <a:rPr lang="en-US" i="1" dirty="0" smtClean="0"/>
              <a:t>, CD’s etc.</a:t>
            </a:r>
          </a:p>
          <a:p>
            <a:pPr lvl="1"/>
            <a:r>
              <a:rPr lang="en-US" dirty="0" smtClean="0"/>
              <a:t>- Tracts                                                                                         </a:t>
            </a:r>
            <a:r>
              <a:rPr lang="en-US" i="1" dirty="0" smtClean="0"/>
              <a:t>-</a:t>
            </a:r>
            <a:r>
              <a:rPr lang="en-US" i="1" dirty="0" err="1" smtClean="0"/>
              <a:t>Artigos</a:t>
            </a:r>
            <a:r>
              <a:rPr lang="en-US" dirty="0" smtClean="0"/>
              <a:t>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3C890-7A09-4149-B05A-5D056431F63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6-2009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iTeenChallenge Course 505.22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2762</TotalTime>
  <Words>2752</Words>
  <Application>Microsoft Office PowerPoint</Application>
  <PresentationFormat>On-screen Show (4:3)</PresentationFormat>
  <Paragraphs>535</Paragraphs>
  <Slides>55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Deluxe</vt:lpstr>
      <vt:lpstr>Writing Student Learning Contracts                                        Escrevendo os contratos de Aprendizado do Aluno</vt:lpstr>
      <vt:lpstr>What are Contracts?                                                  O que são os Contratos?</vt:lpstr>
      <vt:lpstr>What are Contracts?                                                  O que são os Contratos?</vt:lpstr>
      <vt:lpstr>Why Contracts?                                      Por quê Contratos?</vt:lpstr>
      <vt:lpstr>Why Contracts?                                      Por quê Contratos?</vt:lpstr>
      <vt:lpstr>What’s included in a Contract?                                O que está incluso em um Contrato? </vt:lpstr>
      <vt:lpstr>What’s included in a Contract?                                O que está incluso em um Contrato? </vt:lpstr>
      <vt:lpstr>Writing Contracts Escrevendo Contratos</vt:lpstr>
      <vt:lpstr>Develop Tools                                                            Desenvolva as ferramentas</vt:lpstr>
      <vt:lpstr>Develop Tools                                                            Desenvolva as ferramentas</vt:lpstr>
      <vt:lpstr>PowerPoint Presentation</vt:lpstr>
      <vt:lpstr>Unit 1  Salvation                                         Unidade 1  Salvação </vt:lpstr>
      <vt:lpstr>Unit 1  Salvation                                         Unidade 1  Salvação </vt:lpstr>
      <vt:lpstr>Unit 1  Salvation                                         Unidade 1  Salvação </vt:lpstr>
      <vt:lpstr>Overview of Contracts for Units 2 &amp; up                                                                     Visão Geral dos Contratos da Unidade 2 em diante</vt:lpstr>
      <vt:lpstr>Overview of Contracts for Units 2 &amp; up                                                                     Visão Geral dos Contratos da Unidade 2 em diante</vt:lpstr>
      <vt:lpstr>UNIT II                                  UNIDADE 2 Auto Imagem Contract Questionnaire Questionário do Contrato </vt:lpstr>
      <vt:lpstr>UNIT II                                  UNIDADE 2 Auto Imagem Contract Questionnaire Questionário do Contrato </vt:lpstr>
      <vt:lpstr>UNIT II                                  UNIDADE 2 Auto Imagem Contract Questionnaire Questionário do Contrato </vt:lpstr>
      <vt:lpstr>UNIT II Contract Questionnaire contin’d</vt:lpstr>
      <vt:lpstr>UNIDADE 2 Auto Imagem  Questionário do Contrato</vt:lpstr>
      <vt:lpstr>UNIT II Contract Questionnaire contin’d</vt:lpstr>
      <vt:lpstr>UNIDADE 2 Auto Imagem  Questionário do Contrato</vt:lpstr>
      <vt:lpstr>PowerPoint Presentation</vt:lpstr>
      <vt:lpstr>PowerPoint Presentation</vt:lpstr>
      <vt:lpstr>PowerPoint Presentation</vt:lpstr>
      <vt:lpstr>PowerPoint Presentation</vt:lpstr>
      <vt:lpstr>Contract 2 Self Image</vt:lpstr>
      <vt:lpstr>PowerPoint Presentation</vt:lpstr>
      <vt:lpstr>Examples of goals…</vt:lpstr>
      <vt:lpstr>PowerPoint Presentation</vt:lpstr>
      <vt:lpstr>Examples of goals continued…</vt:lpstr>
      <vt:lpstr>Lessons and Bible Studies</vt:lpstr>
      <vt:lpstr>Lições e Estudos Bíblicos</vt:lpstr>
      <vt:lpstr>PowerPoint Presentation</vt:lpstr>
      <vt:lpstr>Lições</vt:lpstr>
      <vt:lpstr>Character Qualities </vt:lpstr>
      <vt:lpstr>Qualidades de Caráter</vt:lpstr>
      <vt:lpstr>Scripture Memorization Class </vt:lpstr>
      <vt:lpstr>Aula de Memorização da Escritura </vt:lpstr>
      <vt:lpstr>Personal Reading Class </vt:lpstr>
      <vt:lpstr>Aula de Leitura Pessoal</vt:lpstr>
      <vt:lpstr>PowerPoint Presentation</vt:lpstr>
      <vt:lpstr>Contract 3     Spiritual Growth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Internet resources                                        Recursos da Internet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Student Learning Contracts</dc:title>
  <dc:creator>Teen Challenge</dc:creator>
  <cp:lastModifiedBy>Gregg Fischer</cp:lastModifiedBy>
  <cp:revision>154</cp:revision>
  <dcterms:created xsi:type="dcterms:W3CDTF">2005-06-07T21:46:24Z</dcterms:created>
  <dcterms:modified xsi:type="dcterms:W3CDTF">2013-11-05T20:47:16Z</dcterms:modified>
</cp:coreProperties>
</file>