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82688"/>
    <a:srgbClr val="BBB83D"/>
    <a:srgbClr val="E4B07C"/>
    <a:srgbClr val="8C5D32"/>
    <a:srgbClr val="31331F"/>
    <a:srgbClr val="757327"/>
    <a:srgbClr val="989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0929"/>
  </p:normalViewPr>
  <p:slideViewPr>
    <p:cSldViewPr>
      <p:cViewPr>
        <p:scale>
          <a:sx n="86" d="100"/>
          <a:sy n="86" d="100"/>
        </p:scale>
        <p:origin x="-636" y="-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89A1E-40CE-4818-A3E9-2499B2B88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4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4E45-3194-4209-B805-BE81BA9A4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5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685AE-CC19-450A-8FDE-AC418CD81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6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F7CE-3D2D-4AC4-A3E2-8D3C00C41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08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22922-F360-4C4B-9765-DDD6E2E8B8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4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262C-9AC5-49D4-860D-A58778441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C9C81-6AC6-4CF8-8427-359A4EDE7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8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F4D6F-D6EB-4B84-AB05-F110BF080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9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75050-4AD6-4D0C-940C-2010C6D67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7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DABF2-BAC0-4047-87B7-D8FE7B47B5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8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AC9E5-9453-4C0A-8218-965E92C8B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8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D00BA0-1207-4BAC-B93B-ABAE00E39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Osak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  <a:cs typeface="Osaka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  <a:cs typeface="Osaka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  <a:cs typeface="Osaka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  <a:cs typeface="Osaka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1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Osak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Osak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Osak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Osak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Osak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3276600"/>
            <a:ext cx="8382000" cy="1371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pt-BR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tempo de um líder: </a:t>
            </a:r>
            <a:r>
              <a:rPr lang="pt-BR" sz="44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Tic, tac, </a:t>
            </a:r>
            <a:r>
              <a:rPr lang="pt-BR" sz="4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controle o relógio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b="1" i="1" dirty="0">
              <a:solidFill>
                <a:schemeClr val="tx2"/>
              </a:solidFill>
              <a:latin typeface="Times New Roman" pitchFamily="19" charset="0"/>
              <a:cs typeface="Times New Roman" pitchFamily="19" charset="0"/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1295400"/>
            <a:ext cx="7772400" cy="1676400"/>
          </a:xfrm>
        </p:spPr>
        <p:txBody>
          <a:bodyPr/>
          <a:lstStyle/>
          <a:p>
            <a:pPr eaLnBrk="1" hangingPunct="1"/>
            <a:r>
              <a:rPr lang="en-US" sz="5400" b="1" i="1" smtClean="0">
                <a:latin typeface="Times New Roman" pitchFamily="18" charset="0"/>
              </a:rPr>
              <a:t>Um Milhão de Líderes</a:t>
            </a:r>
            <a:br>
              <a:rPr lang="en-US" sz="5400" b="1" i="1" smtClean="0">
                <a:latin typeface="Times New Roman" pitchFamily="18" charset="0"/>
              </a:rPr>
            </a:br>
            <a:r>
              <a:rPr lang="en-US" sz="4800" b="1" smtClean="0">
                <a:solidFill>
                  <a:srgbClr val="061E6C"/>
                </a:solidFill>
                <a:latin typeface="Times New Roman" pitchFamily="18" charset="0"/>
              </a:rPr>
              <a:t>Manual Seis</a:t>
            </a:r>
            <a:endParaRPr lang="en-US" sz="4800" b="1" smtClean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897313" y="5257800"/>
            <a:ext cx="2081212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(Lição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7" grpId="0" autoUpdateAnimBg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590800" y="469900"/>
            <a:ext cx="6553200" cy="1787525"/>
          </a:xfrm>
          <a:prstGeom prst="bevel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4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Verdades básicas sobre a administração do tempo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04788" y="2209800"/>
            <a:ext cx="7119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1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</a:t>
            </a:r>
            <a:r>
              <a:rPr lang="en-US" sz="3600" b="1">
                <a:solidFill>
                  <a:schemeClr val="tx2"/>
                </a:solidFill>
                <a:latin typeface="Verdana" pitchFamily="19" charset="0"/>
                <a:ea typeface="+mn-ea"/>
                <a:cs typeface="+mn-cs"/>
              </a:rPr>
              <a:t> </a:t>
            </a:r>
            <a:r>
              <a:rPr lang="es-US" sz="2800" b="1" i="1">
                <a:latin typeface="+mj-lt"/>
                <a:ea typeface="+mn-ea"/>
                <a:cs typeface="+mn-cs"/>
              </a:rPr>
              <a:t>Todos nós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DESPERDIÇAMOS</a:t>
            </a:r>
            <a:r>
              <a:rPr lang="es-US" b="1" i="1">
                <a:latin typeface="+mj-lt"/>
                <a:ea typeface="+mn-ea"/>
                <a:cs typeface="+mn-cs"/>
              </a:rPr>
              <a:t> </a:t>
            </a:r>
            <a:r>
              <a:rPr lang="es-US" sz="2800" b="1" i="1">
                <a:latin typeface="+mj-lt"/>
                <a:ea typeface="+mn-ea"/>
                <a:cs typeface="+mn-cs"/>
              </a:rPr>
              <a:t>tempo.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20663" y="3124200"/>
            <a:ext cx="617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2. </a:t>
            </a:r>
            <a:r>
              <a:rPr lang="es-US" sz="2800" b="1" i="1">
                <a:latin typeface="+mj-lt"/>
                <a:ea typeface="+mn-ea"/>
                <a:cs typeface="+mn-cs"/>
              </a:rPr>
              <a:t>Não podemos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MUDAR</a:t>
            </a:r>
            <a:r>
              <a:rPr lang="es-US" sz="2800" b="1" i="1">
                <a:latin typeface="+mj-lt"/>
                <a:ea typeface="+mn-ea"/>
                <a:cs typeface="+mn-cs"/>
              </a:rPr>
              <a:t> o tempo.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20663" y="3922713"/>
            <a:ext cx="8923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3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O tempo é o recurso mais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IMPORTANTE</a:t>
            </a:r>
            <a:r>
              <a:rPr lang="es-US" sz="2800" b="1" i="1">
                <a:latin typeface="+mj-lt"/>
                <a:ea typeface="+mn-ea"/>
                <a:cs typeface="+mn-cs"/>
              </a:rPr>
              <a:t> </a:t>
            </a:r>
            <a:r>
              <a:rPr lang="es-US" sz="2800" b="1" i="1" dirty="0">
                <a:latin typeface="+mj-lt"/>
                <a:ea typeface="+mn-ea"/>
                <a:cs typeface="+mn-cs"/>
              </a:rPr>
              <a:t>dado</a:t>
            </a:r>
          </a:p>
          <a:p>
            <a:pPr>
              <a:defRPr/>
            </a:pPr>
            <a:r>
              <a:rPr lang="es-US" sz="2800" b="1" i="1">
                <a:latin typeface="+mj-lt"/>
                <a:ea typeface="+mn-ea"/>
                <a:cs typeface="+mn-cs"/>
              </a:rPr>
              <a:t>     à humanidade.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0663" y="5080000"/>
            <a:ext cx="89233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4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Não podemos  fazer  </a:t>
            </a:r>
            <a:r>
              <a:rPr lang="es-US" sz="2800" b="1" i="1" dirty="0">
                <a:latin typeface="+mj-lt"/>
                <a:ea typeface="+mn-ea"/>
                <a:cs typeface="+mn-cs"/>
              </a:rPr>
              <a:t>nada  para 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AUMENTAR</a:t>
            </a:r>
            <a:r>
              <a:rPr lang="es-US" sz="2800" b="1" i="1">
                <a:latin typeface="+mj-lt"/>
                <a:ea typeface="+mn-ea"/>
                <a:cs typeface="+mn-cs"/>
              </a:rPr>
              <a:t>  a </a:t>
            </a:r>
            <a:endParaRPr lang="es-US" sz="2800" b="1" i="1" dirty="0">
              <a:latin typeface="+mj-lt"/>
              <a:ea typeface="+mn-ea"/>
              <a:cs typeface="+mn-cs"/>
            </a:endParaRPr>
          </a:p>
          <a:p>
            <a:pPr algn="just">
              <a:defRPr/>
            </a:pPr>
            <a:r>
              <a:rPr lang="es-US" sz="2800" b="1" i="1">
                <a:latin typeface="+mj-lt"/>
                <a:ea typeface="+mn-ea"/>
                <a:cs typeface="+mn-cs"/>
              </a:rPr>
              <a:t>     quantidade de tempo.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9" grpId="0" autoUpdateAnimBg="0"/>
      <p:bldP spid="5130" grpId="0" autoUpdateAnimBg="0"/>
      <p:bldP spid="5131" grpId="0" autoUpdateAnimBg="0"/>
      <p:bldP spid="51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4788" y="3581400"/>
            <a:ext cx="89392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6. </a:t>
            </a:r>
            <a:r>
              <a:rPr lang="es-US" sz="2800" b="1" i="1">
                <a:latin typeface="+mj-lt"/>
                <a:ea typeface="+mn-ea"/>
                <a:cs typeface="+mn-cs"/>
              </a:rPr>
              <a:t>Podemos  fazer algumas coisas, mas não          	podemos fazer</a:t>
            </a:r>
            <a:r>
              <a:rPr lang="es-US" sz="2800" b="1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 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TUDO.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76200" y="4876800"/>
            <a:ext cx="9067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3600" b="1" dirty="0">
                <a:solidFill>
                  <a:schemeClr val="tx2"/>
                </a:solidFill>
                <a:latin typeface="Verdana" pitchFamily="19" charset="0"/>
                <a:ea typeface="+mn-ea"/>
                <a:cs typeface="Times New Roman" pitchFamily="19" charset="0"/>
              </a:rPr>
              <a:t>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7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Devemos    aceitar o fato de que todos nós 	costumamos  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ADIAR</a:t>
            </a:r>
            <a:r>
              <a:rPr lang="es-US" sz="2800" b="1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  </a:t>
            </a:r>
            <a:r>
              <a:rPr lang="es-US" sz="2800" b="1" i="1">
                <a:latin typeface="+mj-lt"/>
                <a:cs typeface="Arial" pitchFamily="34" charset="0"/>
              </a:rPr>
              <a:t>as coisas.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1035" name="Text Box 11"/>
          <p:cNvSpPr txBox="1">
            <a:spLocks noGrp="1" noChangeArrowheads="1"/>
          </p:cNvSpPr>
          <p:nvPr>
            <p:ph type="body" idx="1"/>
          </p:nvPr>
        </p:nvSpPr>
        <p:spPr>
          <a:xfrm>
            <a:off x="207963" y="2514600"/>
            <a:ext cx="8936037" cy="60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cs typeface="+mn-cs"/>
              </a:rPr>
              <a:t>5</a:t>
            </a:r>
            <a:r>
              <a:rPr lang="en-US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cs typeface="+mn-cs"/>
              </a:rPr>
              <a:t>. </a:t>
            </a:r>
            <a:r>
              <a:rPr lang="es-US" sz="2800" b="1" i="1" kern="1200" smtClean="0">
                <a:latin typeface="+mj-lt"/>
                <a:cs typeface="+mn-cs"/>
              </a:rPr>
              <a:t>Somente </a:t>
            </a:r>
            <a:r>
              <a:rPr lang="es-US" sz="2800" b="1" i="1" kern="1200" dirty="0">
                <a:latin typeface="+mj-lt"/>
                <a:cs typeface="+mn-cs"/>
              </a:rPr>
              <a:t>podemos </a:t>
            </a:r>
            <a:r>
              <a:rPr lang="es-US" sz="2800" b="1" u="sng" kern="1200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9" charset="0"/>
              </a:rPr>
              <a:t>ADMINISTRAR</a:t>
            </a:r>
            <a:r>
              <a:rPr lang="es-US" sz="2800" b="1" i="1" kern="1200">
                <a:latin typeface="+mj-lt"/>
                <a:cs typeface="+mn-cs"/>
              </a:rPr>
              <a:t> </a:t>
            </a:r>
            <a:r>
              <a:rPr lang="es-US" sz="2800" b="1" i="1" kern="1200" smtClean="0">
                <a:latin typeface="+mj-lt"/>
                <a:cs typeface="+mn-cs"/>
              </a:rPr>
              <a:t>o tempo.</a:t>
            </a:r>
            <a:endParaRPr lang="en-US" sz="2800" b="1" i="1" kern="1200" dirty="0">
              <a:latin typeface="+mj-lt"/>
              <a:cs typeface="+mn-cs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590800" y="469900"/>
            <a:ext cx="6553200" cy="1787525"/>
          </a:xfrm>
          <a:prstGeom prst="bevel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buClr>
                <a:schemeClr val="accent2"/>
              </a:buClr>
              <a:defRPr/>
            </a:pPr>
            <a:r>
              <a:rPr lang="pt-BR" sz="4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Verdades básicas sobre a administração do tempo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utoUpdateAnimBg="0"/>
      <p:bldP spid="1030" grpId="0" build="p" autoUpdateAnimBg="0"/>
      <p:bldP spid="103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5410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Osaka"/>
                <a:cs typeface="Osaka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s-US" sz="320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0" y="496888"/>
            <a:ext cx="6096000" cy="1255712"/>
          </a:xfrm>
          <a:ln w="38100"/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US" sz="4000" b="1" i="1" kern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Conselhos oportunos sobre o tempo</a:t>
            </a:r>
            <a:endParaRPr lang="en-US" sz="40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52400" y="1778000"/>
            <a:ext cx="6357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1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pt-BR" sz="2800" b="1">
                <a:latin typeface="+mj-lt"/>
                <a:cs typeface="Arial" pitchFamily="34" charset="0"/>
              </a:rPr>
              <a:t>Seja consciente sobre o</a:t>
            </a:r>
            <a:r>
              <a:rPr lang="es-US" sz="2800" b="1" i="1">
                <a:latin typeface="+mj-lt"/>
                <a:ea typeface="+mn-ea"/>
                <a:cs typeface="+mn-cs"/>
              </a:rPr>
              <a:t>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TEMPO.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52400" y="271780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2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Faça um 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INVENTÁRIO PESSOAL</a:t>
            </a:r>
            <a:r>
              <a:rPr lang="es-US" sz="2800" b="1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  </a:t>
            </a:r>
            <a:r>
              <a:rPr lang="es-US" sz="2800" b="1" i="1">
                <a:latin typeface="+mj-lt"/>
                <a:ea typeface="+mn-ea"/>
                <a:cs typeface="+mn-cs"/>
              </a:rPr>
              <a:t>de seu tempo</a:t>
            </a:r>
            <a:endParaRPr lang="es-US" sz="2800" b="1" i="1" dirty="0">
              <a:latin typeface="+mj-lt"/>
              <a:ea typeface="+mn-ea"/>
              <a:cs typeface="+mn-cs"/>
            </a:endParaRPr>
          </a:p>
          <a:p>
            <a:pPr>
              <a:defRPr/>
            </a:pPr>
            <a:r>
              <a:rPr lang="es-US" sz="2800" b="1" i="1">
                <a:latin typeface="+mj-lt"/>
                <a:ea typeface="+mn-ea"/>
                <a:cs typeface="+mn-cs"/>
              </a:rPr>
              <a:t>     a cada semana.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52400" y="3860800"/>
            <a:ext cx="891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3. </a:t>
            </a:r>
            <a:r>
              <a:rPr lang="es-US" sz="2800" b="1" i="1">
                <a:latin typeface="+mj-lt"/>
                <a:ea typeface="+mn-ea"/>
                <a:cs typeface="+mn-cs"/>
              </a:rPr>
              <a:t>Identifique  seus maiores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DESPERDIÇADORES </a:t>
            </a:r>
            <a:r>
              <a:rPr lang="es-US" sz="2800" b="1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	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DE TEMPO</a:t>
            </a:r>
            <a:r>
              <a:rPr lang="es-US" sz="2800" b="1" i="1">
                <a:latin typeface="+mj-lt"/>
                <a:ea typeface="+mn-ea"/>
                <a:cs typeface="+mn-cs"/>
              </a:rPr>
              <a:t> </a:t>
            </a:r>
            <a:r>
              <a:rPr lang="es-US" sz="2800" b="1" i="1" dirty="0">
                <a:latin typeface="+mj-lt"/>
                <a:ea typeface="+mn-ea"/>
                <a:cs typeface="+mn-cs"/>
              </a:rPr>
              <a:t>e</a:t>
            </a:r>
            <a:r>
              <a:rPr lang="es-US" sz="2800" b="1" i="1">
                <a:latin typeface="+mj-lt"/>
                <a:ea typeface="+mn-ea"/>
                <a:cs typeface="+mn-cs"/>
              </a:rPr>
              <a:t> elimine um por semana.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2400" y="5207000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4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Determine um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VALOR</a:t>
            </a:r>
            <a:r>
              <a:rPr lang="es-US" sz="2800" b="1" i="1">
                <a:latin typeface="+mj-lt"/>
                <a:ea typeface="+mn-ea"/>
                <a:cs typeface="+mn-cs"/>
              </a:rPr>
              <a:t> para cada atividade.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build="p" autoUpdateAnimBg="0"/>
      <p:bldP spid="6150" grpId="0" build="p" autoUpdateAnimBg="0"/>
      <p:bldP spid="6151" grpId="0" build="p" autoUpdateAnimBg="0"/>
      <p:bldP spid="6152" grpId="0" build="p" autoUpdateAnimBg="0"/>
      <p:bldP spid="615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319213"/>
            <a:ext cx="8153400" cy="1600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i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b="1" i="1" smtClean="0">
              <a:solidFill>
                <a:schemeClr val="tx2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57163" y="3683000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7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Permaneça </a:t>
            </a:r>
            <a:r>
              <a:rPr lang="es-US" sz="2800" b="1" i="1" dirty="0">
                <a:latin typeface="+mj-lt"/>
                <a:ea typeface="+mn-ea"/>
                <a:cs typeface="+mn-cs"/>
              </a:rPr>
              <a:t>dentro de </a:t>
            </a:r>
            <a:r>
              <a:rPr lang="es-US" sz="2800" b="1" i="1">
                <a:latin typeface="+mj-lt"/>
                <a:ea typeface="+mn-ea"/>
                <a:cs typeface="+mn-cs"/>
              </a:rPr>
              <a:t>su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AGENDA.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57163" y="4492625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8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Mantenha a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RESPONSABILIDADE</a:t>
            </a:r>
            <a:r>
              <a:rPr lang="es-US" sz="2800" b="1" i="1">
                <a:latin typeface="+mj-lt"/>
                <a:ea typeface="+mn-ea"/>
                <a:cs typeface="+mn-cs"/>
              </a:rPr>
              <a:t> em seu lugar.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" y="5283200"/>
            <a:ext cx="9525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9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</a:t>
            </a:r>
            <a:r>
              <a:rPr lang="en-US" sz="1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 </a:t>
            </a:r>
            <a:r>
              <a:rPr lang="es-US" sz="2800" b="1" i="1">
                <a:latin typeface="+mj-lt"/>
                <a:ea typeface="+mn-ea"/>
                <a:cs typeface="+mn-cs"/>
              </a:rPr>
              <a:t>Avalie su nível de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ENERGIA</a:t>
            </a:r>
            <a:r>
              <a:rPr lang="es-US" sz="2800" b="1" i="1">
                <a:latin typeface="+mj-lt"/>
                <a:ea typeface="+mn-ea"/>
                <a:cs typeface="+mn-cs"/>
              </a:rPr>
              <a:t> e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TEMPERAMENTO.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57163" y="2921000"/>
            <a:ext cx="891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6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Entenda o valor do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PLANEJAMENTO.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152400" y="1752600"/>
            <a:ext cx="9220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5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</a:t>
            </a:r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 </a:t>
            </a:r>
            <a:r>
              <a:rPr lang="es-US" sz="2800" b="1" i="1">
                <a:latin typeface="+mj-lt"/>
                <a:ea typeface="+mn-ea"/>
                <a:cs typeface="+mn-cs"/>
              </a:rPr>
              <a:t>Seja uma pessoa que se orienta pelos 	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RESULTADOS</a:t>
            </a:r>
            <a:r>
              <a:rPr lang="es-US" sz="2800" b="1" i="1">
                <a:latin typeface="+mj-lt"/>
                <a:ea typeface="+mn-ea"/>
                <a:cs typeface="+mn-cs"/>
              </a:rPr>
              <a:t>  mais do que pelas atividades.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 bwMode="auto">
          <a:xfrm>
            <a:off x="3048000" y="496888"/>
            <a:ext cx="6096000" cy="1255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US" sz="4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Conselhos </a:t>
            </a:r>
            <a:r>
              <a:rPr lang="es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oportunos </a:t>
            </a:r>
            <a:r>
              <a:rPr lang="es-US" sz="4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sobre o tempo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  <p:bldP spid="7173" grpId="0" build="p" autoUpdateAnimBg="0"/>
      <p:bldP spid="7174" grpId="0" build="p" autoUpdateAnimBg="0"/>
      <p:bldP spid="16" grpId="0" build="p" autoUpdateAnimBg="0"/>
      <p:bldP spid="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-36513" y="2181225"/>
            <a:ext cx="9180513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10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Desenvolva </a:t>
            </a:r>
            <a:r>
              <a:rPr lang="es-US" sz="2800" b="1" u="sng" dirty="0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SISTEMAS</a:t>
            </a:r>
            <a:r>
              <a:rPr lang="es-US" sz="2800" b="1" i="1" dirty="0">
                <a:latin typeface="+mj-lt"/>
                <a:ea typeface="+mn-ea"/>
                <a:cs typeface="+mn-cs"/>
              </a:rPr>
              <a:t>  </a:t>
            </a:r>
            <a:r>
              <a:rPr lang="es-US" sz="2800" b="1" i="1">
                <a:latin typeface="+mj-lt"/>
                <a:ea typeface="+mn-ea"/>
                <a:cs typeface="+mn-cs"/>
              </a:rPr>
              <a:t>para  tarefas  </a:t>
            </a:r>
            <a:r>
              <a:rPr lang="es-US" sz="2800" b="1" i="1">
                <a:latin typeface="+mj-lt"/>
                <a:ea typeface="+mn-ea"/>
                <a:cs typeface="+mn-cs"/>
              </a:rPr>
              <a:t>normais </a:t>
            </a:r>
            <a:r>
              <a:rPr lang="es-US" sz="2800" b="1" i="1">
                <a:latin typeface="+mj-lt"/>
                <a:ea typeface="+mn-ea"/>
                <a:cs typeface="+mn-cs"/>
              </a:rPr>
              <a:t>e</a:t>
            </a:r>
            <a:endParaRPr lang="es-US" sz="2800" b="1" i="1" dirty="0">
              <a:latin typeface="+mj-lt"/>
              <a:ea typeface="+mn-ea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s-US" sz="2800" b="1" i="1" dirty="0">
                <a:latin typeface="+mj-lt"/>
                <a:ea typeface="+mn-ea"/>
                <a:cs typeface="+mn-cs"/>
              </a:rPr>
              <a:t>        </a:t>
            </a:r>
            <a:r>
              <a:rPr lang="es-US" sz="2800" b="1" i="1">
                <a:latin typeface="+mj-lt"/>
                <a:ea typeface="+mn-ea"/>
                <a:cs typeface="+mn-cs"/>
              </a:rPr>
              <a:t>simplifique tudo.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-36513" y="3454400"/>
            <a:ext cx="9067801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11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Desenvolva o projeto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DA MELHOR MANEIRA</a:t>
            </a:r>
            <a:r>
              <a:rPr lang="es-US" sz="2800" b="1" i="1">
                <a:latin typeface="+mj-lt"/>
                <a:ea typeface="+mn-ea"/>
                <a:cs typeface="+mn-cs"/>
              </a:rPr>
              <a:t> , 	desde a primeira vez.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-36513" y="4597400"/>
            <a:ext cx="90678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Wingdings" pitchFamily="19" charset="2"/>
              <a:buNone/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12</a:t>
            </a:r>
            <a:r>
              <a:rPr lang="en-US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. </a:t>
            </a:r>
            <a:r>
              <a:rPr lang="es-US" sz="2800" b="1" i="1">
                <a:latin typeface="+mj-lt"/>
                <a:ea typeface="+mn-ea"/>
                <a:cs typeface="+mn-cs"/>
              </a:rPr>
              <a:t>Estabeleça uma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DATA-LIMITE.</a:t>
            </a:r>
            <a:endParaRPr lang="en-US" sz="2800" b="1" u="sng" dirty="0">
              <a:solidFill>
                <a:srgbClr val="061E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Times New Roman" pitchFamily="19" charset="0"/>
            </a:endParaRPr>
          </a:p>
        </p:txBody>
      </p:sp>
      <p:sp>
        <p:nvSpPr>
          <p:cNvPr id="8" name="Text Box 15"/>
          <p:cNvSpPr txBox="1">
            <a:spLocks noChangeArrowheads="1"/>
          </p:cNvSpPr>
          <p:nvPr/>
        </p:nvSpPr>
        <p:spPr bwMode="auto">
          <a:xfrm>
            <a:off x="-36513" y="5357813"/>
            <a:ext cx="9067801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19" charset="0"/>
                <a:ea typeface="+mn-ea"/>
                <a:cs typeface="+mn-cs"/>
              </a:rPr>
              <a:t>13. </a:t>
            </a:r>
            <a:r>
              <a:rPr lang="es-US" sz="2800" b="1" u="sng">
                <a:solidFill>
                  <a:srgbClr val="061E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Times New Roman" pitchFamily="19" charset="0"/>
              </a:rPr>
              <a:t>DELEGUE</a:t>
            </a:r>
            <a:r>
              <a:rPr lang="es-US" sz="2800" b="1" i="1">
                <a:latin typeface="+mj-lt"/>
                <a:ea typeface="+mn-ea"/>
                <a:cs typeface="+mn-cs"/>
              </a:rPr>
              <a:t> sabiamente.</a:t>
            </a:r>
            <a:endParaRPr lang="en-US" sz="2800" b="1" i="1" dirty="0">
              <a:latin typeface="+mj-lt"/>
              <a:ea typeface="+mn-ea"/>
              <a:cs typeface="+mn-cs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3048000" y="496888"/>
            <a:ext cx="6096000" cy="1255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s-US" sz="4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Conselhos </a:t>
            </a:r>
            <a:r>
              <a:rPr lang="es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oportunos </a:t>
            </a:r>
            <a:r>
              <a:rPr lang="es-US" sz="40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n-ea"/>
                <a:cs typeface="+mn-cs"/>
              </a:rPr>
              <a:t>sobre o tempo</a:t>
            </a:r>
            <a:endParaRPr lang="en-U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  <p:bldP spid="6" grpId="0" build="p" autoUpdateAnimBg="0"/>
      <p:bldP spid="7" grpId="0" build="p" autoUpdateAnimBg="0"/>
      <p:bldP spid="8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2004:Templates:Presentations:Designs:Blank Presentation</Template>
  <TotalTime>1462</TotalTime>
  <Words>234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Times New Roman</vt:lpstr>
      <vt:lpstr>Osaka</vt:lpstr>
      <vt:lpstr>Arial</vt:lpstr>
      <vt:lpstr>Calibri</vt:lpstr>
      <vt:lpstr>Verdana</vt:lpstr>
      <vt:lpstr>Wingdings</vt:lpstr>
      <vt:lpstr>Blank Presentation</vt:lpstr>
      <vt:lpstr>Um Milhão de Líderes Manual Seis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Million Leaders Mandate Notebook Six</dc:title>
  <dc:creator>INJOY</dc:creator>
  <cp:lastModifiedBy>Gregg</cp:lastModifiedBy>
  <cp:revision>30</cp:revision>
  <dcterms:created xsi:type="dcterms:W3CDTF">2005-04-07T20:12:50Z</dcterms:created>
  <dcterms:modified xsi:type="dcterms:W3CDTF">2013-05-07T17:57:07Z</dcterms:modified>
</cp:coreProperties>
</file>