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0A71A-ACC3-4D68-9D27-4EEA7C5F00C9}" type="datetimeFigureOut">
              <a:rPr lang="en-US" smtClean="0"/>
              <a:pPr/>
              <a:t>11/28/2011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2B806-8ADF-491E-8E1D-A58E8211DD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14E94-7275-4AC9-B010-9D33518F1A19}" type="datetimeFigureOut">
              <a:rPr lang="en-US" smtClean="0"/>
              <a:t>11/28/2011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28853-2301-46F3-A5A1-312CEB25C1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AEC65-9835-4524-BEA8-579D63C7FCD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98AB89-E5E3-4132-BCBD-F787B0D577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Создание консультативного совета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 Дейв Бетти</a:t>
            </a:r>
            <a:endParaRPr lang="en-US" dirty="0"/>
          </a:p>
        </p:txBody>
      </p:sp>
      <p:pic>
        <p:nvPicPr>
          <p:cNvPr id="4" name="Picture 3" descr="GTC logo gold on gold 72 dpi.bmp"/>
          <p:cNvPicPr>
            <a:picLocks noChangeAspect="1"/>
          </p:cNvPicPr>
          <p:nvPr/>
        </p:nvPicPr>
        <p:blipFill>
          <a:blip r:embed="rId2" cstate="print"/>
          <a:srcRect b="10020"/>
          <a:stretch>
            <a:fillRect/>
          </a:stretch>
        </p:blipFill>
        <p:spPr>
          <a:xfrm>
            <a:off x="0" y="0"/>
            <a:ext cx="3658433" cy="182880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05200" y="5867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www.iTeenChallenge.org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>
            <a:normAutofit fontScale="85000" lnSpcReduction="10000"/>
          </a:bodyPr>
          <a:lstStyle/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en-US" dirty="0" smtClean="0"/>
              <a:t>A.	</a:t>
            </a:r>
            <a:r>
              <a:rPr lang="ru-RU" dirty="0" smtClean="0"/>
              <a:t>Подготовка повестки</a:t>
            </a:r>
            <a:r>
              <a:rPr lang="en-US" dirty="0" smtClean="0"/>
              <a:t>  (</a:t>
            </a:r>
            <a:r>
              <a:rPr lang="ru-RU" dirty="0" smtClean="0"/>
              <a:t>Образец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--</a:t>
            </a:r>
            <a:r>
              <a:rPr lang="ru-RU" dirty="0" smtClean="0"/>
              <a:t>Начните со свидетельства студента ТЧ/выпускника</a:t>
            </a:r>
            <a:endParaRPr lang="en-US" dirty="0" smtClean="0"/>
          </a:p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ru-RU" dirty="0" smtClean="0"/>
              <a:t>Б</a:t>
            </a:r>
            <a:r>
              <a:rPr lang="en-US" dirty="0" smtClean="0"/>
              <a:t>.	</a:t>
            </a:r>
            <a:r>
              <a:rPr lang="ru-RU" dirty="0" smtClean="0"/>
              <a:t>Какие вопросы находятся в сфере компетенции вашего Совета</a:t>
            </a:r>
            <a:r>
              <a:rPr lang="en-US" dirty="0" smtClean="0"/>
              <a:t>?</a:t>
            </a:r>
          </a:p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en-US" dirty="0" smtClean="0"/>
              <a:t>B.	</a:t>
            </a:r>
            <a:r>
              <a:rPr lang="ru-RU" dirty="0" smtClean="0"/>
              <a:t>Хранители видения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 Не путайте видение с амбициями. Амбиции – это мой план, видение – это согласование с планами Бога</a:t>
            </a:r>
            <a:r>
              <a:rPr lang="en-US" dirty="0" smtClean="0"/>
              <a:t>.</a:t>
            </a:r>
          </a:p>
          <a:p>
            <a:pPr algn="r">
              <a:buNone/>
            </a:pPr>
            <a:r>
              <a:rPr lang="ru-RU" dirty="0" smtClean="0"/>
              <a:t>Даг Уевер</a:t>
            </a:r>
            <a:endParaRPr lang="en-US" dirty="0" smtClean="0"/>
          </a:p>
          <a:p>
            <a:pPr algn="r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7. 	</a:t>
            </a:r>
            <a:r>
              <a:rPr lang="ru-RU" dirty="0" smtClean="0"/>
              <a:t>Каковы ключевые условия </a:t>
            </a:r>
            <a:r>
              <a:rPr lang="en-US" dirty="0" smtClean="0"/>
              <a:t>	</a:t>
            </a:r>
            <a:r>
              <a:rPr lang="ru-RU" dirty="0" smtClean="0"/>
              <a:t>проведения эффективного </a:t>
            </a:r>
            <a:r>
              <a:rPr lang="en-US" dirty="0" smtClean="0"/>
              <a:t>	</a:t>
            </a:r>
            <a:r>
              <a:rPr lang="ru-RU" dirty="0" smtClean="0"/>
              <a:t>собрания Совета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 lnSpcReduction="10000"/>
          </a:bodyPr>
          <a:lstStyle/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ru-RU" dirty="0" smtClean="0"/>
              <a:t>Г</a:t>
            </a:r>
            <a:r>
              <a:rPr lang="en-US" dirty="0" smtClean="0"/>
              <a:t>.	</a:t>
            </a:r>
            <a:r>
              <a:rPr lang="ru-RU" dirty="0" smtClean="0"/>
              <a:t>Набор правил или ежедневные процедуры</a:t>
            </a:r>
            <a:endParaRPr lang="en-US" dirty="0" smtClean="0"/>
          </a:p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ru-RU" dirty="0" smtClean="0"/>
              <a:t>Д</a:t>
            </a:r>
            <a:r>
              <a:rPr lang="en-US" dirty="0" smtClean="0"/>
              <a:t>.	</a:t>
            </a:r>
            <a:r>
              <a:rPr lang="ru-RU" dirty="0" smtClean="0"/>
              <a:t>Разработка плана преемственности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– в экстренных случаях</a:t>
            </a:r>
            <a:endParaRPr lang="en-US" dirty="0" smtClean="0"/>
          </a:p>
          <a:p>
            <a:pPr marL="624078" indent="-514350">
              <a:spcAft>
                <a:spcPts val="2000"/>
              </a:spcAft>
              <a:buSzPct val="100000"/>
              <a:buNone/>
            </a:pPr>
            <a:r>
              <a:rPr lang="en-US" dirty="0" smtClean="0"/>
              <a:t>E.	</a:t>
            </a:r>
            <a:r>
              <a:rPr lang="ru-RU" dirty="0" smtClean="0"/>
              <a:t>Стратегическое планирование для служения ТЧ</a:t>
            </a:r>
            <a:endParaRPr lang="en-US" dirty="0" smtClean="0"/>
          </a:p>
          <a:p>
            <a:pPr marL="624078" indent="-514350">
              <a:spcAft>
                <a:spcPts val="2000"/>
              </a:spcAft>
              <a:buSzPct val="100000"/>
            </a:pPr>
            <a:r>
              <a:rPr lang="ru-RU" dirty="0" smtClean="0"/>
              <a:t>Разберитесь с проблемными людьми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7. 	</a:t>
            </a:r>
            <a:r>
              <a:rPr lang="ru-RU" dirty="0" smtClean="0"/>
              <a:t>Каковы ключевые условия </a:t>
            </a:r>
            <a:r>
              <a:rPr lang="en-US" dirty="0" smtClean="0"/>
              <a:t>	</a:t>
            </a:r>
            <a:r>
              <a:rPr lang="ru-RU" dirty="0" smtClean="0"/>
              <a:t>проведения эффективного </a:t>
            </a:r>
            <a:r>
              <a:rPr lang="en-US" dirty="0" smtClean="0"/>
              <a:t>	</a:t>
            </a:r>
            <a:r>
              <a:rPr lang="ru-RU" dirty="0" smtClean="0"/>
              <a:t>собрания Совета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67072"/>
          </a:xfrm>
        </p:spPr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ru-RU" dirty="0" smtClean="0"/>
              <a:t>Зависит от того, для чего существует ваш Совет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Комитеты должны быть </a:t>
            </a:r>
            <a:r>
              <a:rPr lang="ru-RU" b="1" dirty="0" smtClean="0"/>
              <a:t>движимы целью</a:t>
            </a:r>
            <a:endParaRPr lang="en-US" dirty="0" smtClean="0"/>
          </a:p>
          <a:p>
            <a:r>
              <a:rPr lang="ru-RU" dirty="0" smtClean="0"/>
              <a:t>Комитеты должны быть четко ориентированы и иметь четкий график</a:t>
            </a:r>
            <a:endParaRPr lang="en-US" dirty="0" smtClean="0"/>
          </a:p>
          <a:p>
            <a:pPr lvl="1"/>
            <a:r>
              <a:rPr lang="ru-RU" dirty="0" smtClean="0"/>
              <a:t>Комитеты по подготовке мероприятий</a:t>
            </a:r>
            <a:endParaRPr lang="en-US" dirty="0" smtClean="0"/>
          </a:p>
          <a:p>
            <a:pPr lvl="1"/>
            <a:r>
              <a:rPr lang="ru-RU" dirty="0" smtClean="0"/>
              <a:t>Комитеты по сбору средств на строительство новых зданий</a:t>
            </a:r>
            <a:endParaRPr lang="en-US" dirty="0" smtClean="0"/>
          </a:p>
          <a:p>
            <a:pPr lvl="1"/>
            <a:r>
              <a:rPr lang="ru-RU" dirty="0" smtClean="0"/>
              <a:t>Комитеты по вопросам обеспечения</a:t>
            </a:r>
            <a:endParaRPr lang="en-US" dirty="0" smtClean="0"/>
          </a:p>
          <a:p>
            <a:pPr lvl="2"/>
            <a:r>
              <a:rPr lang="ru-RU" dirty="0" smtClean="0"/>
              <a:t>Австралия</a:t>
            </a:r>
            <a:r>
              <a:rPr lang="en-US" dirty="0" smtClean="0"/>
              <a:t>—</a:t>
            </a:r>
            <a:r>
              <a:rPr lang="ru-RU" dirty="0" smtClean="0"/>
              <a:t>Пожертвование для ТЧ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	</a:t>
            </a:r>
            <a:r>
              <a:rPr lang="ru-RU" dirty="0" smtClean="0"/>
              <a:t>Действующие комитеты в </a:t>
            </a:r>
            <a:r>
              <a:rPr lang="en-US" dirty="0" smtClean="0"/>
              <a:t>	</a:t>
            </a:r>
            <a:r>
              <a:rPr lang="ru-RU" dirty="0" smtClean="0"/>
              <a:t>Совете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Ведите протокол всех утвержденных правил и процедур</a:t>
            </a:r>
            <a:r>
              <a:rPr lang="en-US" dirty="0" smtClean="0"/>
              <a:t>.</a:t>
            </a:r>
          </a:p>
          <a:p>
            <a:pPr lvl="1"/>
            <a:r>
              <a:rPr lang="ru-RU" dirty="0" smtClean="0"/>
              <a:t>Общение с прессой</a:t>
            </a:r>
            <a:endParaRPr lang="en-US" dirty="0" smtClean="0"/>
          </a:p>
          <a:p>
            <a:pPr lvl="1"/>
            <a:r>
              <a:rPr lang="ru-RU" dirty="0" smtClean="0"/>
              <a:t>Общение с управляющим Советом директоров </a:t>
            </a:r>
            <a:endParaRPr lang="en-US" dirty="0" smtClean="0"/>
          </a:p>
          <a:p>
            <a:pPr lvl="1"/>
            <a:r>
              <a:rPr lang="ru-RU" dirty="0" smtClean="0"/>
              <a:t>Отношения с персоналом ТЧ</a:t>
            </a:r>
            <a:endParaRPr lang="en-US" dirty="0" smtClean="0"/>
          </a:p>
          <a:p>
            <a:pPr lvl="1">
              <a:spcAft>
                <a:spcPts val="1500"/>
              </a:spcAft>
            </a:pPr>
            <a:r>
              <a:rPr lang="ru-RU" dirty="0" smtClean="0"/>
              <a:t>Политика при конфликте интересов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Включите должностные инструкции для членов Совета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Включите комитеты </a:t>
            </a:r>
            <a:r>
              <a:rPr lang="ru-RU" smtClean="0"/>
              <a:t>и обязанности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9.	</a:t>
            </a:r>
            <a:r>
              <a:rPr lang="ru-RU" dirty="0" smtClean="0"/>
              <a:t>Составление Руководства к </a:t>
            </a:r>
            <a:r>
              <a:rPr lang="en-US" dirty="0" smtClean="0"/>
              <a:t>	</a:t>
            </a:r>
            <a:r>
              <a:rPr lang="ru-RU" dirty="0" smtClean="0"/>
              <a:t>действию для Совета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Вопросы для обсуждения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 algn="ctr">
              <a:buNone/>
            </a:pPr>
            <a:r>
              <a:rPr lang="ru-RU" sz="4800" b="1" dirty="0" smtClean="0"/>
              <a:t>Контактная информация</a:t>
            </a:r>
            <a:endParaRPr lang="en-US" sz="4800" dirty="0" smtClean="0"/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dirty="0" smtClean="0"/>
              <a:t>www.Globaltc.org</a:t>
            </a:r>
          </a:p>
          <a:p>
            <a:pPr algn="ctr">
              <a:buNone/>
            </a:pPr>
            <a:endParaRPr lang="en-US" sz="1800" dirty="0" smtClean="0"/>
          </a:p>
          <a:p>
            <a:pPr algn="ctr">
              <a:buNone/>
            </a:pPr>
            <a:r>
              <a:rPr lang="en-US" sz="4800" dirty="0" smtClean="0"/>
              <a:t>www.iTeenChallenge.org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 descr="GTC logo gold on gold 72 dpi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5567" y="4419600"/>
            <a:ext cx="3658433" cy="203246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F847D-B594-46E7-ABAA-98DB647124F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696200" cy="4178491"/>
          </a:xfrm>
        </p:spPr>
        <p:txBody>
          <a:bodyPr/>
          <a:lstStyle/>
          <a:p>
            <a:r>
              <a:rPr lang="ru-RU" dirty="0" err="1" smtClean="0"/>
              <a:t>Рон</a:t>
            </a:r>
            <a:r>
              <a:rPr lang="ru-RU" dirty="0" smtClean="0"/>
              <a:t> Браун сменил </a:t>
            </a:r>
            <a:r>
              <a:rPr lang="ru-RU" dirty="0" err="1" smtClean="0"/>
              <a:t>Дэнниса</a:t>
            </a:r>
            <a:r>
              <a:rPr lang="ru-RU" dirty="0" smtClean="0"/>
              <a:t> </a:t>
            </a:r>
            <a:r>
              <a:rPr lang="ru-RU" dirty="0" err="1" smtClean="0"/>
              <a:t>Гриффита</a:t>
            </a:r>
            <a:r>
              <a:rPr lang="ru-RU" dirty="0" smtClean="0"/>
              <a:t> в </a:t>
            </a:r>
            <a:r>
              <a:rPr lang="ru-RU" dirty="0" err="1" smtClean="0"/>
              <a:t>Юж.Калифорнии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ru-RU" dirty="0" smtClean="0"/>
              <a:t>Каким образом прошлая деятельность вашего консультативного совета отвечает нынешним нуждам и целям вашего служения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685800" indent="-685800"/>
            <a:r>
              <a:rPr lang="en-US" dirty="0" smtClean="0"/>
              <a:t>1.	</a:t>
            </a:r>
            <a:r>
              <a:rPr lang="ru-RU" dirty="0" smtClean="0"/>
              <a:t>Что вы унаследовали, когда стали директором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95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A.	</a:t>
            </a:r>
            <a:r>
              <a:rPr lang="ru-RU" dirty="0" smtClean="0"/>
              <a:t>Какой он по характеру</a:t>
            </a:r>
            <a:r>
              <a:rPr lang="en-US" dirty="0" smtClean="0"/>
              <a:t>?    </a:t>
            </a:r>
            <a:r>
              <a:rPr lang="ru-RU" dirty="0" smtClean="0"/>
              <a:t>Его цели</a:t>
            </a:r>
            <a:r>
              <a:rPr lang="en-US" dirty="0" smtClean="0"/>
              <a:t>?</a:t>
            </a:r>
          </a:p>
          <a:p>
            <a:pPr>
              <a:spcAft>
                <a:spcPts val="2000"/>
              </a:spcAft>
              <a:buNone/>
            </a:pPr>
            <a:r>
              <a:rPr lang="en-US" dirty="0" smtClean="0"/>
              <a:t>		</a:t>
            </a:r>
            <a:r>
              <a:rPr lang="az-Cyrl-AZ" dirty="0" smtClean="0"/>
              <a:t>Притчи</a:t>
            </a:r>
            <a:r>
              <a:rPr lang="en-US" b="1" dirty="0" smtClean="0"/>
              <a:t> </a:t>
            </a:r>
            <a:r>
              <a:rPr lang="en-US" dirty="0" smtClean="0"/>
              <a:t>15:22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ru-RU" dirty="0" smtClean="0"/>
              <a:t>Без совета предприятия расстроятся, а при </a:t>
            </a:r>
            <a:r>
              <a:rPr lang="en-US" dirty="0" smtClean="0"/>
              <a:t>	</a:t>
            </a:r>
            <a:r>
              <a:rPr lang="ru-RU" dirty="0" smtClean="0"/>
              <a:t>множестве советников они состоятся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Б</a:t>
            </a:r>
            <a:r>
              <a:rPr lang="en-US" dirty="0" smtClean="0"/>
              <a:t>.	</a:t>
            </a:r>
            <a:r>
              <a:rPr lang="ru-RU" dirty="0" smtClean="0"/>
              <a:t>Разница между управляющим Советом </a:t>
            </a:r>
            <a:r>
              <a:rPr lang="en-US" dirty="0" smtClean="0"/>
              <a:t>	</a:t>
            </a:r>
            <a:r>
              <a:rPr lang="ru-RU" dirty="0" smtClean="0"/>
              <a:t>директоров </a:t>
            </a:r>
            <a:r>
              <a:rPr lang="ru-RU" dirty="0" smtClean="0"/>
              <a:t>и Консультативным Советом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1.	</a:t>
            </a:r>
            <a:r>
              <a:rPr lang="ru-RU" dirty="0" smtClean="0"/>
              <a:t>Юридическая ответственность </a:t>
            </a:r>
            <a:endParaRPr lang="en-US" dirty="0" smtClean="0"/>
          </a:p>
          <a:p>
            <a:pPr>
              <a:spcAft>
                <a:spcPts val="2000"/>
              </a:spcAft>
              <a:buNone/>
            </a:pPr>
            <a:r>
              <a:rPr lang="en-US" dirty="0" smtClean="0"/>
              <a:t>		2.	</a:t>
            </a:r>
            <a:r>
              <a:rPr lang="ru-RU" dirty="0" smtClean="0"/>
              <a:t>Ответственность в сфере служения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	</a:t>
            </a:r>
            <a:r>
              <a:rPr lang="ru-RU" dirty="0" smtClean="0"/>
              <a:t>Устав и правила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  </a:t>
            </a:r>
            <a:r>
              <a:rPr lang="ru-RU" dirty="0" smtClean="0"/>
              <a:t>Для чего существует этот совет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000"/>
              </a:spcAft>
              <a:buNone/>
            </a:pPr>
            <a:r>
              <a:rPr lang="en-US" dirty="0" smtClean="0"/>
              <a:t>	</a:t>
            </a:r>
            <a:r>
              <a:rPr lang="ru-RU" dirty="0" smtClean="0"/>
              <a:t>Консультативный совет – это коллектив признанных и одаренных лидеров, которые согласны служить видению для региона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Задача их служения в рамках ТЧ: во-первых, помогать ТЧ сосредоточиться на долговременном видении; и во-вторых, иметь долговременную стратегию для обеспечения ресурсами этого видения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endParaRPr lang="en-US" dirty="0" smtClean="0"/>
          </a:p>
          <a:p>
            <a:pPr algn="r">
              <a:buNone/>
            </a:pPr>
            <a:r>
              <a:rPr lang="ru-RU" i="1" dirty="0" smtClean="0"/>
              <a:t>Даг Уевер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SzPct val="100000"/>
              <a:buNone/>
            </a:pPr>
            <a:r>
              <a:rPr lang="en-US" dirty="0" smtClean="0"/>
              <a:t>A.	</a:t>
            </a:r>
            <a:r>
              <a:rPr lang="ru-RU" dirty="0" smtClean="0"/>
              <a:t>Определите </a:t>
            </a:r>
            <a:r>
              <a:rPr lang="ru-RU" dirty="0" smtClean="0"/>
              <a:t>процесс</a:t>
            </a:r>
            <a:r>
              <a:rPr lang="en-US" dirty="0" smtClean="0"/>
              <a:t>—</a:t>
            </a:r>
            <a:r>
              <a:rPr lang="ru-RU" dirty="0" smtClean="0"/>
              <a:t>сделайте это письменно</a:t>
            </a:r>
            <a:endParaRPr lang="en-US" dirty="0" smtClean="0"/>
          </a:p>
          <a:p>
            <a:pPr marL="457200" indent="-914400">
              <a:buNone/>
            </a:pPr>
            <a:r>
              <a:rPr lang="en-US" dirty="0" smtClean="0"/>
              <a:t>	1.	</a:t>
            </a:r>
            <a:r>
              <a:rPr lang="ru-RU" dirty="0" smtClean="0"/>
              <a:t>Процедура выдвижения кандидатов</a:t>
            </a:r>
            <a:endParaRPr lang="en-US" dirty="0" smtClean="0"/>
          </a:p>
          <a:p>
            <a:pPr marL="1401318" lvl="3" indent="-514350">
              <a:buFont typeface="Wingdings" pitchFamily="2" charset="2"/>
              <a:buChar char="ü"/>
            </a:pPr>
            <a:r>
              <a:rPr lang="ru-RU" dirty="0" smtClean="0"/>
              <a:t>Перечисление имен кандидатов</a:t>
            </a:r>
            <a:endParaRPr lang="en-US" dirty="0" smtClean="0"/>
          </a:p>
          <a:p>
            <a:pPr marL="1401318" lvl="3" indent="-514350">
              <a:buFont typeface="Wingdings" pitchFamily="2" charset="2"/>
              <a:buChar char="ü"/>
            </a:pPr>
            <a:r>
              <a:rPr lang="ru-RU" dirty="0" smtClean="0"/>
              <a:t>Письмо-приглашение</a:t>
            </a:r>
            <a:r>
              <a:rPr lang="en-US" dirty="0" smtClean="0"/>
              <a:t> (</a:t>
            </a:r>
            <a:r>
              <a:rPr lang="ru-RU" dirty="0" smtClean="0"/>
              <a:t>Образец</a:t>
            </a:r>
            <a:r>
              <a:rPr lang="en-US" dirty="0" smtClean="0"/>
              <a:t>)</a:t>
            </a:r>
          </a:p>
          <a:p>
            <a:pPr marL="1401318" lvl="3" indent="-514350">
              <a:buFont typeface="Wingdings" pitchFamily="2" charset="2"/>
              <a:buChar char="ü"/>
            </a:pPr>
            <a:r>
              <a:rPr lang="ru-RU" dirty="0" smtClean="0"/>
              <a:t>Собеседование с кандидатами</a:t>
            </a:r>
            <a:endParaRPr lang="en-US" dirty="0" smtClean="0"/>
          </a:p>
          <a:p>
            <a:pPr marL="457200" indent="-914400">
              <a:buNone/>
            </a:pPr>
            <a:r>
              <a:rPr lang="en-US" dirty="0" smtClean="0"/>
              <a:t>	2.	</a:t>
            </a:r>
            <a:r>
              <a:rPr lang="ru-RU" dirty="0" smtClean="0"/>
              <a:t>Выборы новых членов Совета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457200" indent="-457200">
              <a:buSzPct val="100000"/>
              <a:buNone/>
            </a:pPr>
            <a:r>
              <a:rPr lang="ru-RU" dirty="0" smtClean="0"/>
              <a:t>Б</a:t>
            </a:r>
            <a:r>
              <a:rPr lang="en-US" dirty="0" smtClean="0"/>
              <a:t>. </a:t>
            </a:r>
            <a:r>
              <a:rPr lang="en-US" dirty="0" smtClean="0"/>
              <a:t>	</a:t>
            </a:r>
            <a:r>
              <a:rPr lang="ru-RU" dirty="0" smtClean="0"/>
              <a:t>Тщательно </a:t>
            </a:r>
            <a:r>
              <a:rPr lang="ru-RU" dirty="0" smtClean="0"/>
              <a:t>проработайте процесс отбора</a:t>
            </a:r>
            <a:endParaRPr lang="en-US" dirty="0" smtClean="0"/>
          </a:p>
          <a:p>
            <a:pPr marL="457200" indent="-914400">
              <a:buNone/>
            </a:pPr>
            <a:r>
              <a:rPr lang="en-US" dirty="0" smtClean="0"/>
              <a:t>	1.	</a:t>
            </a:r>
            <a:r>
              <a:rPr lang="ru-RU" dirty="0" smtClean="0"/>
              <a:t>Объявление комитета</a:t>
            </a:r>
            <a:endParaRPr lang="en-US" dirty="0" smtClean="0"/>
          </a:p>
          <a:p>
            <a:pPr marL="457200" indent="-914400">
              <a:buNone/>
            </a:pPr>
            <a:r>
              <a:rPr lang="en-US" dirty="0" smtClean="0"/>
              <a:t>	2.</a:t>
            </a:r>
            <a:r>
              <a:rPr lang="ru-RU" dirty="0" smtClean="0"/>
              <a:t>	Инструктаж нового члена Совета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	</a:t>
            </a:r>
            <a:r>
              <a:rPr lang="ru-RU" dirty="0" smtClean="0"/>
              <a:t>Процесс выбора новых </a:t>
            </a:r>
            <a:r>
              <a:rPr lang="en-US" dirty="0" smtClean="0"/>
              <a:t>	</a:t>
            </a:r>
            <a:r>
              <a:rPr lang="ru-RU" dirty="0" smtClean="0"/>
              <a:t>членов Совета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500"/>
              </a:spcAft>
            </a:pPr>
            <a:r>
              <a:rPr lang="ru-RU" dirty="0" smtClean="0"/>
              <a:t>Образец</a:t>
            </a:r>
            <a:endParaRPr lang="en-US" dirty="0" smtClean="0"/>
          </a:p>
          <a:p>
            <a:r>
              <a:rPr lang="ru-RU" dirty="0" smtClean="0"/>
              <a:t>Должностные инструкции перекликаются с целями данного комитета</a:t>
            </a:r>
            <a:r>
              <a:rPr lang="en-US" dirty="0" smtClean="0"/>
              <a:t>.</a:t>
            </a:r>
          </a:p>
          <a:p>
            <a:pPr lvl="1"/>
            <a:r>
              <a:rPr lang="ru-RU" dirty="0" smtClean="0"/>
              <a:t>Некоторые </a:t>
            </a:r>
            <a:r>
              <a:rPr lang="ru-RU" dirty="0" err="1" smtClean="0"/>
              <a:t>Конс.Советы</a:t>
            </a:r>
            <a:r>
              <a:rPr lang="ru-RU" dirty="0" smtClean="0"/>
              <a:t> никогда не встречаются в полном составе</a:t>
            </a:r>
            <a:endParaRPr lang="en-US" dirty="0" smtClean="0"/>
          </a:p>
          <a:p>
            <a:pPr lvl="1">
              <a:spcAft>
                <a:spcPts val="1500"/>
              </a:spcAft>
            </a:pPr>
            <a:r>
              <a:rPr lang="ru-RU" dirty="0" smtClean="0"/>
              <a:t>Некоторые – встречаются ежемесячно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Члены </a:t>
            </a:r>
            <a:r>
              <a:rPr lang="ru-RU" dirty="0" err="1" smtClean="0"/>
              <a:t>Конс.Совета</a:t>
            </a:r>
            <a:r>
              <a:rPr lang="ru-RU" dirty="0" smtClean="0"/>
              <a:t> должны максимально использовать свои должностные инструкции</a:t>
            </a:r>
            <a:endParaRPr lang="en-US" dirty="0" smtClean="0"/>
          </a:p>
          <a:p>
            <a:r>
              <a:rPr lang="ru-RU" dirty="0" smtClean="0"/>
              <a:t>Срок полномочий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	</a:t>
            </a:r>
            <a:r>
              <a:rPr lang="ru-RU" dirty="0" smtClean="0"/>
              <a:t>Должностная инструкция </a:t>
            </a:r>
            <a:r>
              <a:rPr lang="en-US" dirty="0" smtClean="0"/>
              <a:t>	</a:t>
            </a:r>
            <a:r>
              <a:rPr lang="ru-RU" dirty="0" smtClean="0"/>
              <a:t>члена Совета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500"/>
              </a:spcAft>
            </a:pPr>
            <a:r>
              <a:rPr lang="ru-RU" dirty="0" smtClean="0"/>
              <a:t>Образец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Составьте письменный документ и подписывайте его каждый год</a:t>
            </a:r>
            <a:r>
              <a:rPr lang="en-US" dirty="0" smtClean="0"/>
              <a:t>.</a:t>
            </a:r>
          </a:p>
          <a:p>
            <a:pPr>
              <a:spcAft>
                <a:spcPts val="1500"/>
              </a:spcAft>
            </a:pPr>
            <a:r>
              <a:rPr lang="ru-RU" dirty="0" smtClean="0"/>
              <a:t>Отслеживайте их обязательства</a:t>
            </a:r>
            <a:endParaRPr lang="en-US" dirty="0" smtClean="0"/>
          </a:p>
          <a:p>
            <a:pPr>
              <a:spcAft>
                <a:spcPts val="1500"/>
              </a:spcAft>
            </a:pPr>
            <a:r>
              <a:rPr lang="ru-RU" dirty="0" smtClean="0"/>
              <a:t>Благодарите людей за исполнение их обязательств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	</a:t>
            </a:r>
            <a:r>
              <a:rPr lang="ru-RU" dirty="0" smtClean="0"/>
              <a:t>Личный договор с каждым из </a:t>
            </a:r>
            <a:r>
              <a:rPr lang="en-US" dirty="0" smtClean="0"/>
              <a:t>	</a:t>
            </a:r>
            <a:r>
              <a:rPr lang="ru-RU" dirty="0" smtClean="0"/>
              <a:t>членов Совета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spcAft>
                <a:spcPts val="600"/>
              </a:spcAft>
              <a:buSzPct val="100000"/>
              <a:buNone/>
            </a:pPr>
            <a:r>
              <a:rPr lang="en-US" dirty="0" smtClean="0"/>
              <a:t>A.	</a:t>
            </a:r>
            <a:r>
              <a:rPr lang="ru-RU" dirty="0" smtClean="0"/>
              <a:t>Воспользуетесь ли вы регламентом Роберта для проведения своих собраний</a:t>
            </a:r>
            <a:r>
              <a:rPr lang="en-US" dirty="0" smtClean="0"/>
              <a:t>?</a:t>
            </a:r>
          </a:p>
          <a:p>
            <a:pPr marL="624078" indent="-514350">
              <a:spcAft>
                <a:spcPts val="600"/>
              </a:spcAft>
              <a:buSzPct val="100000"/>
              <a:buNone/>
            </a:pPr>
            <a:r>
              <a:rPr lang="ru-RU" dirty="0" smtClean="0"/>
              <a:t>Б</a:t>
            </a:r>
            <a:r>
              <a:rPr lang="en-US" dirty="0" smtClean="0"/>
              <a:t>.	</a:t>
            </a:r>
            <a:r>
              <a:rPr lang="ru-RU" dirty="0" smtClean="0"/>
              <a:t>Если нет, каким будет порядок проведения и процесс ваших собраний</a:t>
            </a:r>
            <a:r>
              <a:rPr lang="en-US" dirty="0" smtClean="0"/>
              <a:t>?</a:t>
            </a:r>
          </a:p>
          <a:p>
            <a:pPr marL="624078" indent="-514350">
              <a:buSzPct val="100000"/>
              <a:buNone/>
            </a:pPr>
            <a:r>
              <a:rPr lang="en-US" dirty="0" smtClean="0"/>
              <a:t>B.	</a:t>
            </a:r>
            <a:r>
              <a:rPr lang="ru-RU" dirty="0" smtClean="0"/>
              <a:t>Устав и правила</a:t>
            </a:r>
            <a:endParaRPr lang="en-US" dirty="0" smtClean="0"/>
          </a:p>
          <a:p>
            <a:pPr marL="880110" lvl="1" indent="-514350">
              <a:spcAft>
                <a:spcPts val="600"/>
              </a:spcAft>
              <a:buSzPct val="100000"/>
              <a:buNone/>
            </a:pPr>
            <a:r>
              <a:rPr lang="en-US" dirty="0" smtClean="0"/>
              <a:t>	</a:t>
            </a:r>
            <a:r>
              <a:rPr lang="ru-RU" dirty="0" smtClean="0"/>
              <a:t> – и порядок внесения в них изменений</a:t>
            </a:r>
            <a:endParaRPr lang="en-US" dirty="0" smtClean="0"/>
          </a:p>
          <a:p>
            <a:pPr marL="624078" indent="-514350">
              <a:spcAft>
                <a:spcPts val="600"/>
              </a:spcAft>
              <a:buSzPct val="100000"/>
              <a:buNone/>
            </a:pPr>
            <a:r>
              <a:rPr lang="ru-RU" dirty="0" smtClean="0"/>
              <a:t>Г</a:t>
            </a:r>
            <a:r>
              <a:rPr lang="en-US" dirty="0" smtClean="0"/>
              <a:t>.	</a:t>
            </a:r>
            <a:r>
              <a:rPr lang="ru-RU" dirty="0" smtClean="0"/>
              <a:t>Количество собраний в год</a:t>
            </a:r>
            <a:endParaRPr lang="en-US" dirty="0" smtClean="0"/>
          </a:p>
          <a:p>
            <a:pPr marL="624078" indent="-514350">
              <a:spcAft>
                <a:spcPts val="600"/>
              </a:spcAft>
              <a:buSzPct val="100000"/>
              <a:buNone/>
            </a:pPr>
            <a:r>
              <a:rPr lang="ru-RU" dirty="0" smtClean="0"/>
              <a:t>Д</a:t>
            </a:r>
            <a:r>
              <a:rPr lang="en-US" dirty="0" smtClean="0"/>
              <a:t>.	</a:t>
            </a:r>
            <a:r>
              <a:rPr lang="ru-RU" dirty="0" smtClean="0"/>
              <a:t>Требования к посещению</a:t>
            </a:r>
            <a:endParaRPr lang="en-US" dirty="0" smtClean="0"/>
          </a:p>
          <a:p>
            <a:pPr marL="624078" indent="-514350">
              <a:buSzPct val="100000"/>
              <a:buNone/>
            </a:pPr>
            <a:r>
              <a:rPr lang="en-US" dirty="0" smtClean="0"/>
              <a:t>E.	</a:t>
            </a:r>
            <a:r>
              <a:rPr lang="ru-RU" dirty="0" smtClean="0"/>
              <a:t>Срок полномочий членов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	</a:t>
            </a:r>
            <a:r>
              <a:rPr lang="ru-RU" dirty="0" smtClean="0"/>
              <a:t>Управление Советом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spcAft>
                <a:spcPts val="1500"/>
              </a:spcAft>
              <a:buSzPct val="100000"/>
              <a:buNone/>
            </a:pPr>
            <a:r>
              <a:rPr lang="ru-RU" dirty="0" smtClean="0"/>
              <a:t>Ж.</a:t>
            </a:r>
            <a:r>
              <a:rPr lang="en-US" dirty="0" smtClean="0"/>
              <a:t>	</a:t>
            </a:r>
            <a:r>
              <a:rPr lang="ru-RU" dirty="0" smtClean="0"/>
              <a:t>Методы голосования при принятии решений</a:t>
            </a:r>
            <a:endParaRPr lang="en-US" dirty="0" smtClean="0"/>
          </a:p>
          <a:p>
            <a:pPr>
              <a:spcAft>
                <a:spcPts val="1000"/>
              </a:spcAft>
              <a:buNone/>
            </a:pPr>
            <a:r>
              <a:rPr lang="ru-RU" dirty="0" smtClean="0"/>
              <a:t>З. </a:t>
            </a:r>
            <a:r>
              <a:rPr lang="en-US" dirty="0" smtClean="0"/>
              <a:t> </a:t>
            </a:r>
            <a:r>
              <a:rPr lang="ru-RU" dirty="0" smtClean="0"/>
              <a:t>Ведение протокола</a:t>
            </a:r>
            <a:endParaRPr lang="en-US" dirty="0" smtClean="0"/>
          </a:p>
          <a:p>
            <a:pPr>
              <a:spcAft>
                <a:spcPts val="1000"/>
              </a:spcAft>
              <a:buNone/>
            </a:pPr>
            <a:r>
              <a:rPr lang="ru-RU" dirty="0" smtClean="0"/>
              <a:t>И. Проведение собрания в отсутствие </a:t>
            </a:r>
            <a:r>
              <a:rPr lang="en-US" dirty="0" smtClean="0"/>
              <a:t>	</a:t>
            </a:r>
            <a:r>
              <a:rPr lang="ru-RU" dirty="0" smtClean="0"/>
              <a:t>председателя</a:t>
            </a:r>
            <a:endParaRPr lang="en-US" dirty="0" smtClean="0"/>
          </a:p>
          <a:p>
            <a:pPr>
              <a:spcAft>
                <a:spcPts val="1000"/>
              </a:spcAft>
              <a:buNone/>
            </a:pPr>
            <a:r>
              <a:rPr lang="ru-RU" dirty="0" smtClean="0"/>
              <a:t>К. Ежегодное переизбрание </a:t>
            </a:r>
            <a:r>
              <a:rPr lang="en-US" dirty="0" smtClean="0"/>
              <a:t>	</a:t>
            </a:r>
            <a:r>
              <a:rPr lang="ru-RU" dirty="0" smtClean="0"/>
              <a:t>председателя/директора </a:t>
            </a:r>
            <a:endParaRPr lang="en-US" dirty="0" smtClean="0"/>
          </a:p>
          <a:p>
            <a:pPr>
              <a:spcAft>
                <a:spcPts val="1000"/>
              </a:spcAft>
            </a:pPr>
            <a:r>
              <a:rPr lang="ru-RU" dirty="0" smtClean="0"/>
              <a:t>Начинайте и заканчивайте собрания вовремя</a:t>
            </a:r>
            <a:endParaRPr lang="en-US" dirty="0" smtClean="0"/>
          </a:p>
          <a:p>
            <a:pPr marL="624078" indent="-514350">
              <a:spcAft>
                <a:spcPts val="1500"/>
              </a:spcAft>
              <a:buSzPct val="100000"/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	</a:t>
            </a:r>
            <a:r>
              <a:rPr lang="ru-RU" dirty="0" smtClean="0"/>
              <a:t> Управление Советом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8AB89-E5E3-4132-BCBD-F787B0D5777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T207.03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2531</TotalTime>
  <Words>282</Words>
  <Application>Microsoft Office PowerPoint</Application>
  <PresentationFormat>On-screen Show (4:3)</PresentationFormat>
  <Paragraphs>134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Создание консультативного совета</vt:lpstr>
      <vt:lpstr>1. Что вы унаследовали, когда стали директором?</vt:lpstr>
      <vt:lpstr>2.  Для чего существует этот совет?</vt:lpstr>
      <vt:lpstr>Slide 4</vt:lpstr>
      <vt:lpstr>3. Процесс выбора новых  членов Совета</vt:lpstr>
      <vt:lpstr>4. Должностная инструкция  члена Совета</vt:lpstr>
      <vt:lpstr>5. Личный договор с каждым из  членов Совета </vt:lpstr>
      <vt:lpstr>6. Управление Советом</vt:lpstr>
      <vt:lpstr>6.  Управление Советом</vt:lpstr>
      <vt:lpstr>7.  Каковы ключевые условия  проведения эффективного  собрания Совета</vt:lpstr>
      <vt:lpstr>7.  Каковы ключевые условия  проведения эффективного  собрания Совета</vt:lpstr>
      <vt:lpstr>8. Действующие комитеты в  Совете</vt:lpstr>
      <vt:lpstr>9. Составление Руководства к  действию для Совета</vt:lpstr>
      <vt:lpstr>Вопросы для обсуждения</vt:lpstr>
      <vt:lpstr>Slide 15</vt:lpstr>
    </vt:vector>
  </TitlesOfParts>
  <Company>Global Teen Challenge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Advisory Board Development</dc:title>
  <dc:creator>Dave</dc:creator>
  <cp:lastModifiedBy>dave.batty</cp:lastModifiedBy>
  <cp:revision>25</cp:revision>
  <dcterms:created xsi:type="dcterms:W3CDTF">2010-10-09T15:10:01Z</dcterms:created>
  <dcterms:modified xsi:type="dcterms:W3CDTF">2011-11-28T16:21:58Z</dcterms:modified>
</cp:coreProperties>
</file>