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2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64" r:id="rId9"/>
    <p:sldId id="287" r:id="rId10"/>
    <p:sldId id="288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howGuides="1">
      <p:cViewPr>
        <p:scale>
          <a:sx n="82" d="100"/>
          <a:sy n="82" d="100"/>
        </p:scale>
        <p:origin x="-80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7DDE6-2C55-4F86-A005-3CAFA42F4FF3}" type="datetimeFigureOut">
              <a:rPr lang="en-US" smtClean="0"/>
              <a:pPr/>
              <a:t>12/20/2011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9CDD3-B25E-4340-810C-428599652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0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6E12514-FD1D-4D3B-ACF8-E209D4CAB1A6}" type="slidenum">
              <a:rPr lang="en-GB" smtClean="0">
                <a:ea typeface="Lucida Sans Unicode" pitchFamily="34" charset="0"/>
              </a:rPr>
              <a:pPr/>
              <a:t>1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CDD3-B25E-4340-810C-428599652B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0ADDC7-E182-4E47-82C3-17F9719C7CC9}" type="slidenum">
              <a:rPr lang="en-GB"/>
              <a:pPr/>
              <a:t>10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502" y="3549922"/>
            <a:ext cx="2971656" cy="144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843" y="3549922"/>
            <a:ext cx="2971656" cy="1440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310" y="3526890"/>
            <a:ext cx="46095" cy="44626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5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12 - 2011</a:t>
            </a: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14F3-41DC-456A-BC93-A711C8952D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T101.13                                                     iteenchallenge.org             </a:t>
            </a:r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12 - 2011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T101.13                                                     iteenchallenge.org             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65A5F-711C-4B50-AF3F-33EB14837C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12 - 2011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T101.13                                                     iteenchallenge.org             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EFB6-6719-47F2-BB36-0998D3E4FF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1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12 - 2011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T101.13                                                     iteenchallenge.org             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81C9-DC15-448F-BA7D-6D2D1F4E91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656" y="4917492"/>
            <a:ext cx="7925376" cy="4319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12 - 2011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T101.13                                                     iteenchallenge.org           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618E5-7AD7-4377-ACC9-6C1148E899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12 - 2011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T101.13                                                     iteenchallenge.org             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A21A-C61B-4BCE-80E2-B7637E209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219" y="2180914"/>
            <a:ext cx="3748060" cy="1439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938" y="2180914"/>
            <a:ext cx="3749500" cy="1439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4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544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4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B6282-621E-402E-BC07-E7BC3327D0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T101.13                                                     iteenchallenge.org             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12 - 2011</a:t>
            </a:r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12 - 2011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T101.13                                                     iteenchallenge.org             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EA1D-4B11-433B-A649-6EBB75DF1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12 - 2011</a:t>
            </a: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T101.13                                                     iteenchallenge.org             </a:t>
            </a: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EA1C-9994-416E-BA12-C3814FCCC7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1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tIns="9143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12 - 2011</a:t>
            </a: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A7B5-8534-460B-BF11-7707CF2F63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T101.13                                                     iteenchallenge.org             </a:t>
            </a:r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tIns="9143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1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12 - 2011</a:t>
            </a: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A5F5-B35B-4E11-B1F2-02FCAC40F4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T101.13                                                     iteenchallenge.org             </a:t>
            </a:r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6625" y="1448185"/>
            <a:ext cx="8230752" cy="467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6096000" y="6203007"/>
            <a:ext cx="2286001" cy="384358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12 - 2011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33401" y="6203007"/>
            <a:ext cx="4724400" cy="384358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algn="r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T101.13                                                     iteenchallenge.org             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810" y="6181413"/>
            <a:ext cx="609311" cy="457776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16EEF4-8BFE-416F-B493-E7C64127D2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6625" y="152593"/>
            <a:ext cx="8230752" cy="1219296"/>
          </a:xfrm>
          <a:prstGeom prst="rect">
            <a:avLst/>
          </a:prstGeom>
          <a:ln w="6350" cap="rnd">
            <a:noFill/>
          </a:ln>
        </p:spPr>
        <p:txBody>
          <a:bodyPr vert="horz" lIns="91430" tIns="45715" rIns="91430" bIns="45715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pull dir="d"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14726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829452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244178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658904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604" indent="-273604" algn="l" rtl="0" eaLnBrk="1" fontAlgn="base" hangingPunct="1">
        <a:spcBef>
          <a:spcPts val="601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369" indent="-273604" algn="l" rtl="0" eaLnBrk="1" fontAlgn="base" hangingPunct="1">
        <a:spcBef>
          <a:spcPts val="295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135" indent="-227523" algn="l" rtl="0" eaLnBrk="1" fontAlgn="base" hangingPunct="1">
        <a:spcBef>
          <a:spcPts val="295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8739" indent="-227523" algn="l" rtl="0" eaLnBrk="1" fontAlgn="base" hangingPunct="1">
        <a:spcBef>
          <a:spcPts val="295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3783" indent="-227523" algn="l" rtl="0" eaLnBrk="1" fontAlgn="base" hangingPunct="1">
        <a:spcBef>
          <a:spcPts val="34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28610" indent="-228577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472" indent="-182861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5763" indent="-182861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055" indent="-182861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tc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iteenchallenge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/>
              <a:t>12 - 2011</a:t>
            </a:r>
            <a:endParaRPr lang="en-GB"/>
          </a:p>
        </p:txBody>
      </p:sp>
      <p:sp>
        <p:nvSpPr>
          <p:cNvPr id="7171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700088" y="6124575"/>
            <a:ext cx="7673975" cy="504825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en-GB" dirty="0" smtClean="0"/>
              <a:t>T101.13                                                     iteenchallenge.org             </a:t>
            </a:r>
            <a:endParaRPr lang="en-GB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564C4EE8-2602-45BD-AB2A-7D8F21077BDE}" type="slidenum">
              <a:rPr lang="en-GB">
                <a:ea typeface="Lucida Sans Unicode" pitchFamily="34" charset="0"/>
                <a:cs typeface="Lucida Sans Unicode" pitchFamily="34" charset="0"/>
              </a:rPr>
              <a:pPr/>
              <a:t>1</a:t>
            </a:fld>
            <a:endParaRPr lang="en-GB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07963" y="381000"/>
            <a:ext cx="8710612" cy="186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buClr>
                <a:srgbClr val="FFFFFF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GB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DESAFIO JOVEM </a:t>
            </a:r>
            <a:endParaRPr lang="en-GB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40000"/>
              </a:lnSpc>
              <a:buClr>
                <a:srgbClr val="FFFFFF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GB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VALORES FUNDAMENTAIS</a:t>
            </a:r>
          </a:p>
          <a:p>
            <a:pPr algn="ctr">
              <a:lnSpc>
                <a:spcPct val="140000"/>
              </a:lnSpc>
              <a:buClr>
                <a:srgbClr val="FFFFFF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GB" sz="6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vyface BT"/>
              </a:rPr>
              <a:t>Passos</a:t>
            </a:r>
            <a:r>
              <a:rPr lang="en-GB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vyface BT"/>
              </a:rPr>
              <a:t> </a:t>
            </a:r>
            <a:r>
              <a:rPr lang="en-GB" sz="6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vyface BT"/>
              </a:rPr>
              <a:t>Seguintes</a:t>
            </a:r>
            <a:r>
              <a:rPr lang="en-GB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Hvyface BT"/>
              </a:rPr>
              <a:t> </a:t>
            </a:r>
          </a:p>
          <a:p>
            <a:pPr algn="ctr">
              <a:lnSpc>
                <a:spcPct val="140000"/>
              </a:lnSpc>
              <a:buClr>
                <a:srgbClr val="FFFFFF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endParaRPr lang="en-GB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8000"/>
            <a:ext cx="305752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Z GTC-cl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24200"/>
            <a:ext cx="5475288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23494" y="1425151"/>
            <a:ext cx="8227871" cy="469868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300" b="1" dirty="0" smtClean="0">
                <a:solidFill>
                  <a:schemeClr val="tx2"/>
                </a:solidFill>
              </a:rPr>
              <a:t>Global Teen Challenge</a:t>
            </a:r>
          </a:p>
          <a:p>
            <a:pPr>
              <a:buFont typeface="Wingdings" pitchFamily="2" charset="2"/>
              <a:buNone/>
            </a:pPr>
            <a:r>
              <a:rPr lang="en-US" sz="3300" b="1" dirty="0" smtClean="0">
                <a:solidFill>
                  <a:schemeClr val="tx2"/>
                </a:solidFill>
              </a:rPr>
              <a:t>	www.globaltc.org</a:t>
            </a:r>
            <a:endParaRPr lang="en-US" sz="3300" b="1" dirty="0" smtClean="0">
              <a:solidFill>
                <a:schemeClr val="tx2"/>
              </a:solidFill>
              <a:hlinkClick r:id="rId3"/>
            </a:endParaRPr>
          </a:p>
          <a:p>
            <a:pPr>
              <a:buFont typeface="Wingdings" pitchFamily="2" charset="2"/>
              <a:buNone/>
            </a:pPr>
            <a:endParaRPr lang="en-US" sz="33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3300" b="1" dirty="0" err="1" smtClean="0">
                <a:solidFill>
                  <a:schemeClr val="tx2"/>
                </a:solidFill>
              </a:rPr>
              <a:t>Materiais</a:t>
            </a:r>
            <a:r>
              <a:rPr lang="en-US" sz="3300" b="1" dirty="0" smtClean="0">
                <a:solidFill>
                  <a:schemeClr val="tx2"/>
                </a:solidFill>
              </a:rPr>
              <a:t> de </a:t>
            </a:r>
            <a:r>
              <a:rPr lang="en-US" sz="3300" b="1" dirty="0" err="1" smtClean="0">
                <a:solidFill>
                  <a:schemeClr val="tx2"/>
                </a:solidFill>
              </a:rPr>
              <a:t>treinamento</a:t>
            </a:r>
            <a:r>
              <a:rPr lang="en-US" sz="3300" b="1" dirty="0" smtClean="0">
                <a:solidFill>
                  <a:schemeClr val="tx2"/>
                </a:solidFill>
              </a:rPr>
              <a:t> </a:t>
            </a:r>
            <a:r>
              <a:rPr lang="en-US" sz="3300" b="1" dirty="0" err="1" smtClean="0">
                <a:solidFill>
                  <a:schemeClr val="tx2"/>
                </a:solidFill>
              </a:rPr>
              <a:t>para</a:t>
            </a:r>
            <a:r>
              <a:rPr lang="en-US" sz="3300" b="1" dirty="0" smtClean="0">
                <a:solidFill>
                  <a:schemeClr val="tx2"/>
                </a:solidFill>
              </a:rPr>
              <a:t> </a:t>
            </a:r>
            <a:r>
              <a:rPr lang="en-US" sz="3300" b="1" dirty="0" err="1" smtClean="0">
                <a:solidFill>
                  <a:schemeClr val="tx2"/>
                </a:solidFill>
              </a:rPr>
              <a:t>este</a:t>
            </a:r>
            <a:r>
              <a:rPr lang="en-US" sz="3300" b="1" dirty="0" smtClean="0">
                <a:solidFill>
                  <a:schemeClr val="tx2"/>
                </a:solidFill>
              </a:rPr>
              <a:t> </a:t>
            </a:r>
            <a:r>
              <a:rPr lang="en-US" sz="3300" b="1" dirty="0" err="1" smtClean="0">
                <a:solidFill>
                  <a:schemeClr val="tx2"/>
                </a:solidFill>
              </a:rPr>
              <a:t>curso</a:t>
            </a:r>
            <a:endParaRPr lang="en-US" sz="33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3300" b="1" dirty="0" err="1" smtClean="0">
                <a:solidFill>
                  <a:schemeClr val="tx2"/>
                </a:solidFill>
              </a:rPr>
              <a:t>estão</a:t>
            </a:r>
            <a:r>
              <a:rPr lang="en-US" sz="3300" b="1" dirty="0" smtClean="0">
                <a:solidFill>
                  <a:schemeClr val="tx2"/>
                </a:solidFill>
              </a:rPr>
              <a:t> </a:t>
            </a:r>
            <a:r>
              <a:rPr lang="en-US" sz="3300" b="1" dirty="0" err="1" smtClean="0">
                <a:solidFill>
                  <a:schemeClr val="tx2"/>
                </a:solidFill>
              </a:rPr>
              <a:t>disponíveis</a:t>
            </a:r>
            <a:r>
              <a:rPr lang="en-US" sz="3300" b="1" dirty="0" smtClean="0">
                <a:solidFill>
                  <a:schemeClr val="tx2"/>
                </a:solidFill>
              </a:rPr>
              <a:t> no </a:t>
            </a:r>
            <a:r>
              <a:rPr lang="en-US" sz="3300" b="1" dirty="0" err="1" smtClean="0">
                <a:solidFill>
                  <a:schemeClr val="tx2"/>
                </a:solidFill>
              </a:rPr>
              <a:t>seguinte</a:t>
            </a:r>
            <a:r>
              <a:rPr lang="en-US" sz="3300" b="1" dirty="0" smtClean="0">
                <a:solidFill>
                  <a:schemeClr val="tx2"/>
                </a:solidFill>
              </a:rPr>
              <a:t>  </a:t>
            </a:r>
            <a:r>
              <a:rPr lang="en-US" sz="3300" b="1" dirty="0" err="1" smtClean="0">
                <a:solidFill>
                  <a:schemeClr val="tx2"/>
                </a:solidFill>
              </a:rPr>
              <a:t>endereço</a:t>
            </a:r>
            <a:r>
              <a:rPr lang="en-US" sz="3300" b="1" dirty="0" smtClean="0">
                <a:solidFill>
                  <a:schemeClr val="tx2"/>
                </a:solidFill>
              </a:rPr>
              <a:t>:</a:t>
            </a:r>
            <a:endParaRPr lang="en-US" sz="3300" b="1" dirty="0" smtClean="0">
              <a:solidFill>
                <a:schemeClr val="tx2"/>
              </a:solidFill>
              <a:hlinkClick r:id="rId4"/>
            </a:endParaRPr>
          </a:p>
          <a:p>
            <a:pPr>
              <a:buFont typeface="Wingdings" pitchFamily="2" charset="2"/>
              <a:buNone/>
            </a:pPr>
            <a:r>
              <a:rPr lang="en-US" sz="3300" b="1" dirty="0" smtClean="0">
                <a:solidFill>
                  <a:schemeClr val="tx2"/>
                </a:solidFill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sz="3300" b="1" dirty="0" smtClean="0">
                <a:solidFill>
                  <a:schemeClr val="tx2"/>
                </a:solidFill>
              </a:rPr>
              <a:t>www.iTeenChallenge.org </a:t>
            </a:r>
          </a:p>
          <a:p>
            <a:pPr>
              <a:buFont typeface="Wingdings" pitchFamily="2" charset="2"/>
              <a:buNone/>
            </a:pPr>
            <a:endParaRPr lang="en-US" sz="3300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625" y="273514"/>
            <a:ext cx="8227871" cy="101344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6000" b="1" u="sng" dirty="0" err="1" smtClean="0">
                <a:solidFill>
                  <a:schemeClr val="accent2"/>
                </a:solidFill>
                <a:latin typeface="AvantGarde Bk BT" pitchFamily="34" charset="0"/>
              </a:rPr>
              <a:t>Contacte</a:t>
            </a:r>
            <a:r>
              <a:rPr sz="6000" b="1" u="sng" dirty="0" smtClean="0">
                <a:solidFill>
                  <a:schemeClr val="accent2"/>
                </a:solidFill>
                <a:latin typeface="AvantGarde Bk BT" pitchFamily="34" charset="0"/>
              </a:rPr>
              <a:t>:</a:t>
            </a:r>
          </a:p>
        </p:txBody>
      </p:sp>
      <p:sp>
        <p:nvSpPr>
          <p:cNvPr id="17414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6324600" y="6203007"/>
            <a:ext cx="2057401" cy="384358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/>
              <a:t>12 - 2011</a:t>
            </a:r>
            <a:endParaRPr lang="en-GB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FBE44527-A6DA-4A08-8A96-A8DEA45D68F8}" type="slidenum">
              <a:rPr lang="en-GB"/>
              <a:pPr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203007"/>
            <a:ext cx="4799881" cy="384358"/>
          </a:xfrm>
        </p:spPr>
        <p:txBody>
          <a:bodyPr/>
          <a:lstStyle/>
          <a:p>
            <a:r>
              <a:rPr lang="en-US" dirty="0" smtClean="0"/>
              <a:t>T101.13                                                     iteenchallenge.org             </a:t>
            </a:r>
            <a:endParaRPr lang="en-US" dirty="0"/>
          </a:p>
        </p:txBody>
      </p:sp>
      <p:pic>
        <p:nvPicPr>
          <p:cNvPr id="7" name="Picture 6" descr="Z GTC-cl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762000"/>
            <a:ext cx="3657298" cy="203589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LP0034166_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3886" y="2743200"/>
            <a:ext cx="2470063" cy="1709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38200" y="1600200"/>
            <a:ext cx="7620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200" dirty="0" err="1" smtClean="0"/>
              <a:t>Revê</a:t>
            </a:r>
            <a:r>
              <a:rPr lang="en-US" sz="2200" dirty="0" smtClean="0"/>
              <a:t>-los </a:t>
            </a:r>
            <a:r>
              <a:rPr lang="en-US" sz="2200" dirty="0" err="1" smtClean="0"/>
              <a:t>pelo</a:t>
            </a:r>
            <a:r>
              <a:rPr lang="en-US" sz="2200" dirty="0" smtClean="0"/>
              <a:t> </a:t>
            </a:r>
            <a:r>
              <a:rPr lang="en-US" sz="2200" dirty="0" err="1" smtClean="0"/>
              <a:t>menos</a:t>
            </a:r>
            <a:r>
              <a:rPr lang="en-US" sz="2200" dirty="0" smtClean="0"/>
              <a:t> </a:t>
            </a:r>
            <a:r>
              <a:rPr lang="en-US" sz="2200" dirty="0" err="1" smtClean="0"/>
              <a:t>durante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vez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mês</a:t>
            </a:r>
            <a:r>
              <a:rPr lang="en-US" sz="22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en-US" sz="2200" dirty="0" smtClean="0"/>
          </a:p>
          <a:p>
            <a:pPr lvl="0"/>
            <a:r>
              <a:rPr lang="en-US" sz="2200" dirty="0" smtClean="0"/>
              <a:t>2. </a:t>
            </a:r>
            <a:r>
              <a:rPr lang="en-US" sz="2200" dirty="0" err="1" smtClean="0"/>
              <a:t>Procurar</a:t>
            </a:r>
            <a:r>
              <a:rPr lang="en-US" sz="2200" dirty="0" smtClean="0"/>
              <a:t> </a:t>
            </a:r>
            <a:r>
              <a:rPr lang="en-US" sz="2200" dirty="0" err="1" smtClean="0"/>
              <a:t>formas</a:t>
            </a:r>
            <a:r>
              <a:rPr lang="en-US" sz="2200" dirty="0" smtClean="0"/>
              <a:t> de </a:t>
            </a:r>
            <a:r>
              <a:rPr lang="en-US" sz="2200" dirty="0" err="1" smtClean="0"/>
              <a:t>expressá</a:t>
            </a:r>
            <a:r>
              <a:rPr lang="en-US" sz="2200" dirty="0" smtClean="0"/>
              <a:t>-los </a:t>
            </a:r>
            <a:r>
              <a:rPr lang="en-US" sz="2200" dirty="0" err="1" smtClean="0"/>
              <a:t>nas</a:t>
            </a:r>
            <a:r>
              <a:rPr lang="en-US" sz="2200" dirty="0" smtClean="0"/>
              <a:t> </a:t>
            </a:r>
            <a:r>
              <a:rPr lang="en-US" sz="2200" dirty="0" err="1" smtClean="0"/>
              <a:t>suas</a:t>
            </a:r>
            <a:r>
              <a:rPr lang="en-US" sz="2200" dirty="0" smtClean="0"/>
              <a:t> </a:t>
            </a:r>
            <a:r>
              <a:rPr lang="en-US" sz="2200" dirty="0" err="1" smtClean="0"/>
              <a:t>actividades</a:t>
            </a:r>
            <a:r>
              <a:rPr lang="en-US" sz="2200" dirty="0" smtClean="0"/>
              <a:t> </a:t>
            </a:r>
            <a:r>
              <a:rPr lang="en-US" sz="2200" dirty="0" err="1" smtClean="0"/>
              <a:t>diárias</a:t>
            </a:r>
            <a:r>
              <a:rPr lang="en-US" sz="2200" dirty="0" smtClean="0"/>
              <a:t>.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 smtClean="0"/>
              <a:t>3. À </a:t>
            </a:r>
            <a:r>
              <a:rPr lang="en-US" sz="2200" dirty="0" err="1" smtClean="0"/>
              <a:t>medida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planeia</a:t>
            </a:r>
            <a:r>
              <a:rPr lang="en-US" sz="2200" dirty="0" smtClean="0"/>
              <a:t> o </a:t>
            </a:r>
            <a:r>
              <a:rPr lang="en-US" sz="2200" dirty="0" err="1" smtClean="0"/>
              <a:t>seu</a:t>
            </a:r>
            <a:r>
              <a:rPr lang="en-US" sz="2200" dirty="0" smtClean="0"/>
              <a:t> </a:t>
            </a:r>
            <a:r>
              <a:rPr lang="en-US" sz="2200" dirty="0" err="1" smtClean="0"/>
              <a:t>dia</a:t>
            </a:r>
            <a:r>
              <a:rPr lang="en-US" sz="2200" dirty="0" smtClean="0"/>
              <a:t>, </a:t>
            </a:r>
            <a:r>
              <a:rPr lang="en-US" sz="2200" dirty="0" err="1" smtClean="0"/>
              <a:t>pergunte</a:t>
            </a:r>
            <a:r>
              <a:rPr lang="en-US" sz="2200" dirty="0" smtClean="0"/>
              <a:t> </a:t>
            </a:r>
          </a:p>
          <a:p>
            <a:pPr lvl="0"/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oportunidades</a:t>
            </a:r>
            <a:r>
              <a:rPr lang="en-US" sz="2200" dirty="0" smtClean="0"/>
              <a:t> </a:t>
            </a:r>
            <a:r>
              <a:rPr lang="en-US" sz="2200" dirty="0" err="1" smtClean="0"/>
              <a:t>surgirão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mostrar</a:t>
            </a:r>
            <a:r>
              <a:rPr lang="en-US" sz="2200" dirty="0" smtClean="0"/>
              <a:t> </a:t>
            </a:r>
          </a:p>
          <a:p>
            <a:pPr lvl="0"/>
            <a:r>
              <a:rPr lang="en-US" sz="2200" dirty="0" smtClean="0"/>
              <a:t>um </a:t>
            </a:r>
            <a:r>
              <a:rPr lang="en-US" sz="2200" dirty="0" err="1" smtClean="0"/>
              <a:t>desses</a:t>
            </a:r>
            <a:r>
              <a:rPr lang="en-US" sz="2200" dirty="0" smtClean="0"/>
              <a:t> </a:t>
            </a:r>
            <a:r>
              <a:rPr lang="en-US" sz="2200" dirty="0" err="1" smtClean="0"/>
              <a:t>valores</a:t>
            </a:r>
            <a:r>
              <a:rPr lang="en-US" sz="2200" dirty="0" smtClean="0"/>
              <a:t>  </a:t>
            </a:r>
            <a:r>
              <a:rPr lang="en-US" sz="2200" dirty="0" err="1" smtClean="0"/>
              <a:t>fundamentais</a:t>
            </a:r>
            <a:r>
              <a:rPr lang="en-US" sz="2200" dirty="0" smtClean="0"/>
              <a:t>?</a:t>
            </a:r>
          </a:p>
          <a:p>
            <a:pPr lvl="0"/>
            <a:endParaRPr lang="en-US" sz="2200" dirty="0"/>
          </a:p>
          <a:p>
            <a:r>
              <a:rPr lang="en-US" sz="2200" dirty="0" smtClean="0"/>
              <a:t>4. </a:t>
            </a:r>
            <a:r>
              <a:rPr lang="en-US" sz="2200" dirty="0" err="1" smtClean="0"/>
              <a:t>Faça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placa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pendurar</a:t>
            </a:r>
            <a:r>
              <a:rPr lang="en-US" sz="2200" dirty="0" smtClean="0"/>
              <a:t> no </a:t>
            </a:r>
            <a:r>
              <a:rPr lang="en-US" sz="2200" dirty="0" err="1" smtClean="0"/>
              <a:t>seu</a:t>
            </a:r>
            <a:r>
              <a:rPr lang="en-US" sz="2200" dirty="0" smtClean="0"/>
              <a:t> local de </a:t>
            </a:r>
            <a:r>
              <a:rPr lang="en-US" sz="2200" dirty="0" err="1" smtClean="0"/>
              <a:t>trabalho</a:t>
            </a:r>
            <a:r>
              <a:rPr lang="en-US" sz="2200" dirty="0" smtClean="0"/>
              <a:t> com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lista</a:t>
            </a:r>
            <a:r>
              <a:rPr lang="en-US" sz="2200" dirty="0" smtClean="0"/>
              <a:t> dos </a:t>
            </a:r>
            <a:r>
              <a:rPr lang="en-US" sz="2200" dirty="0" err="1" smtClean="0"/>
              <a:t>valores</a:t>
            </a:r>
            <a:r>
              <a:rPr lang="en-US" sz="2200" dirty="0" smtClean="0"/>
              <a:t> </a:t>
            </a:r>
            <a:r>
              <a:rPr lang="en-US" sz="2200" dirty="0" err="1" smtClean="0"/>
              <a:t>fundamentais</a:t>
            </a:r>
            <a:r>
              <a:rPr lang="en-US" sz="2200" dirty="0" smtClean="0"/>
              <a:t>,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quando</a:t>
            </a:r>
            <a:r>
              <a:rPr lang="en-US" sz="2200" dirty="0" smtClean="0"/>
              <a:t> as </a:t>
            </a:r>
            <a:r>
              <a:rPr lang="en-US" sz="2200" dirty="0" err="1" smtClean="0"/>
              <a:t>pessoas</a:t>
            </a:r>
            <a:r>
              <a:rPr lang="en-US" sz="2200" dirty="0" smtClean="0"/>
              <a:t> </a:t>
            </a:r>
            <a:r>
              <a:rPr lang="en-US" sz="2200" dirty="0" err="1" smtClean="0"/>
              <a:t>os</a:t>
            </a:r>
            <a:r>
              <a:rPr lang="en-US" sz="2200" dirty="0" smtClean="0"/>
              <a:t> </a:t>
            </a:r>
            <a:r>
              <a:rPr lang="en-US" sz="2200" dirty="0" err="1" smtClean="0"/>
              <a:t>vejam</a:t>
            </a:r>
            <a:r>
              <a:rPr lang="en-US" sz="2200" dirty="0" smtClean="0"/>
              <a:t> e </a:t>
            </a:r>
            <a:r>
              <a:rPr lang="en-US" sz="2200" dirty="0" err="1" smtClean="0"/>
              <a:t>perguntem</a:t>
            </a:r>
            <a:r>
              <a:rPr lang="en-US" sz="2200" dirty="0" smtClean="0"/>
              <a:t> o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eles</a:t>
            </a:r>
            <a:r>
              <a:rPr lang="en-US" sz="2200" dirty="0" smtClean="0"/>
              <a:t> </a:t>
            </a:r>
            <a:r>
              <a:rPr lang="en-US" sz="2200" dirty="0" err="1" smtClean="0"/>
              <a:t>significam</a:t>
            </a:r>
            <a:r>
              <a:rPr lang="en-US" sz="2200" dirty="0" smtClean="0"/>
              <a:t>, </a:t>
            </a:r>
            <a:r>
              <a:rPr lang="en-US" sz="2200" dirty="0" err="1" smtClean="0"/>
              <a:t>você</a:t>
            </a:r>
            <a:r>
              <a:rPr lang="en-US" sz="2200" dirty="0" smtClean="0"/>
              <a:t> </a:t>
            </a:r>
            <a:r>
              <a:rPr lang="en-US" sz="2200" dirty="0" err="1" smtClean="0"/>
              <a:t>possa</a:t>
            </a:r>
            <a:r>
              <a:rPr lang="en-US" sz="2200" dirty="0" smtClean="0"/>
              <a:t> </a:t>
            </a:r>
            <a:r>
              <a:rPr lang="en-US" sz="2200" dirty="0" err="1" smtClean="0"/>
              <a:t>falar</a:t>
            </a:r>
            <a:r>
              <a:rPr lang="en-US" sz="2200" dirty="0" smtClean="0"/>
              <a:t> </a:t>
            </a:r>
            <a:r>
              <a:rPr lang="en-US" sz="2200" dirty="0" err="1" smtClean="0"/>
              <a:t>mais</a:t>
            </a:r>
            <a:r>
              <a:rPr lang="en-US" sz="2200" dirty="0" smtClean="0"/>
              <a:t> </a:t>
            </a:r>
            <a:r>
              <a:rPr lang="en-US" sz="2200" dirty="0" err="1" smtClean="0"/>
              <a:t>sobre</a:t>
            </a:r>
            <a:r>
              <a:rPr lang="en-US" sz="2200" dirty="0" smtClean="0"/>
              <a:t> </a:t>
            </a:r>
            <a:r>
              <a:rPr lang="en-US" sz="2200" dirty="0" err="1" smtClean="0"/>
              <a:t>eles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52400"/>
            <a:ext cx="6629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</a:rPr>
              <a:t>Valores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Fundamentais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Passos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Seguintes</a:t>
            </a:r>
            <a:endParaRPr lang="en-US" sz="4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12 - 2011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FEA1C-9994-416E-BA12-C3814FCCC7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T101.13                                                     iteenchallenge.org             </a:t>
            </a:r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ands_together_ed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05000"/>
            <a:ext cx="2705597" cy="190636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1295401"/>
            <a:ext cx="8915400" cy="533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00" dirty="0" smtClean="0"/>
              <a:t>5</a:t>
            </a:r>
            <a:r>
              <a:rPr lang="en-US" sz="2200" dirty="0" smtClean="0"/>
              <a:t>. </a:t>
            </a:r>
            <a:r>
              <a:rPr lang="en-US" sz="2200" dirty="0" err="1" smtClean="0"/>
              <a:t>Dedique</a:t>
            </a:r>
            <a:r>
              <a:rPr lang="en-US" sz="2200" dirty="0" smtClean="0"/>
              <a:t>-se a </a:t>
            </a:r>
            <a:r>
              <a:rPr lang="en-US" sz="2200" dirty="0" err="1" smtClean="0"/>
              <a:t>expressar</a:t>
            </a:r>
            <a:r>
              <a:rPr lang="en-US" sz="2200" dirty="0" smtClean="0"/>
              <a:t> o </a:t>
            </a:r>
            <a:r>
              <a:rPr lang="en-US" sz="2200" dirty="0" err="1" smtClean="0"/>
              <a:t>coração</a:t>
            </a:r>
            <a:r>
              <a:rPr lang="en-US" sz="2200" dirty="0" smtClean="0"/>
              <a:t> de Jesus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sua</a:t>
            </a:r>
            <a:r>
              <a:rPr lang="en-US" sz="2200" dirty="0" smtClean="0"/>
              <a:t> </a:t>
            </a:r>
            <a:r>
              <a:rPr lang="en-US" sz="2200" dirty="0" err="1" smtClean="0"/>
              <a:t>vida</a:t>
            </a:r>
            <a:r>
              <a:rPr lang="en-US" sz="2200" dirty="0" smtClean="0"/>
              <a:t> à </a:t>
            </a:r>
            <a:r>
              <a:rPr lang="en-US" sz="2200" dirty="0" err="1" smtClean="0"/>
              <a:t>medida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pratica</a:t>
            </a:r>
            <a:r>
              <a:rPr lang="en-US" sz="2200" dirty="0" smtClean="0"/>
              <a:t> </a:t>
            </a:r>
            <a:r>
              <a:rPr lang="en-US" sz="2200" dirty="0" err="1" smtClean="0"/>
              <a:t>esses</a:t>
            </a:r>
            <a:r>
              <a:rPr lang="en-US" sz="2200" dirty="0" smtClean="0"/>
              <a:t> </a:t>
            </a:r>
            <a:r>
              <a:rPr lang="en-US" sz="2200" dirty="0" err="1" smtClean="0"/>
              <a:t>valores</a:t>
            </a:r>
            <a:r>
              <a:rPr lang="en-US" sz="2200" dirty="0" smtClean="0"/>
              <a:t> </a:t>
            </a:r>
            <a:r>
              <a:rPr lang="en-US" sz="2200" dirty="0" err="1" smtClean="0"/>
              <a:t>fundamentais</a:t>
            </a:r>
            <a:r>
              <a:rPr lang="en-US" sz="2200" dirty="0" smtClean="0"/>
              <a:t>.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 smtClean="0"/>
              <a:t>6. Ore </a:t>
            </a:r>
            <a:r>
              <a:rPr lang="en-US" sz="2200" dirty="0" err="1" smtClean="0"/>
              <a:t>especificamente</a:t>
            </a:r>
            <a:r>
              <a:rPr lang="en-US" sz="2200" dirty="0" smtClean="0"/>
              <a:t> e </a:t>
            </a:r>
            <a:r>
              <a:rPr lang="en-US" sz="2200" dirty="0" err="1" smtClean="0"/>
              <a:t>peça</a:t>
            </a:r>
            <a:r>
              <a:rPr lang="en-US" sz="2200" dirty="0" smtClean="0"/>
              <a:t> a Deus </a:t>
            </a:r>
          </a:p>
          <a:p>
            <a:pPr lvl="0"/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lhe</a:t>
            </a:r>
            <a:r>
              <a:rPr lang="en-US" sz="2200" dirty="0" smtClean="0"/>
              <a:t> </a:t>
            </a:r>
            <a:r>
              <a:rPr lang="en-US" sz="2200" dirty="0" err="1" smtClean="0"/>
              <a:t>ajudar</a:t>
            </a:r>
            <a:r>
              <a:rPr lang="en-US" sz="2200" dirty="0" smtClean="0"/>
              <a:t> a </a:t>
            </a:r>
            <a:r>
              <a:rPr lang="en-US" sz="2200" dirty="0" err="1" smtClean="0"/>
              <a:t>ver</a:t>
            </a:r>
            <a:r>
              <a:rPr lang="en-US" sz="2200" dirty="0" smtClean="0"/>
              <a:t> </a:t>
            </a:r>
            <a:r>
              <a:rPr lang="en-US" sz="2200" dirty="0" err="1" smtClean="0"/>
              <a:t>oportunidades</a:t>
            </a:r>
            <a:r>
              <a:rPr lang="en-US" sz="2200" dirty="0" smtClean="0"/>
              <a:t> de                         </a:t>
            </a:r>
          </a:p>
          <a:p>
            <a:pPr lvl="0"/>
            <a:r>
              <a:rPr lang="en-US" sz="2200" dirty="0" err="1" smtClean="0"/>
              <a:t>demonstrá</a:t>
            </a:r>
            <a:r>
              <a:rPr lang="en-US" sz="2200" dirty="0" smtClean="0"/>
              <a:t>-los a </a:t>
            </a:r>
            <a:r>
              <a:rPr lang="en-US" sz="2200" dirty="0" err="1" smtClean="0"/>
              <a:t>cada</a:t>
            </a:r>
            <a:r>
              <a:rPr lang="en-US" sz="2200" dirty="0" smtClean="0"/>
              <a:t> dia.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 smtClean="0"/>
              <a:t>7. </a:t>
            </a:r>
            <a:r>
              <a:rPr lang="en-US" sz="2200" dirty="0" err="1" smtClean="0"/>
              <a:t>Semanalmente</a:t>
            </a:r>
            <a:r>
              <a:rPr lang="en-US" sz="2200" dirty="0" smtClean="0"/>
              <a:t> </a:t>
            </a:r>
            <a:r>
              <a:rPr lang="en-US" sz="2200" dirty="0" err="1" smtClean="0"/>
              <a:t>nas</a:t>
            </a:r>
            <a:r>
              <a:rPr lang="en-US" sz="2200" dirty="0" smtClean="0"/>
              <a:t> </a:t>
            </a:r>
            <a:r>
              <a:rPr lang="en-US" sz="2200" dirty="0" err="1" smtClean="0"/>
              <a:t>suas</a:t>
            </a:r>
            <a:r>
              <a:rPr lang="en-US" sz="2200" dirty="0" smtClean="0"/>
              <a:t> </a:t>
            </a:r>
            <a:r>
              <a:rPr lang="en-US" sz="2200" dirty="0" err="1" smtClean="0"/>
              <a:t>reuniões</a:t>
            </a:r>
            <a:r>
              <a:rPr lang="en-US" sz="2200" dirty="0" smtClean="0"/>
              <a:t> com o </a:t>
            </a:r>
            <a:r>
              <a:rPr lang="en-US" sz="2200" dirty="0" err="1" smtClean="0"/>
              <a:t>pessoal</a:t>
            </a:r>
            <a:r>
              <a:rPr lang="en-US" sz="2200" dirty="0" smtClean="0"/>
              <a:t> </a:t>
            </a:r>
            <a:r>
              <a:rPr lang="en-US" sz="2200" dirty="0" err="1" smtClean="0"/>
              <a:t>docente</a:t>
            </a:r>
            <a:r>
              <a:rPr lang="en-US" sz="2200" dirty="0" smtClean="0"/>
              <a:t> (staff), </a:t>
            </a:r>
          </a:p>
          <a:p>
            <a:pPr lvl="0"/>
            <a:r>
              <a:rPr lang="en-US" sz="2200" dirty="0" err="1" smtClean="0"/>
              <a:t>Escolha</a:t>
            </a:r>
            <a:r>
              <a:rPr lang="en-US" sz="2200" dirty="0" smtClean="0"/>
              <a:t> um </a:t>
            </a:r>
            <a:r>
              <a:rPr lang="en-US" sz="2200" dirty="0" err="1" smtClean="0"/>
              <a:t>desses</a:t>
            </a:r>
            <a:r>
              <a:rPr lang="en-US" sz="2200" dirty="0" smtClean="0"/>
              <a:t> </a:t>
            </a:r>
            <a:r>
              <a:rPr lang="en-US" sz="2200" dirty="0" err="1" smtClean="0"/>
              <a:t>valores</a:t>
            </a:r>
            <a:r>
              <a:rPr lang="en-US" sz="2200" dirty="0" smtClean="0"/>
              <a:t> </a:t>
            </a:r>
            <a:r>
              <a:rPr lang="en-US" sz="2200" dirty="0" err="1" smtClean="0"/>
              <a:t>fundamentais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a </a:t>
            </a:r>
            <a:r>
              <a:rPr lang="en-US" sz="2200" dirty="0" err="1" smtClean="0"/>
              <a:t>semana</a:t>
            </a:r>
            <a:r>
              <a:rPr lang="en-US" sz="2200" dirty="0" smtClean="0"/>
              <a:t> </a:t>
            </a:r>
            <a:r>
              <a:rPr lang="en-US" sz="2200" dirty="0" err="1" smtClean="0"/>
              <a:t>seguinte</a:t>
            </a:r>
            <a:r>
              <a:rPr lang="en-US" sz="2200" dirty="0" smtClean="0"/>
              <a:t> </a:t>
            </a:r>
            <a:r>
              <a:rPr lang="pt-PT" sz="2200" dirty="0" smtClean="0"/>
              <a:t>e desafie-os a trazerem para a próxima reunião do staff, exemplos de como eles expressaram esse valor fundamental.</a:t>
            </a:r>
          </a:p>
          <a:p>
            <a:pPr lvl="0"/>
            <a:endParaRPr lang="en-US" sz="2200" dirty="0" smtClean="0"/>
          </a:p>
          <a:p>
            <a:pPr lvl="0"/>
            <a:r>
              <a:rPr lang="en-US" sz="2200" dirty="0" smtClean="0"/>
              <a:t>8. </a:t>
            </a:r>
            <a:r>
              <a:rPr lang="pt-PT" sz="2200" dirty="0" smtClean="0"/>
              <a:t>Peça ao seu staff e à sua família para o fazerem prestar contas, para que se você estiver a agir sem um desses valores fundamentais, eles chamem a sua atenção.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0"/>
            <a:ext cx="6629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</a:rPr>
              <a:t>Valores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Fundamentais</a:t>
            </a:r>
            <a:r>
              <a:rPr lang="en-US" sz="4000" b="1" dirty="0" smtClean="0">
                <a:solidFill>
                  <a:schemeClr val="tx2"/>
                </a:solidFill>
              </a:rPr>
              <a:t> – </a:t>
            </a:r>
            <a:r>
              <a:rPr lang="en-US" sz="4000" b="1" dirty="0" err="1" smtClean="0">
                <a:solidFill>
                  <a:schemeClr val="tx2"/>
                </a:solidFill>
              </a:rPr>
              <a:t>Passos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Seguintes</a:t>
            </a:r>
            <a:endParaRPr lang="en-US" sz="4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12 - 2011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FEA1C-9994-416E-BA12-C3814FCCC7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T101.13                                                     iteenchallenge.org             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planetware.com/i/photo/church-steeple-at-sunset-in-oklahoma-ok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09800"/>
            <a:ext cx="3145641" cy="21010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28600" y="1295401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</a:t>
            </a:r>
            <a:r>
              <a:rPr lang="pt-PT" sz="2400" dirty="0" smtClean="0"/>
              <a:t>Determine usar esses valores fundamentais nas grandes decisões da sua vida</a:t>
            </a:r>
            <a:r>
              <a:rPr lang="en-US" sz="2400" dirty="0" smtClean="0"/>
              <a:t>. </a:t>
            </a:r>
            <a:r>
              <a:rPr lang="pt-PT" sz="2400" dirty="0" smtClean="0"/>
              <a:t>Pergunte a si mesmo, Como a </a:t>
            </a:r>
            <a:r>
              <a:rPr lang="pt-PT" sz="2400" u="sng" dirty="0" smtClean="0"/>
              <a:t>inte-gridade</a:t>
            </a:r>
            <a:r>
              <a:rPr lang="pt-PT" sz="2400" dirty="0" smtClean="0"/>
              <a:t> pode falar a esta decisão?</a:t>
            </a:r>
            <a:endParaRPr lang="en-US" sz="2400" dirty="0" smtClean="0"/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10. </a:t>
            </a:r>
            <a:r>
              <a:rPr lang="pt-PT" sz="2400" dirty="0" smtClean="0"/>
              <a:t>No final do dia, reflita nas situa-</a:t>
            </a:r>
          </a:p>
          <a:p>
            <a:pPr lvl="0"/>
            <a:r>
              <a:rPr lang="pt-PT" sz="2400" dirty="0" smtClean="0"/>
              <a:t>ções em que foi capaz de usar um</a:t>
            </a:r>
          </a:p>
          <a:p>
            <a:pPr lvl="0"/>
            <a:r>
              <a:rPr lang="pt-PT" sz="2400" dirty="0" smtClean="0"/>
              <a:t>valor fundamental</a:t>
            </a:r>
            <a:r>
              <a:rPr lang="en-US" sz="2400" dirty="0" smtClean="0"/>
              <a:t>.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11. </a:t>
            </a:r>
            <a:r>
              <a:rPr lang="pt-PT" sz="2400" dirty="0" smtClean="0"/>
              <a:t>Tenha um valor fundamental como </a:t>
            </a:r>
          </a:p>
          <a:p>
            <a:pPr lvl="0"/>
            <a:r>
              <a:rPr lang="pt-PT" sz="2400" dirty="0" smtClean="0"/>
              <a:t>o seu objectivo para toda a semana, buscando formas de o aplicar na sua vida.</a:t>
            </a:r>
          </a:p>
          <a:p>
            <a:pPr lvl="0"/>
            <a:endParaRPr lang="pt-PT" sz="2400" dirty="0" smtClean="0"/>
          </a:p>
          <a:p>
            <a:pPr lvl="0"/>
            <a:r>
              <a:rPr lang="en-US" sz="2400" dirty="0" smtClean="0"/>
              <a:t>12. </a:t>
            </a:r>
            <a:r>
              <a:rPr lang="en-US" sz="2400" dirty="0" err="1" smtClean="0"/>
              <a:t>Fale</a:t>
            </a:r>
            <a:r>
              <a:rPr lang="en-US" sz="2400" dirty="0" smtClean="0"/>
              <a:t> com a </a:t>
            </a:r>
            <a:r>
              <a:rPr lang="en-US" sz="2400" dirty="0" err="1" smtClean="0"/>
              <a:t>sua</a:t>
            </a:r>
            <a:r>
              <a:rPr lang="en-US" sz="2400" dirty="0" smtClean="0"/>
              <a:t> </a:t>
            </a:r>
            <a:r>
              <a:rPr lang="en-US" sz="2400" dirty="0" err="1" smtClean="0"/>
              <a:t>família</a:t>
            </a:r>
            <a:r>
              <a:rPr lang="en-US" sz="2400" dirty="0" smtClean="0"/>
              <a:t>, </a:t>
            </a:r>
            <a:r>
              <a:rPr lang="en-US" sz="2400" dirty="0" err="1" smtClean="0"/>
              <a:t>seus</a:t>
            </a:r>
            <a:r>
              <a:rPr lang="en-US" sz="2400" dirty="0" smtClean="0"/>
              <a:t> </a:t>
            </a:r>
            <a:r>
              <a:rPr lang="en-US" sz="2400" dirty="0" err="1" smtClean="0"/>
              <a:t>colegas</a:t>
            </a:r>
            <a:r>
              <a:rPr lang="en-US" sz="2400" dirty="0" smtClean="0"/>
              <a:t>, </a:t>
            </a:r>
            <a:r>
              <a:rPr lang="en-US" sz="2400" dirty="0" err="1" smtClean="0"/>
              <a:t>sobre</a:t>
            </a:r>
            <a:r>
              <a:rPr lang="en-US" sz="2400" dirty="0" smtClean="0"/>
              <a:t> </a:t>
            </a:r>
            <a:r>
              <a:rPr lang="pt-PT" sz="2400" dirty="0" smtClean="0"/>
              <a:t>esses  exemplos de valores fundamentais aplicados na sua vida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"/>
            <a:ext cx="8534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</a:rPr>
              <a:t>Valores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Fundamentais</a:t>
            </a:r>
            <a:r>
              <a:rPr lang="en-US" sz="4000" b="1" dirty="0" smtClean="0">
                <a:solidFill>
                  <a:schemeClr val="tx2"/>
                </a:solidFill>
              </a:rPr>
              <a:t> – </a:t>
            </a:r>
          </a:p>
          <a:p>
            <a:pPr algn="ctr"/>
            <a:r>
              <a:rPr lang="en-US" sz="4000" b="1" dirty="0" err="1" smtClean="0">
                <a:solidFill>
                  <a:schemeClr val="tx2"/>
                </a:solidFill>
              </a:rPr>
              <a:t>Passos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Seguintes</a:t>
            </a:r>
            <a:endParaRPr lang="en-US" sz="4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12 - 2011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FEA1C-9994-416E-BA12-C3814FCCC7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T101.13                                                     iteenchallenge.org             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108804183_7751eb15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3237555" cy="215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52400" y="1371600"/>
            <a:ext cx="883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13. </a:t>
            </a:r>
            <a:r>
              <a:rPr lang="pt-PT" sz="2400" dirty="0" smtClean="0"/>
              <a:t>No seu estudo Bíblico procure por exemplos desses valores fundamentais.</a:t>
            </a:r>
            <a:endParaRPr lang="en-US" sz="2400" dirty="0" smtClean="0"/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14. </a:t>
            </a:r>
            <a:r>
              <a:rPr lang="pt-PT" sz="2400" dirty="0" smtClean="0"/>
              <a:t>Desenvolva um bloco de notas, um </a:t>
            </a:r>
          </a:p>
          <a:p>
            <a:pPr lvl="0"/>
            <a:r>
              <a:rPr lang="pt-PT" sz="2400" dirty="0" smtClean="0"/>
              <a:t>diário, ou um arquivo onde escreve as </a:t>
            </a:r>
          </a:p>
          <a:p>
            <a:pPr lvl="0"/>
            <a:r>
              <a:rPr lang="pt-PT" sz="2400" dirty="0" smtClean="0"/>
              <a:t>suas experiências de expressar cada </a:t>
            </a:r>
          </a:p>
          <a:p>
            <a:pPr lvl="0"/>
            <a:r>
              <a:rPr lang="pt-PT" sz="2400" dirty="0" smtClean="0"/>
              <a:t>valor fundamental.</a:t>
            </a:r>
            <a:endParaRPr lang="en-US" sz="2400" dirty="0" smtClean="0"/>
          </a:p>
          <a:p>
            <a:pPr lvl="0"/>
            <a:endParaRPr lang="en-US" sz="2400" dirty="0"/>
          </a:p>
          <a:p>
            <a:r>
              <a:rPr lang="en-US" sz="2400" dirty="0" smtClean="0"/>
              <a:t>15. </a:t>
            </a:r>
            <a:r>
              <a:rPr lang="pt-PT" sz="2400" dirty="0" smtClean="0"/>
              <a:t>Com o staff que você supervisa, faça-os prestar contas de como usam os valores fundamentais no seu trabalho.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16. </a:t>
            </a:r>
            <a:r>
              <a:rPr lang="en-US" sz="2400" dirty="0" err="1" smtClean="0"/>
              <a:t>Comece</a:t>
            </a:r>
            <a:r>
              <a:rPr lang="en-US" sz="2400" dirty="0" smtClean="0"/>
              <a:t>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dia</a:t>
            </a:r>
            <a:r>
              <a:rPr lang="en-US" sz="2400" dirty="0" smtClean="0"/>
              <a:t> de </a:t>
            </a:r>
            <a:r>
              <a:rPr lang="en-US" sz="2400" dirty="0" err="1" smtClean="0"/>
              <a:t>trabalho</a:t>
            </a:r>
            <a:r>
              <a:rPr lang="en-US" sz="2400" dirty="0" smtClean="0"/>
              <a:t> </a:t>
            </a:r>
            <a:r>
              <a:rPr lang="en-US" sz="2400" dirty="0" err="1" smtClean="0"/>
              <a:t>revendo</a:t>
            </a:r>
            <a:r>
              <a:rPr lang="en-US" sz="2400" dirty="0" smtClean="0"/>
              <a:t> um dos </a:t>
            </a:r>
            <a:r>
              <a:rPr lang="en-US" sz="2400" dirty="0" err="1" smtClean="0"/>
              <a:t>valores</a:t>
            </a:r>
            <a:r>
              <a:rPr lang="en-US" sz="2400" dirty="0" smtClean="0"/>
              <a:t> </a:t>
            </a:r>
            <a:r>
              <a:rPr lang="en-US" sz="2400" dirty="0" err="1" smtClean="0"/>
              <a:t>fundamentais</a:t>
            </a:r>
            <a:r>
              <a:rPr lang="en-US" sz="2400" dirty="0" smtClean="0"/>
              <a:t> e </a:t>
            </a:r>
            <a:r>
              <a:rPr lang="en-US" sz="2400" dirty="0" err="1" smtClean="0"/>
              <a:t>desafiando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seus</a:t>
            </a:r>
            <a:r>
              <a:rPr lang="en-US" sz="2400" dirty="0" smtClean="0"/>
              <a:t> </a:t>
            </a:r>
            <a:r>
              <a:rPr lang="en-US" sz="2400" dirty="0" err="1" smtClean="0"/>
              <a:t>cooperadores</a:t>
            </a:r>
            <a:r>
              <a:rPr lang="en-US" sz="2400" dirty="0" smtClean="0"/>
              <a:t> a </a:t>
            </a:r>
            <a:r>
              <a:rPr lang="en-US" sz="2400" dirty="0" err="1" smtClean="0"/>
              <a:t>procurarem</a:t>
            </a:r>
            <a:r>
              <a:rPr lang="en-US" sz="2400" dirty="0" smtClean="0"/>
              <a:t> </a:t>
            </a:r>
            <a:r>
              <a:rPr lang="en-US" sz="2400" dirty="0" err="1" smtClean="0"/>
              <a:t>maneiras</a:t>
            </a:r>
            <a:r>
              <a:rPr lang="en-US" sz="2400" dirty="0" smtClean="0"/>
              <a:t> de </a:t>
            </a:r>
            <a:r>
              <a:rPr lang="en-US" sz="2400" dirty="0" err="1" smtClean="0"/>
              <a:t>usarem</a:t>
            </a:r>
            <a:r>
              <a:rPr lang="en-US" sz="2400" dirty="0" smtClean="0"/>
              <a:t> </a:t>
            </a:r>
            <a:r>
              <a:rPr lang="en-US" sz="2400" dirty="0" err="1" smtClean="0"/>
              <a:t>esse</a:t>
            </a:r>
            <a:r>
              <a:rPr lang="en-US" sz="2400" dirty="0" smtClean="0"/>
              <a:t> valor fundamental </a:t>
            </a:r>
            <a:r>
              <a:rPr lang="en-US" sz="2400" dirty="0" err="1" smtClean="0"/>
              <a:t>nesse</a:t>
            </a:r>
            <a:r>
              <a:rPr lang="en-US" sz="2400" dirty="0" smtClean="0"/>
              <a:t> dia..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</a:rPr>
              <a:t>Valores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Fundamentais</a:t>
            </a:r>
            <a:r>
              <a:rPr lang="en-US" sz="4000" b="1" dirty="0" smtClean="0">
                <a:solidFill>
                  <a:schemeClr val="tx2"/>
                </a:solidFill>
              </a:rPr>
              <a:t> – </a:t>
            </a:r>
          </a:p>
          <a:p>
            <a:pPr algn="ctr"/>
            <a:r>
              <a:rPr lang="en-US" sz="4000" b="1" dirty="0" err="1" smtClean="0">
                <a:solidFill>
                  <a:schemeClr val="tx2"/>
                </a:solidFill>
              </a:rPr>
              <a:t>Passos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Seguintes</a:t>
            </a:r>
            <a:endParaRPr lang="en-US" sz="4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12 - 2011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FEA1C-9994-416E-BA12-C3814FCCC7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T101.13                                                     iteenchallenge.org             </a:t>
            </a:r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LP0034166_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57600"/>
            <a:ext cx="4142744" cy="284770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16002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17. </a:t>
            </a:r>
            <a:r>
              <a:rPr lang="pt-PT" sz="2400" dirty="0" smtClean="0"/>
              <a:t>Quando está a lidar com problemas no trabalho, pergunte, que valor fundamental me pode prestar assistência ao lidar com este problema?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r>
              <a:rPr lang="en-US" sz="2400" dirty="0" smtClean="0"/>
              <a:t>18. </a:t>
            </a:r>
            <a:r>
              <a:rPr lang="pt-PT" sz="2400" dirty="0" smtClean="0"/>
              <a:t>Anote percepções/ideias sobre as expressões mais profundas de cada valor fundamental. Torne-se um perito em usar esses valores fundamentais </a:t>
            </a:r>
          </a:p>
          <a:p>
            <a:r>
              <a:rPr lang="pt-PT" sz="2400" dirty="0" smtClean="0"/>
              <a:t>na sua vida diária.</a:t>
            </a:r>
            <a:endParaRPr lang="en-US" sz="2400" dirty="0" smtClean="0"/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19. </a:t>
            </a:r>
            <a:r>
              <a:rPr lang="pt-PT" sz="2400" dirty="0" smtClean="0"/>
              <a:t>Faça um estudo de como </a:t>
            </a:r>
          </a:p>
          <a:p>
            <a:pPr lvl="0"/>
            <a:r>
              <a:rPr lang="pt-PT" sz="2400" dirty="0" smtClean="0"/>
              <a:t>Jesus expressou cada um </a:t>
            </a:r>
          </a:p>
          <a:p>
            <a:pPr lvl="0"/>
            <a:r>
              <a:rPr lang="pt-PT" sz="2400" dirty="0" smtClean="0"/>
              <a:t>desses valores fundamentais.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81000"/>
            <a:ext cx="8763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</a:rPr>
              <a:t>Valores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Fundamentais</a:t>
            </a:r>
            <a:r>
              <a:rPr lang="en-US" sz="4000" b="1" dirty="0" smtClean="0">
                <a:solidFill>
                  <a:schemeClr val="tx2"/>
                </a:solidFill>
              </a:rPr>
              <a:t> – </a:t>
            </a:r>
          </a:p>
          <a:p>
            <a:pPr algn="ctr"/>
            <a:r>
              <a:rPr lang="en-US" sz="4000" b="1" dirty="0" err="1" smtClean="0">
                <a:solidFill>
                  <a:schemeClr val="tx2"/>
                </a:solidFill>
              </a:rPr>
              <a:t>Passos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Seguintes</a:t>
            </a:r>
            <a:endParaRPr lang="en-US" sz="4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12 - 2011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FEA1C-9994-416E-BA12-C3814FCCC7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T101.13                                                     iteenchallenge.org             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400" dirty="0" smtClean="0"/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20. </a:t>
            </a:r>
            <a:r>
              <a:rPr lang="pt-PT" sz="2400" dirty="0" smtClean="0"/>
              <a:t>Faça um estudo de como a sua vida é expressando o oposto de cada valor fundamental</a:t>
            </a:r>
            <a:r>
              <a:rPr lang="en-US" sz="2400" dirty="0" smtClean="0"/>
              <a:t>.</a:t>
            </a:r>
          </a:p>
          <a:p>
            <a:pPr lvl="0"/>
            <a:endParaRPr lang="en-US" sz="2400" dirty="0" smtClean="0"/>
          </a:p>
          <a:p>
            <a:r>
              <a:rPr lang="en-US" sz="2400" dirty="0" smtClean="0"/>
              <a:t>21. </a:t>
            </a:r>
            <a:r>
              <a:rPr lang="pt-PT" sz="2400" dirty="0" smtClean="0"/>
              <a:t>Ensine uma classe sobre cada um desses valores fundamentais.  O planeamento e preparação para cada classe ajudá-lo-ão a compreendê-los melhor.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81000"/>
            <a:ext cx="8763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</a:rPr>
              <a:t>Valores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Fundamentais</a:t>
            </a:r>
            <a:r>
              <a:rPr lang="en-US" sz="4000" b="1" dirty="0" smtClean="0">
                <a:solidFill>
                  <a:schemeClr val="tx2"/>
                </a:solidFill>
              </a:rPr>
              <a:t> – </a:t>
            </a:r>
          </a:p>
          <a:p>
            <a:pPr algn="ctr"/>
            <a:r>
              <a:rPr lang="en-US" sz="4000" b="1" dirty="0" err="1" smtClean="0">
                <a:solidFill>
                  <a:schemeClr val="tx2"/>
                </a:solidFill>
              </a:rPr>
              <a:t>Passos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Seguintes</a:t>
            </a:r>
            <a:endParaRPr lang="en-US" sz="4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962400"/>
            <a:ext cx="3207395" cy="2322513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12 - 2011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FEA1C-9994-416E-BA12-C3814FCCC7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T101.13                                                     iteenchallenge.org             </a:t>
            </a:r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s%5Cintegr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048000"/>
            <a:ext cx="3902075" cy="2925762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86600" y="6203007"/>
            <a:ext cx="1295401" cy="384358"/>
          </a:xfrm>
        </p:spPr>
        <p:txBody>
          <a:bodyPr/>
          <a:lstStyle/>
          <a:p>
            <a:pPr>
              <a:defRPr/>
            </a:pPr>
            <a:r>
              <a:rPr lang="en-US" smtClean="0"/>
              <a:t>12 - 2011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781C9-DC15-448F-BA7D-6D2D1F4E91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3400" y="6203007"/>
            <a:ext cx="4800600" cy="38435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T101.13                                                     iteenchallenge.org          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52593"/>
            <a:ext cx="7163377" cy="1219296"/>
          </a:xfrm>
        </p:spPr>
        <p:txBody>
          <a:bodyPr/>
          <a:lstStyle/>
          <a:p>
            <a:r>
              <a:rPr lang="en-US" b="1" dirty="0" err="1"/>
              <a:t>Questões</a:t>
            </a:r>
            <a:r>
              <a:rPr lang="en-US" b="1" dirty="0"/>
              <a:t> </a:t>
            </a:r>
            <a:r>
              <a:rPr lang="en-US" b="1" dirty="0" err="1"/>
              <a:t>para</a:t>
            </a:r>
            <a:r>
              <a:rPr lang="en-US" b="1" dirty="0"/>
              <a:t> </a:t>
            </a:r>
            <a:r>
              <a:rPr lang="en-US" b="1" dirty="0" err="1"/>
              <a:t>discussão</a:t>
            </a:r>
            <a:endParaRPr lang="en-US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6625" y="3912688"/>
            <a:ext cx="8230752" cy="2556635"/>
          </a:xfrm>
        </p:spPr>
        <p:txBody>
          <a:bodyPr/>
          <a:lstStyle/>
          <a:p>
            <a:pPr>
              <a:buNone/>
            </a:pPr>
            <a:r>
              <a:rPr lang="pt-PT" b="1" u="sng" dirty="0" smtClean="0"/>
              <a:t>Para um estudo mais aprofundado</a:t>
            </a:r>
            <a:r>
              <a:rPr lang="pt-PT" b="1" dirty="0" smtClean="0"/>
              <a:t>: </a:t>
            </a:r>
            <a:r>
              <a:rPr lang="pt-PT" dirty="0" smtClean="0"/>
              <a:t>recomendamos que leia o livro </a:t>
            </a:r>
            <a:r>
              <a:rPr lang="pt-PT" i="1" dirty="0" smtClean="0"/>
              <a:t>Nossos Valores Fundamentais</a:t>
            </a:r>
            <a:r>
              <a:rPr lang="pt-PT" dirty="0" smtClean="0"/>
              <a:t>, do Dr. Jerry Nance (Disponível no Desafio Jovem USA e Desafio Jovem Global).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85255D61-7D49-4BE0-9E9A-7BCB8FD3DF5E}" type="slidenum">
              <a:rPr lang="en-GB"/>
              <a:pPr/>
              <a:t>9</a:t>
            </a:fld>
            <a:endParaRPr lang="en-GB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23493" y="6192930"/>
            <a:ext cx="4605707" cy="384359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dirty="0" smtClean="0"/>
              <a:t>T101.13                                                     iteenchallenge.org             </a:t>
            </a:r>
            <a:endParaRPr lang="en-GB" dirty="0"/>
          </a:p>
        </p:txBody>
      </p:sp>
      <p:pic>
        <p:nvPicPr>
          <p:cNvPr id="16389" name="Picture 5" descr="Core Values Cover7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8306" y="457776"/>
            <a:ext cx="2368106" cy="308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Date Placeholder 6"/>
          <p:cNvSpPr>
            <a:spLocks noGrp="1"/>
          </p:cNvSpPr>
          <p:nvPr>
            <p:ph type="dt" sz="quarter" idx="10"/>
          </p:nvPr>
        </p:nvSpPr>
        <p:spPr bwMode="auto">
          <a:xfrm>
            <a:off x="6172200" y="6203007"/>
            <a:ext cx="2209801" cy="384358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/>
              <a:t>12 - 2011</a:t>
            </a:r>
            <a:endParaRPr lang="en-GB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5dd3b5eab04799935286d652a75b776e2b83c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re ValueTheme1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 ValueTheme1</Template>
  <TotalTime>1473</TotalTime>
  <Words>629</Words>
  <Application>Microsoft Office PowerPoint</Application>
  <PresentationFormat>On-screen Show (4:3)</PresentationFormat>
  <Paragraphs>108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Core ValueTheme1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Questões para discussão</vt:lpstr>
      <vt:lpstr>PowerPoint Presentation</vt:lpstr>
      <vt:lpstr>Contacte: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Teen Challenge Ministry</dc:title>
  <dc:creator>Gregg Fischer</dc:creator>
  <cp:lastModifiedBy>Gregg</cp:lastModifiedBy>
  <cp:revision>100</cp:revision>
  <dcterms:created xsi:type="dcterms:W3CDTF">2009-06-30T20:45:33Z</dcterms:created>
  <dcterms:modified xsi:type="dcterms:W3CDTF">2011-12-20T21:39:16Z</dcterms:modified>
</cp:coreProperties>
</file>