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62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8" y="-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932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presProps" Target="presProps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102" Type="http://schemas.openxmlformats.org/officeDocument/2006/relationships/slide" Target="slides/slide99.xml"/><Relationship Id="rId110" Type="http://schemas.openxmlformats.org/officeDocument/2006/relationships/slide" Target="slides/slide107.xml"/><Relationship Id="rId115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13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14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D5-D1DF-4FAD-B375-A4C715C359F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0A96C-91B8-464A-9D32-F8AD1B61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8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55" name="Picture 5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56" name="Picture 5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33" name="Picture 13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34" name="Picture 13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90" name="Picture 189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91" name="Picture 190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stomShape 1"/>
          <p:cNvSpPr/>
          <p:nvPr/>
        </p:nvSpPr>
        <p:spPr>
          <a:xfrm>
            <a:off x="8305920" y="1440"/>
            <a:ext cx="837360" cy="685584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0F0F"/>
              </a:gs>
            </a:gsLst>
            <a:lin ang="0"/>
          </a:gradFill>
          <a:ln>
            <a:noFill/>
          </a:ln>
        </p:spPr>
      </p:sp>
      <p:sp>
        <p:nvSpPr>
          <p:cNvPr id="24" name="CustomShape 2"/>
          <p:cNvSpPr/>
          <p:nvPr/>
        </p:nvSpPr>
        <p:spPr>
          <a:xfrm>
            <a:off x="1676520" y="0"/>
            <a:ext cx="3042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2" name="CustomShape 3"/>
          <p:cNvSpPr/>
          <p:nvPr/>
        </p:nvSpPr>
        <p:spPr>
          <a:xfrm>
            <a:off x="2743200" y="0"/>
            <a:ext cx="68508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3" name="CustomShape 4"/>
          <p:cNvSpPr/>
          <p:nvPr/>
        </p:nvSpPr>
        <p:spPr>
          <a:xfrm>
            <a:off x="3581280" y="0"/>
            <a:ext cx="380160" cy="6857280"/>
          </a:xfrm>
          <a:prstGeom prst="rect">
            <a:avLst/>
          </a:prstGeom>
          <a:solidFill>
            <a:srgbClr val="800000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>
            <a:off x="2133720" y="0"/>
            <a:ext cx="6087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5" name="CustomShape 6"/>
          <p:cNvSpPr/>
          <p:nvPr/>
        </p:nvSpPr>
        <p:spPr>
          <a:xfrm>
            <a:off x="762120" y="0"/>
            <a:ext cx="9136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6" name="CustomShape 7"/>
          <p:cNvSpPr/>
          <p:nvPr/>
        </p:nvSpPr>
        <p:spPr>
          <a:xfrm>
            <a:off x="457200" y="0"/>
            <a:ext cx="3042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11B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7" name="CustomShape 8"/>
          <p:cNvSpPr/>
          <p:nvPr/>
        </p:nvSpPr>
        <p:spPr>
          <a:xfrm>
            <a:off x="0" y="0"/>
            <a:ext cx="456480" cy="6857280"/>
          </a:xfrm>
          <a:prstGeom prst="rect">
            <a:avLst/>
          </a:prstGeom>
          <a:gradFill>
            <a:gsLst>
              <a:gs pos="0">
                <a:srgbClr val="4B19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8" name="CustomShape 9"/>
          <p:cNvSpPr/>
          <p:nvPr/>
        </p:nvSpPr>
        <p:spPr>
          <a:xfrm>
            <a:off x="342900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9" name="CustomShape 10"/>
          <p:cNvSpPr/>
          <p:nvPr/>
        </p:nvSpPr>
        <p:spPr>
          <a:xfrm>
            <a:off x="441972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1981080" y="0"/>
            <a:ext cx="22788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5238720" y="0"/>
            <a:ext cx="39924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7391520" y="0"/>
            <a:ext cx="2278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3" name="CustomShape 14"/>
          <p:cNvSpPr/>
          <p:nvPr/>
        </p:nvSpPr>
        <p:spPr>
          <a:xfrm>
            <a:off x="7315200" y="0"/>
            <a:ext cx="10659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14" name="CustomShape 15"/>
          <p:cNvSpPr/>
          <p:nvPr/>
        </p:nvSpPr>
        <p:spPr>
          <a:xfrm>
            <a:off x="5562720" y="0"/>
            <a:ext cx="9900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5" name="CustomShape 16"/>
          <p:cNvSpPr/>
          <p:nvPr/>
        </p:nvSpPr>
        <p:spPr>
          <a:xfrm>
            <a:off x="609588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6" name="CustomShape 17"/>
          <p:cNvSpPr/>
          <p:nvPr/>
        </p:nvSpPr>
        <p:spPr>
          <a:xfrm>
            <a:off x="693432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7" name="CustomShape 18"/>
          <p:cNvSpPr/>
          <p:nvPr/>
        </p:nvSpPr>
        <p:spPr>
          <a:xfrm>
            <a:off x="4254480" y="0"/>
            <a:ext cx="2404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3755880" y="0"/>
            <a:ext cx="5328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1440" y="6151680"/>
            <a:ext cx="9143280" cy="70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20" name="CustomShape 21"/>
          <p:cNvSpPr/>
          <p:nvPr/>
        </p:nvSpPr>
        <p:spPr>
          <a:xfrm>
            <a:off x="0" y="6138720"/>
            <a:ext cx="9159120" cy="2754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0808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21" name="PlaceHolder 2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8305920" y="1440"/>
            <a:ext cx="837360" cy="685584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0F0F"/>
              </a:gs>
            </a:gsLst>
            <a:lin ang="0"/>
          </a:gradFill>
          <a:ln>
            <a:noFill/>
          </a:ln>
        </p:spPr>
      </p:sp>
      <p:sp>
        <p:nvSpPr>
          <p:cNvPr id="58" name="CustomShape 2"/>
          <p:cNvSpPr/>
          <p:nvPr/>
        </p:nvSpPr>
        <p:spPr>
          <a:xfrm>
            <a:off x="1676520" y="0"/>
            <a:ext cx="3042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59" name="CustomShape 3"/>
          <p:cNvSpPr/>
          <p:nvPr/>
        </p:nvSpPr>
        <p:spPr>
          <a:xfrm>
            <a:off x="2743200" y="0"/>
            <a:ext cx="68508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60" name="CustomShape 4"/>
          <p:cNvSpPr/>
          <p:nvPr/>
        </p:nvSpPr>
        <p:spPr>
          <a:xfrm>
            <a:off x="3581280" y="0"/>
            <a:ext cx="380160" cy="6857280"/>
          </a:xfrm>
          <a:prstGeom prst="rect">
            <a:avLst/>
          </a:prstGeom>
          <a:solidFill>
            <a:srgbClr val="800000"/>
          </a:solidFill>
          <a:ln>
            <a:noFill/>
          </a:ln>
        </p:spPr>
      </p:sp>
      <p:sp>
        <p:nvSpPr>
          <p:cNvPr id="61" name="CustomShape 5"/>
          <p:cNvSpPr/>
          <p:nvPr/>
        </p:nvSpPr>
        <p:spPr>
          <a:xfrm>
            <a:off x="2133720" y="0"/>
            <a:ext cx="6087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62" name="CustomShape 6"/>
          <p:cNvSpPr/>
          <p:nvPr/>
        </p:nvSpPr>
        <p:spPr>
          <a:xfrm>
            <a:off x="762120" y="0"/>
            <a:ext cx="9136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63" name="CustomShape 7"/>
          <p:cNvSpPr/>
          <p:nvPr/>
        </p:nvSpPr>
        <p:spPr>
          <a:xfrm>
            <a:off x="457200" y="0"/>
            <a:ext cx="3042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11B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64" name="CustomShape 8"/>
          <p:cNvSpPr/>
          <p:nvPr/>
        </p:nvSpPr>
        <p:spPr>
          <a:xfrm>
            <a:off x="0" y="0"/>
            <a:ext cx="456480" cy="6857280"/>
          </a:xfrm>
          <a:prstGeom prst="rect">
            <a:avLst/>
          </a:prstGeom>
          <a:gradFill>
            <a:gsLst>
              <a:gs pos="0">
                <a:srgbClr val="4B19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65" name="CustomShape 9"/>
          <p:cNvSpPr/>
          <p:nvPr/>
        </p:nvSpPr>
        <p:spPr>
          <a:xfrm>
            <a:off x="342900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66" name="CustomShape 10"/>
          <p:cNvSpPr/>
          <p:nvPr/>
        </p:nvSpPr>
        <p:spPr>
          <a:xfrm>
            <a:off x="441972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67" name="CustomShape 11"/>
          <p:cNvSpPr/>
          <p:nvPr/>
        </p:nvSpPr>
        <p:spPr>
          <a:xfrm>
            <a:off x="1981080" y="0"/>
            <a:ext cx="22788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68" name="CustomShape 12"/>
          <p:cNvSpPr/>
          <p:nvPr/>
        </p:nvSpPr>
        <p:spPr>
          <a:xfrm>
            <a:off x="5238720" y="0"/>
            <a:ext cx="39924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69" name="CustomShape 13"/>
          <p:cNvSpPr/>
          <p:nvPr/>
        </p:nvSpPr>
        <p:spPr>
          <a:xfrm>
            <a:off x="7391520" y="0"/>
            <a:ext cx="2278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70" name="CustomShape 14"/>
          <p:cNvSpPr/>
          <p:nvPr/>
        </p:nvSpPr>
        <p:spPr>
          <a:xfrm>
            <a:off x="7315200" y="0"/>
            <a:ext cx="10659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71" name="CustomShape 15"/>
          <p:cNvSpPr/>
          <p:nvPr/>
        </p:nvSpPr>
        <p:spPr>
          <a:xfrm>
            <a:off x="5562720" y="0"/>
            <a:ext cx="9900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72" name="CustomShape 16"/>
          <p:cNvSpPr/>
          <p:nvPr/>
        </p:nvSpPr>
        <p:spPr>
          <a:xfrm>
            <a:off x="609588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73" name="CustomShape 17"/>
          <p:cNvSpPr/>
          <p:nvPr/>
        </p:nvSpPr>
        <p:spPr>
          <a:xfrm>
            <a:off x="693432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74" name="CustomShape 18"/>
          <p:cNvSpPr/>
          <p:nvPr/>
        </p:nvSpPr>
        <p:spPr>
          <a:xfrm>
            <a:off x="4254480" y="0"/>
            <a:ext cx="2404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75" name="CustomShape 19"/>
          <p:cNvSpPr/>
          <p:nvPr/>
        </p:nvSpPr>
        <p:spPr>
          <a:xfrm>
            <a:off x="3755880" y="0"/>
            <a:ext cx="5328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76" name="CustomShape 20"/>
          <p:cNvSpPr/>
          <p:nvPr/>
        </p:nvSpPr>
        <p:spPr>
          <a:xfrm>
            <a:off x="1440" y="6151680"/>
            <a:ext cx="9143280" cy="70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77" name="CustomShape 21"/>
          <p:cNvSpPr/>
          <p:nvPr/>
        </p:nvSpPr>
        <p:spPr>
          <a:xfrm>
            <a:off x="0" y="6138720"/>
            <a:ext cx="9159120" cy="2754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0808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78" name="CustomShape 22"/>
          <p:cNvSpPr/>
          <p:nvPr/>
        </p:nvSpPr>
        <p:spPr>
          <a:xfrm>
            <a:off x="8305920" y="1440"/>
            <a:ext cx="837360" cy="685584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0F0F"/>
              </a:gs>
            </a:gsLst>
            <a:lin ang="0"/>
          </a:gradFill>
          <a:ln>
            <a:noFill/>
          </a:ln>
        </p:spPr>
      </p:sp>
      <p:sp>
        <p:nvSpPr>
          <p:cNvPr id="79" name="CustomShape 23"/>
          <p:cNvSpPr/>
          <p:nvPr/>
        </p:nvSpPr>
        <p:spPr>
          <a:xfrm>
            <a:off x="1676520" y="0"/>
            <a:ext cx="3042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80" name="CustomShape 24"/>
          <p:cNvSpPr/>
          <p:nvPr/>
        </p:nvSpPr>
        <p:spPr>
          <a:xfrm>
            <a:off x="2743200" y="0"/>
            <a:ext cx="68508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81" name="CustomShape 25"/>
          <p:cNvSpPr/>
          <p:nvPr/>
        </p:nvSpPr>
        <p:spPr>
          <a:xfrm>
            <a:off x="3581280" y="0"/>
            <a:ext cx="380160" cy="6857280"/>
          </a:xfrm>
          <a:prstGeom prst="rect">
            <a:avLst/>
          </a:prstGeom>
          <a:solidFill>
            <a:srgbClr val="800000"/>
          </a:solidFill>
          <a:ln>
            <a:noFill/>
          </a:ln>
        </p:spPr>
      </p:sp>
      <p:sp>
        <p:nvSpPr>
          <p:cNvPr id="82" name="CustomShape 26"/>
          <p:cNvSpPr/>
          <p:nvPr/>
        </p:nvSpPr>
        <p:spPr>
          <a:xfrm>
            <a:off x="2133720" y="0"/>
            <a:ext cx="6087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83" name="CustomShape 27"/>
          <p:cNvSpPr/>
          <p:nvPr/>
        </p:nvSpPr>
        <p:spPr>
          <a:xfrm>
            <a:off x="762120" y="0"/>
            <a:ext cx="9136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84" name="CustomShape 28"/>
          <p:cNvSpPr/>
          <p:nvPr/>
        </p:nvSpPr>
        <p:spPr>
          <a:xfrm>
            <a:off x="457200" y="0"/>
            <a:ext cx="3042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11B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85" name="CustomShape 29"/>
          <p:cNvSpPr/>
          <p:nvPr/>
        </p:nvSpPr>
        <p:spPr>
          <a:xfrm>
            <a:off x="0" y="0"/>
            <a:ext cx="456480" cy="6857280"/>
          </a:xfrm>
          <a:prstGeom prst="rect">
            <a:avLst/>
          </a:prstGeom>
          <a:gradFill>
            <a:gsLst>
              <a:gs pos="0">
                <a:srgbClr val="4B19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86" name="CustomShape 30"/>
          <p:cNvSpPr/>
          <p:nvPr/>
        </p:nvSpPr>
        <p:spPr>
          <a:xfrm>
            <a:off x="342900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87" name="CustomShape 31"/>
          <p:cNvSpPr/>
          <p:nvPr/>
        </p:nvSpPr>
        <p:spPr>
          <a:xfrm>
            <a:off x="441972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88" name="CustomShape 32"/>
          <p:cNvSpPr/>
          <p:nvPr/>
        </p:nvSpPr>
        <p:spPr>
          <a:xfrm>
            <a:off x="1981080" y="0"/>
            <a:ext cx="22788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89" name="CustomShape 33"/>
          <p:cNvSpPr/>
          <p:nvPr/>
        </p:nvSpPr>
        <p:spPr>
          <a:xfrm>
            <a:off x="5238720" y="0"/>
            <a:ext cx="39924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90" name="CustomShape 34"/>
          <p:cNvSpPr/>
          <p:nvPr/>
        </p:nvSpPr>
        <p:spPr>
          <a:xfrm>
            <a:off x="7391520" y="0"/>
            <a:ext cx="2278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91" name="CustomShape 35"/>
          <p:cNvSpPr/>
          <p:nvPr/>
        </p:nvSpPr>
        <p:spPr>
          <a:xfrm>
            <a:off x="7315200" y="0"/>
            <a:ext cx="10659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92" name="CustomShape 36"/>
          <p:cNvSpPr/>
          <p:nvPr/>
        </p:nvSpPr>
        <p:spPr>
          <a:xfrm>
            <a:off x="5562720" y="0"/>
            <a:ext cx="9900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93" name="CustomShape 37"/>
          <p:cNvSpPr/>
          <p:nvPr/>
        </p:nvSpPr>
        <p:spPr>
          <a:xfrm>
            <a:off x="609588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94" name="CustomShape 38"/>
          <p:cNvSpPr/>
          <p:nvPr/>
        </p:nvSpPr>
        <p:spPr>
          <a:xfrm>
            <a:off x="693432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95" name="CustomShape 39"/>
          <p:cNvSpPr/>
          <p:nvPr/>
        </p:nvSpPr>
        <p:spPr>
          <a:xfrm>
            <a:off x="4254480" y="0"/>
            <a:ext cx="2404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96" name="CustomShape 40"/>
          <p:cNvSpPr/>
          <p:nvPr/>
        </p:nvSpPr>
        <p:spPr>
          <a:xfrm>
            <a:off x="3755880" y="0"/>
            <a:ext cx="5328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97" name="CustomShape 41"/>
          <p:cNvSpPr/>
          <p:nvPr/>
        </p:nvSpPr>
        <p:spPr>
          <a:xfrm>
            <a:off x="1440" y="6151680"/>
            <a:ext cx="9143280" cy="70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98" name="CustomShape 42"/>
          <p:cNvSpPr/>
          <p:nvPr/>
        </p:nvSpPr>
        <p:spPr>
          <a:xfrm>
            <a:off x="0" y="6138720"/>
            <a:ext cx="9159120" cy="2754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0808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99" name="PlaceHolder 43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8880" cy="1139400"/>
          </a:xfrm>
          <a:prstGeom prst="rect">
            <a:avLst/>
          </a:prstGeom>
        </p:spPr>
        <p:txBody>
          <a:bodyPr wrap="none" lIns="0" tIns="0" rIns="0" bIns="0" anchor="ctr" anchorCtr="1"/>
          <a:lstStyle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100" name="PlaceHolder 4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8305920" y="1440"/>
            <a:ext cx="837360" cy="685584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0F0F"/>
              </a:gs>
            </a:gsLst>
            <a:lin ang="0"/>
          </a:gradFill>
          <a:ln>
            <a:noFill/>
          </a:ln>
        </p:spPr>
      </p:sp>
      <p:sp>
        <p:nvSpPr>
          <p:cNvPr id="136" name="CustomShape 2"/>
          <p:cNvSpPr/>
          <p:nvPr/>
        </p:nvSpPr>
        <p:spPr>
          <a:xfrm>
            <a:off x="1676520" y="0"/>
            <a:ext cx="3042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37" name="CustomShape 3"/>
          <p:cNvSpPr/>
          <p:nvPr/>
        </p:nvSpPr>
        <p:spPr>
          <a:xfrm>
            <a:off x="2743200" y="0"/>
            <a:ext cx="68508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38" name="CustomShape 4"/>
          <p:cNvSpPr/>
          <p:nvPr/>
        </p:nvSpPr>
        <p:spPr>
          <a:xfrm>
            <a:off x="3581280" y="0"/>
            <a:ext cx="380160" cy="6857280"/>
          </a:xfrm>
          <a:prstGeom prst="rect">
            <a:avLst/>
          </a:prstGeom>
          <a:solidFill>
            <a:srgbClr val="800000"/>
          </a:solidFill>
          <a:ln>
            <a:noFill/>
          </a:ln>
        </p:spPr>
      </p:sp>
      <p:sp>
        <p:nvSpPr>
          <p:cNvPr id="139" name="CustomShape 5"/>
          <p:cNvSpPr/>
          <p:nvPr/>
        </p:nvSpPr>
        <p:spPr>
          <a:xfrm>
            <a:off x="2133720" y="0"/>
            <a:ext cx="6087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140" name="CustomShape 6"/>
          <p:cNvSpPr/>
          <p:nvPr/>
        </p:nvSpPr>
        <p:spPr>
          <a:xfrm>
            <a:off x="762120" y="0"/>
            <a:ext cx="9136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141" name="CustomShape 7"/>
          <p:cNvSpPr/>
          <p:nvPr/>
        </p:nvSpPr>
        <p:spPr>
          <a:xfrm>
            <a:off x="457200" y="0"/>
            <a:ext cx="3042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11B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42" name="CustomShape 8"/>
          <p:cNvSpPr/>
          <p:nvPr/>
        </p:nvSpPr>
        <p:spPr>
          <a:xfrm>
            <a:off x="0" y="0"/>
            <a:ext cx="456480" cy="6857280"/>
          </a:xfrm>
          <a:prstGeom prst="rect">
            <a:avLst/>
          </a:prstGeom>
          <a:gradFill>
            <a:gsLst>
              <a:gs pos="0">
                <a:srgbClr val="4B19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43" name="CustomShape 9"/>
          <p:cNvSpPr/>
          <p:nvPr/>
        </p:nvSpPr>
        <p:spPr>
          <a:xfrm>
            <a:off x="342900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144" name="CustomShape 10"/>
          <p:cNvSpPr/>
          <p:nvPr/>
        </p:nvSpPr>
        <p:spPr>
          <a:xfrm>
            <a:off x="441972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45" name="CustomShape 11"/>
          <p:cNvSpPr/>
          <p:nvPr/>
        </p:nvSpPr>
        <p:spPr>
          <a:xfrm>
            <a:off x="1981080" y="0"/>
            <a:ext cx="22788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146" name="CustomShape 12"/>
          <p:cNvSpPr/>
          <p:nvPr/>
        </p:nvSpPr>
        <p:spPr>
          <a:xfrm>
            <a:off x="5238720" y="0"/>
            <a:ext cx="399240" cy="6857280"/>
          </a:xfrm>
          <a:prstGeom prst="rect">
            <a:avLst/>
          </a:prstGeom>
          <a:solidFill>
            <a:srgbClr val="602000"/>
          </a:solidFill>
          <a:ln>
            <a:noFill/>
          </a:ln>
        </p:spPr>
      </p:sp>
      <p:sp>
        <p:nvSpPr>
          <p:cNvPr id="147" name="CustomShape 13"/>
          <p:cNvSpPr/>
          <p:nvPr/>
        </p:nvSpPr>
        <p:spPr>
          <a:xfrm>
            <a:off x="7391520" y="0"/>
            <a:ext cx="2278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48" name="CustomShape 14"/>
          <p:cNvSpPr/>
          <p:nvPr/>
        </p:nvSpPr>
        <p:spPr>
          <a:xfrm>
            <a:off x="7315200" y="0"/>
            <a:ext cx="10659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149" name="CustomShape 15"/>
          <p:cNvSpPr/>
          <p:nvPr/>
        </p:nvSpPr>
        <p:spPr>
          <a:xfrm>
            <a:off x="5562720" y="0"/>
            <a:ext cx="99000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50" name="CustomShape 16"/>
          <p:cNvSpPr/>
          <p:nvPr/>
        </p:nvSpPr>
        <p:spPr>
          <a:xfrm>
            <a:off x="6095880" y="0"/>
            <a:ext cx="83736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51" name="CustomShape 17"/>
          <p:cNvSpPr/>
          <p:nvPr/>
        </p:nvSpPr>
        <p:spPr>
          <a:xfrm>
            <a:off x="6934320" y="0"/>
            <a:ext cx="38016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50000">
                <a:srgbClr val="5C1E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52" name="CustomShape 18"/>
          <p:cNvSpPr/>
          <p:nvPr/>
        </p:nvSpPr>
        <p:spPr>
          <a:xfrm>
            <a:off x="4254480" y="0"/>
            <a:ext cx="240480" cy="6857280"/>
          </a:xfrm>
          <a:prstGeom prst="rect">
            <a:avLst/>
          </a:prstGeom>
          <a:gradFill>
            <a:gsLst>
              <a:gs pos="0">
                <a:srgbClr val="602000"/>
              </a:gs>
              <a:gs pos="100000">
                <a:srgbClr val="800000"/>
              </a:gs>
            </a:gsLst>
            <a:lin ang="0"/>
          </a:gradFill>
          <a:ln>
            <a:noFill/>
          </a:ln>
        </p:spPr>
      </p:sp>
      <p:sp>
        <p:nvSpPr>
          <p:cNvPr id="153" name="CustomShape 19"/>
          <p:cNvSpPr/>
          <p:nvPr/>
        </p:nvSpPr>
        <p:spPr>
          <a:xfrm>
            <a:off x="3755880" y="0"/>
            <a:ext cx="532800" cy="6857280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602000"/>
              </a:gs>
            </a:gsLst>
            <a:lin ang="0"/>
          </a:gradFill>
          <a:ln>
            <a:noFill/>
          </a:ln>
        </p:spPr>
      </p:sp>
      <p:sp>
        <p:nvSpPr>
          <p:cNvPr id="154" name="CustomShape 20"/>
          <p:cNvSpPr/>
          <p:nvPr/>
        </p:nvSpPr>
        <p:spPr>
          <a:xfrm>
            <a:off x="1440" y="6151680"/>
            <a:ext cx="9143280" cy="70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155" name="CustomShape 21"/>
          <p:cNvSpPr/>
          <p:nvPr/>
        </p:nvSpPr>
        <p:spPr>
          <a:xfrm>
            <a:off x="0" y="6138720"/>
            <a:ext cx="9159120" cy="2754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0808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</p:sp>
      <p:sp>
        <p:nvSpPr>
          <p:cNvPr id="156" name="PlaceHolder 2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157" name="PlaceHolder 2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881B971-E698-4178-A167-EBFA19C80652}" type="slidenum">
              <a:rPr lang="pt-BR" sz="1000">
                <a:solidFill>
                  <a:srgbClr val="FFFFFF"/>
                </a:solidFill>
                <a:latin typeface="Tahoma"/>
              </a:rPr>
              <a:t>1</a:t>
            </a:fld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194" name="CustomShape 3"/>
          <p:cNvSpPr/>
          <p:nvPr/>
        </p:nvSpPr>
        <p:spPr>
          <a:xfrm>
            <a:off x="358920" y="1268280"/>
            <a:ext cx="8228880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800" b="1" dirty="0">
                <a:solidFill>
                  <a:srgbClr val="FFFFCC"/>
                </a:solidFill>
                <a:latin typeface="Tahoma"/>
              </a:rPr>
              <a:t>Disciplinando os Alunos no Programa Residencial </a:t>
            </a:r>
            <a:endParaRPr dirty="0"/>
          </a:p>
          <a:p>
            <a:r>
              <a:rPr lang="pt-BR" sz="4800" b="1" dirty="0">
                <a:solidFill>
                  <a:srgbClr val="FFFFCC"/>
                </a:solidFill>
                <a:latin typeface="Tahoma"/>
              </a:rPr>
              <a:t>do Desafio Jovem </a:t>
            </a:r>
            <a:endParaRPr dirty="0"/>
          </a:p>
          <a:p>
            <a:r>
              <a:rPr lang="pt-BR" sz="2400" i="1" dirty="0">
                <a:solidFill>
                  <a:srgbClr val="FFFFCC"/>
                </a:solidFill>
                <a:latin typeface="Tahoma"/>
              </a:rPr>
              <a:t>Disciplining Students in the </a:t>
            </a:r>
            <a:r>
              <a:rPr lang="pt-BR" sz="2400" i="1" dirty="0" smtClean="0">
                <a:solidFill>
                  <a:srgbClr val="FFFFCC"/>
                </a:solidFill>
                <a:latin typeface="Tahoma"/>
              </a:rPr>
              <a:t>Teen </a:t>
            </a:r>
            <a:r>
              <a:rPr lang="pt-BR" sz="2400" i="1" dirty="0">
                <a:solidFill>
                  <a:srgbClr val="FFFFCC"/>
                </a:solidFill>
                <a:latin typeface="Tahoma"/>
              </a:rPr>
              <a:t>Challenge Program</a:t>
            </a:r>
            <a:endParaRPr dirty="0"/>
          </a:p>
        </p:txBody>
      </p:sp>
      <p:sp>
        <p:nvSpPr>
          <p:cNvPr id="195" name="CustomShape 4"/>
          <p:cNvSpPr/>
          <p:nvPr/>
        </p:nvSpPr>
        <p:spPr>
          <a:xfrm>
            <a:off x="457200" y="4292640"/>
            <a:ext cx="8228880" cy="118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By Por Dave Batty</a:t>
            </a:r>
            <a:endParaRPr/>
          </a:p>
        </p:txBody>
      </p:sp>
      <p:pic>
        <p:nvPicPr>
          <p:cNvPr id="196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5499720" y="444708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197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 dirty="0">
                <a:solidFill>
                  <a:srgbClr val="FFFFFF"/>
                </a:solidFill>
                <a:latin typeface="Tahoma"/>
              </a:rPr>
              <a:t>iteenchallenge.org                               </a:t>
            </a:r>
            <a:r>
              <a:rPr lang="pt-BR" sz="1000" dirty="0" smtClean="0">
                <a:solidFill>
                  <a:srgbClr val="FFFFFF"/>
                </a:solidFill>
                <a:latin typeface="Tahoma"/>
              </a:rPr>
              <a:t>9/2013</a:t>
            </a:r>
            <a:endParaRPr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E1F0220-5570-4DE8-A637-E680E9124D10}" type="slidenum">
              <a:rPr lang="pt-BR" sz="1000">
                <a:solidFill>
                  <a:srgbClr val="FFFFFF"/>
                </a:solidFill>
                <a:latin typeface="Tahoma"/>
              </a:rPr>
              <a:t>10</a:t>
            </a:fld>
            <a:endParaRPr/>
          </a:p>
        </p:txBody>
      </p:sp>
      <p:sp>
        <p:nvSpPr>
          <p:cNvPr id="235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36" name="CustomShape 3"/>
          <p:cNvSpPr/>
          <p:nvPr/>
        </p:nvSpPr>
        <p:spPr>
          <a:xfrm>
            <a:off x="469669" y="7620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	C</a:t>
            </a:r>
            <a:r>
              <a:rPr lang="pt-BR" sz="3600" dirty="0">
                <a:solidFill>
                  <a:srgbClr val="FFFFFF"/>
                </a:solidFill>
                <a:latin typeface="Tahoma"/>
              </a:rPr>
              <a:t>omo você lida com a disciplina irá rapidamente mostrar a profundidade do carater em sua vida. Isso também irá expor suas fraquezas. </a:t>
            </a:r>
            <a:endParaRPr lang="pt-BR" sz="36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endParaRPr lang="en-US" sz="2800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en-US" sz="2800" i="1" dirty="0" smtClean="0">
                <a:solidFill>
                  <a:srgbClr val="FFFFFF"/>
                </a:solidFill>
                <a:latin typeface="Tahoma"/>
              </a:rPr>
              <a:t>How you handle discipline will quickly show the depth of character in your life.  </a:t>
            </a:r>
            <a:br>
              <a:rPr lang="en-US" sz="2800" i="1" dirty="0" smtClean="0">
                <a:solidFill>
                  <a:srgbClr val="FFFFFF"/>
                </a:solidFill>
                <a:latin typeface="Tahoma"/>
              </a:rPr>
            </a:br>
            <a:r>
              <a:rPr lang="en-US" sz="2800" i="1" dirty="0" smtClean="0">
                <a:solidFill>
                  <a:srgbClr val="FFFFFF"/>
                </a:solidFill>
                <a:latin typeface="Tahoma"/>
              </a:rPr>
              <a:t>It will also expose your weaknesses. </a:t>
            </a:r>
            <a:endParaRPr sz="1400" i="1" dirty="0"/>
          </a:p>
        </p:txBody>
      </p:sp>
      <p:sp>
        <p:nvSpPr>
          <p:cNvPr id="237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C. Permanecer calmo durante um problema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		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Stay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calm during a problem</a:t>
            </a:r>
            <a:endParaRPr dirty="0"/>
          </a:p>
        </p:txBody>
      </p:sp>
      <p:sp>
        <p:nvSpPr>
          <p:cNvPr id="67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Agora é fácil perceber na sua vida comentários desrespeitosos ou críticas injustificadas?            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How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easy is it for you right now in life to take disrespectful comments or unjustified criticism?</a:t>
            </a:r>
            <a:endParaRPr dirty="0"/>
          </a:p>
        </p:txBody>
      </p:sp>
      <p:sp>
        <p:nvSpPr>
          <p:cNvPr id="67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5FE4F54-C843-4E60-B310-FB3CE4F67225}" type="slidenum">
              <a:rPr lang="pt-BR" sz="1000">
                <a:solidFill>
                  <a:srgbClr val="FFFFFF"/>
                </a:solidFill>
                <a:latin typeface="Tahoma"/>
              </a:rPr>
              <a:t>100</a:t>
            </a:fld>
            <a:endParaRPr/>
          </a:p>
        </p:txBody>
      </p:sp>
      <p:sp>
        <p:nvSpPr>
          <p:cNvPr id="67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7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C. Permanecer calmo durante um problema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Stay calm during a problem</a:t>
            </a:r>
            <a:endParaRPr/>
          </a:p>
        </p:txBody>
      </p:sp>
      <p:sp>
        <p:nvSpPr>
          <p:cNvPr id="67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Provérbios 15:1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“A resposta branda desvia o furor, mas a palavra dura suscita a ira.” NVI        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Proverbs 15:1 (NIV)</a:t>
            </a: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A gentle answer turns away wrath, but a harsh word stirs up anger.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7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2041235-C353-4FCA-A4A3-5BFEE6538803}" type="slidenum">
              <a:rPr lang="pt-BR" sz="1000">
                <a:solidFill>
                  <a:srgbClr val="FFFFFF"/>
                </a:solidFill>
                <a:latin typeface="Tahoma"/>
              </a:rPr>
              <a:t>101</a:t>
            </a:fld>
            <a:endParaRPr/>
          </a:p>
        </p:txBody>
      </p:sp>
      <p:sp>
        <p:nvSpPr>
          <p:cNvPr id="67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7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E. Paciência x frustração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Patience vs. frustration</a:t>
            </a:r>
            <a:endParaRPr/>
          </a:p>
        </p:txBody>
      </p:sp>
      <p:sp>
        <p:nvSpPr>
          <p:cNvPr id="68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Que situações relacionadas com a disciplina que você acha que seria mais frustrante para você?         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What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situations related to discipline do you think would be most frustrating to you?</a:t>
            </a:r>
            <a:endParaRPr dirty="0"/>
          </a:p>
        </p:txBody>
      </p:sp>
      <p:sp>
        <p:nvSpPr>
          <p:cNvPr id="68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AE24A14-153D-43E1-8947-76AD3C72045E}" type="slidenum">
              <a:rPr lang="pt-BR" sz="1000">
                <a:solidFill>
                  <a:srgbClr val="FFFFFF"/>
                </a:solidFill>
                <a:latin typeface="Tahoma"/>
              </a:rPr>
              <a:t>102</a:t>
            </a:fld>
            <a:endParaRPr/>
          </a:p>
        </p:txBody>
      </p:sp>
      <p:sp>
        <p:nvSpPr>
          <p:cNvPr id="68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8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E. Paciência x frustração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Patience vs. frustration</a:t>
            </a:r>
            <a:endParaRPr/>
          </a:p>
        </p:txBody>
      </p:sp>
      <p:sp>
        <p:nvSpPr>
          <p:cNvPr id="68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Quais são algumas maneiras adequadas ou inadequadas para expressar paciência no contexto da disciplina de alunos no programa do Desafio Jovem?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What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are some appropriate or inappropriate ways to express patience in the context of disciplining students in the Teen Challenge program?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8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D40F821-E6A9-4948-9D61-034EAEF69C68}" type="slidenum">
              <a:rPr lang="pt-BR" sz="1000">
                <a:solidFill>
                  <a:srgbClr val="FFFFFF"/>
                </a:solidFill>
                <a:latin typeface="Tahoma"/>
              </a:rPr>
              <a:t>103</a:t>
            </a:fld>
            <a:endParaRPr/>
          </a:p>
        </p:txBody>
      </p:sp>
      <p:sp>
        <p:nvSpPr>
          <p:cNvPr id="68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8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CustomShape 1"/>
          <p:cNvSpPr/>
          <p:nvPr/>
        </p:nvSpPr>
        <p:spPr>
          <a:xfrm>
            <a:off x="745040" y="1828800"/>
            <a:ext cx="7771680" cy="1828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800" dirty="0">
                <a:solidFill>
                  <a:srgbClr val="FFFFCC"/>
                </a:solidFill>
                <a:latin typeface="Tahoma"/>
              </a:rPr>
              <a:t>Capítulo 10</a:t>
            </a:r>
            <a:endParaRPr dirty="0"/>
          </a:p>
          <a:p>
            <a:r>
              <a:rPr lang="pt-BR" sz="4800" dirty="0">
                <a:solidFill>
                  <a:srgbClr val="FFFFCC"/>
                </a:solidFill>
                <a:latin typeface="Tahoma"/>
              </a:rPr>
              <a:t>Situações especiais de disciplina                              </a:t>
            </a:r>
            <a:endParaRPr dirty="0"/>
          </a:p>
          <a:p>
            <a:r>
              <a:rPr lang="pt-BR" sz="3600" i="1" dirty="0">
                <a:solidFill>
                  <a:srgbClr val="FFFFCC"/>
                </a:solidFill>
                <a:latin typeface="Tahoma"/>
              </a:rPr>
              <a:t>Chapter 10 </a:t>
            </a:r>
            <a:endParaRPr dirty="0"/>
          </a:p>
          <a:p>
            <a:r>
              <a:rPr lang="pt-BR" sz="3600" i="1" dirty="0">
                <a:solidFill>
                  <a:srgbClr val="FFFFCC"/>
                </a:solidFill>
                <a:latin typeface="Tahoma"/>
              </a:rPr>
              <a:t>Special Situations in Discipline 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91" name="CustomShape 2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9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9784D42-6713-4141-8CA8-82A658F59AF2}" type="slidenum">
              <a:rPr lang="pt-BR" sz="1000">
                <a:solidFill>
                  <a:srgbClr val="FFFFFF"/>
                </a:solidFill>
                <a:latin typeface="Tahoma"/>
              </a:rPr>
              <a:t>104</a:t>
            </a:fld>
            <a:endParaRPr/>
          </a:p>
        </p:txBody>
      </p:sp>
      <p:pic>
        <p:nvPicPr>
          <p:cNvPr id="69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43640" y="3861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694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>
                <a:solidFill>
                  <a:srgbClr val="FFFFCC"/>
                </a:solidFill>
                <a:latin typeface="Tahoma"/>
              </a:rPr>
              <a:t>Situações especiais de disciplina                             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 i="1">
                <a:solidFill>
                  <a:srgbClr val="FFFFCC"/>
                </a:solidFill>
                <a:latin typeface="Tahoma"/>
              </a:rPr>
              <a:t>Special Situations in Discipline </a:t>
            </a:r>
            <a:endParaRPr/>
          </a:p>
        </p:txBody>
      </p:sp>
      <p:sp>
        <p:nvSpPr>
          <p:cNvPr id="69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A. Treinamento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para novos líderes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Training for new staff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B. Confissão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x negação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Confession vs. denial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C. Coleta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de provas e avaliação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Evidence gathering and assessment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D. Confidencialidade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Confidentiality</a:t>
            </a:r>
            <a:endParaRPr dirty="0"/>
          </a:p>
        </p:txBody>
      </p:sp>
      <p:sp>
        <p:nvSpPr>
          <p:cNvPr id="69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D138421-17D8-4655-AD20-544A79CFD1A0}" type="slidenum">
              <a:rPr lang="pt-BR" sz="1000">
                <a:solidFill>
                  <a:srgbClr val="FFFFFF"/>
                </a:solidFill>
                <a:latin typeface="Tahoma"/>
              </a:rPr>
              <a:t>105</a:t>
            </a:fld>
            <a:endParaRPr/>
          </a:p>
        </p:txBody>
      </p:sp>
      <p:sp>
        <p:nvSpPr>
          <p:cNvPr id="69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9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>
                <a:solidFill>
                  <a:srgbClr val="FFFFCC"/>
                </a:solidFill>
                <a:latin typeface="Tahoma"/>
              </a:rPr>
              <a:t>Situações especiais de disciplina                             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 i="1">
                <a:solidFill>
                  <a:srgbClr val="FFFFCC"/>
                </a:solidFill>
                <a:latin typeface="Tahoma"/>
              </a:rPr>
              <a:t>Special Situations in Discipline </a:t>
            </a:r>
            <a:endParaRPr/>
          </a:p>
        </p:txBody>
      </p:sp>
      <p:sp>
        <p:nvSpPr>
          <p:cNvPr id="70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E. Quando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devemos acionar a polícia?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When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do you call the police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?</a:t>
            </a:r>
          </a:p>
          <a:p>
            <a:pPr>
              <a:lnSpc>
                <a:spcPct val="100000"/>
              </a:lnSpc>
              <a:buSzPct val="25000"/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F. Quando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Você Disciplina o Programa Inteiro?                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When do you discipline the whole program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?</a:t>
            </a:r>
          </a:p>
          <a:p>
            <a:pPr>
              <a:lnSpc>
                <a:spcPct val="100000"/>
              </a:lnSpc>
              <a:buSzPct val="25000"/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G. Disciplinando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um estudante com fundo de abuso               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Disciplining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a student with a background of abuse</a:t>
            </a:r>
            <a:endParaRPr dirty="0"/>
          </a:p>
        </p:txBody>
      </p:sp>
      <p:sp>
        <p:nvSpPr>
          <p:cNvPr id="70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CFBCAEB-ACC4-4430-826E-94E5512B80FB}" type="slidenum">
              <a:rPr lang="pt-BR" sz="1000">
                <a:solidFill>
                  <a:srgbClr val="FFFFFF"/>
                </a:solidFill>
                <a:latin typeface="Tahoma"/>
              </a:rPr>
              <a:t>106</a:t>
            </a:fld>
            <a:endParaRPr/>
          </a:p>
        </p:txBody>
      </p:sp>
      <p:sp>
        <p:nvSpPr>
          <p:cNvPr id="70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70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2800" dirty="0">
                <a:solidFill>
                  <a:srgbClr val="FFFFCC"/>
                </a:solidFill>
                <a:latin typeface="Tahoma"/>
              </a:rPr>
              <a:t>Contact information</a:t>
            </a:r>
            <a:endParaRPr sz="1200"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CC"/>
                </a:solidFill>
                <a:latin typeface="Tahoma"/>
              </a:rPr>
              <a:t>Informação para Contatar</a:t>
            </a:r>
            <a:endParaRPr sz="1200" dirty="0"/>
          </a:p>
        </p:txBody>
      </p:sp>
      <p:sp>
        <p:nvSpPr>
          <p:cNvPr id="706" name="CustomShape 2"/>
          <p:cNvSpPr/>
          <p:nvPr/>
        </p:nvSpPr>
        <p:spPr>
          <a:xfrm>
            <a:off x="457200" y="1416960"/>
            <a:ext cx="8228880" cy="3459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FFFFFF"/>
                </a:solidFill>
                <a:latin typeface="Tahoma"/>
              </a:rPr>
              <a:t>Global Teen Challenge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lang="en-US" dirty="0" smtClean="0"/>
          </a:p>
          <a:p>
            <a:pPr algn="ctr">
              <a:lnSpc>
                <a:spcPct val="100000"/>
              </a:lnSpc>
            </a:pPr>
            <a:endParaRPr lang="en-US" dirty="0"/>
          </a:p>
          <a:p>
            <a:pPr algn="ctr">
              <a:lnSpc>
                <a:spcPct val="100000"/>
              </a:lnSpc>
            </a:pPr>
            <a:endParaRPr lang="en-US" dirty="0" smtClean="0"/>
          </a:p>
          <a:p>
            <a:pPr algn="ctr">
              <a:lnSpc>
                <a:spcPct val="100000"/>
              </a:lnSpc>
            </a:pPr>
            <a:endParaRPr lang="en-US"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FFFFFF"/>
                </a:solidFill>
                <a:latin typeface="Tahoma"/>
              </a:rPr>
              <a:t>gtc@globaltc.org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FFFFFF"/>
                </a:solidFill>
                <a:latin typeface="Tahoma"/>
              </a:rPr>
              <a:t>www.GlobalTC.org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FFFFFF"/>
                </a:solidFill>
                <a:latin typeface="Tahoma"/>
              </a:rPr>
              <a:t>www.iTeenChallenge.org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707" name="CustomShape 3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A0239E7-2030-4CAA-861C-F49C9F13C86E}" type="slidenum">
              <a:rPr lang="pt-BR" sz="1000">
                <a:solidFill>
                  <a:srgbClr val="FFFFFF"/>
                </a:solidFill>
                <a:latin typeface="Tahoma"/>
              </a:rPr>
              <a:t>107</a:t>
            </a:fld>
            <a:endParaRPr/>
          </a:p>
        </p:txBody>
      </p:sp>
      <p:sp>
        <p:nvSpPr>
          <p:cNvPr id="708" name="CustomShape 4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 dirty="0">
                <a:solidFill>
                  <a:srgbClr val="FFFFFF"/>
                </a:solidFill>
                <a:latin typeface="Tahoma"/>
              </a:rPr>
              <a:t>iteenchallenge.org                               </a:t>
            </a:r>
            <a:r>
              <a:rPr lang="pt-BR" sz="1000" dirty="0" smtClean="0">
                <a:solidFill>
                  <a:srgbClr val="FFFFFF"/>
                </a:solidFill>
                <a:latin typeface="Tahoma"/>
              </a:rPr>
              <a:t>9/2013</a:t>
            </a:r>
            <a:endParaRPr dirty="0"/>
          </a:p>
        </p:txBody>
      </p:sp>
      <p:pic>
        <p:nvPicPr>
          <p:cNvPr id="709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1905000"/>
            <a:ext cx="3695040" cy="2056680"/>
          </a:xfrm>
          <a:prstGeom prst="rect">
            <a:avLst/>
          </a:prstGeom>
          <a:ln>
            <a:noFill/>
          </a:ln>
        </p:spPr>
      </p:pic>
      <p:sp>
        <p:nvSpPr>
          <p:cNvPr id="710" name="CustomShape 5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CC673B9-582E-4681-993C-E5632100BB0F}" type="slidenum">
              <a:rPr lang="pt-BR" sz="1000">
                <a:solidFill>
                  <a:srgbClr val="FFFFFF"/>
                </a:solidFill>
                <a:latin typeface="Tahoma"/>
              </a:rPr>
              <a:t>11</a:t>
            </a:fld>
            <a:endParaRPr/>
          </a:p>
        </p:txBody>
      </p:sp>
      <p:sp>
        <p:nvSpPr>
          <p:cNvPr id="239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40" name="CustomShape 3"/>
          <p:cNvSpPr/>
          <p:nvPr/>
        </p:nvSpPr>
        <p:spPr>
          <a:xfrm>
            <a:off x="468360" y="260280"/>
            <a:ext cx="8279640" cy="525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 dirty="0">
                <a:solidFill>
                  <a:srgbClr val="FFFFCC"/>
                </a:solidFill>
                <a:latin typeface="Tahoma"/>
              </a:rPr>
              <a:t>O que você sabe sobre a pessoa que está disciplinando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?</a:t>
            </a:r>
            <a:r>
              <a:rPr lang="en-US" sz="4200" dirty="0" smtClean="0">
                <a:solidFill>
                  <a:srgbClr val="FFFFCC"/>
                </a:solidFill>
                <a:latin typeface="Tahoma"/>
              </a:rPr>
              <a:t>            </a:t>
            </a:r>
            <a:r>
              <a:rPr lang="en-US" sz="2800" i="1" dirty="0" smtClean="0">
                <a:solidFill>
                  <a:srgbClr val="FFFFCC"/>
                </a:solidFill>
                <a:latin typeface="Tahoma"/>
              </a:rPr>
              <a:t>What do you know about the person you are disciplining?</a:t>
            </a:r>
            <a:r>
              <a:rPr lang="en-US" sz="4200" dirty="0" smtClean="0">
                <a:solidFill>
                  <a:srgbClr val="FFFFCC"/>
                </a:solidFill>
                <a:latin typeface="Tahoma"/>
              </a:rPr>
              <a:t/>
            </a:r>
            <a:br>
              <a:rPr lang="en-US" sz="4200" dirty="0" smtClean="0">
                <a:solidFill>
                  <a:srgbClr val="FFFFCC"/>
                </a:solidFill>
                <a:latin typeface="Tahoma"/>
              </a:rPr>
            </a:br>
            <a:endParaRPr dirty="0"/>
          </a:p>
          <a:p>
            <a:endParaRPr dirty="0"/>
          </a:p>
          <a:p>
            <a:r>
              <a:rPr lang="pt-BR" sz="4200" dirty="0">
                <a:solidFill>
                  <a:srgbClr val="FFFFFF"/>
                </a:solidFill>
                <a:latin typeface="Tahoma"/>
              </a:rPr>
              <a:t>Ilustração</a:t>
            </a:r>
            <a:endParaRPr dirty="0"/>
          </a:p>
          <a:p>
            <a:r>
              <a:rPr lang="pt-BR" sz="4200" dirty="0">
                <a:solidFill>
                  <a:srgbClr val="FFFFCC"/>
                </a:solidFill>
                <a:latin typeface="Tahoma"/>
              </a:rPr>
              <a:t>Dama vs. 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Xadrez</a:t>
            </a:r>
            <a:r>
              <a:rPr lang="pt-BR" dirty="0"/>
              <a:t> </a:t>
            </a:r>
            <a:r>
              <a:rPr lang="pt-BR" dirty="0" smtClean="0"/>
              <a:t>                                                         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como </a:t>
            </a:r>
            <a:r>
              <a:rPr lang="pt-BR" sz="4200" dirty="0">
                <a:solidFill>
                  <a:srgbClr val="FFFFCC"/>
                </a:solidFill>
                <a:latin typeface="Tahoma"/>
              </a:rPr>
              <a:t>eles são diferentes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?</a:t>
            </a:r>
            <a:r>
              <a:rPr lang="en-US" sz="4200" dirty="0" smtClean="0">
                <a:solidFill>
                  <a:srgbClr val="FFFFCC"/>
                </a:solidFill>
                <a:latin typeface="Tahoma"/>
              </a:rPr>
              <a:t>       </a:t>
            </a:r>
            <a:r>
              <a:rPr lang="en-US" sz="2000" i="1" dirty="0" smtClean="0">
                <a:solidFill>
                  <a:srgbClr val="FFFFCC"/>
                </a:solidFill>
                <a:latin typeface="Tahoma"/>
              </a:rPr>
              <a:t>Illustration</a:t>
            </a:r>
            <a:br>
              <a:rPr lang="en-US" sz="2000" i="1" dirty="0" smtClean="0">
                <a:solidFill>
                  <a:srgbClr val="FFFFCC"/>
                </a:solidFill>
                <a:latin typeface="Tahoma"/>
              </a:rPr>
            </a:br>
            <a:r>
              <a:rPr lang="en-US" sz="2000" i="1" dirty="0" smtClean="0">
                <a:solidFill>
                  <a:srgbClr val="FFFFCC"/>
                </a:solidFill>
                <a:latin typeface="Tahoma"/>
              </a:rPr>
              <a:t>Checkers vs. Chess</a:t>
            </a:r>
            <a:br>
              <a:rPr lang="en-US" sz="2000" i="1" dirty="0" smtClean="0">
                <a:solidFill>
                  <a:srgbClr val="FFFFCC"/>
                </a:solidFill>
                <a:latin typeface="Tahoma"/>
              </a:rPr>
            </a:br>
            <a:r>
              <a:rPr lang="en-US" sz="2000" i="1" dirty="0" smtClean="0">
                <a:solidFill>
                  <a:srgbClr val="FFFFCC"/>
                </a:solidFill>
                <a:latin typeface="Tahoma"/>
              </a:rPr>
              <a:t>How are they different?</a:t>
            </a:r>
            <a:endParaRPr sz="1000" i="1" dirty="0"/>
          </a:p>
        </p:txBody>
      </p:sp>
      <p:sp>
        <p:nvSpPr>
          <p:cNvPr id="241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43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F6DCDFF-1F64-4FA7-9742-0A08C62492A9}" type="slidenum">
              <a:rPr lang="pt-BR" sz="1000">
                <a:solidFill>
                  <a:srgbClr val="FFFFFF"/>
                </a:solidFill>
                <a:latin typeface="Tahoma"/>
              </a:rPr>
              <a:t>12</a:t>
            </a:fld>
            <a:endParaRPr/>
          </a:p>
        </p:txBody>
      </p:sp>
      <p:sp>
        <p:nvSpPr>
          <p:cNvPr id="244" name="CustomShape 3"/>
          <p:cNvSpPr/>
          <p:nvPr/>
        </p:nvSpPr>
        <p:spPr>
          <a:xfrm>
            <a:off x="719640" y="368640"/>
            <a:ext cx="7771680" cy="34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endParaRPr dirty="0"/>
          </a:p>
          <a:p>
            <a:r>
              <a:rPr lang="pt-BR" sz="6000" dirty="0">
                <a:solidFill>
                  <a:srgbClr val="FFFFCC"/>
                </a:solidFill>
                <a:latin typeface="Tahoma"/>
              </a:rPr>
              <a:t>Capítulo 2 </a:t>
            </a:r>
            <a:endParaRPr dirty="0"/>
          </a:p>
          <a:p>
            <a:r>
              <a:rPr lang="pt-BR" sz="6000" dirty="0">
                <a:solidFill>
                  <a:srgbClr val="FFFFCC"/>
                </a:solidFill>
                <a:latin typeface="Tahoma"/>
              </a:rPr>
              <a:t>Princípios da disciplina </a:t>
            </a:r>
            <a:endParaRPr dirty="0"/>
          </a:p>
          <a:p>
            <a:r>
              <a:rPr lang="pt-BR" sz="4400" i="1" dirty="0" smtClean="0">
                <a:solidFill>
                  <a:srgbClr val="FFFFCC"/>
                </a:solidFill>
                <a:latin typeface="Tahoma"/>
              </a:rPr>
              <a:t>Lesson </a:t>
            </a:r>
            <a:r>
              <a:rPr lang="pt-BR" sz="4400" i="1" dirty="0">
                <a:solidFill>
                  <a:srgbClr val="FFFFCC"/>
                </a:solidFill>
                <a:latin typeface="Tahoma"/>
              </a:rPr>
              <a:t>2</a:t>
            </a:r>
            <a:endParaRPr i="1" dirty="0"/>
          </a:p>
          <a:p>
            <a:pPr>
              <a:lnSpc>
                <a:spcPct val="100000"/>
              </a:lnSpc>
            </a:pPr>
            <a:r>
              <a:rPr lang="pt-BR" sz="4400" i="1" dirty="0" smtClean="0">
                <a:solidFill>
                  <a:srgbClr val="FFFFCC"/>
                </a:solidFill>
                <a:latin typeface="Tahoma"/>
              </a:rPr>
              <a:t>Principles of Discipline</a:t>
            </a:r>
            <a:endParaRPr i="1" dirty="0"/>
          </a:p>
        </p:txBody>
      </p:sp>
      <p:pic>
        <p:nvPicPr>
          <p:cNvPr id="245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627640" y="3969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246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Verdade Chave: Key Truth: </a:t>
            </a:r>
            <a:endParaRPr/>
          </a:p>
        </p:txBody>
      </p:sp>
      <p:sp>
        <p:nvSpPr>
          <p:cNvPr id="248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t-BR" sz="3600">
                <a:solidFill>
                  <a:srgbClr val="FFFF66"/>
                </a:solidFill>
                <a:latin typeface="Arial"/>
              </a:rPr>
              <a:t> Compreender que a visão de Deus sobre a disciplina vai me ajudar a viver um estilo de vida que agrada a Deus. </a:t>
            </a:r>
            <a:endParaRPr/>
          </a:p>
          <a:p>
            <a:r>
              <a:rPr lang="pt-BR" sz="2400">
                <a:solidFill>
                  <a:srgbClr val="FFFFFF"/>
                </a:solidFill>
                <a:latin typeface="Tahoma"/>
              </a:rPr>
              <a:t>Understanding God's view of discipline </a:t>
            </a:r>
            <a:endParaRPr/>
          </a:p>
          <a:p>
            <a:r>
              <a:rPr lang="pt-BR" sz="2400">
                <a:solidFill>
                  <a:srgbClr val="FFFFFF"/>
                </a:solidFill>
                <a:latin typeface="Tahoma"/>
              </a:rPr>
              <a:t>will help me live a godly lifestyle</a:t>
            </a:r>
            <a:r>
              <a:rPr lang="pt-BR" sz="1600">
                <a:solidFill>
                  <a:srgbClr val="FFFFFF"/>
                </a:solidFill>
                <a:latin typeface="Tahom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9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6FAD7D0-FDAB-4438-93D2-F79E9500A25D}" type="slidenum">
              <a:rPr lang="pt-BR" sz="1000">
                <a:solidFill>
                  <a:srgbClr val="FFFFFF"/>
                </a:solidFill>
                <a:latin typeface="Tahoma"/>
              </a:rPr>
              <a:t>13</a:t>
            </a:fld>
            <a:endParaRPr/>
          </a:p>
        </p:txBody>
      </p:sp>
      <p:sp>
        <p:nvSpPr>
          <p:cNvPr id="250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5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E326AF4-B22F-4E22-A74D-42DB1A867247}" type="slidenum">
              <a:rPr lang="pt-BR" sz="1000">
                <a:solidFill>
                  <a:srgbClr val="FFFFFF"/>
                </a:solidFill>
                <a:latin typeface="Tahoma"/>
              </a:rPr>
              <a:t>14</a:t>
            </a:fld>
            <a:endParaRPr/>
          </a:p>
        </p:txBody>
      </p:sp>
      <p:sp>
        <p:nvSpPr>
          <p:cNvPr id="253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54" name="CustomShape 3"/>
          <p:cNvSpPr/>
          <p:nvPr/>
        </p:nvSpPr>
        <p:spPr>
          <a:xfrm>
            <a:off x="611640" y="188100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3200">
                <a:solidFill>
                  <a:srgbClr val="FFFF66"/>
                </a:solidFill>
                <a:latin typeface="Tahoma"/>
              </a:rPr>
              <a:t>Hebreus 12: 11 (NVI) </a:t>
            </a:r>
            <a:endParaRPr/>
          </a:p>
          <a:p>
            <a:r>
              <a:rPr lang="pt-BR" sz="3200">
                <a:solidFill>
                  <a:srgbClr val="FFFF66"/>
                </a:solidFill>
                <a:latin typeface="Tahoma"/>
              </a:rPr>
              <a:t>Nenhuma disciplina parece ser motivo de alegria no momento, mas sim de tristeza. Mais tarde, porém, produz fruto de justiça e paz para aqueles que por ela foram exercitados.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55" name="CustomShape 4"/>
          <p:cNvSpPr/>
          <p:nvPr/>
        </p:nvSpPr>
        <p:spPr>
          <a:xfrm>
            <a:off x="359640" y="40770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Tahoma"/>
              </a:rPr>
              <a:t>	</a:t>
            </a:r>
            <a:r>
              <a:rPr lang="pt-BR" sz="2400">
                <a:solidFill>
                  <a:srgbClr val="FFFFFF"/>
                </a:solidFill>
                <a:latin typeface="Tahoma"/>
              </a:rPr>
              <a:t>Hebrews 12:11 NIV</a:t>
            </a: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	No discipline seems pleasant at the time, but painful. Later on, however, it produces a harvest of righteousness and peace for those who have been trained by it. </a:t>
            </a:r>
            <a:endParaRPr/>
          </a:p>
        </p:txBody>
      </p:sp>
      <p:sp>
        <p:nvSpPr>
          <p:cNvPr id="256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258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rgbClr val="FFFFFF"/>
                </a:solidFill>
                <a:latin typeface="Tahoma"/>
              </a:rPr>
              <a:t>Quais são alguns motivos bíblicos para aplicação da disciplina?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600">
                <a:solidFill>
                  <a:srgbClr val="FFFFFF"/>
                </a:solidFill>
                <a:latin typeface="Tahoma"/>
              </a:rPr>
              <a:t>What are some Biblical reasons for having discipline?</a:t>
            </a:r>
            <a:endParaRPr/>
          </a:p>
        </p:txBody>
      </p:sp>
      <p:sp>
        <p:nvSpPr>
          <p:cNvPr id="259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A3879D6-7399-44E9-8DE8-A5EED4634F9C}" type="slidenum">
              <a:rPr lang="pt-BR" sz="1000">
                <a:solidFill>
                  <a:srgbClr val="FFFFFF"/>
                </a:solidFill>
                <a:latin typeface="Tahoma"/>
              </a:rPr>
              <a:t>15</a:t>
            </a:fld>
            <a:endParaRPr/>
          </a:p>
        </p:txBody>
      </p:sp>
      <p:sp>
        <p:nvSpPr>
          <p:cNvPr id="260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6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7CCBC9A-205D-43DE-B2B5-8DB92D7B825D}" type="slidenum">
              <a:rPr lang="pt-BR" sz="1000">
                <a:solidFill>
                  <a:srgbClr val="FFFFFF"/>
                </a:solidFill>
                <a:latin typeface="Tahoma"/>
              </a:rPr>
              <a:t>16</a:t>
            </a:fld>
            <a:endParaRPr/>
          </a:p>
        </p:txBody>
      </p:sp>
      <p:sp>
        <p:nvSpPr>
          <p:cNvPr id="263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64" name="CustomShape 3"/>
          <p:cNvSpPr/>
          <p:nvPr/>
        </p:nvSpPr>
        <p:spPr>
          <a:xfrm>
            <a:off x="682560" y="609480"/>
            <a:ext cx="8079480" cy="134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>
                <a:solidFill>
                  <a:srgbClr val="FFFFCC"/>
                </a:solidFill>
                <a:latin typeface="Tahoma"/>
              </a:rPr>
              <a:t>A. A necessidade de disciplina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 i="1">
                <a:solidFill>
                  <a:srgbClr val="FFFFCC"/>
                </a:solidFill>
                <a:latin typeface="Tahoma"/>
              </a:rPr>
              <a:t>The need for discipline</a:t>
            </a:r>
            <a:endParaRPr/>
          </a:p>
        </p:txBody>
      </p:sp>
      <p:sp>
        <p:nvSpPr>
          <p:cNvPr id="265" name="CustomShape 4"/>
          <p:cNvSpPr/>
          <p:nvPr/>
        </p:nvSpPr>
        <p:spPr>
          <a:xfrm>
            <a:off x="647640" y="2168640"/>
            <a:ext cx="7771680" cy="425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>
                <a:solidFill>
                  <a:srgbClr val="FFFFFF"/>
                </a:solidFill>
                <a:latin typeface="Tahoma"/>
              </a:rPr>
              <a:t>Proverbios 22:6  </a:t>
            </a:r>
            <a:r>
              <a:rPr lang="pt-BR" sz="2400">
                <a:solidFill>
                  <a:srgbClr val="FFFFFF"/>
                </a:solidFill>
                <a:latin typeface="Tahoma"/>
              </a:rPr>
              <a:t>Proverbs 22:6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>
                <a:solidFill>
                  <a:srgbClr val="FFFFFF"/>
                </a:solidFill>
                <a:latin typeface="Tahoma"/>
              </a:rPr>
              <a:t>Hebreus 12:11  </a:t>
            </a:r>
            <a:r>
              <a:rPr lang="pt-BR" sz="2400">
                <a:solidFill>
                  <a:srgbClr val="FFFFFF"/>
                </a:solidFill>
                <a:latin typeface="Tahoma"/>
              </a:rPr>
              <a:t>Hebrews 12:11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>
                <a:solidFill>
                  <a:srgbClr val="FFFFFF"/>
                </a:solidFill>
                <a:latin typeface="Tahoma"/>
              </a:rPr>
              <a:t>2 Timoteo 3:16  </a:t>
            </a:r>
            <a:r>
              <a:rPr lang="pt-BR" sz="2400">
                <a:solidFill>
                  <a:srgbClr val="FFFFFF"/>
                </a:solidFill>
                <a:latin typeface="Tahoma"/>
              </a:rPr>
              <a:t>2 Timothy 3:16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>
                <a:solidFill>
                  <a:srgbClr val="FFFFFF"/>
                </a:solidFill>
                <a:latin typeface="Tahoma"/>
              </a:rPr>
              <a:t>Romanos 2:5-8  </a:t>
            </a:r>
            <a:r>
              <a:rPr lang="pt-BR" sz="2400">
                <a:solidFill>
                  <a:srgbClr val="FFFFFF"/>
                </a:solidFill>
                <a:latin typeface="Tahoma"/>
              </a:rPr>
              <a:t>Romans 2:5-8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>
                <a:solidFill>
                  <a:srgbClr val="FFFFFF"/>
                </a:solidFill>
                <a:latin typeface="Tahoma"/>
              </a:rPr>
              <a:t>Genesis 2:15-17, 3:1-24  </a:t>
            </a:r>
            <a:endParaRPr/>
          </a:p>
        </p:txBody>
      </p:sp>
      <p:sp>
        <p:nvSpPr>
          <p:cNvPr id="266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500" fill="hold"/>
                                        <p:tgtEl>
                                          <p:spTgt spid="26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500" fill="hold"/>
                                        <p:tgtEl>
                                          <p:spTgt spid="26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Effect">
                      <p:stCondLst>
                        <p:cond delay="indefinite"/>
                      </p:stCondLst>
                      <p:childTnLst>
                        <p:par>
                          <p:cTn id="1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45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86DEBCE-C6BE-42CB-890C-0ADB9AFC9A57}" type="slidenum">
              <a:rPr lang="pt-BR" sz="1000">
                <a:solidFill>
                  <a:srgbClr val="FFFFFF"/>
                </a:solidFill>
                <a:latin typeface="Tahoma"/>
              </a:rPr>
              <a:t>17</a:t>
            </a:fld>
            <a:endParaRPr/>
          </a:p>
        </p:txBody>
      </p:sp>
      <p:sp>
        <p:nvSpPr>
          <p:cNvPr id="268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69" name="CustomShape 3"/>
          <p:cNvSpPr/>
          <p:nvPr/>
        </p:nvSpPr>
        <p:spPr>
          <a:xfrm>
            <a:off x="683640" y="260640"/>
            <a:ext cx="8079480" cy="134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>
                <a:solidFill>
                  <a:srgbClr val="FFFFCC"/>
                </a:solidFill>
                <a:latin typeface="Tahoma"/>
              </a:rPr>
              <a:t>A. A necessidade de disciplina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 i="1">
                <a:solidFill>
                  <a:srgbClr val="FFFFCC"/>
                </a:solidFill>
                <a:latin typeface="Tahoma"/>
              </a:rPr>
              <a:t>The need for discipline</a:t>
            </a:r>
            <a:endParaRPr/>
          </a:p>
        </p:txBody>
      </p:sp>
      <p:sp>
        <p:nvSpPr>
          <p:cNvPr id="270" name="CustomShape 4"/>
          <p:cNvSpPr/>
          <p:nvPr/>
        </p:nvSpPr>
        <p:spPr>
          <a:xfrm>
            <a:off x="611640" y="1664640"/>
            <a:ext cx="7771680" cy="425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t-BR" sz="3200" dirty="0">
                <a:solidFill>
                  <a:srgbClr val="FFFFFF"/>
                </a:solidFill>
                <a:latin typeface="Tahoma"/>
              </a:rPr>
              <a:t>O explicação simples por que a disciplina é necessária é por que as pessoas desobedeceram.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  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The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simple reason why discipline is needed—people have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disobeyed That’s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a negative reason.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b="1" dirty="0">
                <a:solidFill>
                  <a:srgbClr val="FFFFFF"/>
                </a:solidFill>
                <a:latin typeface="Tahoma"/>
              </a:rPr>
              <a:t>Razão positiva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—Pessoas precisam aprender a obedecer. Isso conduz a uma vida melhor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.                                               </a:t>
            </a:r>
            <a:r>
              <a:rPr lang="en-US" sz="2400" b="1" i="1" dirty="0" smtClean="0">
                <a:solidFill>
                  <a:srgbClr val="FFFFFF"/>
                </a:solidFill>
                <a:latin typeface="Tahoma"/>
              </a:rPr>
              <a:t>Positive reason</a:t>
            </a:r>
            <a:r>
              <a:rPr lang="en-US" sz="2400" i="1" dirty="0" smtClean="0">
                <a:solidFill>
                  <a:srgbClr val="FFFFFF"/>
                </a:solidFill>
                <a:latin typeface="Tahoma"/>
              </a:rPr>
              <a:t>—People need to learn to obey.  This leads to the best life.</a:t>
            </a:r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7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500" fill="hold"/>
                                        <p:tgtEl>
                                          <p:spTgt spid="269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500" fill="hold"/>
                                        <p:tgtEl>
                                          <p:spTgt spid="269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Effect">
                      <p:stCondLst>
                        <p:cond delay="indefinite"/>
                      </p:stCondLst>
                      <p:childTnLst>
                        <p:par>
                          <p:cTn id="1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10109E9-733A-40C1-AD61-1D457639905A}" type="slidenum">
              <a:rPr lang="pt-BR" sz="1000">
                <a:solidFill>
                  <a:srgbClr val="FFFFFF"/>
                </a:solidFill>
                <a:latin typeface="Tahoma"/>
              </a:rPr>
              <a:t>18</a:t>
            </a:fld>
            <a:endParaRPr/>
          </a:p>
        </p:txBody>
      </p:sp>
      <p:sp>
        <p:nvSpPr>
          <p:cNvPr id="273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74" name="CustomShape 3"/>
          <p:cNvSpPr/>
          <p:nvPr/>
        </p:nvSpPr>
        <p:spPr>
          <a:xfrm>
            <a:off x="682560" y="609480"/>
            <a:ext cx="8079480" cy="134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EBF25A"/>
                </a:solidFill>
                <a:latin typeface="Tahoma"/>
              </a:rPr>
              <a:t>B. Três níveis de obediência         </a:t>
            </a:r>
            <a:r>
              <a:rPr lang="pt-BR" sz="3200" i="1">
                <a:solidFill>
                  <a:srgbClr val="EBF25A"/>
                </a:solidFill>
                <a:latin typeface="Tahoma"/>
              </a:rPr>
              <a:t>Three levels of obedience</a:t>
            </a:r>
            <a:endParaRPr/>
          </a:p>
        </p:txBody>
      </p:sp>
      <p:sp>
        <p:nvSpPr>
          <p:cNvPr id="275" name="CustomShape 4"/>
          <p:cNvSpPr/>
          <p:nvPr/>
        </p:nvSpPr>
        <p:spPr>
          <a:xfrm>
            <a:off x="647640" y="1951920"/>
            <a:ext cx="7771680" cy="446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Nível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Um: Obedecer porque você foi mandado para fazer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Level 1.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Obey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because you were told to do it.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AutoNum type="arabicPeriod"/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Nível dois: Obedecer e Descobrir o motivo principal porque você foi mandado a fazer algo.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             L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evel 2. Obey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and discover the main reason why you were told to do it.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AutoNum type="arabicPeriod"/>
            </a:pPr>
            <a:endParaRPr dirty="0"/>
          </a:p>
        </p:txBody>
      </p:sp>
      <p:sp>
        <p:nvSpPr>
          <p:cNvPr id="276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500" fill="hold"/>
                                        <p:tgtEl>
                                          <p:spTgt spid="27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500" fill="hold"/>
                                        <p:tgtEl>
                                          <p:spTgt spid="27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Effect">
                      <p:stCondLst>
                        <p:cond delay="indefinite"/>
                      </p:stCondLst>
                      <p:childTnLst>
                        <p:par>
                          <p:cTn id="1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0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DFD1FE4-B4F0-49A8-9BEF-0A9CE9F8FEDC}" type="slidenum">
              <a:rPr lang="pt-BR" sz="1000">
                <a:solidFill>
                  <a:srgbClr val="FFFFFF"/>
                </a:solidFill>
                <a:latin typeface="Tahoma"/>
              </a:rPr>
              <a:t>19</a:t>
            </a:fld>
            <a:endParaRPr/>
          </a:p>
        </p:txBody>
      </p:sp>
      <p:sp>
        <p:nvSpPr>
          <p:cNvPr id="278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79" name="CustomShape 3"/>
          <p:cNvSpPr/>
          <p:nvPr/>
        </p:nvSpPr>
        <p:spPr>
          <a:xfrm>
            <a:off x="-864000" y="685800"/>
            <a:ext cx="9550080" cy="51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 dirty="0">
                <a:solidFill>
                  <a:srgbClr val="FFCC00"/>
                </a:solidFill>
                <a:latin typeface="Tahoma"/>
              </a:rPr>
              <a:t>Com cada regra</a:t>
            </a:r>
            <a:r>
              <a:rPr lang="pt-BR" sz="4200" dirty="0" smtClean="0">
                <a:solidFill>
                  <a:srgbClr val="FFCC00"/>
                </a:solidFill>
                <a:latin typeface="Tahoma"/>
              </a:rPr>
              <a:t>: </a:t>
            </a:r>
          </a:p>
          <a:p>
            <a:pPr algn="ctr">
              <a:lnSpc>
                <a:spcPct val="100000"/>
              </a:lnSpc>
            </a:pPr>
            <a:r>
              <a:rPr lang="pt-BR" sz="2800" i="1" dirty="0" smtClean="0">
                <a:solidFill>
                  <a:srgbClr val="FFCC00"/>
                </a:solidFill>
                <a:latin typeface="Tahoma"/>
              </a:rPr>
              <a:t>With every rule:</a:t>
            </a:r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280" name="CustomShape 4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Quais são as principais razões porque nós temos esta regra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?</a:t>
            </a:r>
            <a:r>
              <a:rPr lang="en-US" sz="3200" dirty="0" smtClean="0">
                <a:solidFill>
                  <a:srgbClr val="FFFFFF"/>
                </a:solidFill>
                <a:latin typeface="Tahoma"/>
              </a:rPr>
              <a:t>                                         </a:t>
            </a:r>
            <a:r>
              <a:rPr lang="en-US" sz="2400" i="1" dirty="0" smtClean="0">
                <a:solidFill>
                  <a:srgbClr val="FFFFFF"/>
                </a:solidFill>
                <a:latin typeface="Tahoma"/>
              </a:rPr>
              <a:t>What are the main reasons why we have this rule?</a:t>
            </a:r>
            <a:endParaRPr lang="pt-BR" sz="2400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8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199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5D7B5F6-57EA-4FE5-B011-0FD36535D706}" type="slidenum">
              <a:rPr lang="pt-BR" sz="1000">
                <a:solidFill>
                  <a:srgbClr val="FFFFFF"/>
                </a:solidFill>
                <a:latin typeface="Tahoma"/>
              </a:rPr>
              <a:t>2</a:t>
            </a:fld>
            <a:endParaRPr/>
          </a:p>
        </p:txBody>
      </p:sp>
      <p:sp>
        <p:nvSpPr>
          <p:cNvPr id="200" name="CustomShape 3"/>
          <p:cNvSpPr/>
          <p:nvPr/>
        </p:nvSpPr>
        <p:spPr>
          <a:xfrm>
            <a:off x="719640" y="368640"/>
            <a:ext cx="7771680" cy="34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endParaRPr/>
          </a:p>
          <a:p>
            <a:r>
              <a:rPr lang="pt-BR" sz="5400">
                <a:solidFill>
                  <a:srgbClr val="FFFFCC"/>
                </a:solidFill>
                <a:latin typeface="Tahoma"/>
              </a:rPr>
              <a:t>Capítulo 1 </a:t>
            </a:r>
            <a:endParaRPr/>
          </a:p>
          <a:p>
            <a:r>
              <a:rPr lang="pt-BR" sz="5400">
                <a:solidFill>
                  <a:srgbClr val="FFFFCC"/>
                </a:solidFill>
                <a:latin typeface="Tahoma"/>
              </a:rPr>
              <a:t>A disciplina na sua vida </a:t>
            </a:r>
            <a:endParaRPr/>
          </a:p>
          <a:p>
            <a:r>
              <a:rPr lang="pt-BR" sz="4000" i="1">
                <a:solidFill>
                  <a:srgbClr val="FFFFCC"/>
                </a:solidFill>
                <a:latin typeface="Tahoma"/>
              </a:rPr>
              <a:t>Lesson 1</a:t>
            </a:r>
            <a:endParaRPr/>
          </a:p>
          <a:p>
            <a:pPr>
              <a:lnSpc>
                <a:spcPct val="100000"/>
              </a:lnSpc>
            </a:pPr>
            <a:r>
              <a:rPr lang="pt-BR" sz="4000" i="1">
                <a:solidFill>
                  <a:srgbClr val="FFFFCC"/>
                </a:solidFill>
                <a:latin typeface="Tahoma"/>
              </a:rPr>
              <a:t>Discipline in your life</a:t>
            </a:r>
            <a:endParaRPr/>
          </a:p>
        </p:txBody>
      </p:sp>
      <p:pic>
        <p:nvPicPr>
          <p:cNvPr id="201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627640" y="3969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202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 dirty="0">
                <a:solidFill>
                  <a:srgbClr val="FFFFFF"/>
                </a:solidFill>
                <a:latin typeface="Tahoma"/>
              </a:rPr>
              <a:t>iteenchallenge.org                               </a:t>
            </a:r>
            <a:r>
              <a:rPr lang="pt-BR" sz="1000" dirty="0" smtClean="0">
                <a:solidFill>
                  <a:srgbClr val="FFFFFF"/>
                </a:solidFill>
                <a:latin typeface="Tahoma"/>
              </a:rPr>
              <a:t>9/2013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7D936F5-5CEC-4B92-8C0E-594CBDC7A4DA}" type="slidenum">
              <a:rPr lang="pt-BR" sz="1000">
                <a:solidFill>
                  <a:srgbClr val="FFFFFF"/>
                </a:solidFill>
                <a:latin typeface="Tahoma"/>
              </a:rPr>
              <a:t>20</a:t>
            </a:fld>
            <a:endParaRPr/>
          </a:p>
        </p:txBody>
      </p:sp>
      <p:sp>
        <p:nvSpPr>
          <p:cNvPr id="283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84" name="CustomShape 3"/>
          <p:cNvSpPr/>
          <p:nvPr/>
        </p:nvSpPr>
        <p:spPr>
          <a:xfrm>
            <a:off x="682560" y="609480"/>
            <a:ext cx="8079480" cy="134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EBF25A"/>
                </a:solidFill>
                <a:latin typeface="Tahoma"/>
              </a:rPr>
              <a:t>B. Três níveis de obediência         </a:t>
            </a:r>
            <a:r>
              <a:rPr lang="pt-BR" sz="3200" i="1">
                <a:solidFill>
                  <a:srgbClr val="EBF25A"/>
                </a:solidFill>
                <a:latin typeface="Tahoma"/>
              </a:rPr>
              <a:t>Three levels of obedience</a:t>
            </a:r>
            <a:endParaRPr/>
          </a:p>
        </p:txBody>
      </p:sp>
      <p:sp>
        <p:nvSpPr>
          <p:cNvPr id="285" name="CustomShape 4"/>
          <p:cNvSpPr/>
          <p:nvPr/>
        </p:nvSpPr>
        <p:spPr>
          <a:xfrm>
            <a:off x="647640" y="2168640"/>
            <a:ext cx="7771680" cy="425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Nível Três: Obedecer por si mesmo.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Level 3. Obey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on your own---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Um modo mais geral deste nível é – obedecer por si mesmo porque você sabe que é a coisa certa para fazer. 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400" i="1" dirty="0">
                <a:solidFill>
                  <a:srgbClr val="FFFFFF"/>
                </a:solidFill>
                <a:latin typeface="Tahoma"/>
              </a:rPr>
              <a:t>An expanded version is: Obey on your own---because it is the right thing to do.</a:t>
            </a:r>
            <a:endParaRPr dirty="0"/>
          </a:p>
        </p:txBody>
      </p:sp>
      <p:sp>
        <p:nvSpPr>
          <p:cNvPr id="286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500" fill="hold"/>
                                        <p:tgtEl>
                                          <p:spTgt spid="28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500" fill="hold"/>
                                        <p:tgtEl>
                                          <p:spTgt spid="28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Effect">
                      <p:stCondLst>
                        <p:cond delay="indefinite"/>
                      </p:stCondLst>
                      <p:childTnLst>
                        <p:par>
                          <p:cTn id="1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F1C8278-C8A6-424C-8A6C-3CA1B7EF4269}" type="slidenum">
              <a:rPr lang="pt-BR" sz="1000">
                <a:solidFill>
                  <a:srgbClr val="FFFFFF"/>
                </a:solidFill>
                <a:latin typeface="Tahoma"/>
              </a:rPr>
              <a:t>21</a:t>
            </a:fld>
            <a:endParaRPr/>
          </a:p>
        </p:txBody>
      </p:sp>
      <p:sp>
        <p:nvSpPr>
          <p:cNvPr id="288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89" name="CustomShape 3"/>
          <p:cNvSpPr/>
          <p:nvPr/>
        </p:nvSpPr>
        <p:spPr>
          <a:xfrm>
            <a:off x="457200" y="304800"/>
            <a:ext cx="8228880" cy="582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pt-BR" sz="4400" dirty="0" smtClean="0">
                <a:solidFill>
                  <a:srgbClr val="FFFFFF"/>
                </a:solidFill>
                <a:latin typeface="Tahoma"/>
              </a:rPr>
              <a:t>É </a:t>
            </a:r>
            <a:r>
              <a:rPr lang="pt-BR" sz="4400" dirty="0">
                <a:solidFill>
                  <a:srgbClr val="FFFFFF"/>
                </a:solidFill>
                <a:latin typeface="Tahoma"/>
              </a:rPr>
              <a:t>extremamente importante que os líderes trabalhem no </a:t>
            </a:r>
            <a:r>
              <a:rPr lang="pt-BR" sz="4400" dirty="0">
                <a:solidFill>
                  <a:srgbClr val="FFCC00"/>
                </a:solidFill>
                <a:latin typeface="Tahoma"/>
              </a:rPr>
              <a:t>nível três</a:t>
            </a:r>
            <a:r>
              <a:rPr lang="pt-BR" sz="4400" dirty="0">
                <a:solidFill>
                  <a:srgbClr val="FFFFFF"/>
                </a:solidFill>
                <a:latin typeface="Tahoma"/>
              </a:rPr>
              <a:t>.                          </a:t>
            </a:r>
            <a:r>
              <a:rPr lang="pt-BR" sz="4400" dirty="0" smtClean="0">
                <a:solidFill>
                  <a:srgbClr val="FFFFFF"/>
                </a:solidFill>
                <a:latin typeface="Tahoma"/>
              </a:rPr>
              <a:t>             </a:t>
            </a:r>
            <a:r>
              <a:rPr lang="pt-BR" sz="2800" i="1" dirty="0" smtClean="0">
                <a:solidFill>
                  <a:srgbClr val="FFFFFF"/>
                </a:solidFill>
                <a:latin typeface="Tahoma"/>
              </a:rPr>
              <a:t>It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is extremely important that staff function at </a:t>
            </a:r>
            <a:r>
              <a:rPr lang="pt-BR" sz="2800" i="1" dirty="0">
                <a:solidFill>
                  <a:srgbClr val="EBF25A"/>
                </a:solidFill>
                <a:latin typeface="Tahoma"/>
              </a:rPr>
              <a:t>Level Three</a:t>
            </a:r>
            <a:endParaRPr sz="1600" dirty="0"/>
          </a:p>
          <a:p>
            <a:pPr>
              <a:lnSpc>
                <a:spcPct val="90000"/>
              </a:lnSpc>
            </a:pPr>
            <a:endParaRPr sz="1600" dirty="0"/>
          </a:p>
          <a:p>
            <a:pPr>
              <a:lnSpc>
                <a:spcPct val="90000"/>
              </a:lnSpc>
            </a:pPr>
            <a:r>
              <a:rPr lang="pt-BR" sz="4000" dirty="0" smtClean="0">
                <a:solidFill>
                  <a:srgbClr val="FFFFFF"/>
                </a:solidFill>
                <a:latin typeface="Tahoma"/>
              </a:rPr>
              <a:t>As </a:t>
            </a:r>
            <a:r>
              <a:rPr lang="pt-BR" sz="4000" dirty="0">
                <a:solidFill>
                  <a:srgbClr val="FFFFFF"/>
                </a:solidFill>
                <a:latin typeface="Tahoma"/>
              </a:rPr>
              <a:t>regras que você aplica refletem as prioridades de Deus na vida</a:t>
            </a:r>
            <a:r>
              <a:rPr lang="pt-BR" sz="4000" dirty="0" smtClean="0">
                <a:solidFill>
                  <a:srgbClr val="FFFFFF"/>
                </a:solidFill>
                <a:latin typeface="Tahoma"/>
              </a:rPr>
              <a:t>?</a:t>
            </a:r>
            <a:r>
              <a:rPr lang="en-US" sz="4000" dirty="0" smtClean="0">
                <a:solidFill>
                  <a:srgbClr val="FFFFFF"/>
                </a:solidFill>
                <a:latin typeface="Tahoma"/>
              </a:rPr>
              <a:t>                                   </a:t>
            </a:r>
            <a:r>
              <a:rPr lang="en-US" sz="2400" i="1" dirty="0" smtClean="0">
                <a:solidFill>
                  <a:srgbClr val="FFFFFF"/>
                </a:solidFill>
                <a:latin typeface="Tahoma"/>
              </a:rPr>
              <a:t>Do the rules you enforce reflect God’s priorities in life?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</a:t>
            </a:r>
            <a:endParaRPr sz="1050" i="1" dirty="0"/>
          </a:p>
        </p:txBody>
      </p:sp>
      <p:sp>
        <p:nvSpPr>
          <p:cNvPr id="290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9A30CD9-1338-4CA5-ACAA-DEBFA28438DA}" type="slidenum">
              <a:rPr lang="pt-BR" sz="1000">
                <a:solidFill>
                  <a:srgbClr val="FFFFFF"/>
                </a:solidFill>
                <a:latin typeface="Tahoma"/>
              </a:rPr>
              <a:t>22</a:t>
            </a:fld>
            <a:endParaRPr/>
          </a:p>
        </p:txBody>
      </p:sp>
      <p:sp>
        <p:nvSpPr>
          <p:cNvPr id="292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93" name="CustomShape 3"/>
          <p:cNvSpPr/>
          <p:nvPr/>
        </p:nvSpPr>
        <p:spPr>
          <a:xfrm>
            <a:off x="611280" y="430200"/>
            <a:ext cx="8079480" cy="982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EBF25A"/>
                </a:solidFill>
                <a:latin typeface="Tahoma"/>
              </a:rPr>
              <a:t>D. Os três níveis de disciplina </a:t>
            </a:r>
            <a:r>
              <a:rPr lang="pt-BR" sz="3200" i="1">
                <a:solidFill>
                  <a:srgbClr val="EBF25A"/>
                </a:solidFill>
                <a:latin typeface="Tahoma"/>
              </a:rPr>
              <a:t>Three levels of discipline</a:t>
            </a:r>
            <a:endParaRPr/>
          </a:p>
        </p:txBody>
      </p:sp>
      <p:sp>
        <p:nvSpPr>
          <p:cNvPr id="294" name="CustomShape 4"/>
          <p:cNvSpPr/>
          <p:nvPr/>
        </p:nvSpPr>
        <p:spPr>
          <a:xfrm>
            <a:off x="431800" y="1412280"/>
            <a:ext cx="8038320" cy="4641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1.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Auto-disciplina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Self-discipline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--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não estamos falando sobre auto-punição              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not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self-punishment 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--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uma maneira saudável e madura de enfrentar a vida      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a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healthy, mature way of facing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life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--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está trabalhando no nível três da obediência  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functioning at level 3 of obedience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	</a:t>
            </a:r>
            <a:endParaRPr dirty="0"/>
          </a:p>
        </p:txBody>
      </p:sp>
      <p:sp>
        <p:nvSpPr>
          <p:cNvPr id="295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7241EAD-75F8-4DAF-A5EC-C4575D4992AE}" type="slidenum">
              <a:rPr lang="pt-BR" sz="1000">
                <a:solidFill>
                  <a:srgbClr val="FFFFFF"/>
                </a:solidFill>
                <a:latin typeface="Tahoma"/>
              </a:rPr>
              <a:t>23</a:t>
            </a:fld>
            <a:endParaRPr/>
          </a:p>
        </p:txBody>
      </p:sp>
      <p:sp>
        <p:nvSpPr>
          <p:cNvPr id="297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98" name="CustomShape 3"/>
          <p:cNvSpPr/>
          <p:nvPr/>
        </p:nvSpPr>
        <p:spPr>
          <a:xfrm>
            <a:off x="611280" y="430200"/>
            <a:ext cx="8079480" cy="982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EBF25A"/>
                </a:solidFill>
                <a:latin typeface="Tahoma"/>
              </a:rPr>
              <a:t>D. Os três níveis de disciplina </a:t>
            </a:r>
            <a:r>
              <a:rPr lang="pt-BR" sz="3200" i="1">
                <a:solidFill>
                  <a:srgbClr val="EBF25A"/>
                </a:solidFill>
                <a:latin typeface="Tahoma"/>
              </a:rPr>
              <a:t>Three levels of discipline</a:t>
            </a:r>
            <a:endParaRPr/>
          </a:p>
        </p:txBody>
      </p:sp>
      <p:sp>
        <p:nvSpPr>
          <p:cNvPr id="299" name="CustomShape 4"/>
          <p:cNvSpPr/>
          <p:nvPr/>
        </p:nvSpPr>
        <p:spPr>
          <a:xfrm>
            <a:off x="647640" y="1376280"/>
            <a:ext cx="7771680" cy="453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–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É o domínio próprio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it's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self-control 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--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está voluntariamente escolhendo viver dentro das regras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willingly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choosing to live within the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rules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2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Corintios 10:5 (NVI)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2 Corinthians 10:5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  Philippians 3:12-14 (NVI)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Philippians 3:12-14</a:t>
            </a:r>
            <a:endParaRPr dirty="0"/>
          </a:p>
        </p:txBody>
      </p:sp>
      <p:sp>
        <p:nvSpPr>
          <p:cNvPr id="300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3776A35-2EE8-42C1-BBF1-2645B412D6BA}" type="slidenum">
              <a:rPr lang="pt-BR" sz="1000">
                <a:solidFill>
                  <a:srgbClr val="FFFFFF"/>
                </a:solidFill>
                <a:latin typeface="Tahoma"/>
              </a:rPr>
              <a:t>24</a:t>
            </a:fld>
            <a:endParaRPr/>
          </a:p>
        </p:txBody>
      </p:sp>
      <p:sp>
        <p:nvSpPr>
          <p:cNvPr id="302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03" name="CustomShape 3"/>
          <p:cNvSpPr/>
          <p:nvPr/>
        </p:nvSpPr>
        <p:spPr>
          <a:xfrm>
            <a:off x="611280" y="430200"/>
            <a:ext cx="8079480" cy="134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EBF25A"/>
                </a:solidFill>
                <a:latin typeface="Tahoma"/>
              </a:rPr>
              <a:t>D. Os três níveis de disciplina </a:t>
            </a:r>
            <a:r>
              <a:rPr lang="pt-BR" sz="3600" i="1">
                <a:solidFill>
                  <a:srgbClr val="EBF25A"/>
                </a:solidFill>
                <a:latin typeface="Tahoma"/>
              </a:rPr>
              <a:t>Three levels of discipline</a:t>
            </a:r>
            <a:endParaRPr/>
          </a:p>
        </p:txBody>
      </p:sp>
      <p:sp>
        <p:nvSpPr>
          <p:cNvPr id="304" name="CustomShape 4"/>
          <p:cNvSpPr/>
          <p:nvPr/>
        </p:nvSpPr>
        <p:spPr>
          <a:xfrm>
            <a:off x="647640" y="1665360"/>
            <a:ext cx="7771680" cy="425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1. Auto-disciplina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Self-discipline</a:t>
            </a:r>
            <a:endParaRPr dirty="0"/>
          </a:p>
          <a:p>
            <a:r>
              <a:rPr lang="pt-BR" sz="2800" dirty="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   </a:t>
            </a: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2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Corintios 10:5 (NVI)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2 Corinthians 10:5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AutoNum type="arabicPeriod"/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2. Disciplinado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por outros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Discipline by others.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Romanos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13: 1-5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Romans 13:1-5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AutoNum type="arabicPeriod"/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3. Disciplinado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por Deus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Discipline by God.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Hebreus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12:5-11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Hebrews 12:5-11</a:t>
            </a:r>
            <a:endParaRPr dirty="0"/>
          </a:p>
        </p:txBody>
      </p:sp>
      <p:sp>
        <p:nvSpPr>
          <p:cNvPr id="305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500" fill="hold"/>
                                        <p:tgtEl>
                                          <p:spTgt spid="30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500" fill="hold"/>
                                        <p:tgtEl>
                                          <p:spTgt spid="30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Effect">
                      <p:stCondLst>
                        <p:cond delay="indefinite"/>
                      </p:stCondLst>
                      <p:childTnLst>
                        <p:par>
                          <p:cTn id="1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07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BB2D7E4-7CD4-453F-AF74-65DF46BC4BA4}" type="slidenum">
              <a:rPr lang="pt-BR" sz="1000">
                <a:solidFill>
                  <a:srgbClr val="FFFFFF"/>
                </a:solidFill>
                <a:latin typeface="Tahoma"/>
              </a:rPr>
              <a:t>25</a:t>
            </a:fld>
            <a:endParaRPr/>
          </a:p>
        </p:txBody>
      </p:sp>
      <p:sp>
        <p:nvSpPr>
          <p:cNvPr id="308" name="CustomShape 3"/>
          <p:cNvSpPr/>
          <p:nvPr/>
        </p:nvSpPr>
        <p:spPr>
          <a:xfrm>
            <a:off x="683640" y="188640"/>
            <a:ext cx="7771680" cy="377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800">
                <a:solidFill>
                  <a:srgbClr val="FFFFCC"/>
                </a:solidFill>
                <a:latin typeface="Tahoma"/>
              </a:rPr>
              <a:t>Capítulo 3</a:t>
            </a:r>
            <a:endParaRPr/>
          </a:p>
          <a:p>
            <a:r>
              <a:rPr lang="pt-BR" sz="4800">
                <a:solidFill>
                  <a:srgbClr val="FFFFCC"/>
                </a:solidFill>
                <a:latin typeface="Tahoma"/>
              </a:rPr>
              <a:t>Relacionamentos na disciplina </a:t>
            </a:r>
            <a:endParaRPr/>
          </a:p>
          <a:p>
            <a:pPr>
              <a:lnSpc>
                <a:spcPct val="100000"/>
              </a:lnSpc>
            </a:pPr>
            <a:r>
              <a:rPr lang="pt-BR" sz="3600" i="1">
                <a:solidFill>
                  <a:srgbClr val="FFFFCC"/>
                </a:solidFill>
                <a:latin typeface="Tahoma"/>
              </a:rPr>
              <a:t>Lesson 3 Relationships in Discipline</a:t>
            </a:r>
            <a:endParaRPr/>
          </a:p>
        </p:txBody>
      </p:sp>
      <p:pic>
        <p:nvPicPr>
          <p:cNvPr id="309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627640" y="3609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310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Verdade Chave: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Key Truth: </a:t>
            </a:r>
            <a:endParaRPr/>
          </a:p>
        </p:txBody>
      </p:sp>
      <p:sp>
        <p:nvSpPr>
          <p:cNvPr id="312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 A disciplina leva consigo o maior potencial para um crescimento positivo no contexto de relacionamentos de valor.                                                   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2400" i="1" dirty="0">
                <a:solidFill>
                  <a:srgbClr val="FFFFFF"/>
                </a:solidFill>
                <a:latin typeface="Tahoma"/>
              </a:rPr>
              <a:t>Discipline carries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the greatest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potential for positive growth in the context of meaningful relationships.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13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1FC3761-E438-4BF9-9D03-9EA6BD4EFC2A}" type="slidenum">
              <a:rPr lang="pt-BR" sz="1000">
                <a:solidFill>
                  <a:srgbClr val="FFFFFF"/>
                </a:solidFill>
                <a:latin typeface="Tahoma"/>
              </a:rPr>
              <a:t>26</a:t>
            </a:fld>
            <a:endParaRPr/>
          </a:p>
        </p:txBody>
      </p:sp>
      <p:sp>
        <p:nvSpPr>
          <p:cNvPr id="314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15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7609989-3B52-4D23-A052-84A8AD7DFDDF}" type="slidenum">
              <a:rPr lang="pt-BR" sz="1000">
                <a:solidFill>
                  <a:srgbClr val="FFFFFF"/>
                </a:solidFill>
                <a:latin typeface="Tahoma"/>
              </a:rPr>
              <a:t>27</a:t>
            </a:fld>
            <a:endParaRPr/>
          </a:p>
        </p:txBody>
      </p:sp>
      <p:sp>
        <p:nvSpPr>
          <p:cNvPr id="317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18" name="CustomShape 3"/>
          <p:cNvSpPr/>
          <p:nvPr/>
        </p:nvSpPr>
        <p:spPr>
          <a:xfrm>
            <a:off x="431640" y="171324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3600">
                <a:solidFill>
                  <a:srgbClr val="FFFF00"/>
                </a:solidFill>
                <a:latin typeface="Tahoma"/>
              </a:rPr>
              <a:t>Hebreus 12:10 (NVI) </a:t>
            </a:r>
            <a:endParaRPr/>
          </a:p>
          <a:p>
            <a:r>
              <a:rPr lang="pt-BR" sz="3600">
                <a:solidFill>
                  <a:srgbClr val="FFFFCC"/>
                </a:solidFill>
                <a:latin typeface="Tahoma"/>
              </a:rPr>
              <a:t>Nossos pais nos disciplinavam por curto período, segundo lhes parecia melhor; mas Deus nos disciplina para o nosso bem, para que participemos da sua santidade.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19" name="CustomShape 4"/>
          <p:cNvSpPr/>
          <p:nvPr/>
        </p:nvSpPr>
        <p:spPr>
          <a:xfrm>
            <a:off x="395640" y="4113000"/>
            <a:ext cx="8228880" cy="3161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	</a:t>
            </a:r>
            <a:r>
              <a:rPr lang="pt-BR" sz="2800" i="1">
                <a:solidFill>
                  <a:srgbClr val="FFFF00"/>
                </a:solidFill>
                <a:latin typeface="Tahoma"/>
              </a:rPr>
              <a:t>Hebrews 12:10 NIV </a:t>
            </a:r>
            <a:r>
              <a:rPr lang="pt-BR" sz="2800" i="1">
                <a:solidFill>
                  <a:srgbClr val="FFFFFF"/>
                </a:solidFill>
                <a:latin typeface="Tahoma"/>
              </a:rPr>
              <a:t>Our fathers disciplined us for a little while as they thought best;  but God disciplines us for our good, that we may share in his holiness. </a:t>
            </a:r>
            <a:endParaRPr/>
          </a:p>
        </p:txBody>
      </p:sp>
      <p:sp>
        <p:nvSpPr>
          <p:cNvPr id="320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719640" y="1340640"/>
            <a:ext cx="7771680" cy="1361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Ctr="1"/>
          <a:lstStyle/>
          <a:p>
            <a:pPr>
              <a:lnSpc>
                <a:spcPct val="100000"/>
              </a:lnSpc>
            </a:pPr>
            <a:r>
              <a:rPr lang="pt-BR" sz="4000" dirty="0">
                <a:solidFill>
                  <a:srgbClr val="FFFFCC"/>
                </a:solidFill>
                <a:latin typeface="Tahoma"/>
              </a:rPr>
              <a:t>Ambiente de Disciplina       </a:t>
            </a:r>
            <a:r>
              <a:rPr lang="pt-BR" sz="4000" dirty="0" smtClean="0">
                <a:solidFill>
                  <a:srgbClr val="FFFFCC"/>
                </a:solidFill>
                <a:latin typeface="Tahoma"/>
              </a:rPr>
              <a:t>     </a:t>
            </a:r>
            <a:r>
              <a:rPr lang="pt-BR" sz="3200" i="1" dirty="0">
                <a:solidFill>
                  <a:srgbClr val="FFFFCC"/>
                </a:solidFill>
                <a:latin typeface="Tahoma"/>
              </a:rPr>
              <a:t>The setting of Discipline</a:t>
            </a:r>
            <a:endParaRPr dirty="0"/>
          </a:p>
        </p:txBody>
      </p:sp>
      <p:sp>
        <p:nvSpPr>
          <p:cNvPr id="322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75A53BF-32E6-4567-A4F4-0D734595C479}" type="slidenum">
              <a:rPr lang="pt-BR" sz="1000">
                <a:solidFill>
                  <a:srgbClr val="FFFFFF"/>
                </a:solidFill>
                <a:latin typeface="Tahoma"/>
              </a:rPr>
              <a:t>28</a:t>
            </a:fld>
            <a:endParaRPr/>
          </a:p>
        </p:txBody>
      </p:sp>
      <p:sp>
        <p:nvSpPr>
          <p:cNvPr id="323" name="CustomShape 3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24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8F95CE0-F685-419B-9EED-B0C118F0D408}" type="slidenum">
              <a:rPr lang="pt-BR" sz="1000">
                <a:solidFill>
                  <a:srgbClr val="FFFFFF"/>
                </a:solidFill>
                <a:latin typeface="Tahoma"/>
              </a:rPr>
              <a:t>29</a:t>
            </a:fld>
            <a:endParaRPr/>
          </a:p>
        </p:txBody>
      </p:sp>
      <p:sp>
        <p:nvSpPr>
          <p:cNvPr id="326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27" name="CustomShape 3"/>
          <p:cNvSpPr/>
          <p:nvPr/>
        </p:nvSpPr>
        <p:spPr>
          <a:xfrm>
            <a:off x="457200" y="277920"/>
            <a:ext cx="82288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4000" dirty="0">
                <a:solidFill>
                  <a:srgbClr val="FFCC00"/>
                </a:solidFill>
                <a:latin typeface="Tahoma"/>
              </a:rPr>
              <a:t>A. Disciplina no contexto de Relacionamentos de valor                         </a:t>
            </a:r>
            <a:r>
              <a:rPr lang="pt-BR" sz="2000" i="1" dirty="0">
                <a:solidFill>
                  <a:srgbClr val="FFCC00"/>
                </a:solidFill>
                <a:latin typeface="Tahoma"/>
              </a:rPr>
              <a:t>Discipline in the context of meaningful relationships</a:t>
            </a:r>
            <a:endParaRPr dirty="0"/>
          </a:p>
        </p:txBody>
      </p:sp>
      <p:sp>
        <p:nvSpPr>
          <p:cNvPr id="328" name="CustomShape 4"/>
          <p:cNvSpPr/>
          <p:nvPr/>
        </p:nvSpPr>
        <p:spPr>
          <a:xfrm>
            <a:off x="1763640" y="1952640"/>
            <a:ext cx="5616000" cy="41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4400" dirty="0" smtClean="0">
                <a:solidFill>
                  <a:srgbClr val="FFFFFF"/>
                </a:solidFill>
                <a:latin typeface="Tahoma"/>
              </a:rPr>
              <a:t>1. Família </a:t>
            </a:r>
            <a:r>
              <a:rPr lang="pt-BR" sz="3600" i="1" dirty="0">
                <a:solidFill>
                  <a:srgbClr val="FFFFFF"/>
                </a:solidFill>
                <a:latin typeface="Tahoma"/>
              </a:rPr>
              <a:t>The family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4400" dirty="0" smtClean="0">
                <a:solidFill>
                  <a:srgbClr val="FFFFFF"/>
                </a:solidFill>
                <a:latin typeface="Tahoma"/>
              </a:rPr>
              <a:t>2. Sociedade  </a:t>
            </a:r>
            <a:r>
              <a:rPr lang="pt-BR" sz="3600" i="1" dirty="0">
                <a:solidFill>
                  <a:srgbClr val="FFFFFF"/>
                </a:solidFill>
                <a:latin typeface="Tahoma"/>
              </a:rPr>
              <a:t>Society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4400" dirty="0" smtClean="0">
                <a:solidFill>
                  <a:srgbClr val="FFFFFF"/>
                </a:solidFill>
                <a:latin typeface="Tahoma"/>
              </a:rPr>
              <a:t>3. Deus  </a:t>
            </a:r>
            <a:r>
              <a:rPr lang="pt-BR" sz="3600" i="1" dirty="0">
                <a:solidFill>
                  <a:srgbClr val="FFFFFF"/>
                </a:solidFill>
                <a:latin typeface="Tahoma"/>
              </a:rPr>
              <a:t>God</a:t>
            </a:r>
            <a:endParaRPr dirty="0"/>
          </a:p>
        </p:txBody>
      </p:sp>
      <p:sp>
        <p:nvSpPr>
          <p:cNvPr id="32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04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F8ABCF7-7DEF-4129-B081-105D8DC5BD42}" type="slidenum">
              <a:rPr lang="pt-BR" sz="1000">
                <a:solidFill>
                  <a:srgbClr val="FFFFFF"/>
                </a:solidFill>
                <a:latin typeface="Tahoma"/>
              </a:rPr>
              <a:t>3</a:t>
            </a:fld>
            <a:endParaRPr/>
          </a:p>
        </p:txBody>
      </p:sp>
      <p:sp>
        <p:nvSpPr>
          <p:cNvPr id="205" name="CustomShape 3"/>
          <p:cNvSpPr/>
          <p:nvPr/>
        </p:nvSpPr>
        <p:spPr>
          <a:xfrm>
            <a:off x="323640" y="548640"/>
            <a:ext cx="8481240" cy="2153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FFFF66"/>
                </a:solidFill>
                <a:latin typeface="Arial"/>
              </a:rPr>
              <a:t>Verdade Chave: 	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FFFF66"/>
                </a:solidFill>
                <a:latin typeface="Arial"/>
              </a:rPr>
              <a:t>Sua visão atual da disciplina foi grandemente influenciada por suas experiências passadas.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Arial"/>
              </a:rPr>
              <a:t>Key Truth: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Arial"/>
              </a:rPr>
              <a:t>Your present view of discipline has been greatly influenced by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Arial"/>
              </a:rPr>
              <a:t>your past experiences.</a:t>
            </a:r>
            <a:endParaRPr/>
          </a:p>
        </p:txBody>
      </p:sp>
      <p:sp>
        <p:nvSpPr>
          <p:cNvPr id="206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 dirty="0">
                <a:solidFill>
                  <a:srgbClr val="FFFFFF"/>
                </a:solidFill>
                <a:latin typeface="Tahoma"/>
              </a:rPr>
              <a:t>iteenchallenge.org                               </a:t>
            </a:r>
            <a:r>
              <a:rPr lang="pt-BR" sz="1000" dirty="0" smtClean="0">
                <a:solidFill>
                  <a:srgbClr val="FFFFFF"/>
                </a:solidFill>
                <a:latin typeface="Tahoma"/>
              </a:rPr>
              <a:t>9/2013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04C3B3F-2FC0-484A-9E11-96E9C8423349}" type="slidenum">
              <a:rPr lang="pt-BR" sz="1000">
                <a:solidFill>
                  <a:srgbClr val="FFFFFF"/>
                </a:solidFill>
                <a:latin typeface="Tahoma"/>
              </a:rPr>
              <a:t>30</a:t>
            </a:fld>
            <a:endParaRPr/>
          </a:p>
        </p:txBody>
      </p:sp>
      <p:sp>
        <p:nvSpPr>
          <p:cNvPr id="331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32" name="CustomShape 3"/>
          <p:cNvSpPr/>
          <p:nvPr/>
        </p:nvSpPr>
        <p:spPr>
          <a:xfrm>
            <a:off x="457200" y="277920"/>
            <a:ext cx="82288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CC00"/>
                </a:solidFill>
                <a:latin typeface="Tahoma"/>
              </a:rPr>
              <a:t>Disciplina no Desafio Jovem</a:t>
            </a:r>
            <a:endParaRPr/>
          </a:p>
        </p:txBody>
      </p:sp>
      <p:sp>
        <p:nvSpPr>
          <p:cNvPr id="333" name="CustomShape 4"/>
          <p:cNvSpPr/>
          <p:nvPr/>
        </p:nvSpPr>
        <p:spPr>
          <a:xfrm>
            <a:off x="431640" y="1952640"/>
            <a:ext cx="7524000" cy="41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dirty="0" smtClean="0">
                <a:solidFill>
                  <a:srgbClr val="FFFFFF"/>
                </a:solidFill>
                <a:latin typeface="Tahoma"/>
              </a:rPr>
              <a:t>No </a:t>
            </a:r>
            <a:r>
              <a:rPr lang="pt-BR" sz="4000" dirty="0">
                <a:solidFill>
                  <a:srgbClr val="FFFFFF"/>
                </a:solidFill>
                <a:latin typeface="Tahoma"/>
              </a:rPr>
              <a:t>Programa do Desafio Jovem, relacionamentos danificados  são um grande problema                             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i="1" dirty="0">
                <a:solidFill>
                  <a:srgbClr val="FFFFFF"/>
                </a:solidFill>
                <a:latin typeface="Tahoma"/>
              </a:rPr>
              <a:t>In the Teen Challenge program , damaged relationships are a major problem</a:t>
            </a:r>
            <a:endParaRPr dirty="0"/>
          </a:p>
        </p:txBody>
      </p:sp>
      <p:sp>
        <p:nvSpPr>
          <p:cNvPr id="33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FFFFCC"/>
                </a:solidFill>
                <a:latin typeface="Tahoma"/>
              </a:rPr>
              <a:t>B. Disciplina no contexto de Relacionamentos Machucados </a:t>
            </a:r>
            <a:r>
              <a:rPr lang="pt-BR" sz="2800" i="1">
                <a:solidFill>
                  <a:srgbClr val="FFFFCC"/>
                </a:solidFill>
                <a:latin typeface="Tahoma"/>
              </a:rPr>
              <a:t>Discipline in the context of damaged relationships</a:t>
            </a:r>
            <a:endParaRPr/>
          </a:p>
        </p:txBody>
      </p:sp>
      <p:sp>
        <p:nvSpPr>
          <p:cNvPr id="336" name="CustomShape 2"/>
          <p:cNvSpPr/>
          <p:nvPr/>
        </p:nvSpPr>
        <p:spPr>
          <a:xfrm>
            <a:off x="457200" y="1881000"/>
            <a:ext cx="8228880" cy="4249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2800" b="1" dirty="0" smtClean="0">
                <a:solidFill>
                  <a:srgbClr val="FFFFFF"/>
                </a:solidFill>
                <a:latin typeface="Tahoma"/>
              </a:rPr>
              <a:t>1. Ilusão  </a:t>
            </a:r>
            <a:r>
              <a:rPr lang="pt-BR" sz="2800" b="1" dirty="0">
                <a:solidFill>
                  <a:srgbClr val="FFFFFF"/>
                </a:solidFill>
                <a:latin typeface="Tahoma"/>
              </a:rPr>
              <a:t>-- A ilusão é não ver, não entender, ou não agir em verdade                      </a:t>
            </a:r>
            <a:r>
              <a:rPr lang="pt-BR" sz="2800" b="1" dirty="0" smtClean="0">
                <a:solidFill>
                  <a:srgbClr val="FFFFFF"/>
                </a:solidFill>
                <a:latin typeface="Tahoma"/>
              </a:rPr>
              <a:t>         </a:t>
            </a: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Delusion-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-not seeing, not understanding, or not acting in truth</a:t>
            </a: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.</a:t>
            </a:r>
          </a:p>
          <a:p>
            <a:pPr>
              <a:lnSpc>
                <a:spcPct val="100000"/>
              </a:lnSpc>
              <a:buSzPct val="25000"/>
              <a:buFont typeface="Tahoma"/>
              <a:buAutoNum type="arabicPeriod"/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2800" b="1" dirty="0" smtClean="0">
                <a:solidFill>
                  <a:srgbClr val="FFFFFF"/>
                </a:solidFill>
                <a:latin typeface="Tahoma"/>
              </a:rPr>
              <a:t>2. Negação </a:t>
            </a:r>
            <a:r>
              <a:rPr lang="pt-BR" sz="2800" b="1" dirty="0">
                <a:solidFill>
                  <a:srgbClr val="FFFFFF"/>
                </a:solidFill>
                <a:latin typeface="Tahoma"/>
              </a:rPr>
              <a:t>-- A negação é um mecanismo de defesa feito para esconder alguém das consequências dolorosas de se encarar a verdade.                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Denial--a defense mechanism to hide from the painful consequences of facing the truth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3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AC68752-ABF5-4485-8984-80F732C65BFA}" type="slidenum">
              <a:rPr lang="pt-BR" sz="1000">
                <a:solidFill>
                  <a:srgbClr val="FFFFFF"/>
                </a:solidFill>
                <a:latin typeface="Tahoma"/>
              </a:rPr>
              <a:t>31</a:t>
            </a:fld>
            <a:endParaRPr/>
          </a:p>
        </p:txBody>
      </p:sp>
      <p:sp>
        <p:nvSpPr>
          <p:cNvPr id="33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3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FFFFCC"/>
                </a:solidFill>
                <a:latin typeface="Tahoma"/>
              </a:rPr>
              <a:t>B. Disciplina no contexto de Relacionamentos Machucados </a:t>
            </a:r>
            <a:r>
              <a:rPr lang="pt-BR" sz="2800" i="1">
                <a:solidFill>
                  <a:srgbClr val="FFFFCC"/>
                </a:solidFill>
                <a:latin typeface="Tahoma"/>
              </a:rPr>
              <a:t>Discipline in the context of damaged relationships</a:t>
            </a:r>
            <a:endParaRPr/>
          </a:p>
        </p:txBody>
      </p:sp>
      <p:sp>
        <p:nvSpPr>
          <p:cNvPr id="34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2800" b="1" dirty="0" smtClean="0">
                <a:solidFill>
                  <a:srgbClr val="FFFFFF"/>
                </a:solidFill>
                <a:latin typeface="Tahoma"/>
              </a:rPr>
              <a:t>3. Rebeldia </a:t>
            </a:r>
            <a:r>
              <a:rPr lang="pt-BR" sz="2800" b="1" dirty="0">
                <a:solidFill>
                  <a:srgbClr val="FFFFFF"/>
                </a:solidFill>
                <a:latin typeface="Tahoma"/>
              </a:rPr>
              <a:t>--“Eu não quero me submeter à sua autoridade.”                                          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Rebellion--"I don't want to submit to your authority."</a:t>
            </a:r>
            <a:endParaRPr i="1" dirty="0"/>
          </a:p>
          <a:p>
            <a:pPr>
              <a:lnSpc>
                <a:spcPct val="100000"/>
              </a:lnSpc>
              <a:buSzPct val="25000"/>
              <a:buFont typeface="Tahoma"/>
              <a:buAutoNum type="arabicPeriod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4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2F320DA-EE9A-4A4D-A863-A54DBC20DE4F}" type="slidenum">
              <a:rPr lang="pt-BR" sz="1000">
                <a:solidFill>
                  <a:srgbClr val="FFFFFF"/>
                </a:solidFill>
                <a:latin typeface="Tahoma"/>
              </a:rPr>
              <a:t>32</a:t>
            </a:fld>
            <a:endParaRPr/>
          </a:p>
        </p:txBody>
      </p:sp>
      <p:sp>
        <p:nvSpPr>
          <p:cNvPr id="34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4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CC"/>
                </a:solidFill>
                <a:latin typeface="Tahoma"/>
              </a:rPr>
              <a:t>Estudo de Caso #2.   “Somente um pouco de respeito, por favor!”</a:t>
            </a:r>
            <a:endParaRPr/>
          </a:p>
        </p:txBody>
      </p:sp>
      <p:sp>
        <p:nvSpPr>
          <p:cNvPr id="34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Instruções: </a:t>
            </a: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1. Tome o Projeto de Guia de Estudo 4. Leia o estudo de caso na parte de cima da página. Se você está estudando este curso por correspondência, continue e responda todas as perguntas neste momento. </a:t>
            </a: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2. Se você está estudando este curso em um ambiente de aula de grupo, vá adiante e responda todas as perguntas antes da próxima sessão/aula. Traga este projeto com você para a próxima aula.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4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4A79B0E-D2F5-4284-A676-9E86F27C7802}" type="slidenum">
              <a:rPr lang="pt-BR" sz="1000">
                <a:solidFill>
                  <a:srgbClr val="FFFFFF"/>
                </a:solidFill>
                <a:latin typeface="Tahoma"/>
              </a:rPr>
              <a:t>33</a:t>
            </a:fld>
            <a:endParaRPr/>
          </a:p>
        </p:txBody>
      </p:sp>
      <p:sp>
        <p:nvSpPr>
          <p:cNvPr id="34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4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51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CAB0126-5151-431A-A787-4AC42548DB22}" type="slidenum">
              <a:rPr lang="pt-BR" sz="1000">
                <a:solidFill>
                  <a:srgbClr val="FFFFFF"/>
                </a:solidFill>
                <a:latin typeface="Tahoma"/>
              </a:rPr>
              <a:t>34</a:t>
            </a:fld>
            <a:endParaRPr/>
          </a:p>
        </p:txBody>
      </p:sp>
      <p:sp>
        <p:nvSpPr>
          <p:cNvPr id="352" name="CustomShape 3"/>
          <p:cNvSpPr/>
          <p:nvPr/>
        </p:nvSpPr>
        <p:spPr>
          <a:xfrm>
            <a:off x="683640" y="332640"/>
            <a:ext cx="7771680" cy="338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400">
                <a:solidFill>
                  <a:srgbClr val="FFFFCC"/>
                </a:solidFill>
                <a:latin typeface="Tahoma"/>
              </a:rPr>
              <a:t>Capítulo 4 Principais objetivos da disciplina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i="1">
                <a:solidFill>
                  <a:srgbClr val="FFFFCC"/>
                </a:solidFill>
                <a:latin typeface="Tahoma"/>
              </a:rPr>
              <a:t>Lesson 4 The Main Goals of Discipline</a:t>
            </a:r>
            <a:endParaRPr/>
          </a:p>
        </p:txBody>
      </p:sp>
      <p:pic>
        <p:nvPicPr>
          <p:cNvPr id="353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3537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354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Verdade-Chave: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Key Truth: </a:t>
            </a:r>
            <a:endParaRPr/>
          </a:p>
        </p:txBody>
      </p:sp>
      <p:sp>
        <p:nvSpPr>
          <p:cNvPr id="35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Mudanças dentro de nós e em nosso comportamento é o objetivo da disciplina.                           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Change within and in one’s behavior is the goal of discipline.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5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D0922D2-1E2F-49FC-B080-00CD1E6703D4}" type="slidenum">
              <a:rPr lang="pt-BR" sz="1000">
                <a:solidFill>
                  <a:srgbClr val="FFFFFF"/>
                </a:solidFill>
                <a:latin typeface="Tahoma"/>
              </a:rPr>
              <a:t>35</a:t>
            </a:fld>
            <a:endParaRPr/>
          </a:p>
        </p:txBody>
      </p:sp>
      <p:sp>
        <p:nvSpPr>
          <p:cNvPr id="35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5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61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A656A8B-11EA-4E60-AD7B-2C8002600CAF}" type="slidenum">
              <a:rPr lang="pt-BR" sz="1000">
                <a:solidFill>
                  <a:srgbClr val="FFFFFF"/>
                </a:solidFill>
                <a:latin typeface="Tahoma"/>
              </a:rPr>
              <a:t>36</a:t>
            </a:fld>
            <a:endParaRPr/>
          </a:p>
        </p:txBody>
      </p:sp>
      <p:sp>
        <p:nvSpPr>
          <p:cNvPr id="362" name="CustomShape 3"/>
          <p:cNvSpPr/>
          <p:nvPr/>
        </p:nvSpPr>
        <p:spPr>
          <a:xfrm>
            <a:off x="179640" y="980640"/>
            <a:ext cx="8481240" cy="356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90000"/>
              </a:lnSpc>
            </a:pPr>
            <a:r>
              <a:rPr lang="pt-BR" sz="3200" dirty="0">
                <a:solidFill>
                  <a:srgbClr val="FFFF66"/>
                </a:solidFill>
                <a:latin typeface="Arial"/>
              </a:rPr>
              <a:t>Versículo-chave:	2 Pedro 3:9 b (NVI)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pt-BR" sz="3200" dirty="0">
                <a:solidFill>
                  <a:srgbClr val="FFFFFF"/>
                </a:solidFill>
                <a:latin typeface="Arial"/>
              </a:rPr>
              <a:t>Pelo contrário, ele é paciente com vocês, não querendo que ninguém pereça, mas que todos cheguem ao arrependimento. </a:t>
            </a:r>
            <a:endParaRPr dirty="0"/>
          </a:p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r>
              <a:rPr lang="pt-BR" sz="2400" i="1" dirty="0">
                <a:solidFill>
                  <a:srgbClr val="FFFF66"/>
                </a:solidFill>
                <a:latin typeface="Arial"/>
              </a:rPr>
              <a:t>Key Verse: 2 Peter 3:9b NIV </a:t>
            </a:r>
            <a:endParaRPr lang="pt-BR" sz="2400" i="1" dirty="0" smtClean="0">
              <a:solidFill>
                <a:srgbClr val="FFFF66"/>
              </a:solid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He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is patient with you,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pt-BR" sz="2400" i="1" dirty="0">
                <a:solidFill>
                  <a:srgbClr val="FFFFFF"/>
                </a:solidFill>
                <a:latin typeface="Tahoma"/>
              </a:rPr>
              <a:t>not wanting anyone to perish,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pt-BR" sz="2400" i="1" dirty="0">
                <a:solidFill>
                  <a:srgbClr val="FFFFFF"/>
                </a:solidFill>
                <a:latin typeface="Tahoma"/>
              </a:rPr>
              <a:t>but everyone to come to repentance.</a:t>
            </a:r>
            <a:endParaRPr dirty="0"/>
          </a:p>
        </p:txBody>
      </p:sp>
      <p:sp>
        <p:nvSpPr>
          <p:cNvPr id="363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1F5900F-94AC-4341-9B9F-BDA3E8EA1DE4}" type="slidenum">
              <a:rPr lang="pt-BR" sz="1000">
                <a:solidFill>
                  <a:srgbClr val="FFFFFF"/>
                </a:solidFill>
                <a:latin typeface="Tahoma"/>
              </a:rPr>
              <a:t>37</a:t>
            </a:fld>
            <a:endParaRPr/>
          </a:p>
        </p:txBody>
      </p:sp>
      <p:sp>
        <p:nvSpPr>
          <p:cNvPr id="365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66" name="CustomShape 3"/>
          <p:cNvSpPr/>
          <p:nvPr/>
        </p:nvSpPr>
        <p:spPr>
          <a:xfrm>
            <a:off x="611280" y="430200"/>
            <a:ext cx="8079480" cy="177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CC00"/>
                </a:solidFill>
                <a:latin typeface="Tahoma"/>
              </a:rPr>
              <a:t>A. Quais são os principais objetivos da disciplina?             </a:t>
            </a:r>
            <a:r>
              <a:rPr lang="pt-BR" sz="3200" i="1">
                <a:solidFill>
                  <a:srgbClr val="FFCC00"/>
                </a:solidFill>
                <a:latin typeface="Tahoma"/>
              </a:rPr>
              <a:t>What is the main goal of discipline?</a:t>
            </a:r>
            <a:endParaRPr/>
          </a:p>
        </p:txBody>
      </p:sp>
      <p:sp>
        <p:nvSpPr>
          <p:cNvPr id="367" name="CustomShape 4"/>
          <p:cNvSpPr/>
          <p:nvPr/>
        </p:nvSpPr>
        <p:spPr>
          <a:xfrm>
            <a:off x="287640" y="2349000"/>
            <a:ext cx="8424000" cy="378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A. Mudar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!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Change!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	--Que tipo de mudança?                             	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What kind of change?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	--você não pode forçar o aluno a mudar                	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you cannot force a student to change 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	--a disciplina bíblica está destinada a realizar, é a mudança que vem de um coração disposto.             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biblical discipline is designed to bring change from a willing heart.</a:t>
            </a:r>
            <a:endParaRPr dirty="0"/>
          </a:p>
        </p:txBody>
      </p:sp>
      <p:sp>
        <p:nvSpPr>
          <p:cNvPr id="368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8658222-45B1-453D-BF8A-788B25BF1A0F}" type="slidenum">
              <a:rPr lang="pt-BR" sz="1000">
                <a:solidFill>
                  <a:srgbClr val="FFFFFF"/>
                </a:solidFill>
                <a:latin typeface="Tahoma"/>
              </a:rPr>
              <a:t>38</a:t>
            </a:fld>
            <a:endParaRPr/>
          </a:p>
        </p:txBody>
      </p:sp>
      <p:sp>
        <p:nvSpPr>
          <p:cNvPr id="370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71" name="CustomShape 3"/>
          <p:cNvSpPr/>
          <p:nvPr/>
        </p:nvSpPr>
        <p:spPr>
          <a:xfrm>
            <a:off x="457200" y="277920"/>
            <a:ext cx="82288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400">
                <a:solidFill>
                  <a:srgbClr val="FFCC00"/>
                </a:solidFill>
                <a:latin typeface="Tahoma"/>
              </a:rPr>
              <a:t>O amor é o maior motivo </a:t>
            </a:r>
            <a:endParaRPr/>
          </a:p>
          <a:p>
            <a:r>
              <a:rPr lang="pt-BR" sz="4400">
                <a:solidFill>
                  <a:srgbClr val="FFCC00"/>
                </a:solidFill>
                <a:latin typeface="Tahoma"/>
              </a:rPr>
              <a:t>para a mudança.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 i="1">
                <a:solidFill>
                  <a:srgbClr val="FFCC00"/>
                </a:solidFill>
                <a:latin typeface="Tahoma"/>
              </a:rPr>
              <a:t>Love is the highest motive for change</a:t>
            </a:r>
            <a:endParaRPr/>
          </a:p>
        </p:txBody>
      </p:sp>
      <p:sp>
        <p:nvSpPr>
          <p:cNvPr id="372" name="CustomShape 4"/>
          <p:cNvSpPr/>
          <p:nvPr/>
        </p:nvSpPr>
        <p:spPr>
          <a:xfrm>
            <a:off x="457200" y="2097000"/>
            <a:ext cx="8228880" cy="403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Então, o que motiva uma pessoa a querer mudar?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So what motivates a person to want to change?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	1. Aprendizado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Learning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	2. Dor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Pain</a:t>
            </a:r>
            <a:endParaRPr dirty="0"/>
          </a:p>
          <a:p>
            <a:pPr lvl="2">
              <a:lnSpc>
                <a:spcPct val="100000"/>
              </a:lnSpc>
              <a:buSzPct val="25000"/>
            </a:pP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a. Dor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espiritual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Spiritual pain</a:t>
            </a:r>
            <a:endParaRPr dirty="0"/>
          </a:p>
          <a:p>
            <a:pPr lvl="2">
              <a:lnSpc>
                <a:spcPct val="100000"/>
              </a:lnSpc>
              <a:buSzPct val="25000"/>
            </a:pP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b. Dor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emocional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Emotional pain</a:t>
            </a:r>
            <a:endParaRPr dirty="0"/>
          </a:p>
          <a:p>
            <a:pPr lvl="2">
              <a:lnSpc>
                <a:spcPct val="100000"/>
              </a:lnSpc>
              <a:buSzPct val="25000"/>
            </a:pP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c. A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dor física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Physical pain</a:t>
            </a:r>
            <a:endParaRPr dirty="0"/>
          </a:p>
        </p:txBody>
      </p:sp>
      <p:sp>
        <p:nvSpPr>
          <p:cNvPr id="373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500434C-4361-41FF-9B0F-43E92EB74690}" type="slidenum">
              <a:rPr lang="pt-BR" sz="1000">
                <a:solidFill>
                  <a:srgbClr val="FFFFFF"/>
                </a:solidFill>
                <a:latin typeface="Tahoma"/>
              </a:rPr>
              <a:t>39</a:t>
            </a:fld>
            <a:endParaRPr/>
          </a:p>
        </p:txBody>
      </p:sp>
      <p:sp>
        <p:nvSpPr>
          <p:cNvPr id="375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76" name="CustomShape 3"/>
          <p:cNvSpPr/>
          <p:nvPr/>
        </p:nvSpPr>
        <p:spPr>
          <a:xfrm>
            <a:off x="457200" y="277920"/>
            <a:ext cx="82288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000">
                <a:solidFill>
                  <a:srgbClr val="FFCC00"/>
                </a:solidFill>
                <a:latin typeface="Tahoma"/>
              </a:rPr>
              <a:t>Que tipo de mudança que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FFCC00"/>
                </a:solidFill>
                <a:latin typeface="Tahoma"/>
              </a:rPr>
              <a:t>estamos procurando?                               </a:t>
            </a:r>
            <a:r>
              <a:rPr lang="pt-BR" sz="3200" i="1">
                <a:solidFill>
                  <a:srgbClr val="FFCC00"/>
                </a:solidFill>
                <a:latin typeface="Tahoma"/>
              </a:rPr>
              <a:t>What kind of change are we looking for</a:t>
            </a:r>
            <a:r>
              <a:rPr lang="pt-BR" sz="3600" i="1">
                <a:solidFill>
                  <a:srgbClr val="FFCC00"/>
                </a:solidFill>
                <a:latin typeface="Tahoma"/>
              </a:rPr>
              <a:t>?</a:t>
            </a:r>
            <a:endParaRPr/>
          </a:p>
        </p:txBody>
      </p:sp>
      <p:sp>
        <p:nvSpPr>
          <p:cNvPr id="377" name="CustomShape 4"/>
          <p:cNvSpPr/>
          <p:nvPr/>
        </p:nvSpPr>
        <p:spPr>
          <a:xfrm>
            <a:off x="457200" y="2097000"/>
            <a:ext cx="8228880" cy="403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t-BR" sz="3600" dirty="0">
                <a:solidFill>
                  <a:srgbClr val="FFFFFF"/>
                </a:solidFill>
                <a:latin typeface="Tahoma"/>
              </a:rPr>
              <a:t>Mudança que vem do coração  </a:t>
            </a:r>
            <a:endParaRPr lang="pt-BR" sz="3600" dirty="0" smtClean="0">
              <a:solidFill>
                <a:srgbClr val="FFFFFF"/>
              </a:solidFill>
              <a:latin typeface="Tahoma"/>
            </a:endParaRPr>
          </a:p>
          <a:p>
            <a:r>
              <a:rPr lang="pt-BR" sz="2800" i="1" dirty="0" smtClean="0">
                <a:solidFill>
                  <a:srgbClr val="FFFFFF"/>
                </a:solidFill>
                <a:latin typeface="Tahoma"/>
              </a:rPr>
              <a:t>Change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that comes from the heart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600" dirty="0">
                <a:solidFill>
                  <a:srgbClr val="FFFFFF"/>
                </a:solidFill>
                <a:latin typeface="Tahoma"/>
              </a:rPr>
              <a:t>Mudança a querer obedecer a Deus e aqueles que têm autoridade sobre nós.      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Change to want to obey God and those in authority over us.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	</a:t>
            </a:r>
            <a:endParaRPr dirty="0"/>
          </a:p>
        </p:txBody>
      </p:sp>
      <p:sp>
        <p:nvSpPr>
          <p:cNvPr id="378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08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E6B5650-1D09-4606-A2EE-F681C35B2981}" type="slidenum">
              <a:rPr lang="pt-BR" sz="1000">
                <a:solidFill>
                  <a:srgbClr val="FFFFFF"/>
                </a:solidFill>
                <a:latin typeface="Tahoma"/>
              </a:rPr>
              <a:t>4</a:t>
            </a:fld>
            <a:endParaRPr/>
          </a:p>
        </p:txBody>
      </p:sp>
      <p:sp>
        <p:nvSpPr>
          <p:cNvPr id="209" name="CustomShape 3"/>
          <p:cNvSpPr/>
          <p:nvPr/>
        </p:nvSpPr>
        <p:spPr>
          <a:xfrm>
            <a:off x="251640" y="381000"/>
            <a:ext cx="8481240" cy="2153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dirty="0">
                <a:solidFill>
                  <a:srgbClr val="FFFF66"/>
                </a:solidFill>
                <a:latin typeface="Arial"/>
              </a:rPr>
              <a:t>Versículo-chave: </a:t>
            </a:r>
            <a:endParaRPr lang="pt-BR" sz="3600" dirty="0" smtClean="0">
              <a:solidFill>
                <a:srgbClr val="FFFF66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600" dirty="0" smtClean="0">
                <a:solidFill>
                  <a:srgbClr val="FFFF66"/>
                </a:solidFill>
                <a:latin typeface="Arial"/>
              </a:rPr>
              <a:t>Provérbios </a:t>
            </a:r>
            <a:r>
              <a:rPr lang="pt-BR" sz="3600" dirty="0">
                <a:solidFill>
                  <a:srgbClr val="FFFF66"/>
                </a:solidFill>
                <a:latin typeface="Arial"/>
              </a:rPr>
              <a:t>22:6 (NVI)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3600" dirty="0">
                <a:solidFill>
                  <a:srgbClr val="FFFF66"/>
                </a:solidFill>
                <a:latin typeface="Arial"/>
              </a:rPr>
              <a:t>Instrua a criança segundo os objetivos que você tem para ela, e mesmo com o passar dos anos não se desviará deles.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FFFFFF"/>
                </a:solidFill>
                <a:latin typeface="Arial"/>
              </a:rPr>
              <a:t>Key Verse: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Proverbs 22:6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Train a child in the way he should go, and when he is old he will not turn from </a:t>
            </a:r>
            <a:r>
              <a:rPr lang="pt-BR" sz="2400" dirty="0">
                <a:solidFill>
                  <a:srgbClr val="FFFFFF"/>
                </a:solidFill>
                <a:latin typeface="Tahoma"/>
              </a:rPr>
              <a:t>it.</a:t>
            </a:r>
            <a:endParaRPr dirty="0"/>
          </a:p>
        </p:txBody>
      </p:sp>
      <p:sp>
        <p:nvSpPr>
          <p:cNvPr id="210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676048F-F8F1-4EBC-8FDD-8B3E38960081}" type="slidenum">
              <a:rPr lang="pt-BR" sz="1000">
                <a:solidFill>
                  <a:srgbClr val="FFFFFF"/>
                </a:solidFill>
                <a:latin typeface="Tahoma"/>
              </a:rPr>
              <a:t>40</a:t>
            </a:fld>
            <a:endParaRPr/>
          </a:p>
        </p:txBody>
      </p:sp>
      <p:sp>
        <p:nvSpPr>
          <p:cNvPr id="380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81" name="CustomShape 3"/>
          <p:cNvSpPr/>
          <p:nvPr/>
        </p:nvSpPr>
        <p:spPr>
          <a:xfrm>
            <a:off x="395640" y="1340640"/>
            <a:ext cx="82288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CC00"/>
                </a:solidFill>
                <a:latin typeface="Tahoma"/>
              </a:rPr>
              <a:t>B. Qual é o propósito da disciplina - a punição ou correção?        </a:t>
            </a:r>
            <a:r>
              <a:rPr lang="pt-BR" sz="3600" i="1">
                <a:solidFill>
                  <a:srgbClr val="FFCC00"/>
                </a:solidFill>
                <a:latin typeface="Tahoma"/>
              </a:rPr>
              <a:t>What is the purpose of discipline           - punishment and correction?</a:t>
            </a:r>
            <a:endParaRPr/>
          </a:p>
        </p:txBody>
      </p:sp>
      <p:sp>
        <p:nvSpPr>
          <p:cNvPr id="382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79DBB3B-21FD-4C2B-B463-28DDB89FD476}" type="slidenum">
              <a:rPr lang="pt-BR" sz="1000">
                <a:solidFill>
                  <a:srgbClr val="FFFFFF"/>
                </a:solidFill>
                <a:latin typeface="Tahoma"/>
              </a:rPr>
              <a:t>41</a:t>
            </a:fld>
            <a:endParaRPr/>
          </a:p>
        </p:txBody>
      </p:sp>
      <p:sp>
        <p:nvSpPr>
          <p:cNvPr id="384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85" name="CustomShape 3"/>
          <p:cNvSpPr/>
          <p:nvPr/>
        </p:nvSpPr>
        <p:spPr>
          <a:xfrm>
            <a:off x="457200" y="277920"/>
            <a:ext cx="82288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CC00"/>
                </a:solidFill>
                <a:latin typeface="Tahoma"/>
              </a:rPr>
              <a:t>C. O que é Disciplina Redentora?   </a:t>
            </a:r>
            <a:r>
              <a:rPr lang="pt-BR" sz="3200" i="1">
                <a:solidFill>
                  <a:srgbClr val="FFCC00"/>
                </a:solidFill>
                <a:latin typeface="Tahoma"/>
              </a:rPr>
              <a:t>What is redemptive discipline?</a:t>
            </a:r>
            <a:endParaRPr/>
          </a:p>
        </p:txBody>
      </p:sp>
      <p:sp>
        <p:nvSpPr>
          <p:cNvPr id="386" name="CustomShape 4"/>
          <p:cNvSpPr/>
          <p:nvPr/>
        </p:nvSpPr>
        <p:spPr>
          <a:xfrm>
            <a:off x="457200" y="1881360"/>
            <a:ext cx="8228880" cy="4249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t-BR" sz="4000" dirty="0">
                <a:solidFill>
                  <a:srgbClr val="FFFFFF"/>
                </a:solidFill>
                <a:latin typeface="Tahoma"/>
              </a:rPr>
              <a:t>Para trazer a cura e não apenas punição.                                 </a:t>
            </a:r>
            <a:r>
              <a:rPr lang="pt-BR" sz="4000" dirty="0" smtClean="0">
                <a:solidFill>
                  <a:srgbClr val="FFFFFF"/>
                </a:solidFill>
                <a:latin typeface="Tahoma"/>
              </a:rPr>
              <a:t>    </a:t>
            </a:r>
            <a:r>
              <a:rPr lang="pt-BR" sz="3200" i="1" dirty="0" smtClean="0">
                <a:solidFill>
                  <a:srgbClr val="FFFFFF"/>
                </a:solidFill>
                <a:latin typeface="Tahoma"/>
              </a:rPr>
              <a:t>To </a:t>
            </a:r>
            <a:r>
              <a:rPr lang="pt-BR" sz="3200" i="1" dirty="0">
                <a:solidFill>
                  <a:srgbClr val="FFFFFF"/>
                </a:solidFill>
                <a:latin typeface="Tahoma"/>
              </a:rPr>
              <a:t>bring healing, not just punishment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endParaRPr lang="pt-BR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4000" dirty="0" smtClean="0">
                <a:solidFill>
                  <a:srgbClr val="FFFFFF"/>
                </a:solidFill>
                <a:latin typeface="Tahoma"/>
              </a:rPr>
              <a:t>O </a:t>
            </a:r>
            <a:r>
              <a:rPr lang="pt-BR" sz="4000" dirty="0">
                <a:solidFill>
                  <a:srgbClr val="FFFFFF"/>
                </a:solidFill>
                <a:latin typeface="Tahoma"/>
              </a:rPr>
              <a:t>que nós estamos fazendo para preparar esta experiência para que seja redentora</a:t>
            </a:r>
            <a:r>
              <a:rPr lang="pt-BR" sz="4000" dirty="0" smtClean="0">
                <a:solidFill>
                  <a:srgbClr val="FFFFFF"/>
                </a:solidFill>
                <a:latin typeface="Tahoma"/>
              </a:rPr>
              <a:t>? </a:t>
            </a:r>
            <a:r>
              <a:rPr lang="en-US" sz="2800" i="1" dirty="0" smtClean="0">
                <a:solidFill>
                  <a:srgbClr val="FFFFFF"/>
                </a:solidFill>
                <a:latin typeface="Tahoma"/>
              </a:rPr>
              <a:t>What are we doing to prepare this to be a redemptive experience?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	</a:t>
            </a:r>
            <a:endParaRPr sz="1600" i="1" dirty="0"/>
          </a:p>
        </p:txBody>
      </p:sp>
      <p:sp>
        <p:nvSpPr>
          <p:cNvPr id="387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457200" y="404640"/>
            <a:ext cx="8228880" cy="1012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600">
                <a:solidFill>
                  <a:srgbClr val="FFCC00"/>
                </a:solidFill>
                <a:latin typeface="Tahoma"/>
              </a:rPr>
              <a:t>D. Disciplina e as conseqüências            das ações                                              </a:t>
            </a:r>
            <a:r>
              <a:rPr lang="pt-BR" sz="3200" i="1">
                <a:solidFill>
                  <a:srgbClr val="FFCC00"/>
                </a:solidFill>
                <a:latin typeface="Tahoma"/>
              </a:rPr>
              <a:t>Discipline and the Consequences</a:t>
            </a:r>
            <a:endParaRPr/>
          </a:p>
        </p:txBody>
      </p:sp>
      <p:sp>
        <p:nvSpPr>
          <p:cNvPr id="389" name="CustomShape 2"/>
          <p:cNvSpPr/>
          <p:nvPr/>
        </p:nvSpPr>
        <p:spPr>
          <a:xfrm>
            <a:off x="457200" y="1845000"/>
            <a:ext cx="8228880" cy="428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Duas perspectivas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Two perspectives of the problem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1. ser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pego       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Getting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caught</a:t>
            </a:r>
          </a:p>
          <a:p>
            <a:pPr marL="342900" indent="-342900">
              <a:lnSpc>
                <a:spcPct val="100000"/>
              </a:lnSpc>
              <a:buSzPct val="25000"/>
              <a:buAutoNum type="arabicPeriod"/>
            </a:pPr>
            <a:endParaRPr dirty="0" smtClean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2. Comportamento desobediente        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Disobedient behavior</a:t>
            </a:r>
            <a:endParaRPr dirty="0"/>
          </a:p>
        </p:txBody>
      </p:sp>
      <p:sp>
        <p:nvSpPr>
          <p:cNvPr id="390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9076CB3-56AC-4B1A-BD52-1EFE29883554}" type="slidenum">
              <a:rPr lang="pt-BR" sz="1000">
                <a:solidFill>
                  <a:srgbClr val="FFFFFF"/>
                </a:solidFill>
                <a:latin typeface="Tahoma"/>
              </a:rPr>
              <a:t>42</a:t>
            </a:fld>
            <a:endParaRPr/>
          </a:p>
        </p:txBody>
      </p:sp>
      <p:sp>
        <p:nvSpPr>
          <p:cNvPr id="391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92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CC00"/>
                </a:solidFill>
                <a:latin typeface="Tahoma"/>
              </a:rPr>
              <a:t>E. As atitudes da equipe              </a:t>
            </a:r>
            <a:r>
              <a:rPr lang="pt-BR" sz="3200" i="1">
                <a:solidFill>
                  <a:srgbClr val="FFCC00"/>
                </a:solidFill>
                <a:latin typeface="Tahoma"/>
              </a:rPr>
              <a:t>Attitudes of the staff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600" dirty="0">
                <a:solidFill>
                  <a:srgbClr val="FFFFFF"/>
                </a:solidFill>
                <a:latin typeface="Tahoma"/>
              </a:rPr>
              <a:t>O amor firme 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Firm love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600" dirty="0">
                <a:solidFill>
                  <a:srgbClr val="FFFFFF"/>
                </a:solidFill>
                <a:latin typeface="Tahoma"/>
              </a:rPr>
              <a:t>Terno Coração 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Tender heart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600" dirty="0">
                <a:solidFill>
                  <a:srgbClr val="FFFFFF"/>
                </a:solidFill>
                <a:latin typeface="Tahoma"/>
              </a:rPr>
              <a:t>Ouvidos atentos  </a:t>
            </a:r>
            <a:r>
              <a:rPr lang="pt-BR" sz="2800" i="1" dirty="0">
                <a:solidFill>
                  <a:srgbClr val="FFFFFF"/>
                </a:solidFill>
                <a:latin typeface="Tahoma"/>
              </a:rPr>
              <a:t>Attentive ears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95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E513973-A166-4BFF-948C-95373C119F36}" type="slidenum">
              <a:rPr lang="pt-BR" sz="1000">
                <a:solidFill>
                  <a:srgbClr val="FFFFFF"/>
                </a:solidFill>
                <a:latin typeface="Tahoma"/>
              </a:rPr>
              <a:t>43</a:t>
            </a:fld>
            <a:endParaRPr/>
          </a:p>
        </p:txBody>
      </p:sp>
      <p:sp>
        <p:nvSpPr>
          <p:cNvPr id="396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97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CustomShape 1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399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041F326-D5FD-443C-AFDF-9673F0A3182C}" type="slidenum">
              <a:rPr lang="pt-BR" sz="1000">
                <a:solidFill>
                  <a:srgbClr val="FFFFFF"/>
                </a:solidFill>
                <a:latin typeface="Tahoma"/>
              </a:rPr>
              <a:t>44</a:t>
            </a:fld>
            <a:endParaRPr/>
          </a:p>
        </p:txBody>
      </p:sp>
      <p:sp>
        <p:nvSpPr>
          <p:cNvPr id="400" name="CustomShape 3"/>
          <p:cNvSpPr/>
          <p:nvPr/>
        </p:nvSpPr>
        <p:spPr>
          <a:xfrm>
            <a:off x="647640" y="980640"/>
            <a:ext cx="7771680" cy="205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400">
                <a:solidFill>
                  <a:srgbClr val="FFFFCC"/>
                </a:solidFill>
                <a:latin typeface="Tahoma"/>
              </a:rPr>
              <a:t>Capítulo 5</a:t>
            </a:r>
            <a:endParaRPr/>
          </a:p>
          <a:p>
            <a:r>
              <a:rPr lang="pt-BR" sz="4400">
                <a:solidFill>
                  <a:srgbClr val="FFFFCC"/>
                </a:solidFill>
                <a:latin typeface="Tahoma"/>
              </a:rPr>
              <a:t>Papel da equipe na disciplina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i="1">
                <a:solidFill>
                  <a:srgbClr val="FFFFCC"/>
                </a:solidFill>
                <a:latin typeface="Tahoma"/>
              </a:rPr>
              <a:t>Lesson 5: The Role of Staff in Discipline</a:t>
            </a:r>
            <a:endParaRPr/>
          </a:p>
        </p:txBody>
      </p:sp>
      <p:pic>
        <p:nvPicPr>
          <p:cNvPr id="401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3213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402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Verdade-chave</a:t>
            </a:r>
          </a:p>
          <a:p>
            <a:r>
              <a:rPr lang="pt-BR" sz="3200" i="1" dirty="0" smtClean="0">
                <a:solidFill>
                  <a:srgbClr val="FFFFCC"/>
                </a:solidFill>
                <a:latin typeface="Tahoma"/>
              </a:rPr>
              <a:t>Key </a:t>
            </a:r>
            <a:r>
              <a:rPr lang="pt-BR" sz="3200" i="1" dirty="0">
                <a:solidFill>
                  <a:srgbClr val="FFFFCC"/>
                </a:solidFill>
                <a:latin typeface="Tahoma"/>
              </a:rPr>
              <a:t>Truth: </a:t>
            </a:r>
            <a:endParaRPr dirty="0"/>
          </a:p>
        </p:txBody>
      </p:sp>
      <p:sp>
        <p:nvSpPr>
          <p:cNvPr id="404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Equipe do Desafio Jovem deve demonstrar o caráter de Deus no contexto da disciplina.</a:t>
            </a:r>
            <a:endParaRPr dirty="0"/>
          </a:p>
          <a:p>
            <a:pPr>
              <a:lnSpc>
                <a:spcPct val="100000"/>
              </a:lnSpc>
            </a:pPr>
            <a:endParaRPr lang="pt-BR" sz="2400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Key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Truth: Teen Challenge staff must demonstrate God's character in the context of discipline.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05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4F7897F-5212-4C06-9161-AE791078F89C}" type="slidenum">
              <a:rPr lang="pt-BR" sz="1000">
                <a:solidFill>
                  <a:srgbClr val="FFFFFF"/>
                </a:solidFill>
                <a:latin typeface="Tahoma"/>
              </a:rPr>
              <a:t>45</a:t>
            </a:fld>
            <a:endParaRPr/>
          </a:p>
        </p:txBody>
      </p:sp>
      <p:sp>
        <p:nvSpPr>
          <p:cNvPr id="406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07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CustomShape 1"/>
          <p:cNvSpPr/>
          <p:nvPr/>
        </p:nvSpPr>
        <p:spPr>
          <a:xfrm>
            <a:off x="467640" y="421920"/>
            <a:ext cx="8228880" cy="77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>
                <a:solidFill>
                  <a:srgbClr val="FFFFCC"/>
                </a:solidFill>
                <a:latin typeface="Tahoma"/>
              </a:rPr>
              <a:t>Versículos-chave: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Key Verses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09" name="CustomShape 2"/>
          <p:cNvSpPr/>
          <p:nvPr/>
        </p:nvSpPr>
        <p:spPr>
          <a:xfrm>
            <a:off x="457200" y="836640"/>
            <a:ext cx="8228880" cy="529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b="1">
                <a:solidFill>
                  <a:srgbClr val="FFFFFF"/>
                </a:solidFill>
                <a:latin typeface="Arial"/>
                <a:ea typeface="Times New Roman"/>
              </a:rPr>
              <a:t> 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 b="1">
                <a:solidFill>
                  <a:srgbClr val="FFFFFF"/>
                </a:solidFill>
                <a:latin typeface="Arial"/>
                <a:ea typeface="Times New Roman"/>
              </a:rPr>
              <a:t>Efésios 4:15 (NVI) Antes, seguindo a verdade em amor, cresçamos em tudo naquele que é a cabeça, Cristo.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000" b="1" i="1">
                <a:solidFill>
                  <a:srgbClr val="FFFFFF"/>
                </a:solidFill>
                <a:latin typeface="Arial"/>
                <a:ea typeface="Times New Roman"/>
              </a:rPr>
              <a:t>Ephesians 4:15 </a:t>
            </a:r>
            <a:r>
              <a:rPr lang="pt-BR" sz="1100" b="1" i="1">
                <a:solidFill>
                  <a:srgbClr val="FFFFFF"/>
                </a:solidFill>
                <a:latin typeface="Arial"/>
                <a:ea typeface="Times New Roman"/>
              </a:rPr>
              <a:t>NIV  </a:t>
            </a:r>
            <a:r>
              <a:rPr lang="pt-BR" sz="2000" i="1">
                <a:solidFill>
                  <a:srgbClr val="FFFFFF"/>
                </a:solidFill>
                <a:latin typeface="Arial"/>
                <a:ea typeface="Times New Roman"/>
              </a:rPr>
              <a:t>Instead, speaking the truth in love, we will in all things grow up into him who is the Head, that is, Christ.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3200" b="1">
                <a:solidFill>
                  <a:srgbClr val="FFFFFF"/>
                </a:solidFill>
                <a:latin typeface="Arial"/>
                <a:ea typeface="Times New Roman"/>
              </a:rPr>
              <a:t>1 Coríntios 11:1 (NVI)  Tornem-se meus imitadores, como eu sou de Cristo.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2000" b="1" i="1">
                <a:solidFill>
                  <a:srgbClr val="FFFFFF"/>
                </a:solidFill>
                <a:latin typeface="Arial"/>
                <a:ea typeface="Times New Roman"/>
              </a:rPr>
              <a:t>1 Corinthians 11:1 </a:t>
            </a:r>
            <a:r>
              <a:rPr lang="pt-BR" sz="1100" b="1" i="1">
                <a:solidFill>
                  <a:srgbClr val="FFFFFF"/>
                </a:solidFill>
                <a:latin typeface="Arial"/>
                <a:ea typeface="Times New Roman"/>
              </a:rPr>
              <a:t>NIV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Arial"/>
                <a:ea typeface="Times New Roman"/>
              </a:rPr>
              <a:t>Follow my example, as I follow the example of Christ.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10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FEB57D8-9F98-4C17-9573-A75DDFB8C4E9}" type="slidenum">
              <a:rPr lang="pt-BR" sz="1000">
                <a:solidFill>
                  <a:srgbClr val="FFFFFF"/>
                </a:solidFill>
                <a:latin typeface="Tahoma"/>
              </a:rPr>
              <a:t>46</a:t>
            </a:fld>
            <a:endParaRPr/>
          </a:p>
        </p:txBody>
      </p:sp>
      <p:sp>
        <p:nvSpPr>
          <p:cNvPr id="411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12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áreas-chave na vida da equipe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Key areas in the life of the staff</a:t>
            </a:r>
            <a:endParaRPr/>
          </a:p>
        </p:txBody>
      </p:sp>
      <p:sp>
        <p:nvSpPr>
          <p:cNvPr id="414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A. Compreendendo autoridade                       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Understanding authority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B. A auto-imagem dos funcionários            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The self image of the staff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C. Evitar o tipo errado de ajuda               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Avoiding the wrong kind of help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15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A71F829-26DD-4A17-91C5-051D3118D1C8}" type="slidenum">
              <a:rPr lang="pt-BR" sz="1000">
                <a:solidFill>
                  <a:srgbClr val="FFFFFF"/>
                </a:solidFill>
                <a:latin typeface="Tahoma"/>
              </a:rPr>
              <a:t>47</a:t>
            </a:fld>
            <a:endParaRPr/>
          </a:p>
        </p:txBody>
      </p:sp>
      <p:sp>
        <p:nvSpPr>
          <p:cNvPr id="416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17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áreas-chave na vida da equipe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Key areas in the life of the staff</a:t>
            </a:r>
            <a:endParaRPr/>
          </a:p>
        </p:txBody>
      </p:sp>
      <p:sp>
        <p:nvSpPr>
          <p:cNvPr id="419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D. Compreendendo as diferenças culturais 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Understanding cultural differences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E. Comunicando-se com amor piedoso 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Communicating with Godly love</a:t>
            </a:r>
            <a:endParaRPr/>
          </a:p>
        </p:txBody>
      </p:sp>
      <p:sp>
        <p:nvSpPr>
          <p:cNvPr id="420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15ED028-FA7E-4048-BDA3-7C3DD9AC8473}" type="slidenum">
              <a:rPr lang="pt-BR" sz="1000">
                <a:solidFill>
                  <a:srgbClr val="FFFFFF"/>
                </a:solidFill>
                <a:latin typeface="Tahoma"/>
              </a:rPr>
              <a:t>48</a:t>
            </a:fld>
            <a:endParaRPr/>
          </a:p>
        </p:txBody>
      </p:sp>
      <p:sp>
        <p:nvSpPr>
          <p:cNvPr id="421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22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A.	Compreendendo a Autoridade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Understanding authority</a:t>
            </a:r>
            <a:endParaRPr/>
          </a:p>
        </p:txBody>
      </p:sp>
      <p:sp>
        <p:nvSpPr>
          <p:cNvPr id="424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1. Estilo de autoridade de Jesus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The Jesus Style of authority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2. Deus comanda os pais para disciplinarem seus filhos                             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God commands parents to discipline their children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3. Liderança pelo exemplo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Leadership by example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	1 Coríntios 11:1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1 Corinthians 11:1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25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2244468-946B-46F9-9C2B-E9E962D9CE28}" type="slidenum">
              <a:rPr lang="pt-BR" sz="1000">
                <a:solidFill>
                  <a:srgbClr val="FFFFFF"/>
                </a:solidFill>
                <a:latin typeface="Tahoma"/>
              </a:rPr>
              <a:t>49</a:t>
            </a:fld>
            <a:endParaRPr/>
          </a:p>
        </p:txBody>
      </p:sp>
      <p:sp>
        <p:nvSpPr>
          <p:cNvPr id="426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27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303BC1C-A909-41B2-A6E2-0A34ED71898B}" type="slidenum">
              <a:rPr lang="pt-BR" sz="1000">
                <a:solidFill>
                  <a:srgbClr val="FFFFFF"/>
                </a:solidFill>
                <a:latin typeface="Tahoma"/>
              </a:rPr>
              <a:t>5</a:t>
            </a:fld>
            <a:endParaRPr/>
          </a:p>
        </p:txBody>
      </p:sp>
      <p:sp>
        <p:nvSpPr>
          <p:cNvPr id="212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13" name="CustomShape 3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>
                <a:solidFill>
                  <a:srgbClr val="FFFFCC"/>
                </a:solidFill>
                <a:latin typeface="Tahoma"/>
              </a:rPr>
              <a:t>A disciplina na sua vida </a:t>
            </a:r>
            <a:endParaRPr/>
          </a:p>
          <a:p>
            <a:r>
              <a:rPr lang="pt-BR" sz="3200">
                <a:solidFill>
                  <a:srgbClr val="FFFFCC"/>
                </a:solidFill>
                <a:latin typeface="Tahoma"/>
              </a:rPr>
              <a:t>Discipline in your life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CC"/>
                </a:solidFill>
                <a:latin typeface="Tahoma"/>
              </a:rPr>
              <a:t>(Primeira infância 1-12 anos)</a:t>
            </a:r>
            <a:endParaRPr/>
          </a:p>
        </p:txBody>
      </p:sp>
      <p:sp>
        <p:nvSpPr>
          <p:cNvPr id="214" name="CustomShape 4"/>
          <p:cNvSpPr/>
          <p:nvPr/>
        </p:nvSpPr>
        <p:spPr>
          <a:xfrm>
            <a:off x="457200" y="2313000"/>
            <a:ext cx="8228880" cy="3817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FFFFFF"/>
                </a:solidFill>
                <a:latin typeface="Tahoma"/>
              </a:rPr>
              <a:t>Pergunta 1 </a:t>
            </a:r>
            <a:r>
              <a:rPr lang="pt-BR" sz="2800" b="1" i="1" dirty="0">
                <a:solidFill>
                  <a:srgbClr val="FFFFFF"/>
                </a:solidFill>
                <a:latin typeface="Tahoma"/>
              </a:rPr>
              <a:t>Question</a:t>
            </a:r>
            <a:r>
              <a:rPr lang="pt-BR" sz="3200" b="1" dirty="0">
                <a:solidFill>
                  <a:srgbClr val="FFFFFF"/>
                </a:solidFill>
                <a:latin typeface="Tahoma"/>
              </a:rPr>
              <a:t> 1	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b="1" dirty="0">
                <a:solidFill>
                  <a:srgbClr val="FFFFFF"/>
                </a:solidFill>
                <a:latin typeface="Tahoma"/>
              </a:rPr>
              <a:t>	Você foi criado e disciplinado por pais cristãos?   Sim</a:t>
            </a:r>
            <a:r>
              <a:rPr lang="pt-BR" sz="3200" b="1" dirty="0" smtClean="0">
                <a:solidFill>
                  <a:srgbClr val="FFFFFF"/>
                </a:solidFill>
                <a:latin typeface="Tahoma"/>
              </a:rPr>
              <a:t>______Não______                                 </a:t>
            </a:r>
            <a:endParaRPr dirty="0"/>
          </a:p>
          <a:p>
            <a:pPr>
              <a:lnSpc>
                <a:spcPct val="100000"/>
              </a:lnSpc>
            </a:pPr>
            <a:endParaRPr lang="pt-BR" sz="2400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Were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you raised and disciplined by Christian parents?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2400" i="1" dirty="0">
                <a:solidFill>
                  <a:srgbClr val="FFFFFF"/>
                </a:solidFill>
                <a:latin typeface="Tahoma"/>
              </a:rPr>
              <a:t>	Yes</a:t>
            </a:r>
            <a:r>
              <a:rPr lang="pt-BR" sz="2400" i="1" u="sng" dirty="0">
                <a:solidFill>
                  <a:srgbClr val="FFFFFF"/>
                </a:solidFill>
                <a:latin typeface="Tahoma"/>
              </a:rPr>
              <a:t>			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	No</a:t>
            </a:r>
            <a:r>
              <a:rPr lang="pt-BR" sz="2400" i="1" u="sng" dirty="0">
                <a:solidFill>
                  <a:srgbClr val="FFFFFF"/>
                </a:solidFill>
                <a:latin typeface="Tahoma"/>
              </a:rPr>
              <a:t>			</a:t>
            </a:r>
            <a:endParaRPr dirty="0"/>
          </a:p>
        </p:txBody>
      </p:sp>
      <p:sp>
        <p:nvSpPr>
          <p:cNvPr id="215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A.	Compreendendo a Autoridade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Understanding authority</a:t>
            </a:r>
            <a:endParaRPr/>
          </a:p>
        </p:txBody>
      </p:sp>
      <p:sp>
        <p:nvSpPr>
          <p:cNvPr id="429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4. Caminhe na Verdade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Walk in truth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5. Obedeça a níveis dois e três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Obey at levels 2 &amp; 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30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C3D0B5A-DB06-42A3-BBEA-E3B857D687F4}" type="slidenum">
              <a:rPr lang="pt-BR" sz="1000">
                <a:solidFill>
                  <a:srgbClr val="FFFFFF"/>
                </a:solidFill>
                <a:latin typeface="Tahoma"/>
              </a:rPr>
              <a:t>50</a:t>
            </a:fld>
            <a:endParaRPr/>
          </a:p>
        </p:txBody>
      </p:sp>
      <p:sp>
        <p:nvSpPr>
          <p:cNvPr id="431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32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B.	A auto-imagem da equipe         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The self image of the staff</a:t>
            </a:r>
            <a:endParaRPr/>
          </a:p>
        </p:txBody>
      </p:sp>
      <p:sp>
        <p:nvSpPr>
          <p:cNvPr id="434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  <a:buClr>
                <a:srgbClr val="EBF25A"/>
              </a:buClr>
              <a:buSzPct val="80000"/>
              <a:buFont typeface="+mj-lt"/>
              <a:buAutoNum type="arabicPeriod"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Você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precisa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ser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necessário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?                 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Do you need to be needed?</a:t>
            </a:r>
          </a:p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  <a:buClr>
                <a:srgbClr val="EBF25A"/>
              </a:buClr>
              <a:buSzPct val="80000"/>
              <a:buFont typeface="+mj-lt"/>
              <a:buAutoNum type="arabicPeriod"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Poder e uma fraca auto-imagem           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Power &amp; a weak self image</a:t>
            </a:r>
          </a:p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  <a:buClr>
                <a:srgbClr val="EBF25A"/>
              </a:buClr>
              <a:buSzPct val="80000"/>
              <a:buFont typeface="+mj-lt"/>
              <a:buAutoNum type="arabicPeriod"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O direito de ser respeitado                  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The RIGHT  to be respected</a:t>
            </a:r>
          </a:p>
        </p:txBody>
      </p:sp>
      <p:sp>
        <p:nvSpPr>
          <p:cNvPr id="435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160B0BF-312A-4D91-91A6-6D706EF8B588}" type="slidenum">
              <a:rPr lang="pt-BR" sz="1000">
                <a:solidFill>
                  <a:srgbClr val="FFFFFF"/>
                </a:solidFill>
                <a:latin typeface="Tahoma"/>
              </a:rPr>
              <a:t>51</a:t>
            </a:fld>
            <a:endParaRPr/>
          </a:p>
        </p:txBody>
      </p:sp>
      <p:sp>
        <p:nvSpPr>
          <p:cNvPr id="436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37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CustomShape 1"/>
          <p:cNvSpPr/>
          <p:nvPr/>
        </p:nvSpPr>
        <p:spPr>
          <a:xfrm>
            <a:off x="611640" y="944640"/>
            <a:ext cx="7771680" cy="1361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Ctr="1"/>
          <a:lstStyle/>
          <a:p>
            <a:pPr>
              <a:lnSpc>
                <a:spcPct val="100000"/>
              </a:lnSpc>
            </a:pPr>
            <a:r>
              <a:rPr lang="pt-BR" sz="4000">
                <a:solidFill>
                  <a:srgbClr val="FFFFCC"/>
                </a:solidFill>
                <a:latin typeface="Tahoma"/>
              </a:rPr>
              <a:t>C. Evitar o tipo errado de ajuda                                   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Avoiding the wrong kind of help </a:t>
            </a:r>
            <a:endParaRPr/>
          </a:p>
        </p:txBody>
      </p:sp>
      <p:sp>
        <p:nvSpPr>
          <p:cNvPr id="439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27EEF02-0780-4417-884E-BCE9862D9634}" type="slidenum">
              <a:rPr lang="pt-BR" sz="1000">
                <a:solidFill>
                  <a:srgbClr val="FFFFFF"/>
                </a:solidFill>
                <a:latin typeface="Tahoma"/>
              </a:rPr>
              <a:t>52</a:t>
            </a:fld>
            <a:endParaRPr/>
          </a:p>
        </p:txBody>
      </p:sp>
      <p:sp>
        <p:nvSpPr>
          <p:cNvPr id="440" name="CustomShape 3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41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1. Permissão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Enabling</a:t>
            </a:r>
            <a:endParaRPr/>
          </a:p>
        </p:txBody>
      </p:sp>
      <p:sp>
        <p:nvSpPr>
          <p:cNvPr id="443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1. Qualquer coisa que fica no caminho das pessoas que experimentam as conseqüências naturais de seu próprio comportamento. Gálatas 6:7-8                     </a:t>
            </a:r>
            <a:r>
              <a:rPr lang="pt-BR" sz="2000" i="1">
                <a:solidFill>
                  <a:srgbClr val="FFFFFF"/>
                </a:solidFill>
                <a:latin typeface="Tahoma"/>
              </a:rPr>
              <a:t>Anything that stands in the way of persons experiencing the natural consequences of their own behavior.    Galatians 6:7-8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2. Ao ajudar prejudica a pessoa que você ama.                                                               </a:t>
            </a:r>
            <a:r>
              <a:rPr lang="pt-BR" sz="2000" i="1">
                <a:solidFill>
                  <a:srgbClr val="FFFFFF"/>
                </a:solidFill>
                <a:latin typeface="Tahoma"/>
              </a:rPr>
              <a:t>When helping harms the one you love.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44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17B81BF-09A7-4BDA-8223-BA8798E7818F}" type="slidenum">
              <a:rPr lang="pt-BR" sz="1000">
                <a:solidFill>
                  <a:srgbClr val="FFFFFF"/>
                </a:solidFill>
                <a:latin typeface="Tahoma"/>
              </a:rPr>
              <a:t>53</a:t>
            </a:fld>
            <a:endParaRPr/>
          </a:p>
        </p:txBody>
      </p:sp>
      <p:sp>
        <p:nvSpPr>
          <p:cNvPr id="445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46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1. Permissão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Enabling</a:t>
            </a:r>
            <a:endParaRPr/>
          </a:p>
        </p:txBody>
      </p:sp>
      <p:sp>
        <p:nvSpPr>
          <p:cNvPr id="448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3. Resgatando as pessoas de suas responsabilidades e / ou conseqüências.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Rescuing people from their responsibilities and/or consequences.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4. Dar a permissão para a pessoa ficar doente, e continuar com seu comportamento inadequado.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Giving the person permission to stay sick, and continue with their inappropriate behavior.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49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296F5D7-950F-454A-BD5B-CD5DF845866C}" type="slidenum">
              <a:rPr lang="pt-BR" sz="1000">
                <a:solidFill>
                  <a:srgbClr val="FFFFFF"/>
                </a:solidFill>
                <a:latin typeface="Tahoma"/>
              </a:rPr>
              <a:t>54</a:t>
            </a:fld>
            <a:endParaRPr/>
          </a:p>
        </p:txBody>
      </p:sp>
      <p:sp>
        <p:nvSpPr>
          <p:cNvPr id="450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5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800">
                <a:solidFill>
                  <a:srgbClr val="FFFFCC"/>
                </a:solidFill>
                <a:latin typeface="Tahoma"/>
              </a:rPr>
              <a:t>2. Diante de Conflitos</a:t>
            </a:r>
            <a:r>
              <a:rPr lang="pt-BR" sz="4200">
                <a:solidFill>
                  <a:srgbClr val="FFFFCC"/>
                </a:solidFill>
                <a:latin typeface="Tahoma"/>
              </a:rPr>
              <a:t>             </a:t>
            </a:r>
            <a:r>
              <a:rPr lang="pt-BR" sz="2800" i="1">
                <a:solidFill>
                  <a:srgbClr val="FFFFCC"/>
                </a:solidFill>
                <a:latin typeface="Tahoma"/>
              </a:rPr>
              <a:t>Confronting Conflict</a:t>
            </a:r>
            <a:endParaRPr/>
          </a:p>
        </p:txBody>
      </p:sp>
      <p:sp>
        <p:nvSpPr>
          <p:cNvPr id="453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Nós somos mais úteis para enfrentar conflitos quando não estamos  tentando mudar a outra pessoa, e quando estamos tentando ajudá-lo  a se ver com mais precisão.                                     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We are most useful in confronting conflict when we are not so much trying to change another person as we are trying to help them see themselves more accurately.</a:t>
            </a:r>
            <a:endParaRPr/>
          </a:p>
        </p:txBody>
      </p:sp>
      <p:sp>
        <p:nvSpPr>
          <p:cNvPr id="454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4610874-3C36-417A-8FF9-B5FAF3299A5E}" type="slidenum">
              <a:rPr lang="pt-BR" sz="1000">
                <a:solidFill>
                  <a:srgbClr val="FFFFFF"/>
                </a:solidFill>
                <a:latin typeface="Tahoma"/>
              </a:rPr>
              <a:t>55</a:t>
            </a:fld>
            <a:endParaRPr/>
          </a:p>
        </p:txBody>
      </p:sp>
      <p:sp>
        <p:nvSpPr>
          <p:cNvPr id="455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56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FFFFCC"/>
                </a:solidFill>
                <a:latin typeface="Tahoma"/>
              </a:rPr>
              <a:t>D. Entender as diferenças culturais                             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Understanding cultural differences </a:t>
            </a:r>
            <a:endParaRPr/>
          </a:p>
        </p:txBody>
      </p:sp>
      <p:sp>
        <p:nvSpPr>
          <p:cNvPr id="458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</p:sp>
      <p:sp>
        <p:nvSpPr>
          <p:cNvPr id="459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F8F15EC-D6CD-4642-9ECF-2C7BA3C0DBD6}" type="slidenum">
              <a:rPr lang="pt-BR" sz="1000">
                <a:solidFill>
                  <a:srgbClr val="FFFFFF"/>
                </a:solidFill>
                <a:latin typeface="Tahoma"/>
              </a:rPr>
              <a:t>56</a:t>
            </a:fld>
            <a:endParaRPr/>
          </a:p>
        </p:txBody>
      </p:sp>
      <p:sp>
        <p:nvSpPr>
          <p:cNvPr id="460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6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FFFFCC"/>
                </a:solidFill>
                <a:latin typeface="Tahoma"/>
              </a:rPr>
              <a:t>E. Comunicação com o amor divino                             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Communicating with Godly love</a:t>
            </a:r>
            <a:endParaRPr/>
          </a:p>
        </p:txBody>
      </p:sp>
      <p:sp>
        <p:nvSpPr>
          <p:cNvPr id="463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1 Pedro 4:8 (NVI)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1 Peter 4:8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Colossenses 4:8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Colossians 4:6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Efésios 4:15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Ephesians 4:15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64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B94137D-63EA-406F-AA3B-3CF0E3872594}" type="slidenum">
              <a:rPr lang="pt-BR" sz="1000">
                <a:solidFill>
                  <a:srgbClr val="FFFFFF"/>
                </a:solidFill>
                <a:latin typeface="Tahoma"/>
              </a:rPr>
              <a:t>57</a:t>
            </a:fld>
            <a:endParaRPr/>
          </a:p>
        </p:txBody>
      </p:sp>
      <p:sp>
        <p:nvSpPr>
          <p:cNvPr id="465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66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CustomShape 1"/>
          <p:cNvSpPr/>
          <p:nvPr/>
        </p:nvSpPr>
        <p:spPr>
          <a:xfrm>
            <a:off x="457020" y="53340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 dirty="0">
                <a:solidFill>
                  <a:srgbClr val="FFFFCC"/>
                </a:solidFill>
                <a:latin typeface="Tahoma"/>
              </a:rPr>
              <a:t>Estudo de Caso 4:  Chefe da Equipe da 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Cozinha                     </a:t>
            </a:r>
            <a:r>
              <a:rPr lang="en-US" sz="2800" i="1" dirty="0" smtClean="0">
                <a:solidFill>
                  <a:srgbClr val="FFFFCC"/>
                </a:solidFill>
                <a:latin typeface="Tahoma"/>
              </a:rPr>
              <a:t>Case Study 4:  Kitchen Crew Chief</a:t>
            </a:r>
            <a:endParaRPr sz="1100" i="1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468" name="CustomShape 2"/>
          <p:cNvSpPr/>
          <p:nvPr/>
        </p:nvSpPr>
        <p:spPr>
          <a:xfrm>
            <a:off x="457200" y="1905000"/>
            <a:ext cx="8228880" cy="4225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Questão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2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Question 2</a:t>
            </a:r>
            <a:endParaRPr lang="pt-BR" sz="3200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Quais são os dois assuntos que a equipe enfrenta como resultado de ações e palavras do aluno?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400" i="1" dirty="0">
                <a:solidFill>
                  <a:srgbClr val="FFFFFF"/>
                </a:solidFill>
                <a:latin typeface="Tahoma"/>
              </a:rPr>
              <a:t>What are the two issues that face the staff as a result of the student's actions and words?</a:t>
            </a:r>
            <a:endParaRPr sz="1400" i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69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1CFA64E-CD09-4D25-AEA7-9758D1D3C035}" type="slidenum">
              <a:rPr lang="pt-BR" sz="1000">
                <a:solidFill>
                  <a:srgbClr val="FFFFFF"/>
                </a:solidFill>
                <a:latin typeface="Tahoma"/>
              </a:rPr>
              <a:t>58</a:t>
            </a:fld>
            <a:endParaRPr/>
          </a:p>
        </p:txBody>
      </p:sp>
      <p:sp>
        <p:nvSpPr>
          <p:cNvPr id="470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7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CustomShape 1"/>
          <p:cNvSpPr/>
          <p:nvPr/>
        </p:nvSpPr>
        <p:spPr>
          <a:xfrm>
            <a:off x="647640" y="1556640"/>
            <a:ext cx="7771680" cy="1828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800">
                <a:solidFill>
                  <a:srgbClr val="FFFFCC"/>
                </a:solidFill>
                <a:latin typeface="Tahoma"/>
              </a:rPr>
              <a:t>Capítulo 6</a:t>
            </a:r>
            <a:endParaRPr/>
          </a:p>
          <a:p>
            <a:r>
              <a:rPr lang="pt-BR" sz="4800">
                <a:solidFill>
                  <a:srgbClr val="FFFFCC"/>
                </a:solidFill>
                <a:latin typeface="Tahoma"/>
              </a:rPr>
              <a:t>Modelo e política do Desafio Jovem para a disciplina</a:t>
            </a:r>
            <a:endParaRPr/>
          </a:p>
          <a:p>
            <a:r>
              <a:rPr lang="pt-BR" sz="3600" i="1">
                <a:solidFill>
                  <a:srgbClr val="FFFFCC"/>
                </a:solidFill>
                <a:latin typeface="Tahoma"/>
              </a:rPr>
              <a:t>Lesson 6</a:t>
            </a:r>
            <a:endParaRPr/>
          </a:p>
          <a:p>
            <a:r>
              <a:rPr lang="pt-BR" sz="3600" i="1">
                <a:solidFill>
                  <a:srgbClr val="FFFFCC"/>
                </a:solidFill>
                <a:latin typeface="Tahoma"/>
              </a:rPr>
              <a:t>TC Standards &amp; Policies for Discipline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73" name="CustomShape 2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74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29FCFC5-CD51-48C9-9ADA-E9372B398245}" type="slidenum">
              <a:rPr lang="pt-BR" sz="1000">
                <a:solidFill>
                  <a:srgbClr val="FFFFFF"/>
                </a:solidFill>
                <a:latin typeface="Tahoma"/>
              </a:rPr>
              <a:t>59</a:t>
            </a:fld>
            <a:endParaRPr/>
          </a:p>
        </p:txBody>
      </p:sp>
      <p:pic>
        <p:nvPicPr>
          <p:cNvPr id="47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3933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476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36DCF1A-C7D9-4AE5-87DA-3E1F71AB9D2D}" type="slidenum">
              <a:rPr lang="pt-BR" sz="1000">
                <a:solidFill>
                  <a:srgbClr val="FFFFFF"/>
                </a:solidFill>
                <a:latin typeface="Tahoma"/>
              </a:rPr>
              <a:t>6</a:t>
            </a:fld>
            <a:endParaRPr/>
          </a:p>
        </p:txBody>
      </p:sp>
      <p:sp>
        <p:nvSpPr>
          <p:cNvPr id="217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18" name="CustomShape 3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Pergunta 2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Question</a:t>
            </a:r>
            <a:r>
              <a:rPr lang="pt-BR" sz="4200">
                <a:solidFill>
                  <a:srgbClr val="FFFFCC"/>
                </a:solidFill>
                <a:latin typeface="Tahoma"/>
              </a:rPr>
              <a:t> 2</a:t>
            </a:r>
            <a:endParaRPr/>
          </a:p>
        </p:txBody>
      </p:sp>
      <p:sp>
        <p:nvSpPr>
          <p:cNvPr id="219" name="CustomShape 4"/>
          <p:cNvSpPr/>
          <p:nvPr/>
        </p:nvSpPr>
        <p:spPr>
          <a:xfrm>
            <a:off x="457200" y="1600200"/>
            <a:ext cx="8228880" cy="496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	Como era o ambiente em sua casa durante seus primeiros doze anos?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What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was your home setting during your first twelve years?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u="sng" dirty="0">
                <a:solidFill>
                  <a:srgbClr val="FFFFFF"/>
                </a:solidFill>
                <a:latin typeface="Tahoma"/>
              </a:rPr>
              <a:t>		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 Eu fui criado por pai e mãe biológicos.       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I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was raised by both my biological father and mother.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u="sng" dirty="0">
                <a:solidFill>
                  <a:srgbClr val="FFFFFF"/>
                </a:solidFill>
                <a:latin typeface="Tahoma"/>
              </a:rPr>
              <a:t>		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Eu fui criado em um lar com um parente por casamento não consangüíneo </a:t>
            </a:r>
            <a:endParaRPr lang="pt-BR" sz="2000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pt-BR" sz="2000" i="1" dirty="0">
                <a:solidFill>
                  <a:srgbClr val="FFFFFF"/>
                </a:solidFill>
                <a:latin typeface="Tahoma"/>
              </a:rPr>
              <a:t>I</a:t>
            </a: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was raised in a home with a step parent.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0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CustomShape 1"/>
          <p:cNvSpPr/>
          <p:nvPr/>
        </p:nvSpPr>
        <p:spPr>
          <a:xfrm>
            <a:off x="503640" y="188100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000">
                <a:solidFill>
                  <a:srgbClr val="FFFF00"/>
                </a:solidFill>
                <a:latin typeface="Tahoma"/>
              </a:rPr>
              <a:t>Palavra Chave:</a:t>
            </a:r>
            <a:r>
              <a:rPr lang="pt-BR" sz="4000">
                <a:solidFill>
                  <a:srgbClr val="FFFFCC"/>
                </a:solidFill>
                <a:latin typeface="Tahoma"/>
              </a:rPr>
              <a:t>	A Disciplina no Programa do Desafio Jovem é realizada apenas com o contexto de políticas e Condutas aprovadas. 	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78" name="CustomShape 2"/>
          <p:cNvSpPr/>
          <p:nvPr/>
        </p:nvSpPr>
        <p:spPr>
          <a:xfrm>
            <a:off x="431640" y="32130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00"/>
                </a:solidFill>
                <a:latin typeface="Tahoma"/>
              </a:rPr>
              <a:t>Key Truth: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Discipline in the TC  program is only done within the context of approved policies and procedures.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79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4DBF09B-A476-4C87-9A1C-F5678B9C2027}" type="slidenum">
              <a:rPr lang="pt-BR" sz="1000">
                <a:solidFill>
                  <a:srgbClr val="FFFFFF"/>
                </a:solidFill>
                <a:latin typeface="Tahoma"/>
              </a:rPr>
              <a:t>60</a:t>
            </a:fld>
            <a:endParaRPr/>
          </a:p>
        </p:txBody>
      </p:sp>
      <p:sp>
        <p:nvSpPr>
          <p:cNvPr id="480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81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CustomShape 1"/>
          <p:cNvSpPr/>
          <p:nvPr/>
        </p:nvSpPr>
        <p:spPr>
          <a:xfrm>
            <a:off x="395640" y="8006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00"/>
                </a:solidFill>
                <a:latin typeface="Tahoma"/>
              </a:rPr>
              <a:t>Versículo Chave:</a:t>
            </a:r>
            <a:r>
              <a:rPr lang="pt-BR" sz="3200">
                <a:solidFill>
                  <a:srgbClr val="FFFFFF"/>
                </a:solidFill>
                <a:latin typeface="Tahoma"/>
              </a:rPr>
              <a:t>	2 Timóteo 4.5 (NVI)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Você, porém, seja sóbrio em tudo, suporte os sofrimentos, faça a obra de um evangelista, cumpra plenamente o seu ministério.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00"/>
                </a:solidFill>
                <a:latin typeface="Tahoma"/>
              </a:rPr>
              <a:t>Key Verse: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2 Timothy 4:5 NIV</a:t>
            </a: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But you, keep your head in all situations, endure hardship, . . . discharge all the duties of your ministry.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83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BE6AFA5-67AA-495B-B242-C138BD59D160}" type="slidenum">
              <a:rPr lang="pt-BR" sz="1000">
                <a:solidFill>
                  <a:srgbClr val="FFFFFF"/>
                </a:solidFill>
                <a:latin typeface="Tahoma"/>
              </a:rPr>
              <a:t>61</a:t>
            </a:fld>
            <a:endParaRPr/>
          </a:p>
        </p:txBody>
      </p:sp>
      <p:sp>
        <p:nvSpPr>
          <p:cNvPr id="484" name="CustomShape 3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85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3 Passos para normas e políticas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3 Steps for Standards and Policies </a:t>
            </a:r>
            <a:endParaRPr/>
          </a:p>
        </p:txBody>
      </p:sp>
      <p:sp>
        <p:nvSpPr>
          <p:cNvPr id="487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1. O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Padrão Nacional Autorizado do Desafio Jovem EUA.                                               </a:t>
            </a: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               </a:t>
            </a: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Teen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Challenge Accreditation Standards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2. As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políticas e Condutas locais que se reportam ao Padrão Nacional do Desafio Jovem             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Local TC Policies &amp; Procedures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3. Examine 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como a equipe aplica essas políticas e condutas diariamente no programa.                   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How staff implement these policies &amp; procedures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88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DFCB53C-4AE1-4A69-8889-B87518614712}" type="slidenum">
              <a:rPr lang="pt-BR" sz="1000">
                <a:solidFill>
                  <a:srgbClr val="FFFFFF"/>
                </a:solidFill>
                <a:latin typeface="Tahoma"/>
              </a:rPr>
              <a:t>62</a:t>
            </a:fld>
            <a:endParaRPr/>
          </a:p>
        </p:txBody>
      </p:sp>
      <p:sp>
        <p:nvSpPr>
          <p:cNvPr id="489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90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Abuso, negligencia e exploração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Abuse, neglect, and exploitation</a:t>
            </a:r>
            <a:endParaRPr/>
          </a:p>
        </p:txBody>
      </p:sp>
      <p:sp>
        <p:nvSpPr>
          <p:cNvPr id="492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Como pode a pratica de uma disciplina do Desafio Jovem, estar relacionado com questões de abuso, negligencia ou exploração?             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How could the discipline practices of a TC center relate to the issues of abuse, neglect, or exploitation?</a:t>
            </a:r>
            <a:endParaRPr/>
          </a:p>
        </p:txBody>
      </p:sp>
      <p:sp>
        <p:nvSpPr>
          <p:cNvPr id="493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EF5AF7F-B842-4B20-AF11-D0E7A6FE8751}" type="slidenum">
              <a:rPr lang="pt-BR" sz="1000">
                <a:solidFill>
                  <a:srgbClr val="FFFFFF"/>
                </a:solidFill>
                <a:latin typeface="Tahoma"/>
              </a:rPr>
              <a:t>63</a:t>
            </a:fld>
            <a:endParaRPr/>
          </a:p>
        </p:txBody>
      </p:sp>
      <p:sp>
        <p:nvSpPr>
          <p:cNvPr id="494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495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600">
                <a:solidFill>
                  <a:srgbClr val="FFFFCC"/>
                </a:solidFill>
                <a:latin typeface="Tahoma"/>
              </a:rPr>
              <a:t>O que constitui o abuso, quando disciplinamos um aluno?                 </a:t>
            </a:r>
            <a:r>
              <a:rPr lang="pt-BR" sz="2400" i="1">
                <a:solidFill>
                  <a:srgbClr val="FFFFCC"/>
                </a:solidFill>
                <a:latin typeface="Tahoma"/>
              </a:rPr>
              <a:t>What constitutes abuse when disciplining a student? </a:t>
            </a:r>
            <a:endParaRPr/>
          </a:p>
        </p:txBody>
      </p:sp>
      <p:sp>
        <p:nvSpPr>
          <p:cNvPr id="497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Abuso Físico – Ferir, bater, tentativa de estrangulamento.                                               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Physical abuse - hitting, beating, attempted strangulation.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Abuso Verbal – Gritar, repreender um aluno, submetendo-o a uma ofensa racial, rebaixa-lo ou diminuí-lo.                      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Verbal abuse - shouting, berating a student, subjecting them to racial slurs or other demeaning verbal messages.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98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40B0D39-B461-4BCD-9C54-1E46F37CDC98}" type="slidenum">
              <a:rPr lang="pt-BR" sz="1000">
                <a:solidFill>
                  <a:srgbClr val="FFFFFF"/>
                </a:solidFill>
                <a:latin typeface="Tahoma"/>
              </a:rPr>
              <a:t>64</a:t>
            </a:fld>
            <a:endParaRPr/>
          </a:p>
        </p:txBody>
      </p:sp>
      <p:sp>
        <p:nvSpPr>
          <p:cNvPr id="499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00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DIREITOS DO ALUNO              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Student Rights </a:t>
            </a:r>
            <a:endParaRPr/>
          </a:p>
        </p:txBody>
      </p:sp>
      <p:sp>
        <p:nvSpPr>
          <p:cNvPr id="502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>
                <a:solidFill>
                  <a:srgbClr val="FFFFFF"/>
                </a:solidFill>
                <a:latin typeface="Tahoma"/>
              </a:rPr>
              <a:t>a. O direito a ser informado do consentimento e recusa de tratamento ou medicação e de ser aconselhado das conseqüências de tal decisão. Que qualquer cobertura de tratamento, incluindo limitações sobre a duração dos serviços será informado, se disponível. </a:t>
            </a:r>
            <a:endParaRPr/>
          </a:p>
          <a:p>
            <a:pPr>
              <a:lnSpc>
                <a:spcPct val="100000"/>
              </a:lnSpc>
            </a:pPr>
            <a:r>
              <a:rPr lang="pt-BR" sz="240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000" i="1">
                <a:solidFill>
                  <a:srgbClr val="FFFFFF"/>
                </a:solidFill>
                <a:latin typeface="Tahoma"/>
              </a:rPr>
              <a:t>The right to give informed consent to refuse treatment or medication and to be advised of the consequences of such a decision.  That any third-party coverage of treatment, including any limitations on the duration of services, be made aware of if available.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03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E14D254-1EB1-4A16-8F14-9E5E0D44C96B}" type="slidenum">
              <a:rPr lang="pt-BR" sz="1000">
                <a:solidFill>
                  <a:srgbClr val="FFFFFF"/>
                </a:solidFill>
                <a:latin typeface="Tahoma"/>
              </a:rPr>
              <a:t>65</a:t>
            </a:fld>
            <a:endParaRPr/>
          </a:p>
        </p:txBody>
      </p:sp>
      <p:sp>
        <p:nvSpPr>
          <p:cNvPr id="504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05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DIREITOS DO ALUNO              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Student Rights </a:t>
            </a:r>
            <a:endParaRPr/>
          </a:p>
        </p:txBody>
      </p:sp>
      <p:sp>
        <p:nvSpPr>
          <p:cNvPr id="507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b. O direito ao procedimento de queixa.              </a:t>
            </a:r>
            <a:r>
              <a:rPr lang="pt-BR" sz="2000" i="1">
                <a:solidFill>
                  <a:srgbClr val="FFFFFF"/>
                </a:solidFill>
                <a:latin typeface="Tahoma"/>
              </a:rPr>
              <a:t>The right to a grievance procedure.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c. O direito a ambiente humano e seguro livre de abuso, negligência e exploração. Os alunos não serão detidos contra sua vontade. A eles será concedida dignidade e privacidade.                    </a:t>
            </a:r>
            <a:r>
              <a:rPr lang="pt-BR" sz="2000" i="1">
                <a:solidFill>
                  <a:srgbClr val="FFFFFF"/>
                </a:solidFill>
                <a:latin typeface="Tahoma"/>
              </a:rPr>
              <a:t>The right to a humane and safe environment free from abuse, neglect, and exploitation.  The student shall not be detained against their will.  They shall be granted dignity and personal privacy.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08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053AD34-31CC-4BBC-AF41-E563B90EE19C}" type="slidenum">
              <a:rPr lang="pt-BR" sz="1000">
                <a:solidFill>
                  <a:srgbClr val="FFFFFF"/>
                </a:solidFill>
                <a:latin typeface="Tahoma"/>
              </a:rPr>
              <a:t>66</a:t>
            </a:fld>
            <a:endParaRPr/>
          </a:p>
        </p:txBody>
      </p:sp>
      <p:sp>
        <p:nvSpPr>
          <p:cNvPr id="509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10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CustomShape 1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Quais as questões levantadas neste padrão se relacionam diretamente com a disciplina?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2800" i="1" dirty="0">
                <a:solidFill>
                  <a:srgbClr val="FFFFFF"/>
                </a:solidFill>
                <a:latin typeface="Tahoma"/>
              </a:rPr>
              <a:t>What issues raised in this standard directly relate to discipline?"</a:t>
            </a:r>
            <a:endParaRPr sz="1600" i="1" dirty="0"/>
          </a:p>
        </p:txBody>
      </p:sp>
      <p:sp>
        <p:nvSpPr>
          <p:cNvPr id="512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3553603-FBFF-4CBB-A5C2-79C02F615427}" type="slidenum">
              <a:rPr lang="pt-BR" sz="1000">
                <a:solidFill>
                  <a:srgbClr val="FFFFFF"/>
                </a:solidFill>
                <a:latin typeface="Tahoma"/>
              </a:rPr>
              <a:t>67</a:t>
            </a:fld>
            <a:endParaRPr/>
          </a:p>
        </p:txBody>
      </p:sp>
      <p:sp>
        <p:nvSpPr>
          <p:cNvPr id="513" name="CustomShape 3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14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POLÍTICA DE QUEIXA DO ALUNO  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STUDENT GRIEVANCE POLICY</a:t>
            </a:r>
            <a:endParaRPr/>
          </a:p>
        </p:txBody>
      </p:sp>
      <p:sp>
        <p:nvSpPr>
          <p:cNvPr id="51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Padrão 77</a:t>
            </a: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Standard 77</a:t>
            </a:r>
            <a:endParaRPr/>
          </a:p>
        </p:txBody>
      </p:sp>
      <p:sp>
        <p:nvSpPr>
          <p:cNvPr id="51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14C2120-0F8C-43F1-AE8E-80ECEDEC07F3}" type="slidenum">
              <a:rPr lang="pt-BR" sz="1000">
                <a:solidFill>
                  <a:srgbClr val="FFFFFF"/>
                </a:solidFill>
                <a:latin typeface="Tahoma"/>
              </a:rPr>
              <a:t>68</a:t>
            </a:fld>
            <a:endParaRPr/>
          </a:p>
        </p:txBody>
      </p:sp>
      <p:sp>
        <p:nvSpPr>
          <p:cNvPr id="51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1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FFFFCC"/>
                </a:solidFill>
                <a:latin typeface="Times New Roman"/>
                <a:ea typeface="Times New Roman"/>
              </a:rPr>
              <a:t>Registros do aluno                       </a:t>
            </a:r>
            <a:r>
              <a:rPr lang="pt-BR" sz="3200" i="1" dirty="0">
                <a:solidFill>
                  <a:srgbClr val="FFFFCC"/>
                </a:solidFill>
                <a:latin typeface="+mj-lt"/>
                <a:ea typeface="Times New Roman"/>
              </a:rPr>
              <a:t>Student Records</a:t>
            </a:r>
            <a:endParaRPr dirty="0">
              <a:latin typeface="+mj-lt"/>
            </a:endParaRPr>
          </a:p>
        </p:txBody>
      </p:sp>
      <p:sp>
        <p:nvSpPr>
          <p:cNvPr id="52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Registros do aluno – Padrão 68 &amp; 69 </a:t>
            </a: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Student Records – Standards 68 &amp; 69           </a:t>
            </a:r>
            <a:endParaRPr/>
          </a:p>
        </p:txBody>
      </p:sp>
      <p:sp>
        <p:nvSpPr>
          <p:cNvPr id="52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8B5C948-14DF-4400-8A6A-A5220A918AF8}" type="slidenum">
              <a:rPr lang="pt-BR" sz="1000">
                <a:solidFill>
                  <a:srgbClr val="FFFFFF"/>
                </a:solidFill>
                <a:latin typeface="Tahoma"/>
              </a:rPr>
              <a:t>69</a:t>
            </a:fld>
            <a:endParaRPr/>
          </a:p>
        </p:txBody>
      </p:sp>
      <p:sp>
        <p:nvSpPr>
          <p:cNvPr id="52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2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EFECAC2-D048-4806-A9FD-E2B4E3B7C117}" type="slidenum">
              <a:rPr lang="pt-BR" sz="1000">
                <a:solidFill>
                  <a:srgbClr val="FFFFFF"/>
                </a:solidFill>
                <a:latin typeface="Tahoma"/>
              </a:rPr>
              <a:t>7</a:t>
            </a:fld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23" name="CustomShape 3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Pergunta 2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Question</a:t>
            </a:r>
            <a:r>
              <a:rPr lang="pt-BR" sz="4200">
                <a:solidFill>
                  <a:srgbClr val="FFFFCC"/>
                </a:solidFill>
                <a:latin typeface="Tahoma"/>
              </a:rPr>
              <a:t> 2</a:t>
            </a:r>
            <a:endParaRPr/>
          </a:p>
        </p:txBody>
      </p:sp>
      <p:sp>
        <p:nvSpPr>
          <p:cNvPr id="224" name="CustomShape 4"/>
          <p:cNvSpPr/>
          <p:nvPr/>
        </p:nvSpPr>
        <p:spPr>
          <a:xfrm>
            <a:off x="457200" y="1600200"/>
            <a:ext cx="8542440" cy="496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	Como era o ambiente em sua casa durante seus primeiros doze anos? 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What was your home setting during your first twelve years?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u="sng">
                <a:solidFill>
                  <a:srgbClr val="FFFFFF"/>
                </a:solidFill>
                <a:latin typeface="Tahoma"/>
              </a:rPr>
              <a:t>		</a:t>
            </a:r>
            <a:r>
              <a:rPr lang="pt-BR" sz="3200">
                <a:solidFill>
                  <a:srgbClr val="FFFFFF"/>
                </a:solidFill>
                <a:latin typeface="Tahoma"/>
              </a:rPr>
              <a:t>Eu fui criado lar de mãe ou pai solteiro.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I was raised in a single parent home.</a:t>
            </a:r>
            <a:endParaRPr/>
          </a:p>
          <a:p>
            <a:pPr>
              <a:lnSpc>
                <a:spcPct val="100000"/>
              </a:lnSpc>
            </a:pPr>
            <a:r>
              <a:rPr lang="pt-BR" sz="3200" u="sng">
                <a:solidFill>
                  <a:srgbClr val="FFFFFF"/>
                </a:solidFill>
                <a:latin typeface="Tahoma"/>
              </a:rPr>
              <a:t>		</a:t>
            </a:r>
            <a:r>
              <a:rPr lang="pt-BR" sz="3200">
                <a:solidFill>
                  <a:srgbClr val="FFFFFF"/>
                </a:solidFill>
                <a:latin typeface="Tahoma"/>
              </a:rPr>
              <a:t>Eu fui criado por alguém que não meus pais biológicos.          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I was raised by someone other than my biological parents.</a:t>
            </a:r>
            <a:endParaRPr/>
          </a:p>
        </p:txBody>
      </p:sp>
      <p:sp>
        <p:nvSpPr>
          <p:cNvPr id="225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 dirty="0">
                <a:solidFill>
                  <a:srgbClr val="FFFFCC"/>
                </a:solidFill>
                <a:latin typeface="Tahoma"/>
              </a:rPr>
              <a:t>Passo 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2 </a:t>
            </a:r>
          </a:p>
          <a:p>
            <a:r>
              <a:rPr lang="pt-BR" sz="3200" i="1" dirty="0" smtClean="0">
                <a:solidFill>
                  <a:srgbClr val="FFFFCC"/>
                </a:solidFill>
                <a:latin typeface="Tahoma"/>
              </a:rPr>
              <a:t>Step </a:t>
            </a:r>
            <a:r>
              <a:rPr lang="pt-BR" sz="3200" i="1" dirty="0">
                <a:solidFill>
                  <a:srgbClr val="FFFFCC"/>
                </a:solidFill>
                <a:latin typeface="Tahoma"/>
              </a:rPr>
              <a:t>2</a:t>
            </a:r>
            <a:endParaRPr dirty="0"/>
          </a:p>
        </p:txBody>
      </p:sp>
      <p:sp>
        <p:nvSpPr>
          <p:cNvPr id="52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O Manual de Políticas e Condutas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Policies and Procedures Manual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1. Registrando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as disciplinas aplicadas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       	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Documenting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discipline given to students 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2. Políticas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na disciplina    </a:t>
            </a:r>
            <a:r>
              <a:rPr lang="pt-BR" sz="3200" i="1" dirty="0">
                <a:solidFill>
                  <a:srgbClr val="FFFFFF"/>
                </a:solidFill>
                <a:latin typeface="Tahoma"/>
              </a:rPr>
              <a:t>                  </a:t>
            </a:r>
            <a:endParaRPr lang="pt-BR" sz="3200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    	Policies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on discipline  </a:t>
            </a:r>
            <a:endParaRPr dirty="0"/>
          </a:p>
        </p:txBody>
      </p:sp>
      <p:sp>
        <p:nvSpPr>
          <p:cNvPr id="52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566177C-BD99-4692-8719-CDB0DF0444D9}" type="slidenum">
              <a:rPr lang="pt-BR" sz="1000">
                <a:solidFill>
                  <a:srgbClr val="FFFFFF"/>
                </a:solidFill>
                <a:latin typeface="Tahoma"/>
              </a:rPr>
              <a:t>70</a:t>
            </a:fld>
            <a:endParaRPr/>
          </a:p>
        </p:txBody>
      </p:sp>
      <p:sp>
        <p:nvSpPr>
          <p:cNvPr id="52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2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 dirty="0">
                <a:solidFill>
                  <a:srgbClr val="FFFFCC"/>
                </a:solidFill>
                <a:latin typeface="Tahoma"/>
              </a:rPr>
              <a:t>Passo 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3</a:t>
            </a:r>
            <a:endParaRPr lang="pt-BR" dirty="0"/>
          </a:p>
          <a:p>
            <a:r>
              <a:rPr lang="pt-BR" sz="3600" i="1" dirty="0" smtClean="0">
                <a:solidFill>
                  <a:srgbClr val="FFFFCC"/>
                </a:solidFill>
                <a:latin typeface="Tahoma"/>
              </a:rPr>
              <a:t>Step </a:t>
            </a:r>
            <a:r>
              <a:rPr lang="pt-BR" sz="3600" i="1" dirty="0">
                <a:solidFill>
                  <a:srgbClr val="FFFFCC"/>
                </a:solidFill>
                <a:latin typeface="Tahoma"/>
              </a:rPr>
              <a:t>3</a:t>
            </a:r>
            <a:endParaRPr dirty="0"/>
          </a:p>
        </p:txBody>
      </p:sp>
      <p:sp>
        <p:nvSpPr>
          <p:cNvPr id="53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Aplicando políticas de disciplina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Implementing discipline policies </a:t>
            </a:r>
            <a:endParaRPr/>
          </a:p>
        </p:txBody>
      </p:sp>
      <p:sp>
        <p:nvSpPr>
          <p:cNvPr id="53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B79BF26-DB68-4693-ADCF-AE7FBB4B087C}" type="slidenum">
              <a:rPr lang="pt-BR" sz="1000">
                <a:solidFill>
                  <a:srgbClr val="FFFFFF"/>
                </a:solidFill>
                <a:latin typeface="Tahoma"/>
              </a:rPr>
              <a:t>71</a:t>
            </a:fld>
            <a:endParaRPr/>
          </a:p>
        </p:txBody>
      </p:sp>
      <p:sp>
        <p:nvSpPr>
          <p:cNvPr id="53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3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CC"/>
                </a:solidFill>
                <a:latin typeface="Tahoma"/>
              </a:rPr>
              <a:t>Estudo de Caso #5  A Mentira da Lavanderia </a:t>
            </a:r>
            <a:r>
              <a:rPr lang="pt-BR" sz="3600">
                <a:solidFill>
                  <a:srgbClr val="FFFFCC"/>
                </a:solidFill>
                <a:latin typeface="Tahoma"/>
              </a:rPr>
              <a:t>                                     </a:t>
            </a:r>
            <a:r>
              <a:rPr lang="pt-BR" sz="2400" i="1">
                <a:solidFill>
                  <a:srgbClr val="FFFFCC"/>
                </a:solidFill>
                <a:latin typeface="Tahoma"/>
              </a:rPr>
              <a:t>Case study #5:  The Laundry Lie</a:t>
            </a:r>
            <a:endParaRPr/>
          </a:p>
        </p:txBody>
      </p:sp>
      <p:sp>
        <p:nvSpPr>
          <p:cNvPr id="53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Question 1: Se você fosse a pessoa da equipe que flagrou Jill lavando suas roupas usando a máquina, o que faria?                                                            </a:t>
            </a:r>
            <a:r>
              <a:rPr lang="pt-BR" sz="2000" i="1">
                <a:solidFill>
                  <a:srgbClr val="FFFFFF"/>
                </a:solidFill>
                <a:latin typeface="Tahoma"/>
              </a:rPr>
              <a:t>If you were the staff who caught Jill doing her laundry, what would you do?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Question 2:	 Se você fosse o diretor do programa, o que você faria uma vez que descobrisse de outras duas pessoas da equipe o que fez a Jill?               </a:t>
            </a:r>
            <a:r>
              <a:rPr lang="pt-BR" sz="2000" i="1">
                <a:solidFill>
                  <a:srgbClr val="FFFFFF"/>
                </a:solidFill>
                <a:latin typeface="Tahoma"/>
              </a:rPr>
              <a:t>If you were the program director, what would you do once you found out from the other two staff what Jill had done?</a:t>
            </a:r>
            <a:endParaRPr/>
          </a:p>
        </p:txBody>
      </p:sp>
      <p:sp>
        <p:nvSpPr>
          <p:cNvPr id="53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A76C82B-771C-44B1-9552-8490AA0319AF}" type="slidenum">
              <a:rPr lang="pt-BR" sz="1000">
                <a:solidFill>
                  <a:srgbClr val="FFFFFF"/>
                </a:solidFill>
                <a:latin typeface="Tahoma"/>
              </a:rPr>
              <a:t>72</a:t>
            </a:fld>
            <a:endParaRPr/>
          </a:p>
        </p:txBody>
      </p:sp>
      <p:sp>
        <p:nvSpPr>
          <p:cNvPr id="53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3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CC"/>
                </a:solidFill>
                <a:latin typeface="Tahoma"/>
              </a:rPr>
              <a:t>Estudo de Caso #5  A Mentira da Lavanderia </a:t>
            </a:r>
            <a:r>
              <a:rPr lang="pt-BR" sz="3600">
                <a:solidFill>
                  <a:srgbClr val="FFFFCC"/>
                </a:solidFill>
                <a:latin typeface="Tahoma"/>
              </a:rPr>
              <a:t>                                     </a:t>
            </a:r>
            <a:r>
              <a:rPr lang="pt-BR" sz="2400" i="1">
                <a:solidFill>
                  <a:srgbClr val="FFFFCC"/>
                </a:solidFill>
                <a:latin typeface="Tahoma"/>
              </a:rPr>
              <a:t>Case study #5:  The Laundry Lie</a:t>
            </a:r>
            <a:endParaRPr/>
          </a:p>
        </p:txBody>
      </p:sp>
      <p:sp>
        <p:nvSpPr>
          <p:cNvPr id="541" name="CustomShape 2"/>
          <p:cNvSpPr/>
          <p:nvPr/>
        </p:nvSpPr>
        <p:spPr>
          <a:xfrm>
            <a:off x="457200" y="1295400"/>
            <a:ext cx="8228880" cy="483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Disciplina determinada a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Jill </a:t>
            </a: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Discipline assigned Jill</a:t>
            </a:r>
          </a:p>
          <a:p>
            <a:pPr>
              <a:lnSpc>
                <a:spcPct val="100000"/>
              </a:lnSpc>
            </a:pPr>
            <a:endParaRPr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pt-BR" sz="2000" dirty="0" smtClean="0">
                <a:solidFill>
                  <a:srgbClr val="FFFFFF"/>
                </a:solidFill>
                <a:latin typeface="Tahoma"/>
              </a:rPr>
              <a:t>Ela </a:t>
            </a:r>
            <a:r>
              <a:rPr lang="pt-BR" sz="2000" dirty="0">
                <a:solidFill>
                  <a:srgbClr val="FFFFFF"/>
                </a:solidFill>
                <a:latin typeface="Tahoma"/>
              </a:rPr>
              <a:t>terá três horas de trabalho extra específico – uma hora para cada membro da equipe envolvido neste caso.  Ela teve de lavar a van por dentro e por fora e fazer o trabalho de jardim no tempo restante</a:t>
            </a:r>
            <a:r>
              <a:rPr lang="pt-BR" sz="2000" dirty="0" smtClean="0">
                <a:solidFill>
                  <a:srgbClr val="FFFFFF"/>
                </a:solidFill>
                <a:latin typeface="Tahoma"/>
              </a:rPr>
              <a:t>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                                                                              </a:t>
            </a: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She was assigned 3 hours of extra work detail--one hour for each staff involved in this case.  She had to wash the van inside and out and do yard work for the rest of the time.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2000" dirty="0" smtClean="0">
                <a:solidFill>
                  <a:srgbClr val="FFFFFF"/>
                </a:solidFill>
                <a:latin typeface="Tahoma"/>
              </a:rPr>
              <a:t>2</a:t>
            </a:r>
            <a:r>
              <a:rPr lang="pt-BR" sz="2000" dirty="0">
                <a:solidFill>
                  <a:srgbClr val="FFFFFF"/>
                </a:solidFill>
                <a:latin typeface="Tahoma"/>
              </a:rPr>
              <a:t>. Ela teve de memorizar inúmeros versiculos relacionados à mentirae manipulação</a:t>
            </a:r>
            <a:r>
              <a:rPr lang="pt-BR" sz="2000" dirty="0" smtClean="0">
                <a:solidFill>
                  <a:srgbClr val="FFFFFF"/>
                </a:solidFill>
                <a:latin typeface="Tahoma"/>
              </a:rPr>
              <a:t>.                                                                                               </a:t>
            </a:r>
            <a:r>
              <a:rPr lang="en-US" sz="1600" i="1" dirty="0" smtClean="0">
                <a:solidFill>
                  <a:srgbClr val="FFFFFF"/>
                </a:solidFill>
                <a:latin typeface="Tahoma"/>
              </a:rPr>
              <a:t>She had to memorize several verses related to lying and manipulation.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4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D32387E-1B26-4C9A-AA6B-A70DD0C65A11}" type="slidenum">
              <a:rPr lang="pt-BR" sz="1000">
                <a:solidFill>
                  <a:srgbClr val="FFFFFF"/>
                </a:solidFill>
                <a:latin typeface="Tahoma"/>
              </a:rPr>
              <a:t>73</a:t>
            </a:fld>
            <a:endParaRPr/>
          </a:p>
        </p:txBody>
      </p:sp>
      <p:sp>
        <p:nvSpPr>
          <p:cNvPr id="54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4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CC"/>
                </a:solidFill>
                <a:latin typeface="Tahoma"/>
              </a:rPr>
              <a:t>Estudo de Caso #5  A Mentira da Lavanderia </a:t>
            </a:r>
            <a:r>
              <a:rPr lang="pt-BR" sz="3600">
                <a:solidFill>
                  <a:srgbClr val="FFFFCC"/>
                </a:solidFill>
                <a:latin typeface="Tahoma"/>
              </a:rPr>
              <a:t>                                     </a:t>
            </a:r>
            <a:r>
              <a:rPr lang="pt-BR" sz="2400" i="1">
                <a:solidFill>
                  <a:srgbClr val="FFFFCC"/>
                </a:solidFill>
                <a:latin typeface="Tahoma"/>
              </a:rPr>
              <a:t>Case study #5:  The Laundry Lie</a:t>
            </a:r>
            <a:endParaRPr/>
          </a:p>
        </p:txBody>
      </p:sp>
      <p:sp>
        <p:nvSpPr>
          <p:cNvPr id="541" name="CustomShape 2"/>
          <p:cNvSpPr/>
          <p:nvPr/>
        </p:nvSpPr>
        <p:spPr>
          <a:xfrm>
            <a:off x="457200" y="1295400"/>
            <a:ext cx="8228880" cy="483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Disciplina determinada a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Jill </a:t>
            </a: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Discipline assigned Jill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2000" dirty="0" smtClean="0">
                <a:solidFill>
                  <a:srgbClr val="FFFFFF"/>
                </a:solidFill>
                <a:latin typeface="Tahoma"/>
              </a:rPr>
              <a:t>3</a:t>
            </a:r>
            <a:r>
              <a:rPr lang="pt-BR" sz="2000" dirty="0">
                <a:solidFill>
                  <a:srgbClr val="FFFFFF"/>
                </a:solidFill>
                <a:latin typeface="Tahoma"/>
              </a:rPr>
              <a:t>. No próximo dia em que estiver programado para ela lavar suas roupas, ela não estará autorizada a utilizar a lavadora nem a secadora, mas deverá lavar a mão</a:t>
            </a:r>
            <a:r>
              <a:rPr lang="pt-BR" sz="2000" dirty="0" smtClean="0">
                <a:solidFill>
                  <a:srgbClr val="FFFFFF"/>
                </a:solidFill>
                <a:latin typeface="Tahoma"/>
              </a:rPr>
              <a:t>.</a:t>
            </a:r>
            <a:r>
              <a:rPr lang="en-US" sz="2000" dirty="0" smtClean="0">
                <a:solidFill>
                  <a:srgbClr val="FFFFFF"/>
                </a:solidFill>
                <a:latin typeface="Tahoma"/>
              </a:rPr>
              <a:t>                                                                        </a:t>
            </a:r>
            <a:r>
              <a:rPr lang="en-US" i="1" dirty="0" smtClean="0">
                <a:solidFill>
                  <a:srgbClr val="FFFFFF"/>
                </a:solidFill>
                <a:latin typeface="Tahoma"/>
              </a:rPr>
              <a:t>On her next scheduled day to do her laundry, she was not allowed to use the washer or dryer, but had to do her laundry by hand.</a:t>
            </a:r>
            <a:endParaRPr lang="pt-BR" i="1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endParaRPr sz="1600" i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4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D32387E-1B26-4C9A-AA6B-A70DD0C65A11}" type="slidenum">
              <a:rPr lang="pt-BR" sz="1000">
                <a:solidFill>
                  <a:srgbClr val="FFFFFF"/>
                </a:solidFill>
                <a:latin typeface="Tahoma"/>
              </a:rPr>
              <a:t>74</a:t>
            </a:fld>
            <a:endParaRPr/>
          </a:p>
        </p:txBody>
      </p:sp>
      <p:sp>
        <p:nvSpPr>
          <p:cNvPr id="54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4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758463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CustomShape 1"/>
          <p:cNvSpPr/>
          <p:nvPr/>
        </p:nvSpPr>
        <p:spPr>
          <a:xfrm>
            <a:off x="685800" y="1600200"/>
            <a:ext cx="7771680" cy="1828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/>
            <a:r>
              <a:rPr lang="pt-BR" sz="4800" dirty="0">
                <a:solidFill>
                  <a:srgbClr val="FFFFCC"/>
                </a:solidFill>
                <a:latin typeface="Tahoma"/>
              </a:rPr>
              <a:t>Capítulo 7 </a:t>
            </a:r>
            <a:endParaRPr dirty="0"/>
          </a:p>
          <a:p>
            <a:pPr algn="ctr"/>
            <a:r>
              <a:rPr lang="pt-BR" sz="3600" i="1" dirty="0">
                <a:solidFill>
                  <a:srgbClr val="FFFFCC"/>
                </a:solidFill>
                <a:latin typeface="Tahoma"/>
              </a:rPr>
              <a:t>Lesson 7</a:t>
            </a:r>
            <a:r>
              <a:rPr lang="pt-BR" sz="4800" dirty="0">
                <a:solidFill>
                  <a:srgbClr val="FFFFCC"/>
                </a:solidFill>
                <a:latin typeface="Tahoma"/>
              </a:rPr>
              <a:t>	 </a:t>
            </a:r>
            <a:endParaRPr dirty="0"/>
          </a:p>
          <a:p>
            <a:pPr algn="ctr"/>
            <a:r>
              <a:rPr lang="pt-BR" sz="4800" dirty="0">
                <a:solidFill>
                  <a:srgbClr val="FFFFCC"/>
                </a:solidFill>
                <a:latin typeface="Tahoma"/>
              </a:rPr>
              <a:t>Entrevista com o diretor do programa do Desafio Jovem</a:t>
            </a:r>
            <a:endParaRPr dirty="0"/>
          </a:p>
          <a:p>
            <a:pPr algn="ctr"/>
            <a:r>
              <a:rPr lang="pt-BR" sz="3600" i="1" dirty="0">
                <a:solidFill>
                  <a:srgbClr val="FFFFCC"/>
                </a:solidFill>
                <a:latin typeface="Tahoma"/>
              </a:rPr>
              <a:t>Interview with Teen Challenge Program Director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46" name="CustomShape 2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4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FC6A0F4-D285-412E-87A0-7ADDF833EC3F}" type="slidenum">
              <a:rPr lang="pt-BR" sz="1000">
                <a:solidFill>
                  <a:srgbClr val="FFFFFF"/>
                </a:solidFill>
                <a:latin typeface="Tahoma"/>
              </a:rPr>
              <a:t>75</a:t>
            </a:fld>
            <a:endParaRPr/>
          </a:p>
        </p:txBody>
      </p:sp>
      <p:pic>
        <p:nvPicPr>
          <p:cNvPr id="54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4005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549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CustomShape 1"/>
          <p:cNvSpPr/>
          <p:nvPr/>
        </p:nvSpPr>
        <p:spPr>
          <a:xfrm>
            <a:off x="685800" y="1600200"/>
            <a:ext cx="7771680" cy="1828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800">
                <a:solidFill>
                  <a:srgbClr val="FFFFCC"/>
                </a:solidFill>
                <a:latin typeface="Tahoma"/>
              </a:rPr>
              <a:t>Capítulo 8</a:t>
            </a:r>
            <a:endParaRPr/>
          </a:p>
          <a:p>
            <a:r>
              <a:rPr lang="pt-BR" sz="4800">
                <a:solidFill>
                  <a:srgbClr val="FFFFCC"/>
                </a:solidFill>
                <a:latin typeface="Tahoma"/>
              </a:rPr>
              <a:t>Métodos de disciplina</a:t>
            </a:r>
            <a:endParaRPr/>
          </a:p>
          <a:p>
            <a:r>
              <a:rPr lang="pt-BR" sz="3600" i="1">
                <a:solidFill>
                  <a:srgbClr val="FFFFCC"/>
                </a:solidFill>
                <a:latin typeface="Tahoma"/>
              </a:rPr>
              <a:t>Lesson 8</a:t>
            </a:r>
            <a:endParaRPr/>
          </a:p>
          <a:p>
            <a:r>
              <a:rPr lang="pt-BR" sz="3600" i="1">
                <a:solidFill>
                  <a:srgbClr val="FFFFCC"/>
                </a:solidFill>
                <a:latin typeface="Tahoma"/>
              </a:rPr>
              <a:t>Methods of Discipline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51" name="CustomShape 2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5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E699334-9203-4A4B-9262-1407CC80FA57}" type="slidenum">
              <a:rPr lang="pt-BR" sz="1000">
                <a:solidFill>
                  <a:srgbClr val="FFFFFF"/>
                </a:solidFill>
                <a:latin typeface="Tahoma"/>
              </a:rPr>
              <a:t>76</a:t>
            </a:fld>
            <a:endParaRPr/>
          </a:p>
        </p:txBody>
      </p:sp>
      <p:pic>
        <p:nvPicPr>
          <p:cNvPr id="55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5360" y="3897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554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 dirty="0">
                <a:solidFill>
                  <a:srgbClr val="FFFFFF"/>
                </a:solidFill>
                <a:latin typeface="Tahoma"/>
              </a:rPr>
              <a:t>iteenchallenge.org                               </a:t>
            </a:r>
            <a:r>
              <a:rPr lang="pt-BR" sz="1000" dirty="0" smtClean="0">
                <a:solidFill>
                  <a:srgbClr val="FFFFFF"/>
                </a:solidFill>
                <a:latin typeface="Tahoma"/>
              </a:rPr>
              <a:t>9/2013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Palavra Chave: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Key Truth:</a:t>
            </a:r>
            <a:endParaRPr/>
          </a:p>
        </p:txBody>
      </p:sp>
      <p:sp>
        <p:nvSpPr>
          <p:cNvPr id="55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Com a ajuda de Deus, nós precisamos achar a forma mais apropriada de Disciplinar cada aluno.</a:t>
            </a: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With the Lord's help, we need to find the most appropriate discipline for each student.</a:t>
            </a:r>
            <a:endParaRPr/>
          </a:p>
        </p:txBody>
      </p:sp>
      <p:sp>
        <p:nvSpPr>
          <p:cNvPr id="55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C1F44FF-BDE7-428F-BD05-CAEE34251742}" type="slidenum">
              <a:rPr lang="pt-BR" sz="1000">
                <a:solidFill>
                  <a:srgbClr val="FFFFFF"/>
                </a:solidFill>
                <a:latin typeface="Tahoma"/>
              </a:rPr>
              <a:t>77</a:t>
            </a:fld>
            <a:endParaRPr/>
          </a:p>
        </p:txBody>
      </p:sp>
      <p:sp>
        <p:nvSpPr>
          <p:cNvPr id="55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5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Versículo chave: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Key Verse:	</a:t>
            </a:r>
            <a:endParaRPr/>
          </a:p>
        </p:txBody>
      </p:sp>
      <p:sp>
        <p:nvSpPr>
          <p:cNvPr id="56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Hebreus 12:11 (NVI)</a:t>
            </a: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FFFFFF"/>
                </a:solidFill>
                <a:latin typeface="Tahoma"/>
              </a:rPr>
              <a:t> 	Nenhuma disciplina parece ser motivo de alegria no momento, mas sim de tristeza. Mais tarde, porém, produz fruto de justiça e paz para aqueles que por ela foram exercitados.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 i="1">
                <a:solidFill>
                  <a:srgbClr val="FFFFFF"/>
                </a:solidFill>
                <a:latin typeface="Tahoma"/>
              </a:rPr>
              <a:t>Hebrews 12:11  (NIV)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 i="1">
                <a:solidFill>
                  <a:srgbClr val="FFFFFF"/>
                </a:solidFill>
                <a:latin typeface="Tahoma"/>
              </a:rPr>
              <a:t>	No discipline seems pleasant at the time, but painful. Later on, however, it produces a harvest of righteousness and peace for those who have been trained by it.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6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7446188-B6C5-48B7-965F-6FDF570C969E}" type="slidenum">
              <a:rPr lang="pt-BR" sz="1000">
                <a:solidFill>
                  <a:srgbClr val="FFFFFF"/>
                </a:solidFill>
                <a:latin typeface="Tahoma"/>
              </a:rPr>
              <a:t>78</a:t>
            </a:fld>
            <a:endParaRPr/>
          </a:p>
        </p:txBody>
      </p:sp>
      <p:sp>
        <p:nvSpPr>
          <p:cNvPr id="56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6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ABF94C4-8F04-4CC3-958C-944681B4B870}" type="slidenum">
              <a:rPr lang="pt-BR" sz="1000">
                <a:solidFill>
                  <a:srgbClr val="FFFFFF"/>
                </a:solidFill>
                <a:latin typeface="Tahoma"/>
              </a:rPr>
              <a:t>79</a:t>
            </a:fld>
            <a:endParaRPr/>
          </a:p>
        </p:txBody>
      </p:sp>
      <p:sp>
        <p:nvSpPr>
          <p:cNvPr id="566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67" name="CustomShape 3"/>
          <p:cNvSpPr/>
          <p:nvPr/>
        </p:nvSpPr>
        <p:spPr>
          <a:xfrm>
            <a:off x="457200" y="277920"/>
            <a:ext cx="822888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000" dirty="0">
                <a:solidFill>
                  <a:srgbClr val="FFCC00"/>
                </a:solidFill>
                <a:latin typeface="Tahoma"/>
              </a:rPr>
              <a:t>A maior preocupação que para </a:t>
            </a:r>
            <a:endParaRPr dirty="0"/>
          </a:p>
          <a:p>
            <a:r>
              <a:rPr lang="pt-BR" sz="4000" dirty="0">
                <a:solidFill>
                  <a:srgbClr val="FFCC00"/>
                </a:solidFill>
                <a:latin typeface="Tahoma"/>
              </a:rPr>
              <a:t>as todos equipes </a:t>
            </a:r>
            <a:r>
              <a:rPr lang="pt-BR" dirty="0"/>
              <a:t> </a:t>
            </a:r>
            <a:r>
              <a:rPr lang="pt-BR" dirty="0" smtClean="0"/>
              <a:t>                                                              </a:t>
            </a:r>
            <a:r>
              <a:rPr lang="pt-BR" sz="2400" i="1" dirty="0" smtClean="0">
                <a:solidFill>
                  <a:srgbClr val="FFCC00"/>
                </a:solidFill>
                <a:latin typeface="Tahoma"/>
              </a:rPr>
              <a:t>A </a:t>
            </a:r>
            <a:r>
              <a:rPr lang="pt-BR" sz="2400" i="1" dirty="0">
                <a:solidFill>
                  <a:srgbClr val="FFCC00"/>
                </a:solidFill>
                <a:latin typeface="Tahoma"/>
              </a:rPr>
              <a:t>major concern for all staff</a:t>
            </a:r>
            <a:endParaRPr dirty="0"/>
          </a:p>
        </p:txBody>
      </p:sp>
      <p:sp>
        <p:nvSpPr>
          <p:cNvPr id="568" name="CustomShape 4"/>
          <p:cNvSpPr/>
          <p:nvPr/>
        </p:nvSpPr>
        <p:spPr>
          <a:xfrm>
            <a:off x="457200" y="1881360"/>
            <a:ext cx="8228880" cy="4249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O que é o a intenção por trás da Disciplina?                                       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What is the intent behind the discipline</a:t>
            </a: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?</a:t>
            </a:r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Como essa Disciplina vai ajudar esse aluno a desenvolver boas e saudáveis atitudes e comportamento que irá marcar o crescimento como Cristão?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2000" i="1" dirty="0" smtClean="0">
                <a:solidFill>
                  <a:srgbClr val="FFFFFF"/>
                </a:solidFill>
                <a:latin typeface="Tahoma"/>
              </a:rPr>
              <a:t>How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will this discipline help this student develop the godly attitudes and behaviors of a growing Christian?</a:t>
            </a:r>
            <a:r>
              <a:rPr lang="pt-BR" sz="1600" i="1" dirty="0">
                <a:solidFill>
                  <a:srgbClr val="FFFFFF"/>
                </a:solidFill>
                <a:latin typeface="Tahoma"/>
              </a:rPr>
              <a:t>	</a:t>
            </a:r>
            <a:endParaRPr dirty="0"/>
          </a:p>
        </p:txBody>
      </p:sp>
      <p:sp>
        <p:nvSpPr>
          <p:cNvPr id="56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>
                                            <p:txEl>
                                              <p:pRg st="0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>
                                            <p:txEl>
                                              <p:pRg st="0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7401688-232F-4570-8218-BCC0013F0A31}" type="slidenum">
              <a:rPr lang="pt-BR" sz="1000">
                <a:solidFill>
                  <a:srgbClr val="FFFFFF"/>
                </a:solidFill>
                <a:latin typeface="Tahoma"/>
              </a:rPr>
              <a:t>8</a:t>
            </a:fld>
            <a:endParaRPr/>
          </a:p>
        </p:txBody>
      </p:sp>
      <p:sp>
        <p:nvSpPr>
          <p:cNvPr id="227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28" name="CustomShape 3"/>
          <p:cNvSpPr/>
          <p:nvPr/>
        </p:nvSpPr>
        <p:spPr>
          <a:xfrm>
            <a:off x="457200" y="1196640"/>
            <a:ext cx="8228880" cy="493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FFFFFF"/>
                </a:solidFill>
                <a:latin typeface="Tahoma"/>
              </a:rPr>
              <a:t>Pergunta 4 </a:t>
            </a:r>
            <a:r>
              <a:rPr lang="pt-BR" sz="2400" b="1" i="1" dirty="0">
                <a:solidFill>
                  <a:srgbClr val="FFFFFF"/>
                </a:solidFill>
                <a:latin typeface="Tahoma"/>
              </a:rPr>
              <a:t>Question 4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Avalie com que freqüência você foi disciplinado                                     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Rate how often you were disciplined.  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u="sng" dirty="0">
                <a:solidFill>
                  <a:srgbClr val="FFFFFF"/>
                </a:solidFill>
                <a:latin typeface="Tahoma"/>
              </a:rPr>
              <a:t>								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 Raramente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Rarely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		</a:t>
            </a: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          </a:t>
            </a:r>
            <a:r>
              <a:rPr lang="pt-BR" sz="2400" dirty="0" smtClean="0">
                <a:solidFill>
                  <a:srgbClr val="FFFFFF"/>
                </a:solidFill>
                <a:latin typeface="Tahoma"/>
              </a:rPr>
              <a:t>Muito </a:t>
            </a:r>
            <a:r>
              <a:rPr lang="pt-BR" sz="2400" dirty="0">
                <a:solidFill>
                  <a:srgbClr val="FFFFFF"/>
                </a:solidFill>
                <a:latin typeface="Tahoma"/>
              </a:rPr>
              <a:t>frequentemente </a:t>
            </a:r>
            <a:endParaRPr lang="pt-BR" sz="24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pt-BR" sz="2400" i="1" dirty="0">
                <a:solidFill>
                  <a:srgbClr val="FFFFFF"/>
                </a:solidFill>
                <a:latin typeface="Tahoma"/>
              </a:rPr>
              <a:t>	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					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Very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often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9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Métodos de disciplina                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Methods of Discipline</a:t>
            </a:r>
            <a:endParaRPr/>
          </a:p>
        </p:txBody>
      </p:sp>
      <p:sp>
        <p:nvSpPr>
          <p:cNvPr id="57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Discipline situation  #___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How would you discipline?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7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7C6A649-10CC-4BF3-9B19-80207EB6797B}" type="slidenum">
              <a:rPr lang="pt-BR" sz="1000">
                <a:solidFill>
                  <a:srgbClr val="FFFFFF"/>
                </a:solidFill>
                <a:latin typeface="Tahoma"/>
              </a:rPr>
              <a:t>80</a:t>
            </a:fld>
            <a:endParaRPr/>
          </a:p>
        </p:txBody>
      </p:sp>
      <p:sp>
        <p:nvSpPr>
          <p:cNvPr id="57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7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A. Métodos de disciplina                 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Methods of Discipline</a:t>
            </a:r>
            <a:endParaRPr/>
          </a:p>
        </p:txBody>
      </p:sp>
      <p:sp>
        <p:nvSpPr>
          <p:cNvPr id="57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1. Aconselhamento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Counseling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2. Projetos educacionais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Educational Projects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3. Perda de privilégios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Loss of Privileges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4. Tarefas especiais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Work Detail 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5. Disciplina para infrações graves          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Major violations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7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5897ADC-3755-4012-8257-3048178C023C}" type="slidenum">
              <a:rPr lang="pt-BR" sz="1000">
                <a:solidFill>
                  <a:srgbClr val="FFFFFF"/>
                </a:solidFill>
                <a:latin typeface="Tahoma"/>
              </a:rPr>
              <a:t>81</a:t>
            </a:fld>
            <a:endParaRPr/>
          </a:p>
        </p:txBody>
      </p:sp>
      <p:sp>
        <p:nvSpPr>
          <p:cNvPr id="57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7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1. </a:t>
            </a:r>
            <a:r>
              <a:rPr lang="pt-BR" sz="4000">
                <a:solidFill>
                  <a:srgbClr val="FFFFFF"/>
                </a:solidFill>
                <a:latin typeface="Tahoma"/>
              </a:rPr>
              <a:t>Aconselhamento </a:t>
            </a:r>
            <a:r>
              <a:rPr lang="pt-BR" sz="3200" i="1">
                <a:solidFill>
                  <a:srgbClr val="FFFFFF"/>
                </a:solidFill>
                <a:latin typeface="Tahoma"/>
              </a:rPr>
              <a:t>Counseling</a:t>
            </a:r>
            <a:endParaRPr/>
          </a:p>
        </p:txBody>
      </p:sp>
      <p:sp>
        <p:nvSpPr>
          <p:cNvPr id="58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</p:sp>
      <p:sp>
        <p:nvSpPr>
          <p:cNvPr id="58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1810291-A47D-4387-BCC9-FD82731019B4}" type="slidenum">
              <a:rPr lang="pt-BR" sz="1000">
                <a:solidFill>
                  <a:srgbClr val="FFFFFF"/>
                </a:solidFill>
                <a:latin typeface="Tahoma"/>
              </a:rPr>
              <a:t>82</a:t>
            </a:fld>
            <a:endParaRPr/>
          </a:p>
        </p:txBody>
      </p:sp>
      <p:sp>
        <p:nvSpPr>
          <p:cNvPr id="58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8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2. Projetos educacionais	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Educational Projects</a:t>
            </a:r>
            <a:endParaRPr/>
          </a:p>
        </p:txBody>
      </p:sp>
      <p:sp>
        <p:nvSpPr>
          <p:cNvPr id="58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A. Estudo das escrituras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Scripture study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B. Estudo das qualidades de caráter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Character Qualities study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C. Projeto de estudos do livro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Book study projects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D. Projetos especiais 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Special written projects</a:t>
            </a:r>
            <a:endParaRPr/>
          </a:p>
        </p:txBody>
      </p:sp>
      <p:sp>
        <p:nvSpPr>
          <p:cNvPr id="58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08C9FF4-B4D3-4912-92AE-46CA2185F82C}" type="slidenum">
              <a:rPr lang="pt-BR" sz="1000">
                <a:solidFill>
                  <a:srgbClr val="FFFFFF"/>
                </a:solidFill>
                <a:latin typeface="Tahoma"/>
              </a:rPr>
              <a:t>83</a:t>
            </a:fld>
            <a:endParaRPr/>
          </a:p>
        </p:txBody>
      </p:sp>
      <p:sp>
        <p:nvSpPr>
          <p:cNvPr id="58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8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3. Perda de privilégios                  </a:t>
            </a:r>
            <a:r>
              <a:rPr lang="pt-BR" sz="3600" i="1">
                <a:solidFill>
                  <a:srgbClr val="FFFFCC"/>
                </a:solidFill>
                <a:latin typeface="Tahoma"/>
              </a:rPr>
              <a:t>Loss of Privileges</a:t>
            </a:r>
            <a:endParaRPr/>
          </a:p>
        </p:txBody>
      </p:sp>
      <p:sp>
        <p:nvSpPr>
          <p:cNvPr id="59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--Telefonemas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phone calls 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--Visitas da família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visits from family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--Cartas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mail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--Recreação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recreation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--</a:t>
            </a:r>
            <a:r>
              <a:rPr lang="pt-BR" sz="2400" dirty="0">
                <a:solidFill>
                  <a:srgbClr val="FFFFFF"/>
                </a:solidFill>
                <a:latin typeface="Tahoma"/>
              </a:rPr>
              <a:t>Viagens a shoppings, Igrejas, Centros, etc.                     	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shopping trips </a:t>
            </a:r>
            <a:r>
              <a:rPr lang="pt-BR" sz="2400" dirty="0">
                <a:solidFill>
                  <a:srgbClr val="FFFFFF"/>
                </a:solidFill>
                <a:latin typeface="Tahoma"/>
              </a:rPr>
              <a:t>                                       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--Passeios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passes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--Tempo Livre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free time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9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2E4052A-BF56-45C6-A01D-71720FE36A4D}" type="slidenum">
              <a:rPr lang="pt-BR" sz="1000">
                <a:solidFill>
                  <a:srgbClr val="FFFFFF"/>
                </a:solidFill>
                <a:latin typeface="Tahoma"/>
              </a:rPr>
              <a:t>84</a:t>
            </a:fld>
            <a:endParaRPr/>
          </a:p>
        </p:txBody>
      </p:sp>
      <p:sp>
        <p:nvSpPr>
          <p:cNvPr id="59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9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4. Tarefas especiais </a:t>
            </a:r>
            <a:r>
              <a:rPr lang="pt-BR" sz="2800" i="1">
                <a:solidFill>
                  <a:srgbClr val="FFFFCC"/>
                </a:solidFill>
                <a:latin typeface="Tahoma"/>
              </a:rPr>
              <a:t>Work Detail </a:t>
            </a:r>
            <a:endParaRPr/>
          </a:p>
        </p:txBody>
      </p:sp>
      <p:sp>
        <p:nvSpPr>
          <p:cNvPr id="59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</p:sp>
      <p:sp>
        <p:nvSpPr>
          <p:cNvPr id="59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9FCBC25-EC9A-40A0-B5E7-81D8AB442DCF}" type="slidenum">
              <a:rPr lang="pt-BR" sz="1000">
                <a:solidFill>
                  <a:srgbClr val="FFFFFF"/>
                </a:solidFill>
                <a:latin typeface="Tahoma"/>
              </a:rPr>
              <a:t>85</a:t>
            </a:fld>
            <a:endParaRPr/>
          </a:p>
        </p:txBody>
      </p:sp>
      <p:sp>
        <p:nvSpPr>
          <p:cNvPr id="59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59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5. Disciplina para infrações graves          	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Major violations</a:t>
            </a:r>
            <a:endParaRPr/>
          </a:p>
        </p:txBody>
      </p:sp>
      <p:sp>
        <p:nvSpPr>
          <p:cNvPr id="60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a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. Provação                                                         	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Probation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b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. Prolongar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o tempo do programa    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    Extend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time in the program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c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. Começar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novamente o programa    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    Start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the program over again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0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0C862B8-41A7-4883-894F-CB0CD715A0A7}" type="slidenum">
              <a:rPr lang="pt-BR" sz="1000">
                <a:solidFill>
                  <a:srgbClr val="FFFFFF"/>
                </a:solidFill>
                <a:latin typeface="Tahoma"/>
              </a:rPr>
              <a:t>86</a:t>
            </a:fld>
            <a:endParaRPr/>
          </a:p>
        </p:txBody>
      </p:sp>
      <p:sp>
        <p:nvSpPr>
          <p:cNvPr id="60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0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5. Disciplina para infrações graves          	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Major violations</a:t>
            </a:r>
            <a:endParaRPr/>
          </a:p>
        </p:txBody>
      </p:sp>
      <p:sp>
        <p:nvSpPr>
          <p:cNvPr id="60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d. Suspensão do programa              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Suspension</a:t>
            </a:r>
            <a:endParaRPr dirty="0" smtClean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e. Desligamento do programa           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Dismissal from the program</a:t>
            </a:r>
            <a:endParaRPr dirty="0" smtClean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f. Transferência para outro programa </a:t>
            </a:r>
          </a:p>
          <a:p>
            <a:pPr>
              <a:lnSpc>
                <a:spcPct val="100000"/>
              </a:lnSpc>
              <a:buSzPct val="25000"/>
              <a:buFont typeface="Tahoma"/>
              <a:buAutoNum type="alphaLcPeriod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Transfer to another program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0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168604C-DA75-48C7-92F1-96207024F45A}" type="slidenum">
              <a:rPr lang="pt-BR" sz="1000">
                <a:solidFill>
                  <a:srgbClr val="FFFFFF"/>
                </a:solidFill>
                <a:latin typeface="Tahoma"/>
              </a:rPr>
              <a:t>87</a:t>
            </a:fld>
            <a:endParaRPr/>
          </a:p>
        </p:txBody>
      </p:sp>
      <p:sp>
        <p:nvSpPr>
          <p:cNvPr id="60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0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81F2C62-7247-4005-BD66-76B161288FA0}" type="slidenum">
              <a:rPr lang="pt-BR" sz="1000">
                <a:solidFill>
                  <a:srgbClr val="FFFFFF"/>
                </a:solidFill>
                <a:latin typeface="Tahoma"/>
              </a:rPr>
              <a:t>88</a:t>
            </a:fld>
            <a:endParaRPr/>
          </a:p>
        </p:txBody>
      </p:sp>
      <p:sp>
        <p:nvSpPr>
          <p:cNvPr id="611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12" name="CustomShape 3"/>
          <p:cNvSpPr/>
          <p:nvPr/>
        </p:nvSpPr>
        <p:spPr>
          <a:xfrm>
            <a:off x="179640" y="277920"/>
            <a:ext cx="885636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600">
                <a:solidFill>
                  <a:srgbClr val="FFCC00"/>
                </a:solidFill>
                <a:latin typeface="Tahoma"/>
              </a:rPr>
              <a:t>B. Procedimentos de disciplina proibidos</a:t>
            </a:r>
            <a:r>
              <a:rPr lang="pt-BR" sz="4000">
                <a:solidFill>
                  <a:srgbClr val="FFCC00"/>
                </a:solidFill>
                <a:latin typeface="Tahoma"/>
              </a:rPr>
              <a:t> </a:t>
            </a:r>
            <a:r>
              <a:rPr lang="pt-BR" sz="4200">
                <a:solidFill>
                  <a:srgbClr val="FFCC00"/>
                </a:solidFill>
                <a:latin typeface="Tahoma"/>
              </a:rPr>
              <a:t>                                 </a:t>
            </a:r>
            <a:r>
              <a:rPr lang="pt-BR" sz="3200" i="1">
                <a:solidFill>
                  <a:srgbClr val="FFCC00"/>
                </a:solidFill>
                <a:latin typeface="Tahoma"/>
              </a:rPr>
              <a:t>Prohibited Disciplinary Procedures</a:t>
            </a:r>
            <a:endParaRPr/>
          </a:p>
        </p:txBody>
      </p:sp>
      <p:sp>
        <p:nvSpPr>
          <p:cNvPr id="613" name="CustomShape 4"/>
          <p:cNvSpPr/>
          <p:nvPr/>
        </p:nvSpPr>
        <p:spPr>
          <a:xfrm>
            <a:off x="457200" y="1881360"/>
            <a:ext cx="8228880" cy="4249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1. Sem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linguagem depreciativa             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    No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demeaning language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2. Sem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contato físico              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  	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No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physical contact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3. Alunos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não podem ser trancados em uma sala                                          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   No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lock-downs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	</a:t>
            </a:r>
            <a:endParaRPr dirty="0"/>
          </a:p>
        </p:txBody>
      </p:sp>
      <p:sp>
        <p:nvSpPr>
          <p:cNvPr id="61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CustomShape 1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DD05C14-82BD-42BA-A13B-622C82CE4582}" type="slidenum">
              <a:rPr lang="pt-BR" sz="1000">
                <a:solidFill>
                  <a:srgbClr val="FFFFFF"/>
                </a:solidFill>
                <a:latin typeface="Tahoma"/>
              </a:rPr>
              <a:t>89</a:t>
            </a:fld>
            <a:endParaRPr/>
          </a:p>
        </p:txBody>
      </p:sp>
      <p:sp>
        <p:nvSpPr>
          <p:cNvPr id="616" name="CustomShape 2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17" name="CustomShape 3"/>
          <p:cNvSpPr/>
          <p:nvPr/>
        </p:nvSpPr>
        <p:spPr>
          <a:xfrm>
            <a:off x="179640" y="277920"/>
            <a:ext cx="8856360" cy="152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600">
                <a:solidFill>
                  <a:srgbClr val="FFCC00"/>
                </a:solidFill>
                <a:latin typeface="Tahoma"/>
              </a:rPr>
              <a:t>B. Procedimentos de disciplina proibidos</a:t>
            </a:r>
            <a:r>
              <a:rPr lang="pt-BR" sz="4000">
                <a:solidFill>
                  <a:srgbClr val="FFCC00"/>
                </a:solidFill>
                <a:latin typeface="Tahoma"/>
              </a:rPr>
              <a:t> </a:t>
            </a:r>
            <a:r>
              <a:rPr lang="pt-BR" sz="4200">
                <a:solidFill>
                  <a:srgbClr val="FFCC00"/>
                </a:solidFill>
                <a:latin typeface="Tahoma"/>
              </a:rPr>
              <a:t>                                 </a:t>
            </a:r>
            <a:r>
              <a:rPr lang="pt-BR" sz="3200" i="1">
                <a:solidFill>
                  <a:srgbClr val="FFCC00"/>
                </a:solidFill>
                <a:latin typeface="Tahoma"/>
              </a:rPr>
              <a:t>Prohibited Disciplinary Procedures</a:t>
            </a:r>
            <a:endParaRPr/>
          </a:p>
        </p:txBody>
      </p:sp>
      <p:sp>
        <p:nvSpPr>
          <p:cNvPr id="618" name="CustomShape 4"/>
          <p:cNvSpPr/>
          <p:nvPr/>
        </p:nvSpPr>
        <p:spPr>
          <a:xfrm>
            <a:off x="457200" y="1881360"/>
            <a:ext cx="8228880" cy="4249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d. Não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disciplinar o aluno em publico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Do not discipline in public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e. Sem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privação de comida                   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    No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food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deprivation</a:t>
            </a:r>
            <a:endParaRPr dirty="0" smtClean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f. Sem disciplinas excessivas                       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No excessive discipline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	</a:t>
            </a:r>
            <a:endParaRPr dirty="0"/>
          </a:p>
        </p:txBody>
      </p:sp>
      <p:sp>
        <p:nvSpPr>
          <p:cNvPr id="61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>
                                            <p:txEl>
                                              <p:pRg st="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>
                                            <p:txEl>
                                              <p:pRg st="0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b="1" dirty="0">
                <a:solidFill>
                  <a:srgbClr val="FFFFFF"/>
                </a:solidFill>
                <a:latin typeface="Tahoma"/>
              </a:rPr>
              <a:t>Pergunta 5 </a:t>
            </a:r>
            <a:r>
              <a:rPr lang="pt-BR" sz="2000" b="1" i="1" dirty="0">
                <a:solidFill>
                  <a:srgbClr val="FFFFFF"/>
                </a:solidFill>
                <a:latin typeface="Tahoma"/>
              </a:rPr>
              <a:t>Question 5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Com que freqüência as pessoas estavam iradas no momento em que estavam disciplinando você?              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How often were the persons angry at the time they were disciplining you?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3200" u="sng" dirty="0">
                <a:solidFill>
                  <a:srgbClr val="FFFFFF"/>
                </a:solidFill>
                <a:latin typeface="Tahoma"/>
              </a:rPr>
              <a:t>								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Raramente </a:t>
            </a:r>
            <a:r>
              <a:rPr lang="pt-BR" sz="2000" i="1" dirty="0">
                <a:solidFill>
                  <a:srgbClr val="FFFFFF"/>
                </a:solidFill>
                <a:latin typeface="Tahoma"/>
              </a:rPr>
              <a:t>Rarely</a:t>
            </a:r>
            <a:r>
              <a:rPr lang="pt-BR" sz="2800" dirty="0">
                <a:solidFill>
                  <a:srgbClr val="FFFFFF"/>
                </a:solidFill>
                <a:latin typeface="Tahoma"/>
              </a:rPr>
              <a:t>		</a:t>
            </a: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      </a:t>
            </a:r>
            <a:r>
              <a:rPr lang="pt-BR" sz="2400" dirty="0" smtClean="0">
                <a:solidFill>
                  <a:srgbClr val="FFFFFF"/>
                </a:solidFill>
                <a:latin typeface="Tahoma"/>
              </a:rPr>
              <a:t>Muito </a:t>
            </a:r>
            <a:r>
              <a:rPr lang="pt-BR" sz="2400" dirty="0">
                <a:solidFill>
                  <a:srgbClr val="FFFFFF"/>
                </a:solidFill>
                <a:latin typeface="Tahoma"/>
              </a:rPr>
              <a:t>frequentemente </a:t>
            </a:r>
            <a:endParaRPr lang="pt-BR" sz="24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			                               Very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often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1" name="CustomShape 2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E59B01B-D2C0-4736-8CE2-E9FC15717D97}" type="slidenum">
              <a:rPr lang="pt-BR" sz="1000">
                <a:solidFill>
                  <a:srgbClr val="FFFFFF"/>
                </a:solidFill>
                <a:latin typeface="Tahoma"/>
              </a:rPr>
              <a:t>9</a:t>
            </a:fld>
            <a:endParaRPr/>
          </a:p>
        </p:txBody>
      </p:sp>
      <p:sp>
        <p:nvSpPr>
          <p:cNvPr id="232" name="CustomShape 3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233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CustomShape 1"/>
          <p:cNvSpPr/>
          <p:nvPr/>
        </p:nvSpPr>
        <p:spPr>
          <a:xfrm>
            <a:off x="359640" y="26064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600">
                <a:solidFill>
                  <a:srgbClr val="FFFFCC"/>
                </a:solidFill>
                <a:latin typeface="Tahoma"/>
              </a:rPr>
              <a:t>C. Processo de desligamento de um aluno do programa                             </a:t>
            </a:r>
            <a:r>
              <a:rPr lang="pt-BR" sz="2400" i="1">
                <a:solidFill>
                  <a:srgbClr val="FFFFCC"/>
                </a:solidFill>
                <a:latin typeface="Tahoma"/>
              </a:rPr>
              <a:t>Dismissal process</a:t>
            </a:r>
            <a:endParaRPr/>
          </a:p>
        </p:txBody>
      </p:sp>
      <p:sp>
        <p:nvSpPr>
          <p:cNvPr id="62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</p:sp>
      <p:sp>
        <p:nvSpPr>
          <p:cNvPr id="62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76E79ED-3B52-4D0D-A192-C83CEA8AD477}" type="slidenum">
              <a:rPr lang="pt-BR" sz="1000">
                <a:solidFill>
                  <a:srgbClr val="FFFFFF"/>
                </a:solidFill>
                <a:latin typeface="Tahoma"/>
              </a:rPr>
              <a:t>90</a:t>
            </a:fld>
            <a:endParaRPr/>
          </a:p>
        </p:txBody>
      </p:sp>
      <p:sp>
        <p:nvSpPr>
          <p:cNvPr id="62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2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3600">
                <a:solidFill>
                  <a:srgbClr val="FFFFCC"/>
                </a:solidFill>
                <a:latin typeface="Tahoma"/>
              </a:rPr>
              <a:t>D. Como aplicar apropriadamente as disciplinas                                      </a:t>
            </a:r>
            <a:r>
              <a:rPr lang="pt-BR" sz="2800" i="1">
                <a:solidFill>
                  <a:srgbClr val="FFFFCC"/>
                </a:solidFill>
                <a:latin typeface="Tahoma"/>
              </a:rPr>
              <a:t>How to assign appropriate discipline</a:t>
            </a:r>
            <a:endParaRPr/>
          </a:p>
        </p:txBody>
      </p:sp>
      <p:sp>
        <p:nvSpPr>
          <p:cNvPr id="62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</p:sp>
      <p:sp>
        <p:nvSpPr>
          <p:cNvPr id="62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82E6663-10B6-44C7-AD93-2B38D7FC6143}" type="slidenum">
              <a:rPr lang="pt-BR" sz="1000">
                <a:solidFill>
                  <a:srgbClr val="FFFFFF"/>
                </a:solidFill>
                <a:latin typeface="Tahoma"/>
              </a:rPr>
              <a:t>91</a:t>
            </a:fld>
            <a:endParaRPr/>
          </a:p>
        </p:txBody>
      </p:sp>
      <p:sp>
        <p:nvSpPr>
          <p:cNvPr id="62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2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CustomShape 1"/>
          <p:cNvSpPr/>
          <p:nvPr/>
        </p:nvSpPr>
        <p:spPr>
          <a:xfrm>
            <a:off x="304800" y="1772640"/>
            <a:ext cx="7771680" cy="1828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/>
            <a:r>
              <a:rPr lang="pt-BR" sz="4800" dirty="0">
                <a:solidFill>
                  <a:srgbClr val="FFFFCC"/>
                </a:solidFill>
                <a:latin typeface="Tahoma"/>
              </a:rPr>
              <a:t>Capítulo 9</a:t>
            </a:r>
            <a:endParaRPr dirty="0"/>
          </a:p>
          <a:p>
            <a:pPr algn="ctr"/>
            <a:r>
              <a:rPr lang="pt-BR" sz="4800" dirty="0">
                <a:solidFill>
                  <a:srgbClr val="FFFFCC"/>
                </a:solidFill>
                <a:latin typeface="Tahoma"/>
              </a:rPr>
              <a:t>Tornando a disciplina efetiva</a:t>
            </a:r>
            <a:endParaRPr dirty="0"/>
          </a:p>
          <a:p>
            <a:pPr algn="ctr"/>
            <a:r>
              <a:rPr lang="pt-BR" sz="3600" i="1" dirty="0">
                <a:solidFill>
                  <a:srgbClr val="FFFFCC"/>
                </a:solidFill>
                <a:latin typeface="Tahoma"/>
              </a:rPr>
              <a:t>Lesson 9</a:t>
            </a:r>
            <a:endParaRPr dirty="0"/>
          </a:p>
          <a:p>
            <a:pPr algn="ctr"/>
            <a:r>
              <a:rPr lang="pt-BR" sz="3600" i="1" dirty="0">
                <a:solidFill>
                  <a:srgbClr val="FFFFCC"/>
                </a:solidFill>
                <a:latin typeface="Tahoma"/>
              </a:rPr>
              <a:t>Making Discipline Effective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31" name="CustomShape 2"/>
          <p:cNvSpPr/>
          <p:nvPr/>
        </p:nvSpPr>
        <p:spPr>
          <a:xfrm>
            <a:off x="45720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3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BACFD24-5A27-4C7C-9249-2962DC7A896F}" type="slidenum">
              <a:rPr lang="pt-BR" sz="1000">
                <a:solidFill>
                  <a:srgbClr val="FFFFFF"/>
                </a:solidFill>
                <a:latin typeface="Tahoma"/>
              </a:rPr>
              <a:t>92</a:t>
            </a:fld>
            <a:endParaRPr/>
          </a:p>
        </p:txBody>
      </p:sp>
      <p:pic>
        <p:nvPicPr>
          <p:cNvPr id="63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43640" y="3861000"/>
            <a:ext cx="3656520" cy="2035080"/>
          </a:xfrm>
          <a:prstGeom prst="rect">
            <a:avLst/>
          </a:prstGeom>
          <a:ln>
            <a:noFill/>
          </a:ln>
        </p:spPr>
      </p:pic>
      <p:sp>
        <p:nvSpPr>
          <p:cNvPr id="634" name="CustomShape 4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>
                <a:solidFill>
                  <a:srgbClr val="FFFFCC"/>
                </a:solidFill>
                <a:latin typeface="Tahoma"/>
              </a:rPr>
              <a:t>Verdade Chave: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Key Truth</a:t>
            </a:r>
            <a:r>
              <a:rPr lang="pt-BR" sz="4200">
                <a:solidFill>
                  <a:srgbClr val="FFFFCC"/>
                </a:solidFill>
                <a:latin typeface="Tahoma"/>
              </a:rPr>
              <a:t>	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63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Os líderes devem aplicar a disciplina com amor para que ela se torne eficaz.               </a:t>
            </a:r>
            <a:endParaRPr/>
          </a:p>
          <a:p>
            <a:pPr>
              <a:lnSpc>
                <a:spcPct val="100000"/>
              </a:lnSpc>
            </a:pPr>
            <a:r>
              <a:rPr lang="pt-BR" sz="2400" i="1">
                <a:solidFill>
                  <a:srgbClr val="FFFFFF"/>
                </a:solidFill>
                <a:latin typeface="Tahoma"/>
              </a:rPr>
              <a:t>Staff must respond in discipline with godly attitudes to help make the discipline effective.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3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601A1C8-3F96-43AB-8047-EB1FACA483EF}" type="slidenum">
              <a:rPr lang="pt-BR" sz="1000">
                <a:solidFill>
                  <a:srgbClr val="FFFFFF"/>
                </a:solidFill>
                <a:latin typeface="Tahoma"/>
              </a:rPr>
              <a:t>93</a:t>
            </a:fld>
            <a:endParaRPr/>
          </a:p>
        </p:txBody>
      </p:sp>
      <p:sp>
        <p:nvSpPr>
          <p:cNvPr id="63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3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pt-BR" sz="4200">
                <a:solidFill>
                  <a:srgbClr val="FFFFCC"/>
                </a:solidFill>
                <a:latin typeface="Tahoma"/>
              </a:rPr>
              <a:t>Versículo Chave: </a:t>
            </a:r>
            <a:r>
              <a:rPr lang="pt-BR" sz="3200" i="1">
                <a:solidFill>
                  <a:srgbClr val="FFFFCC"/>
                </a:solidFill>
                <a:latin typeface="Tahoma"/>
              </a:rPr>
              <a:t>Key Verse</a:t>
            </a:r>
            <a:endParaRPr/>
          </a:p>
        </p:txBody>
      </p:sp>
      <p:sp>
        <p:nvSpPr>
          <p:cNvPr id="64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1 Pedro 3:9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Não tornando mal por mal, ou injúria por injúria; antes, pelo contrário, bendizendo; sabendo que para isto fostes chamados, para que por herança alcanceis a bênção.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 i="1">
                <a:solidFill>
                  <a:srgbClr val="FFFFFF"/>
                </a:solidFill>
                <a:latin typeface="Tahoma"/>
              </a:rPr>
              <a:t>1 Peter 3:9  (NIV)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 i="1">
                <a:solidFill>
                  <a:srgbClr val="FFFFFF"/>
                </a:solidFill>
                <a:latin typeface="Tahoma"/>
              </a:rPr>
              <a:t>Do not repay evil with evil or insult with insult, but with blessing, because to this you were called so that you may inherit a blessing.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4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769D9BF-48F5-4E60-B912-D2310697B66C}" type="slidenum">
              <a:rPr lang="pt-BR" sz="1000">
                <a:solidFill>
                  <a:srgbClr val="FFFFFF"/>
                </a:solidFill>
                <a:latin typeface="Tahoma"/>
              </a:rPr>
              <a:t>94</a:t>
            </a:fld>
            <a:endParaRPr/>
          </a:p>
        </p:txBody>
      </p:sp>
      <p:sp>
        <p:nvSpPr>
          <p:cNvPr id="64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4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 dirty="0">
                <a:solidFill>
                  <a:srgbClr val="FFFFCC"/>
                </a:solidFill>
                <a:latin typeface="Tahoma"/>
              </a:rPr>
              <a:t>Tornando a disciplina 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efetiva</a:t>
            </a:r>
            <a:r>
              <a:rPr lang="pt-BR" dirty="0"/>
              <a:t> </a:t>
            </a:r>
            <a:r>
              <a:rPr lang="pt-BR" sz="3600" i="1" dirty="0" smtClean="0">
                <a:solidFill>
                  <a:srgbClr val="FFFFCC"/>
                </a:solidFill>
                <a:latin typeface="Tahoma"/>
              </a:rPr>
              <a:t>Making </a:t>
            </a:r>
            <a:r>
              <a:rPr lang="pt-BR" sz="3600" i="1" dirty="0">
                <a:solidFill>
                  <a:srgbClr val="FFFFCC"/>
                </a:solidFill>
                <a:latin typeface="Tahoma"/>
              </a:rPr>
              <a:t>Discipline Effective</a:t>
            </a:r>
            <a:endParaRPr dirty="0"/>
          </a:p>
        </p:txBody>
      </p:sp>
      <p:sp>
        <p:nvSpPr>
          <p:cNvPr id="64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A. Demonstrando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Amor e Preocupação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Show love &amp; concern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B. Evite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o favoritismo    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Avoid favoritism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C. Permanecer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calmo durante um problema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Stay calm during a problem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4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8A8E7E2-F78A-40DB-8284-34C3B1F9AEF8}" type="slidenum">
              <a:rPr lang="pt-BR" sz="1000">
                <a:solidFill>
                  <a:srgbClr val="FFFFFF"/>
                </a:solidFill>
                <a:latin typeface="Tahoma"/>
              </a:rPr>
              <a:t>95</a:t>
            </a:fld>
            <a:endParaRPr/>
          </a:p>
        </p:txBody>
      </p:sp>
      <p:sp>
        <p:nvSpPr>
          <p:cNvPr id="64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4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r>
              <a:rPr lang="pt-BR" sz="4200" dirty="0">
                <a:solidFill>
                  <a:srgbClr val="FFFFCC"/>
                </a:solidFill>
                <a:latin typeface="Tahoma"/>
              </a:rPr>
              <a:t>Tornando a disciplina </a:t>
            </a:r>
            <a:r>
              <a:rPr lang="pt-BR" sz="4200" dirty="0" smtClean="0">
                <a:solidFill>
                  <a:srgbClr val="FFFFCC"/>
                </a:solidFill>
                <a:latin typeface="Tahoma"/>
              </a:rPr>
              <a:t>efetiva</a:t>
            </a:r>
            <a:r>
              <a:rPr lang="pt-BR" dirty="0"/>
              <a:t> </a:t>
            </a:r>
            <a:r>
              <a:rPr lang="pt-BR" sz="3600" i="1" dirty="0" smtClean="0">
                <a:solidFill>
                  <a:srgbClr val="FFFFCC"/>
                </a:solidFill>
                <a:latin typeface="Tahoma"/>
              </a:rPr>
              <a:t>Making </a:t>
            </a:r>
            <a:r>
              <a:rPr lang="pt-BR" sz="3600" i="1" dirty="0">
                <a:solidFill>
                  <a:srgbClr val="FFFFCC"/>
                </a:solidFill>
                <a:latin typeface="Tahoma"/>
              </a:rPr>
              <a:t>Discipline Effective</a:t>
            </a:r>
            <a:endParaRPr dirty="0"/>
          </a:p>
        </p:txBody>
      </p:sp>
      <p:sp>
        <p:nvSpPr>
          <p:cNvPr id="65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D. Esteja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ciente que está lidando com pessoas difíceis                              </a:t>
            </a:r>
            <a:endParaRPr lang="pt-BR" sz="3200" dirty="0" smtClean="0">
              <a:solidFill>
                <a:srgbClr val="FFFFFF"/>
              </a:solidFill>
              <a:latin typeface="Tahoma"/>
            </a:endParaRPr>
          </a:p>
          <a:p>
            <a:pPr>
              <a:lnSpc>
                <a:spcPct val="100000"/>
              </a:lnSpc>
              <a:buSzPct val="25000"/>
              <a:buFont typeface="Tahoma"/>
              <a:buAutoNum type="alphaUcPeriod"/>
            </a:pP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Dealing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with difficult people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E. Paciência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x frustração    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Patience vs. frustration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F. Confrontando </a:t>
            </a:r>
            <a:r>
              <a:rPr lang="pt-BR" sz="3200" dirty="0">
                <a:solidFill>
                  <a:srgbClr val="FFFFFF"/>
                </a:solidFill>
                <a:latin typeface="Tahoma"/>
              </a:rPr>
              <a:t>o conflito  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Confronting conflict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5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BE27EB6-CC85-4834-9EEA-9ED49B9EF26D}" type="slidenum">
              <a:rPr lang="pt-BR" sz="1000">
                <a:solidFill>
                  <a:srgbClr val="FFFFFF"/>
                </a:solidFill>
                <a:latin typeface="Tahoma"/>
              </a:rPr>
              <a:t>96</a:t>
            </a:fld>
            <a:endParaRPr/>
          </a:p>
        </p:txBody>
      </p:sp>
      <p:sp>
        <p:nvSpPr>
          <p:cNvPr id="65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5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A. Demonstrando Amor e Preocupação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	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Show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love &amp; concern</a:t>
            </a:r>
            <a:endParaRPr dirty="0"/>
          </a:p>
        </p:txBody>
      </p:sp>
      <p:sp>
        <p:nvSpPr>
          <p:cNvPr id="65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Como os líderes podem demonstrar amor pelos alunos?                                       </a:t>
            </a:r>
            <a:r>
              <a:rPr lang="pt-BR" sz="3200" dirty="0" smtClean="0">
                <a:solidFill>
                  <a:srgbClr val="FFFFFF"/>
                </a:solidFill>
                <a:latin typeface="Tahoma"/>
              </a:rPr>
              <a:t>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How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can staff show they love the students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?</a:t>
            </a:r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 dirty="0">
                <a:solidFill>
                  <a:srgbClr val="FFFFFF"/>
                </a:solidFill>
                <a:latin typeface="Tahoma"/>
              </a:rPr>
              <a:t>Como os líderes podem demonstrar preocupação pelos alunos?                    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How can staff show they care about the students?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5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8DA284D-C30C-4DDF-9C0B-0F8467647D3E}" type="slidenum">
              <a:rPr lang="pt-BR" sz="1000">
                <a:solidFill>
                  <a:srgbClr val="FFFFFF"/>
                </a:solidFill>
                <a:latin typeface="Tahoma"/>
              </a:rPr>
              <a:t>97</a:t>
            </a:fld>
            <a:endParaRPr/>
          </a:p>
        </p:txBody>
      </p:sp>
      <p:sp>
        <p:nvSpPr>
          <p:cNvPr id="65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5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A. Demonstrando Amor e Preocupação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Show love &amp; concern</a:t>
            </a:r>
            <a:endParaRPr/>
          </a:p>
        </p:txBody>
      </p:sp>
      <p:sp>
        <p:nvSpPr>
          <p:cNvPr id="661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Como os líderes demonstram ou deixaram de demonstrar o amor?                                     </a:t>
            </a: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How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did staff show love or fail to show love?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2800" dirty="0">
                <a:solidFill>
                  <a:srgbClr val="FFFFFF"/>
                </a:solidFill>
                <a:latin typeface="Tahoma"/>
              </a:rPr>
              <a:t>Que impacto isso gerou no relacionamento do líder com o aluno quando foi preciso aplicar uma disciplina?                                                  </a:t>
            </a:r>
            <a:r>
              <a:rPr lang="pt-BR" sz="2800" dirty="0" smtClean="0">
                <a:solidFill>
                  <a:srgbClr val="FFFFFF"/>
                </a:solidFill>
                <a:latin typeface="Tahoma"/>
              </a:rPr>
              <a:t>  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</a:rPr>
              <a:t>How </a:t>
            </a:r>
            <a:r>
              <a:rPr lang="pt-BR" sz="2400" i="1" dirty="0">
                <a:solidFill>
                  <a:srgbClr val="FFFFFF"/>
                </a:solidFill>
                <a:latin typeface="Tahoma"/>
              </a:rPr>
              <a:t>did that impact their relationship with that staff, especially when it came time to discipline?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62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DE0008E-6A3C-4FEE-9114-28CED558B806}" type="slidenum">
              <a:rPr lang="pt-BR" sz="1000">
                <a:solidFill>
                  <a:srgbClr val="FFFFFF"/>
                </a:solidFill>
                <a:latin typeface="Tahoma"/>
              </a:rPr>
              <a:t>98</a:t>
            </a:fld>
            <a:endParaRPr/>
          </a:p>
        </p:txBody>
      </p:sp>
      <p:sp>
        <p:nvSpPr>
          <p:cNvPr id="663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64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Tahoma"/>
              </a:rPr>
              <a:t>B. Evite o favoritismo  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Avoid favoritism</a:t>
            </a:r>
            <a:endParaRPr/>
          </a:p>
        </p:txBody>
      </p:sp>
      <p:sp>
        <p:nvSpPr>
          <p:cNvPr id="66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>
                <a:solidFill>
                  <a:srgbClr val="FFFFFF"/>
                </a:solidFill>
                <a:latin typeface="Tahoma"/>
              </a:rPr>
              <a:t>Como o líder demonstra favoritismo para com um aluno?                   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How do staff show favoritism to students?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"/>
            </a:pPr>
            <a:r>
              <a:rPr lang="pt-BR" sz="3200">
                <a:solidFill>
                  <a:srgbClr val="FFFFFF"/>
                </a:solidFill>
                <a:latin typeface="Tahoma"/>
              </a:rPr>
              <a:t>Como o favoritismo afeta a resposta do aluno mediante uma disciplina?                   </a:t>
            </a:r>
            <a:r>
              <a:rPr lang="pt-BR" sz="2400" i="1">
                <a:solidFill>
                  <a:srgbClr val="FFFFFF"/>
                </a:solidFill>
                <a:latin typeface="Tahoma"/>
              </a:rPr>
              <a:t>How does the perception of favoritism affect the student's response to discipline?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67" name="CustomShape 3"/>
          <p:cNvSpPr/>
          <p:nvPr/>
        </p:nvSpPr>
        <p:spPr>
          <a:xfrm>
            <a:off x="6553080" y="624348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36FA237-8361-41C5-B6C9-1130678E97CF}" type="slidenum">
              <a:rPr lang="pt-BR" sz="1000">
                <a:solidFill>
                  <a:srgbClr val="FFFFFF"/>
                </a:solidFill>
                <a:latin typeface="Tahoma"/>
              </a:rPr>
              <a:t>99</a:t>
            </a:fld>
            <a:endParaRPr/>
          </a:p>
        </p:txBody>
      </p:sp>
      <p:sp>
        <p:nvSpPr>
          <p:cNvPr id="668" name="CustomShape 4"/>
          <p:cNvSpPr/>
          <p:nvPr/>
        </p:nvSpPr>
        <p:spPr>
          <a:xfrm>
            <a:off x="457200" y="6248520"/>
            <a:ext cx="213300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T504.03</a:t>
            </a:r>
            <a:endParaRPr/>
          </a:p>
        </p:txBody>
      </p:sp>
      <p:sp>
        <p:nvSpPr>
          <p:cNvPr id="669" name="CustomShape 5"/>
          <p:cNvSpPr/>
          <p:nvPr/>
        </p:nvSpPr>
        <p:spPr>
          <a:xfrm>
            <a:off x="3124080" y="6248520"/>
            <a:ext cx="289476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>
                <a:solidFill>
                  <a:srgbClr val="FFFFFF"/>
                </a:solidFill>
                <a:latin typeface="Tahoma"/>
              </a:rPr>
              <a:t>iteenchallenge.org                               2/2013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4168</Words>
  <Application>Microsoft Office PowerPoint</Application>
  <PresentationFormat>On-screen Show (4:3)</PresentationFormat>
  <Paragraphs>804</Paragraphs>
  <Slides>107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107</vt:i4>
      </vt:variant>
    </vt:vector>
  </HeadingPairs>
  <TitlesOfParts>
    <vt:vector size="110" baseType="lpstr"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Gregg Fischer</dc:creator>
  <cp:lastModifiedBy>Gregg Fischer</cp:lastModifiedBy>
  <cp:revision>14</cp:revision>
  <dcterms:modified xsi:type="dcterms:W3CDTF">2013-09-25T16:48:10Z</dcterms:modified>
</cp:coreProperties>
</file>