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91" r:id="rId3"/>
    <p:sldId id="300" r:id="rId4"/>
    <p:sldId id="299" r:id="rId5"/>
    <p:sldId id="292" r:id="rId6"/>
    <p:sldId id="301" r:id="rId7"/>
    <p:sldId id="262" r:id="rId8"/>
    <p:sldId id="298" r:id="rId9"/>
    <p:sldId id="303" r:id="rId10"/>
    <p:sldId id="293" r:id="rId11"/>
    <p:sldId id="294" r:id="rId12"/>
    <p:sldId id="277" r:id="rId13"/>
    <p:sldId id="279" r:id="rId14"/>
    <p:sldId id="281" r:id="rId15"/>
    <p:sldId id="280" r:id="rId16"/>
    <p:sldId id="278" r:id="rId17"/>
    <p:sldId id="282" r:id="rId18"/>
    <p:sldId id="306" r:id="rId19"/>
    <p:sldId id="295" r:id="rId20"/>
    <p:sldId id="304" r:id="rId21"/>
    <p:sldId id="283" r:id="rId22"/>
    <p:sldId id="296" r:id="rId23"/>
    <p:sldId id="260" r:id="rId24"/>
    <p:sldId id="259" r:id="rId25"/>
    <p:sldId id="297" r:id="rId26"/>
    <p:sldId id="305" r:id="rId27"/>
    <p:sldId id="287" r:id="rId28"/>
    <p:sldId id="289" r:id="rId29"/>
    <p:sldId id="307" r:id="rId30"/>
    <p:sldId id="308" r:id="rId31"/>
    <p:sldId id="288" r:id="rId32"/>
  </p:sldIdLst>
  <p:sldSz cx="9144000" cy="6858000" type="screen4x3"/>
  <p:notesSz cx="6858000" cy="9144000"/>
  <p:embeddedFontLst>
    <p:embeddedFont>
      <p:font typeface="맑은 고딕" pitchFamily="34" charset="-127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0"/>
  </p:normalViewPr>
  <p:slideViewPr>
    <p:cSldViewPr>
      <p:cViewPr>
        <p:scale>
          <a:sx n="80" d="100"/>
          <a:sy n="80" d="100"/>
        </p:scale>
        <p:origin x="-8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CFB93-645C-4675-941B-03BD6B34A8E3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D4998-4E1D-4323-9CAB-67CA62137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Y:\My Pictures\Logos\PSN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6934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47800" y="51816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/>
              <a:t>새 신자들을 위한 개인학습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PSNC Classroom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Other things are important to helping to create a positive learning environment.</a:t>
            </a:r>
          </a:p>
          <a:p>
            <a:pPr lvl="0"/>
            <a:r>
              <a:rPr lang="ko-KR" altLang="en-US" u="sng" dirty="0" smtClean="0"/>
              <a:t>긍정적인 배움의 환경을 만들어 나가는 것에 대해 도움이 될만한 다른 중요한 요소들 또한 알아야 한다</a:t>
            </a:r>
            <a:r>
              <a:rPr lang="en-US" u="sng" dirty="0" smtClean="0"/>
              <a:t>. </a:t>
            </a:r>
            <a:r>
              <a:rPr lang="ko-KR" altLang="en-US" u="sng" dirty="0" smtClean="0"/>
              <a:t>조명정도</a:t>
            </a:r>
            <a:r>
              <a:rPr lang="en-US" u="sng" dirty="0" smtClean="0"/>
              <a:t>, </a:t>
            </a:r>
            <a:r>
              <a:rPr lang="ko-KR" altLang="en-US" u="sng" dirty="0" smtClean="0"/>
              <a:t>참고서적</a:t>
            </a:r>
            <a:r>
              <a:rPr lang="en-US" u="sng" dirty="0" smtClean="0"/>
              <a:t>, </a:t>
            </a:r>
            <a:r>
              <a:rPr lang="ko-KR" altLang="en-US" u="sng" dirty="0" smtClean="0"/>
              <a:t>예술작품</a:t>
            </a:r>
            <a:r>
              <a:rPr lang="en-US" u="sng" dirty="0" smtClean="0"/>
              <a:t>, </a:t>
            </a:r>
            <a:r>
              <a:rPr lang="ko-KR" altLang="en-US" u="sng" dirty="0" smtClean="0"/>
              <a:t>공기순환</a:t>
            </a:r>
            <a:r>
              <a:rPr lang="en-US" u="sng" dirty="0" smtClean="0"/>
              <a:t>, </a:t>
            </a:r>
            <a:r>
              <a:rPr lang="ko-KR" altLang="en-US" u="sng" dirty="0" smtClean="0"/>
              <a:t>편안한 의자</a:t>
            </a:r>
            <a:r>
              <a:rPr lang="en-US" u="sng" dirty="0" smtClean="0"/>
              <a:t>, </a:t>
            </a:r>
            <a:r>
              <a:rPr lang="ko-KR" altLang="en-US" u="sng" dirty="0" smtClean="0"/>
              <a:t>방해받지 않는 장소 등등</a:t>
            </a:r>
            <a:r>
              <a:rPr lang="en-US" u="sng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1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Students are given </a:t>
            </a:r>
            <a:r>
              <a:rPr lang="en-US" u="sng" dirty="0">
                <a:solidFill>
                  <a:srgbClr val="FF0000"/>
                </a:solidFill>
              </a:rPr>
              <a:t>contracts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that are custom designed to address their needs and interests as well as it allows you to work with them within their learning abilities</a:t>
            </a:r>
            <a:r>
              <a:rPr lang="en-US" dirty="0" smtClean="0"/>
              <a:t>.</a:t>
            </a:r>
            <a:r>
              <a:rPr lang="ko-KR" altLang="en-US" dirty="0" smtClean="0"/>
              <a:t> 학생들에게 각 학생들의 필요와 관심에 따라 짜여진 계약서 같은 형식이 주어지는데 그것은 학생들의 배우는 능력안에서 그들과 함께 일할수 있도록 한다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5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59830">
            <a:off x="696913" y="495300"/>
            <a:ext cx="4387850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94520">
            <a:off x="2057400" y="715963"/>
            <a:ext cx="4383088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1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69491">
            <a:off x="4352925" y="528638"/>
            <a:ext cx="44846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1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609600"/>
            <a:ext cx="4564063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1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36593">
            <a:off x="3606800" y="758825"/>
            <a:ext cx="4318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P1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72792">
            <a:off x="2495550" y="800100"/>
            <a:ext cx="44084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sonal read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969119">
            <a:off x="1676400" y="13613"/>
            <a:ext cx="5410200" cy="70081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ble read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286916">
            <a:off x="1676400" y="0"/>
            <a:ext cx="5029200" cy="65754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ipture memo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5555953" cy="72012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racter quali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944062">
            <a:off x="1398034" y="-73361"/>
            <a:ext cx="5503097" cy="71372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nday sermon personaliz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73498">
            <a:off x="1548496" y="102999"/>
            <a:ext cx="5105400" cy="6623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6866833" cy="5821363"/>
          </a:xfrm>
        </p:spPr>
      </p:pic>
    </p:spTree>
    <p:extLst>
      <p:ext uri="{BB962C8B-B14F-4D97-AF65-F5344CB8AC3E}">
        <p14:creationId xmlns:p14="http://schemas.microsoft.com/office/powerpoint/2010/main" val="85865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Contracts are developed around a </a:t>
            </a:r>
            <a:r>
              <a:rPr lang="en-US" u="sng" dirty="0">
                <a:solidFill>
                  <a:srgbClr val="FF0000"/>
                </a:solidFill>
              </a:rPr>
              <a:t>focus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u="sng" dirty="0">
                <a:solidFill>
                  <a:srgbClr val="FF0000"/>
                </a:solidFill>
              </a:rPr>
              <a:t>need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or </a:t>
            </a:r>
            <a:r>
              <a:rPr lang="en-US" u="sng" dirty="0" smtClean="0">
                <a:solidFill>
                  <a:srgbClr val="FF0000"/>
                </a:solidFill>
              </a:rPr>
              <a:t>interest                                                                                  </a:t>
            </a:r>
            <a:r>
              <a:rPr lang="ko-KR" altLang="en-US" dirty="0" smtClean="0"/>
              <a:t> 계약서는 주요 필요 또는 관심 </a:t>
            </a:r>
            <a:r>
              <a:rPr lang="en-US" dirty="0" smtClean="0"/>
              <a:t>– </a:t>
            </a:r>
            <a:r>
              <a:rPr lang="ko-KR" altLang="en-US" dirty="0" smtClean="0"/>
              <a:t>이행계획중심으로 계발된다</a:t>
            </a:r>
            <a:r>
              <a:rPr lang="en-US" dirty="0"/>
              <a:t>. </a:t>
            </a:r>
            <a:endParaRPr lang="en-US" dirty="0" smtClean="0"/>
          </a:p>
          <a:p>
            <a:pPr lvl="0"/>
            <a:r>
              <a:rPr lang="en-US" dirty="0" smtClean="0"/>
              <a:t>Are an </a:t>
            </a:r>
            <a:r>
              <a:rPr lang="en-US" dirty="0"/>
              <a:t>organized plan to help students study the various units in the PSNC.</a:t>
            </a:r>
          </a:p>
          <a:p>
            <a:pPr lvl="0"/>
            <a:r>
              <a:rPr lang="en-US" dirty="0" smtClean="0"/>
              <a:t>Learning </a:t>
            </a:r>
            <a:r>
              <a:rPr lang="en-US" dirty="0"/>
              <a:t>Process: </a:t>
            </a:r>
            <a:r>
              <a:rPr lang="en-US" u="sng" dirty="0">
                <a:solidFill>
                  <a:srgbClr val="FF0000"/>
                </a:solidFill>
              </a:rPr>
              <a:t>Know – Understand – </a:t>
            </a:r>
            <a:r>
              <a:rPr lang="en-US" u="sng" dirty="0" smtClean="0">
                <a:solidFill>
                  <a:srgbClr val="FF0000"/>
                </a:solidFill>
              </a:rPr>
              <a:t>Do  </a:t>
            </a:r>
            <a:r>
              <a:rPr lang="ko-KR" altLang="en-US" dirty="0" smtClean="0"/>
              <a:t>학습과정</a:t>
            </a:r>
            <a:r>
              <a:rPr lang="en-US" dirty="0" smtClean="0"/>
              <a:t>: </a:t>
            </a:r>
            <a:r>
              <a:rPr lang="ko-KR" altLang="en-US" dirty="0" smtClean="0"/>
              <a:t>알기</a:t>
            </a:r>
            <a:r>
              <a:rPr lang="en-US" dirty="0" smtClean="0"/>
              <a:t>-</a:t>
            </a:r>
            <a:r>
              <a:rPr lang="ko-KR" altLang="en-US" dirty="0" smtClean="0"/>
              <a:t>이해하기</a:t>
            </a:r>
            <a:r>
              <a:rPr lang="en-US" dirty="0" smtClean="0"/>
              <a:t>-</a:t>
            </a:r>
            <a:r>
              <a:rPr lang="ko-KR" altLang="en-US" dirty="0" smtClean="0"/>
              <a:t>실행하기</a:t>
            </a:r>
            <a:endParaRPr lang="en-US" dirty="0" smtClean="0"/>
          </a:p>
          <a:p>
            <a:endParaRPr lang="en-US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4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Personal Studies for New Christians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  </a:t>
            </a:r>
            <a:r>
              <a:rPr lang="ko-KR" altLang="en-US" sz="5400" b="1" dirty="0" smtClean="0">
                <a:solidFill>
                  <a:srgbClr val="FF0000"/>
                </a:solidFill>
              </a:rPr>
              <a:t>새 </a:t>
            </a:r>
            <a:r>
              <a:rPr lang="ko-KR" altLang="en-US" sz="5400" b="1" dirty="0">
                <a:solidFill>
                  <a:srgbClr val="FF0000"/>
                </a:solidFill>
              </a:rPr>
              <a:t>신자들을 위한 개인학습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for the impact in a student’s life is huge IF </a:t>
            </a:r>
            <a:r>
              <a:rPr lang="en-US" dirty="0" smtClean="0"/>
              <a:t>PSNC </a:t>
            </a:r>
            <a:r>
              <a:rPr lang="en-US" dirty="0"/>
              <a:t>is </a:t>
            </a:r>
            <a:r>
              <a:rPr lang="en-US" u="sng" dirty="0">
                <a:solidFill>
                  <a:srgbClr val="FF0000"/>
                </a:solidFill>
              </a:rPr>
              <a:t>implemented well</a:t>
            </a:r>
            <a:r>
              <a:rPr lang="en-US" dirty="0"/>
              <a:t>. – as intended </a:t>
            </a:r>
            <a:r>
              <a:rPr lang="en-US" dirty="0" smtClean="0"/>
              <a:t>and as </a:t>
            </a:r>
            <a:r>
              <a:rPr lang="en-US" dirty="0"/>
              <a:t>designed </a:t>
            </a:r>
            <a:endParaRPr lang="en-US" dirty="0" smtClean="0"/>
          </a:p>
          <a:p>
            <a:pPr marL="0" indent="0">
              <a:buNone/>
            </a:pPr>
            <a:r>
              <a:rPr lang="ko-KR" altLang="en-US" dirty="0" smtClean="0"/>
              <a:t>이 </a:t>
            </a:r>
            <a:r>
              <a:rPr lang="ko-KR" altLang="en-US" dirty="0"/>
              <a:t>개인학습이 잘 적용되었다면 학생의 삶가운데 끼칠 영향력은 엄청난 잠재성이 있다</a:t>
            </a:r>
            <a:r>
              <a:rPr lang="en-US" altLang="ko-KR" dirty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7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6172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u="sng" dirty="0" smtClean="0">
              <a:solidFill>
                <a:srgbClr val="FF0000"/>
              </a:solidFill>
            </a:endParaRPr>
          </a:p>
          <a:p>
            <a:pPr lvl="0"/>
            <a:r>
              <a:rPr lang="en-US" dirty="0"/>
              <a:t>Ideally a contract should be about </a:t>
            </a:r>
            <a:r>
              <a:rPr lang="en-US" u="sng" dirty="0" smtClean="0">
                <a:solidFill>
                  <a:srgbClr val="FF0000"/>
                </a:solidFill>
              </a:rPr>
              <a:t>one  </a:t>
            </a:r>
            <a:r>
              <a:rPr lang="en-US" u="sng" dirty="0">
                <a:solidFill>
                  <a:srgbClr val="FF0000"/>
                </a:solidFill>
              </a:rPr>
              <a:t>month </a:t>
            </a:r>
            <a:r>
              <a:rPr lang="en-US" dirty="0"/>
              <a:t>long. </a:t>
            </a:r>
            <a:r>
              <a:rPr lang="en-US" dirty="0" smtClean="0"/>
              <a:t>                                                                           </a:t>
            </a:r>
            <a:r>
              <a:rPr lang="ko-KR" altLang="en-US" dirty="0" smtClean="0"/>
              <a:t>계약서는 한달정도 기간이 가장 이상적이다</a:t>
            </a:r>
            <a:r>
              <a:rPr lang="en-US" dirty="0" smtClean="0"/>
              <a:t>.</a:t>
            </a:r>
            <a:endParaRPr lang="en-US" dirty="0"/>
          </a:p>
          <a:p>
            <a:pPr lvl="0"/>
            <a:r>
              <a:rPr lang="en-US" dirty="0"/>
              <a:t>Students set </a:t>
            </a:r>
            <a:r>
              <a:rPr lang="en-US" u="sng" dirty="0">
                <a:solidFill>
                  <a:srgbClr val="FF0000"/>
                </a:solidFill>
              </a:rPr>
              <a:t>daily  goals</a:t>
            </a:r>
            <a:r>
              <a:rPr lang="en-US" dirty="0"/>
              <a:t> as a means of helping them to develop their ability to manage their time</a:t>
            </a:r>
            <a:r>
              <a:rPr lang="en-US" dirty="0" smtClean="0"/>
              <a:t>.                                                                                     </a:t>
            </a:r>
            <a:r>
              <a:rPr lang="ko-KR" altLang="en-US" dirty="0" smtClean="0"/>
              <a:t> 학생들은 매일의 목표를 정하여 그것을 시간을 잘 활용하기 위해 그리고 그들의 능력을 배양시키기 위한 도구로 활용한다</a:t>
            </a:r>
            <a:r>
              <a:rPr lang="en-US" dirty="0" smtClean="0"/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u="sng" dirty="0">
                <a:solidFill>
                  <a:srgbClr val="FF0000"/>
                </a:solidFill>
              </a:rPr>
              <a:t/>
            </a:r>
            <a:br>
              <a:rPr lang="en-US" u="sng" dirty="0">
                <a:solidFill>
                  <a:srgbClr val="FF0000"/>
                </a:solidFill>
              </a:rPr>
            </a:br>
            <a:r>
              <a:rPr lang="en-US" u="sng" dirty="0">
                <a:solidFill>
                  <a:srgbClr val="FF0000"/>
                </a:solidFill>
              </a:rPr>
              <a:t/>
            </a:r>
            <a:br>
              <a:rPr lang="en-US" u="sng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74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sonal goal 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8000999" cy="6182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the PSNC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u="sng" dirty="0">
                <a:solidFill>
                  <a:srgbClr val="FF0000"/>
                </a:solidFill>
              </a:rPr>
              <a:t>Celebrate</a:t>
            </a:r>
            <a:r>
              <a:rPr lang="en-US" dirty="0"/>
              <a:t> the completion of a Contract with a </a:t>
            </a:r>
            <a:r>
              <a:rPr lang="en-US" dirty="0" smtClean="0"/>
              <a:t>certificate                                                                   </a:t>
            </a:r>
            <a:r>
              <a:rPr lang="ko-KR" altLang="en-US" u="sng" dirty="0" smtClean="0"/>
              <a:t>학생들의 계약서대로 다 마쳤을때는 축하주도록 한다</a:t>
            </a:r>
            <a:r>
              <a:rPr lang="en-US" u="sng" dirty="0" smtClean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/>
            </a:r>
            <a:br>
              <a:rPr lang="en-US" u="sng" dirty="0">
                <a:solidFill>
                  <a:srgbClr val="FF0000"/>
                </a:solidFill>
              </a:rPr>
            </a:br>
            <a:r>
              <a:rPr lang="en-US" u="sng" dirty="0">
                <a:solidFill>
                  <a:srgbClr val="FF0000"/>
                </a:solidFill>
              </a:rPr>
              <a:t/>
            </a:r>
            <a:br>
              <a:rPr lang="en-US" u="sng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7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ubicles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55" y="0"/>
            <a:ext cx="9148455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Gilles' Comic Font" pitchFamily="2" charset="0"/>
              </a:rPr>
              <a:t>Time Schedule?</a:t>
            </a:r>
            <a:endParaRPr lang="en-US" sz="7200" b="1" dirty="0">
              <a:solidFill>
                <a:schemeClr val="bg1"/>
              </a:solidFill>
              <a:latin typeface="Gilles' Comic Font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524000"/>
            <a:ext cx="84582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5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lles' Comic Font" pitchFamily="2" charset="0"/>
              </a:rPr>
              <a:t>1 ½ - 2 hours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573432"/>
            <a:ext cx="85344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5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lles' Comic Font" pitchFamily="2" charset="0"/>
              </a:rPr>
              <a:t>5 days a week</a:t>
            </a:r>
            <a:endParaRPr lang="en-US" sz="125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lles' Comic Fon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750" y="4358670"/>
            <a:ext cx="8077200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새 </a:t>
            </a:r>
            <a:r>
              <a:rPr lang="ko-KR" altLang="en-US" sz="3200" dirty="0"/>
              <a:t>신자 개인학습과정은 매주 </a:t>
            </a:r>
            <a:r>
              <a:rPr lang="en-US" altLang="ko-KR" sz="3200" dirty="0"/>
              <a:t>5</a:t>
            </a:r>
            <a:r>
              <a:rPr lang="ko-KR" altLang="en-US" sz="3200" dirty="0"/>
              <a:t>일마다 매일 한시간 반에서 두시간정도 이루어지는 것이 가장 이상적이다</a:t>
            </a:r>
            <a:r>
              <a:rPr lang="en-US" altLang="ko-KR" sz="3200" dirty="0"/>
              <a:t>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33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ubicles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76759" cy="6967951"/>
          </a:xfrm>
        </p:spPr>
      </p:pic>
      <p:sp>
        <p:nvSpPr>
          <p:cNvPr id="5" name="TextBox 4"/>
          <p:cNvSpPr txBox="1"/>
          <p:nvPr/>
        </p:nvSpPr>
        <p:spPr>
          <a:xfrm>
            <a:off x="457200" y="1524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es' Comic Font" pitchFamily="2" charset="0"/>
              </a:rPr>
              <a:t>Teacher to Student Ratio</a:t>
            </a:r>
            <a:r>
              <a:rPr lang="en-US" sz="6600" dirty="0" smtClean="0">
                <a:latin typeface="Gilles' Comic Font" pitchFamily="2" charset="0"/>
              </a:rPr>
              <a:t>?</a:t>
            </a:r>
            <a:endParaRPr lang="en-US" sz="6600" dirty="0">
              <a:latin typeface="Gilles' Comic Font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771614"/>
            <a:ext cx="5029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lles' Comic Font" pitchFamily="2" charset="0"/>
              </a:rPr>
              <a:t>1 </a:t>
            </a:r>
            <a:r>
              <a:rPr lang="en-US" sz="150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lles' Comic Font" pitchFamily="2" charset="0"/>
              </a:rPr>
              <a:t>to </a:t>
            </a:r>
            <a:r>
              <a:rPr lang="en-US" sz="200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lles' Comic Font" pitchFamily="2" charset="0"/>
              </a:rPr>
              <a:t>5</a:t>
            </a:r>
            <a:endParaRPr lang="en-US" sz="200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lles' Comic Fon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4571999"/>
            <a:ext cx="6705600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학생 </a:t>
            </a:r>
            <a:r>
              <a:rPr lang="ko-KR" altLang="en-US" sz="4000" dirty="0"/>
              <a:t>다섯명당 한명의 교사가 맡는것이 가장 이상적이다</a:t>
            </a:r>
            <a:r>
              <a:rPr lang="en-US" altLang="ko-KR" sz="4000" dirty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Operating correctly you are able to interact with each student on a personal level dealing with their specific needs. You are able to read a students work, - when you read a students work you are </a:t>
            </a:r>
            <a:r>
              <a:rPr lang="en-US" u="sng" dirty="0">
                <a:solidFill>
                  <a:srgbClr val="FF0000"/>
                </a:solidFill>
              </a:rPr>
              <a:t>listening</a:t>
            </a:r>
            <a:r>
              <a:rPr lang="en-US" dirty="0"/>
              <a:t> to them. </a:t>
            </a:r>
            <a:endParaRPr lang="en-US" dirty="0" smtClean="0"/>
          </a:p>
          <a:p>
            <a:endParaRPr lang="en-US" dirty="0" smtClean="0"/>
          </a:p>
          <a:p>
            <a:r>
              <a:rPr lang="ko-KR" altLang="en-US" dirty="0"/>
              <a:t>이것이 제대로 운영된다면 교사는 학생 한명 한명과 개인적으로 그들의 구체적인 필요를 가지고 다루며 상호교제 할수 있게 된다</a:t>
            </a:r>
            <a:r>
              <a:rPr lang="en-US" altLang="ko-KR" dirty="0"/>
              <a:t>. </a:t>
            </a:r>
            <a:r>
              <a:rPr lang="ko-KR" altLang="en-US" dirty="0"/>
              <a:t>학생들의 학습물들을 읽을수 있고 그것들을 읽을 때 학생들의 소리에 귀기울일수 있게 된다</a:t>
            </a:r>
            <a:r>
              <a:rPr lang="en-US" altLang="ko-KR" dirty="0"/>
              <a:t>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the PSNC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 smtClean="0"/>
              <a:t>How </a:t>
            </a:r>
            <a:r>
              <a:rPr lang="en-US" dirty="0"/>
              <a:t>do they know you are listening - </a:t>
            </a:r>
            <a:r>
              <a:rPr lang="en-US" u="sng" dirty="0">
                <a:solidFill>
                  <a:srgbClr val="FF0000"/>
                </a:solidFill>
              </a:rPr>
              <a:t>Comment</a:t>
            </a:r>
            <a:r>
              <a:rPr lang="en-US" dirty="0"/>
              <a:t> in </a:t>
            </a:r>
            <a:r>
              <a:rPr lang="en-US" u="sng" dirty="0">
                <a:solidFill>
                  <a:srgbClr val="FF0000"/>
                </a:solidFill>
              </a:rPr>
              <a:t>writing</a:t>
            </a:r>
            <a:r>
              <a:rPr lang="en-US" dirty="0"/>
              <a:t> and in </a:t>
            </a:r>
            <a:r>
              <a:rPr lang="en-US" u="sng" dirty="0">
                <a:solidFill>
                  <a:srgbClr val="FF0000"/>
                </a:solidFill>
              </a:rPr>
              <a:t>conversation</a:t>
            </a:r>
            <a:r>
              <a:rPr lang="en-US" dirty="0"/>
              <a:t> –  </a:t>
            </a:r>
            <a:r>
              <a:rPr lang="en-US" dirty="0" smtClean="0"/>
              <a:t>                         pull </a:t>
            </a:r>
            <a:r>
              <a:rPr lang="en-US" dirty="0"/>
              <a:t>them to the side for a </a:t>
            </a:r>
            <a:r>
              <a:rPr lang="en-US" dirty="0" smtClean="0"/>
              <a:t>moment </a:t>
            </a:r>
            <a:r>
              <a:rPr lang="en-US" dirty="0"/>
              <a:t>during class or </a:t>
            </a:r>
            <a:r>
              <a:rPr lang="en-US" dirty="0" smtClean="0"/>
              <a:t>after class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ko-KR" altLang="en-US" dirty="0"/>
              <a:t>당신이 듣고 있는지 학생들이 어떻게 아는가</a:t>
            </a:r>
            <a:r>
              <a:rPr lang="en-US" altLang="ko-KR" dirty="0"/>
              <a:t>? – </a:t>
            </a:r>
            <a:r>
              <a:rPr lang="ko-KR" altLang="en-US" dirty="0"/>
              <a:t>글로서 대화로서 그들에게 코멘트하라</a:t>
            </a:r>
            <a:r>
              <a:rPr lang="en-US" altLang="ko-KR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Y:\My Pictures\Logos\PSN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533400"/>
            <a:ext cx="60198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7200" y="3962400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Teacher Certification Course</a:t>
            </a:r>
          </a:p>
          <a:p>
            <a:endParaRPr lang="en-US" sz="4800" b="1" dirty="0" smtClean="0"/>
          </a:p>
          <a:p>
            <a:pPr algn="ctr"/>
            <a:r>
              <a:rPr lang="en-US" sz="3200" b="1" i="1" dirty="0" smtClean="0"/>
              <a:t>Available at: </a:t>
            </a:r>
            <a:r>
              <a:rPr lang="en-US" sz="3200" b="1" dirty="0" smtClean="0"/>
              <a:t>i</a:t>
            </a:r>
            <a:r>
              <a:rPr lang="en-US" sz="3600" b="1" dirty="0" smtClean="0"/>
              <a:t>TeenChallenge.org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88" y="4114800"/>
            <a:ext cx="448739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 Teacher Training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44">
            <a:off x="381000" y="1562100"/>
            <a:ext cx="4114800" cy="3086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705">
            <a:off x="4800600" y="1600200"/>
            <a:ext cx="3950208" cy="2962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2">
            <a:off x="621792" y="2457450"/>
            <a:ext cx="5245608" cy="3934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225">
            <a:off x="3773422" y="2391646"/>
            <a:ext cx="4966208" cy="37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Personal Studies for New Christians </a:t>
            </a:r>
            <a:r>
              <a:rPr lang="ko-KR" altLang="en-US" sz="4000" b="1" dirty="0">
                <a:solidFill>
                  <a:srgbClr val="FF0000"/>
                </a:solidFill>
              </a:rPr>
              <a:t>새 신자들을 위한 개인학습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More </a:t>
            </a:r>
            <a:r>
              <a:rPr lang="en-US" dirty="0"/>
              <a:t>than a particular set of curriculum - PSNC is a </a:t>
            </a:r>
            <a:r>
              <a:rPr lang="en-US" u="sng" dirty="0">
                <a:solidFill>
                  <a:srgbClr val="FF0000"/>
                </a:solidFill>
              </a:rPr>
              <a:t>model</a:t>
            </a:r>
            <a:r>
              <a:rPr lang="en-US" dirty="0"/>
              <a:t> and </a:t>
            </a:r>
            <a:r>
              <a:rPr lang="en-US" u="sng" dirty="0">
                <a:solidFill>
                  <a:srgbClr val="FF0000"/>
                </a:solidFill>
              </a:rPr>
              <a:t>structure</a:t>
            </a:r>
            <a:r>
              <a:rPr lang="en-US" dirty="0"/>
              <a:t> of conducting class where the teachers </a:t>
            </a:r>
            <a:r>
              <a:rPr lang="en-US" dirty="0" smtClean="0"/>
              <a:t>provide </a:t>
            </a:r>
            <a:r>
              <a:rPr lang="en-US" dirty="0"/>
              <a:t>specific resources that address the </a:t>
            </a:r>
            <a:r>
              <a:rPr lang="en-US" dirty="0" smtClean="0"/>
              <a:t>particular </a:t>
            </a:r>
            <a:r>
              <a:rPr lang="en-US" dirty="0"/>
              <a:t>needs and interests </a:t>
            </a:r>
            <a:r>
              <a:rPr lang="en-US" dirty="0" smtClean="0"/>
              <a:t>of </a:t>
            </a:r>
            <a:r>
              <a:rPr lang="en-US" dirty="0"/>
              <a:t>each individual student</a:t>
            </a:r>
            <a:r>
              <a:rPr lang="en-US" dirty="0" smtClean="0"/>
              <a:t>. </a:t>
            </a:r>
            <a:r>
              <a:rPr lang="ko-KR" altLang="en-US" dirty="0" smtClean="0"/>
              <a:t>커리큘럼 </a:t>
            </a:r>
            <a:r>
              <a:rPr lang="ko-KR" altLang="en-US" dirty="0"/>
              <a:t>그 이상 </a:t>
            </a:r>
            <a:r>
              <a:rPr lang="en-US" altLang="ko-KR" dirty="0"/>
              <a:t>– </a:t>
            </a:r>
            <a:r>
              <a:rPr lang="ko-KR" altLang="en-US" dirty="0"/>
              <a:t>새 신자들을 위한 개인학습은 하나의 모델이고 구조라고 볼 수 있다</a:t>
            </a:r>
            <a:r>
              <a:rPr lang="en-US" altLang="ko-KR" dirty="0"/>
              <a:t>. </a:t>
            </a:r>
            <a:r>
              <a:rPr lang="ko-KR" altLang="en-US" dirty="0"/>
              <a:t>그 속에서 교사들은 개인들의 구체적인 필요과 관심에 적합한 합당한 자료들을 제공하는 형태이다</a:t>
            </a:r>
            <a:r>
              <a:rPr lang="en-US" altLang="ko-KR" dirty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7253817" cy="5440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925">
            <a:off x="176104" y="611899"/>
            <a:ext cx="6477000" cy="4857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Y:\My Pictures\Logos\PSN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020449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782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Why Personal Studies for New Christians (PSNC) was developed                                          </a:t>
            </a:r>
            <a:r>
              <a:rPr lang="ko-KR" altLang="en-US" sz="3600" b="1" dirty="0" smtClean="0"/>
              <a:t>왜 새 신자들을 위한 개인학습이 계발되었는가</a:t>
            </a:r>
            <a:r>
              <a:rPr lang="en-US" sz="3600" b="1" dirty="0" smtClean="0"/>
              <a:t>?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4495800"/>
          </a:xfrm>
        </p:spPr>
        <p:txBody>
          <a:bodyPr/>
          <a:lstStyle/>
          <a:p>
            <a:pPr marL="80963" indent="0">
              <a:lnSpc>
                <a:spcPct val="90000"/>
              </a:lnSpc>
              <a:spcAft>
                <a:spcPct val="25000"/>
              </a:spcAft>
              <a:buNone/>
            </a:pPr>
            <a:r>
              <a:rPr lang="en-US" b="1" dirty="0" smtClean="0"/>
              <a:t>New students every week                                                         </a:t>
            </a:r>
            <a:r>
              <a:rPr lang="ko-KR" altLang="en-US" dirty="0" smtClean="0"/>
              <a:t>매주 들어오는 새로운 학생들을 위해</a:t>
            </a:r>
            <a:endParaRPr lang="en-US" b="1" dirty="0" smtClean="0"/>
          </a:p>
          <a:p>
            <a:pPr marL="80963" indent="0">
              <a:lnSpc>
                <a:spcPct val="90000"/>
              </a:lnSpc>
              <a:spcAft>
                <a:spcPct val="25000"/>
              </a:spcAft>
              <a:buNone/>
            </a:pPr>
            <a:r>
              <a:rPr lang="en-US" b="1" dirty="0" smtClean="0"/>
              <a:t>Different spiritual levels                                                                     </a:t>
            </a:r>
            <a:r>
              <a:rPr lang="ko-KR" altLang="en-US" dirty="0" smtClean="0"/>
              <a:t>다른 영적수준의 이유</a:t>
            </a:r>
            <a:r>
              <a:rPr lang="en-US" b="1" dirty="0" smtClean="0"/>
              <a:t>                                         </a:t>
            </a:r>
          </a:p>
          <a:p>
            <a:pPr marL="80963" indent="0">
              <a:lnSpc>
                <a:spcPct val="90000"/>
              </a:lnSpc>
              <a:spcAft>
                <a:spcPct val="25000"/>
              </a:spcAft>
              <a:buNone/>
            </a:pPr>
            <a:r>
              <a:rPr lang="en-US" b="1" dirty="0" smtClean="0"/>
              <a:t>Different educational levels                                               </a:t>
            </a:r>
            <a:r>
              <a:rPr lang="ko-KR" altLang="en-US" dirty="0" smtClean="0"/>
              <a:t>다른 학력차이</a:t>
            </a:r>
            <a:endParaRPr lang="en-US" b="1" dirty="0" smtClean="0"/>
          </a:p>
          <a:p>
            <a:pPr marL="80963" indent="0">
              <a:lnSpc>
                <a:spcPct val="90000"/>
              </a:lnSpc>
              <a:spcAft>
                <a:spcPct val="25000"/>
              </a:spcAft>
              <a:buNone/>
            </a:pPr>
            <a:r>
              <a:rPr lang="en-US" b="1" dirty="0" smtClean="0"/>
              <a:t>Different personal needs and problems                       </a:t>
            </a:r>
            <a:r>
              <a:rPr lang="ko-KR" altLang="en-US" dirty="0" smtClean="0"/>
              <a:t>다른 개인적인 필요와 문제의 이유</a:t>
            </a:r>
            <a:endParaRPr lang="en-US" dirty="0" smtClean="0"/>
          </a:p>
          <a:p>
            <a:pPr marL="80963" indent="0" eaLnBrk="1" hangingPunct="1">
              <a:lnSpc>
                <a:spcPct val="90000"/>
              </a:lnSpc>
              <a:spcAft>
                <a:spcPct val="25000"/>
              </a:spcAft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905000" y="6305550"/>
            <a:ext cx="1828800" cy="476250"/>
          </a:xfrm>
        </p:spPr>
        <p:txBody>
          <a:bodyPr/>
          <a:lstStyle/>
          <a:p>
            <a:pPr>
              <a:defRPr/>
            </a:pPr>
            <a:r>
              <a:rPr lang="en-US"/>
              <a:t>7/2009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the PSNC        T505.01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C6136-BC21-4748-8974-B3E041FDE77D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Major Distinctive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/>
              <a:t>The major distinctive of individualized education is that the teacher is not up in front of the class lecturing the entire group</a:t>
            </a:r>
            <a:r>
              <a:rPr lang="en-US" dirty="0" smtClean="0"/>
              <a:t>.</a:t>
            </a:r>
            <a:r>
              <a:rPr lang="ko-KR" altLang="en-US" dirty="0" smtClean="0"/>
              <a:t> 개인화된 교육의 주요 차이점은 교사가 앞에 서서 전체 그룹에게 강의하는 것이 아니다</a:t>
            </a:r>
            <a:r>
              <a:rPr lang="en-US" dirty="0" smtClean="0"/>
              <a:t>. 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958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0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Major Distinctive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Instead the teacher works on a </a:t>
            </a:r>
            <a:r>
              <a:rPr lang="en-US" u="sng" dirty="0" smtClean="0">
                <a:solidFill>
                  <a:srgbClr val="FF0000"/>
                </a:solidFill>
              </a:rPr>
              <a:t>one-to-one</a:t>
            </a:r>
            <a:r>
              <a:rPr lang="en-US" dirty="0" smtClean="0"/>
              <a:t> basis with the students.                                         </a:t>
            </a:r>
            <a:r>
              <a:rPr lang="ko-KR" altLang="en-US" dirty="0" smtClean="0"/>
              <a:t>오히려 교사가 학생 한명 한명을 대하며 다루어 나간다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958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25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Each student has </a:t>
            </a:r>
            <a:r>
              <a:rPr lang="en-US" sz="3600" dirty="0" smtClean="0">
                <a:solidFill>
                  <a:schemeClr val="bg1"/>
                </a:solidFill>
              </a:rPr>
              <a:t>their </a:t>
            </a:r>
            <a:r>
              <a:rPr lang="en-US" sz="3600" dirty="0">
                <a:solidFill>
                  <a:schemeClr val="bg1"/>
                </a:solidFill>
              </a:rPr>
              <a:t>own student </a:t>
            </a:r>
            <a:r>
              <a:rPr lang="en-US" sz="3600" u="sng" dirty="0">
                <a:solidFill>
                  <a:srgbClr val="FF0000"/>
                </a:solidFill>
              </a:rPr>
              <a:t>desk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609600"/>
            <a:ext cx="8409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o-KR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학생 개개인이 자기만의 책상에서 공부한다</a:t>
            </a:r>
            <a:r>
              <a:rPr kumimoji="0" lang="en-US" altLang="ko-KR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.</a:t>
            </a:r>
            <a:endParaRPr kumimoji="0" lang="en-US" altLang="ko-KR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6" descr="PSNC Classroom Student and Teacher-6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0"/>
          <a:stretch>
            <a:fillRect/>
          </a:stretch>
        </p:blipFill>
        <p:spPr>
          <a:xfrm>
            <a:off x="0" y="-3175"/>
            <a:ext cx="5486400" cy="3679825"/>
          </a:xfrm>
        </p:spPr>
      </p:pic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 dirty="0" smtClean="0"/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smtClean="0"/>
              <a:t>PSNC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5F89D122-1B32-4850-A041-67B036DB21C0}" type="slidenum">
              <a:rPr lang="en-US" smtClean="0"/>
              <a:pPr lvl="1">
                <a:defRPr/>
              </a:pPr>
              <a:t>8</a:t>
            </a:fld>
            <a:endParaRPr lang="en-US">
              <a:latin typeface="+mn-lt"/>
            </a:endParaRPr>
          </a:p>
        </p:txBody>
      </p:sp>
      <p:pic>
        <p:nvPicPr>
          <p:cNvPr id="17414" name="Picture 7" descr="1st day of TC classes - Urugua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2"/>
          <a:stretch>
            <a:fillRect/>
          </a:stretch>
        </p:blipFill>
        <p:spPr bwMode="auto">
          <a:xfrm>
            <a:off x="3257550" y="2465388"/>
            <a:ext cx="588645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4473575"/>
            <a:ext cx="3671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a good model </a:t>
            </a:r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&gt;&gt;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3550" y="228601"/>
            <a:ext cx="3457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&lt;&lt;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Ideal setting         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1143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914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/>
              <a:t>이상적인 세팅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953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/>
              <a:t>안 좋은 모델</a:t>
            </a:r>
            <a:endParaRPr lang="en-US" sz="4000" dirty="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charset="-127"/>
                <a:ea typeface="맑은 고딕" charset="-127"/>
                <a:cs typeface="Times New Roman" pitchFamily="18" charset="0"/>
              </a:rPr>
              <a:t>안 좋은 모델</a:t>
            </a: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PSNC Classroom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things </a:t>
            </a:r>
            <a:r>
              <a:rPr lang="en-US" dirty="0" smtClean="0"/>
              <a:t>that are </a:t>
            </a:r>
            <a:r>
              <a:rPr lang="en-US" dirty="0"/>
              <a:t>important to helping to create a positive learning </a:t>
            </a:r>
            <a:r>
              <a:rPr lang="en-US" dirty="0" smtClean="0"/>
              <a:t>environment: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Good lighting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Classroom free </a:t>
            </a:r>
            <a:r>
              <a:rPr lang="en-US" u="sng" dirty="0">
                <a:solidFill>
                  <a:srgbClr val="FF0000"/>
                </a:solidFill>
              </a:rPr>
              <a:t>from </a:t>
            </a:r>
            <a:r>
              <a:rPr lang="en-US" u="sng" dirty="0" smtClean="0">
                <a:solidFill>
                  <a:srgbClr val="FF0000"/>
                </a:solidFill>
              </a:rPr>
              <a:t>distractions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Comfortable </a:t>
            </a:r>
            <a:r>
              <a:rPr lang="en-US" u="sng" dirty="0">
                <a:solidFill>
                  <a:srgbClr val="FF0000"/>
                </a:solidFill>
              </a:rPr>
              <a:t>chairs</a:t>
            </a:r>
            <a:endParaRPr lang="en-US" u="sng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Reference </a:t>
            </a:r>
            <a:r>
              <a:rPr lang="en-US" u="sng" dirty="0">
                <a:solidFill>
                  <a:srgbClr val="FF0000"/>
                </a:solidFill>
              </a:rPr>
              <a:t>book </a:t>
            </a:r>
            <a:r>
              <a:rPr lang="en-US" u="sng" dirty="0" smtClean="0">
                <a:solidFill>
                  <a:srgbClr val="FF0000"/>
                </a:solidFill>
              </a:rPr>
              <a:t>library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Artwork</a:t>
            </a:r>
            <a:r>
              <a:rPr lang="en-US" u="sng" dirty="0">
                <a:solidFill>
                  <a:srgbClr val="FF0000"/>
                </a:solidFill>
              </a:rPr>
              <a:t>, airflow</a:t>
            </a:r>
            <a:r>
              <a:rPr lang="en-US" u="sng" dirty="0" smtClean="0">
                <a:solidFill>
                  <a:srgbClr val="FF0000"/>
                </a:solidFill>
              </a:rPr>
              <a:t>,,, </a:t>
            </a:r>
            <a:r>
              <a:rPr lang="en-US" u="sng" dirty="0">
                <a:solidFill>
                  <a:srgbClr val="FF0000"/>
                </a:solidFill>
              </a:rPr>
              <a:t>etc.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36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1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e0705b627b44364e33fb5e040229934c321c649"/>
</p:tagLst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709</Words>
  <Application>Microsoft Office PowerPoint</Application>
  <PresentationFormat>On-screen Show (4:3)</PresentationFormat>
  <Paragraphs>76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맑은 고딕</vt:lpstr>
      <vt:lpstr>Calibri</vt:lpstr>
      <vt:lpstr>Gilles' Comic Font</vt:lpstr>
      <vt:lpstr>Times New Roman</vt:lpstr>
      <vt:lpstr>Office Theme</vt:lpstr>
      <vt:lpstr>PowerPoint Presentation</vt:lpstr>
      <vt:lpstr>Personal Studies for New Christians                                            새 신자들을 위한 개인학습</vt:lpstr>
      <vt:lpstr>Personal Studies for New Christians 새 신자들을 위한 개인학습 </vt:lpstr>
      <vt:lpstr>Why Personal Studies for New Christians (PSNC) was developed                                          왜 새 신자들을 위한 개인학습이 계발되었는가? </vt:lpstr>
      <vt:lpstr>Major Distinctive</vt:lpstr>
      <vt:lpstr>Major Distinctive</vt:lpstr>
      <vt:lpstr>PowerPoint Presentation</vt:lpstr>
      <vt:lpstr>PowerPoint Presentation</vt:lpstr>
      <vt:lpstr>PSNC Classroom </vt:lpstr>
      <vt:lpstr>PSNC Classroom </vt:lpstr>
      <vt:lpstr>Contracts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Contracts</vt:lpstr>
      <vt:lpstr>Contracts</vt:lpstr>
      <vt:lpstr>PowerPoint Presentation</vt:lpstr>
      <vt:lpstr>Introducing the PSNC</vt:lpstr>
      <vt:lpstr>PowerPoint Presentation</vt:lpstr>
      <vt:lpstr>PowerPoint Presentation</vt:lpstr>
      <vt:lpstr>PowerPoint Presentation</vt:lpstr>
      <vt:lpstr>Introducing the PSNC</vt:lpstr>
      <vt:lpstr>PowerPoint Presentation</vt:lpstr>
      <vt:lpstr>PowerPoint Presentation</vt:lpstr>
      <vt:lpstr>Brazil Teacher Training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Impact</dc:title>
  <dc:creator>allent</dc:creator>
  <cp:lastModifiedBy>Gregg</cp:lastModifiedBy>
  <cp:revision>44</cp:revision>
  <dcterms:created xsi:type="dcterms:W3CDTF">2009-03-31T16:30:06Z</dcterms:created>
  <dcterms:modified xsi:type="dcterms:W3CDTF">2013-03-18T03:32:05Z</dcterms:modified>
</cp:coreProperties>
</file>