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6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94" r:id="rId6"/>
    <p:sldId id="260" r:id="rId7"/>
    <p:sldId id="295" r:id="rId8"/>
    <p:sldId id="274" r:id="rId9"/>
    <p:sldId id="296" r:id="rId10"/>
    <p:sldId id="288" r:id="rId11"/>
    <p:sldId id="297" r:id="rId12"/>
    <p:sldId id="289" r:id="rId13"/>
    <p:sldId id="298" r:id="rId14"/>
    <p:sldId id="261" r:id="rId15"/>
    <p:sldId id="262" r:id="rId16"/>
    <p:sldId id="263" r:id="rId17"/>
    <p:sldId id="264" r:id="rId18"/>
    <p:sldId id="265" r:id="rId19"/>
    <p:sldId id="299" r:id="rId20"/>
    <p:sldId id="271" r:id="rId21"/>
    <p:sldId id="285" r:id="rId22"/>
    <p:sldId id="286" r:id="rId23"/>
    <p:sldId id="292" r:id="rId24"/>
    <p:sldId id="283" r:id="rId25"/>
    <p:sldId id="284" r:id="rId26"/>
    <p:sldId id="291" r:id="rId27"/>
    <p:sldId id="300" r:id="rId28"/>
    <p:sldId id="275" r:id="rId29"/>
    <p:sldId id="280" r:id="rId30"/>
  </p:sldIdLst>
  <p:sldSz cx="9144000" cy="6858000" type="screen4x3"/>
  <p:notesSz cx="6858000" cy="9144000"/>
  <p:embeddedFontLst>
    <p:embeddedFont>
      <p:font typeface="맑은 고딕" pitchFamily="34" charset="-127"/>
      <p:regular r:id="rId32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굴림" pitchFamily="34" charset="-127"/>
      <p:regular r:id="rId38"/>
    </p:embeddedFont>
    <p:embeddedFont>
      <p:font typeface="Tahoma" pitchFamily="34" charset="0"/>
      <p:regular r:id="rId39"/>
      <p:bold r:id="rId40"/>
    </p:embeddedFont>
  </p:embeddedFontLst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5737856"/>
        <c:axId val="20005248"/>
        <c:axId val="0"/>
      </c:bar3DChart>
      <c:catAx>
        <c:axId val="25737856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15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20005248"/>
        <c:crosses val="autoZero"/>
        <c:auto val="1"/>
        <c:lblAlgn val="ctr"/>
        <c:lblOffset val="100"/>
        <c:tickMarkSkip val="1"/>
        <c:noMultiLvlLbl val="0"/>
      </c:catAx>
      <c:valAx>
        <c:axId val="20005248"/>
        <c:scaling>
          <c:orientation val="minMax"/>
        </c:scaling>
        <c:delete val="0"/>
        <c:axPos val="l"/>
        <c:majorGridlines>
          <c:spPr>
            <a:ln w="1535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15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25737856"/>
        <c:crosses val="autoZero"/>
        <c:crossBetween val="between"/>
      </c:valAx>
      <c:spPr>
        <a:noFill/>
        <a:ln w="12276">
          <a:noFill/>
        </a:ln>
      </c:spPr>
    </c:plotArea>
    <c:legend>
      <c:legendPos val="r"/>
      <c:layout>
        <c:manualLayout>
          <c:xMode val="edge"/>
          <c:yMode val="edge"/>
          <c:x val="0.79104477611940294"/>
          <c:y val="0.41145833333333348"/>
          <c:w val="0.20149253731343283"/>
          <c:h val="0.1788194444444445"/>
        </c:manualLayout>
      </c:layout>
      <c:overlay val="0"/>
      <c:spPr>
        <a:noFill/>
        <a:ln w="1535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 i="0" u="none" strike="noStrike" baseline="0">
              <a:solidFill>
                <a:schemeClr val="tx1"/>
              </a:solidFill>
              <a:latin typeface="Tahoma"/>
              <a:ea typeface="Tahoma"/>
              <a:cs typeface="Tahoma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70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23860589812335"/>
          <c:y val="8.98876404494382E-2"/>
          <c:w val="0.7882037533512064"/>
          <c:h val="0.82584269662921383"/>
        </c:manualLayout>
      </c:layout>
      <c:pieChart>
        <c:varyColors val="1"/>
        <c:ser>
          <c:idx val="0"/>
          <c:order val="0"/>
          <c:spPr>
            <a:solidFill>
              <a:srgbClr val="000080"/>
            </a:solidFill>
            <a:ln w="16887">
              <a:solidFill>
                <a:srgbClr val="000000"/>
              </a:solidFill>
              <a:prstDash val="solid"/>
            </a:ln>
          </c:spPr>
          <c:explosion val="25"/>
          <c:dLbls>
            <c:spPr>
              <a:noFill/>
              <a:ln w="33775">
                <a:noFill/>
              </a:ln>
            </c:spPr>
            <c:txPr>
              <a:bodyPr/>
              <a:lstStyle/>
              <a:p>
                <a:pPr algn="ctr" rtl="1">
                  <a:defRPr sz="1762" b="0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val>
            <c:numRef>
              <c:f>'C:\Documents and Settings\staysharp\Desktop\New Staff training for 3-26\[14 pie chart.xls]Sheet1'!$B$1:$B$14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33775">
          <a:noFill/>
        </a:ln>
      </c:spPr>
    </c:plotArea>
    <c:plotVisOnly val="1"/>
    <c:dispBlanksAs val="zero"/>
    <c:showDLblsOverMax val="0"/>
  </c:chart>
  <c:spPr>
    <a:gradFill rotWithShape="0">
      <a:gsLst>
        <a:gs pos="0">
          <a:srgbClr val="FFFFFF">
            <a:gamma/>
            <a:tint val="20000"/>
            <a:invGamma/>
          </a:srgbClr>
        </a:gs>
        <a:gs pos="100000">
          <a:srgbClr val="0066CC"/>
        </a:gs>
      </a:gsLst>
      <a:path path="rect">
        <a:fillToRect l="50000" t="50000" r="50000" b="50000"/>
      </a:path>
    </a:gradFill>
    <a:ln w="4222">
      <a:solidFill>
        <a:srgbClr val="000000"/>
      </a:solidFill>
      <a:prstDash val="solid"/>
    </a:ln>
  </c:spPr>
  <c:txPr>
    <a:bodyPr/>
    <a:lstStyle/>
    <a:p>
      <a:pPr>
        <a:defRPr sz="1762" b="0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350912"/>
        <c:axId val="27352448"/>
        <c:axId val="0"/>
      </c:bar3DChart>
      <c:catAx>
        <c:axId val="27350912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15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27352448"/>
        <c:crosses val="autoZero"/>
        <c:auto val="1"/>
        <c:lblAlgn val="ctr"/>
        <c:lblOffset val="100"/>
        <c:tickMarkSkip val="1"/>
        <c:noMultiLvlLbl val="0"/>
      </c:catAx>
      <c:valAx>
        <c:axId val="27352448"/>
        <c:scaling>
          <c:orientation val="minMax"/>
        </c:scaling>
        <c:delete val="0"/>
        <c:axPos val="l"/>
        <c:majorGridlines>
          <c:spPr>
            <a:ln w="1535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15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27350912"/>
        <c:crosses val="autoZero"/>
        <c:crossBetween val="between"/>
      </c:valAx>
      <c:spPr>
        <a:noFill/>
        <a:ln w="12276">
          <a:noFill/>
        </a:ln>
      </c:spPr>
    </c:plotArea>
    <c:legend>
      <c:legendPos val="r"/>
      <c:layout>
        <c:manualLayout>
          <c:xMode val="edge"/>
          <c:yMode val="edge"/>
          <c:x val="0.79104477611940294"/>
          <c:y val="0.41145833333333348"/>
          <c:w val="0.20149253731343283"/>
          <c:h val="0.1788194444444445"/>
        </c:manualLayout>
      </c:layout>
      <c:overlay val="0"/>
      <c:spPr>
        <a:noFill/>
        <a:ln w="1535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 i="0" u="none" strike="noStrike" baseline="0">
              <a:solidFill>
                <a:schemeClr val="tx1"/>
              </a:solidFill>
              <a:latin typeface="Tahoma"/>
              <a:ea typeface="Tahoma"/>
              <a:cs typeface="Tahoma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70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23860589812333"/>
          <c:y val="8.98876404494382E-2"/>
          <c:w val="0.7882037533512064"/>
          <c:h val="0.82584269662921361"/>
        </c:manualLayout>
      </c:layout>
      <c:pieChart>
        <c:varyColors val="1"/>
        <c:ser>
          <c:idx val="0"/>
          <c:order val="0"/>
          <c:spPr>
            <a:solidFill>
              <a:srgbClr val="000080"/>
            </a:solidFill>
            <a:ln w="16887">
              <a:solidFill>
                <a:srgbClr val="000000"/>
              </a:solidFill>
              <a:prstDash val="solid"/>
            </a:ln>
          </c:spPr>
          <c:explosion val="19"/>
          <c:dLbls>
            <c:spPr>
              <a:noFill/>
              <a:ln w="33775">
                <a:noFill/>
              </a:ln>
            </c:spPr>
            <c:txPr>
              <a:bodyPr/>
              <a:lstStyle/>
              <a:p>
                <a:pPr algn="ctr" rtl="1">
                  <a:defRPr sz="1762" b="0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val>
            <c:numRef>
              <c:f>'C:\Documents and Settings\staysharp\Desktop\New Staff training for 3-26\[14 pie chart.xls]Sheet1'!$B$1:$B$14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33775">
          <a:noFill/>
        </a:ln>
      </c:spPr>
    </c:plotArea>
    <c:plotVisOnly val="1"/>
    <c:dispBlanksAs val="zero"/>
    <c:showDLblsOverMax val="0"/>
  </c:chart>
  <c:spPr>
    <a:gradFill rotWithShape="0">
      <a:gsLst>
        <a:gs pos="0">
          <a:srgbClr val="FFFFFF">
            <a:gamma/>
            <a:tint val="20000"/>
            <a:invGamma/>
          </a:srgbClr>
        </a:gs>
        <a:gs pos="100000">
          <a:srgbClr val="0066CC"/>
        </a:gs>
      </a:gsLst>
      <a:path path="rect">
        <a:fillToRect l="50000" t="50000" r="50000" b="50000"/>
      </a:path>
    </a:gradFill>
    <a:ln w="4222">
      <a:solidFill>
        <a:srgbClr val="000000"/>
      </a:solidFill>
      <a:prstDash val="solid"/>
    </a:ln>
  </c:spPr>
  <c:txPr>
    <a:bodyPr/>
    <a:lstStyle/>
    <a:p>
      <a:pPr>
        <a:defRPr sz="1762" b="0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23860589812335"/>
          <c:y val="8.98876404494382E-2"/>
          <c:w val="0.7882037533512064"/>
          <c:h val="0.82584269662921383"/>
        </c:manualLayout>
      </c:layout>
      <c:pieChart>
        <c:varyColors val="1"/>
        <c:ser>
          <c:idx val="0"/>
          <c:order val="0"/>
          <c:spPr>
            <a:solidFill>
              <a:srgbClr val="000080"/>
            </a:solidFill>
            <a:ln w="16887">
              <a:solidFill>
                <a:srgbClr val="000000"/>
              </a:solidFill>
              <a:prstDash val="solid"/>
            </a:ln>
          </c:spPr>
          <c:explosion val="19"/>
          <c:dLbls>
            <c:spPr>
              <a:noFill/>
              <a:ln w="33775">
                <a:noFill/>
              </a:ln>
            </c:spPr>
            <c:txPr>
              <a:bodyPr/>
              <a:lstStyle/>
              <a:p>
                <a:pPr algn="ctr" rtl="1">
                  <a:defRPr sz="1762" b="0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val>
            <c:numRef>
              <c:f>'C:\Documents and Settings\staysharp\Desktop\New Staff training for 3-26\[14 pie chart.xls]Sheet1'!$B$1:$B$14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33775">
          <a:noFill/>
        </a:ln>
      </c:spPr>
    </c:plotArea>
    <c:plotVisOnly val="1"/>
    <c:dispBlanksAs val="zero"/>
    <c:showDLblsOverMax val="0"/>
  </c:chart>
  <c:spPr>
    <a:gradFill rotWithShape="0">
      <a:gsLst>
        <a:gs pos="0">
          <a:srgbClr val="FFFFFF">
            <a:gamma/>
            <a:tint val="20000"/>
            <a:invGamma/>
          </a:srgbClr>
        </a:gs>
        <a:gs pos="100000">
          <a:srgbClr val="0066CC"/>
        </a:gs>
      </a:gsLst>
      <a:path path="rect">
        <a:fillToRect l="50000" t="50000" r="50000" b="50000"/>
      </a:path>
    </a:gradFill>
    <a:ln w="4222">
      <a:solidFill>
        <a:srgbClr val="000000"/>
      </a:solidFill>
      <a:prstDash val="solid"/>
    </a:ln>
  </c:spPr>
  <c:txPr>
    <a:bodyPr/>
    <a:lstStyle/>
    <a:p>
      <a:pPr>
        <a:defRPr sz="1762" b="0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7295360"/>
        <c:axId val="7296896"/>
        <c:axId val="0"/>
      </c:bar3DChart>
      <c:catAx>
        <c:axId val="7295360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15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7296896"/>
        <c:crosses val="autoZero"/>
        <c:auto val="1"/>
        <c:lblAlgn val="ctr"/>
        <c:lblOffset val="100"/>
        <c:tickMarkSkip val="1"/>
        <c:noMultiLvlLbl val="0"/>
      </c:catAx>
      <c:valAx>
        <c:axId val="7296896"/>
        <c:scaling>
          <c:orientation val="minMax"/>
        </c:scaling>
        <c:delete val="0"/>
        <c:axPos val="l"/>
        <c:majorGridlines>
          <c:spPr>
            <a:ln w="1535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15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7295360"/>
        <c:crosses val="autoZero"/>
        <c:crossBetween val="between"/>
      </c:valAx>
      <c:spPr>
        <a:noFill/>
        <a:ln w="12276">
          <a:noFill/>
        </a:ln>
      </c:spPr>
    </c:plotArea>
    <c:legend>
      <c:legendPos val="r"/>
      <c:layout>
        <c:manualLayout>
          <c:xMode val="edge"/>
          <c:yMode val="edge"/>
          <c:x val="0.79104477611940294"/>
          <c:y val="0.41145833333333348"/>
          <c:w val="0.20149253731343283"/>
          <c:h val="0.1788194444444445"/>
        </c:manualLayout>
      </c:layout>
      <c:overlay val="0"/>
      <c:spPr>
        <a:noFill/>
        <a:ln w="1535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 i="0" u="none" strike="noStrike" baseline="0">
              <a:solidFill>
                <a:schemeClr val="tx1"/>
              </a:solidFill>
              <a:latin typeface="Tahoma"/>
              <a:ea typeface="Tahoma"/>
              <a:cs typeface="Tahoma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70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85857586664444"/>
          <c:y val="8.988768048902504E-2"/>
          <c:w val="0.7882037533512064"/>
          <c:h val="0.82584269662921361"/>
        </c:manualLayout>
      </c:layout>
      <c:pieChart>
        <c:varyColors val="1"/>
        <c:ser>
          <c:idx val="0"/>
          <c:order val="0"/>
          <c:spPr>
            <a:solidFill>
              <a:srgbClr val="000080"/>
            </a:solidFill>
            <a:ln w="16887">
              <a:solidFill>
                <a:srgbClr val="000000"/>
              </a:solidFill>
              <a:prstDash val="solid"/>
            </a:ln>
          </c:spPr>
          <c:explosion val="25"/>
          <c:dLbls>
            <c:spPr>
              <a:noFill/>
              <a:ln w="33775">
                <a:noFill/>
              </a:ln>
            </c:spPr>
            <c:txPr>
              <a:bodyPr/>
              <a:lstStyle/>
              <a:p>
                <a:pPr algn="ctr" rtl="1">
                  <a:defRPr sz="1762" b="0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val>
            <c:numRef>
              <c:f>'C:\Documents and Settings\staysharp\Desktop\New Staff training for 3-26\[14 pie chart.xls]Sheet1'!$B$1:$B$14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33775">
          <a:noFill/>
        </a:ln>
      </c:spPr>
    </c:plotArea>
    <c:plotVisOnly val="1"/>
    <c:dispBlanksAs val="zero"/>
    <c:showDLblsOverMax val="0"/>
  </c:chart>
  <c:spPr>
    <a:gradFill rotWithShape="0">
      <a:gsLst>
        <a:gs pos="0">
          <a:srgbClr val="FFFFFF">
            <a:gamma/>
            <a:tint val="20000"/>
            <a:invGamma/>
          </a:srgbClr>
        </a:gs>
        <a:gs pos="100000">
          <a:srgbClr val="0066CC"/>
        </a:gs>
      </a:gsLst>
      <a:path path="rect">
        <a:fillToRect l="50000" t="50000" r="50000" b="50000"/>
      </a:path>
    </a:gradFill>
    <a:ln w="4222">
      <a:solidFill>
        <a:srgbClr val="000000"/>
      </a:solidFill>
      <a:prstDash val="solid"/>
    </a:ln>
  </c:spPr>
  <c:txPr>
    <a:bodyPr/>
    <a:lstStyle/>
    <a:p>
      <a:pPr>
        <a:defRPr sz="1762" b="0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85857586664444"/>
          <c:y val="8.9887680489025013E-2"/>
          <c:w val="0.7882037533512064"/>
          <c:h val="0.82584269662921383"/>
        </c:manualLayout>
      </c:layout>
      <c:pieChart>
        <c:varyColors val="1"/>
        <c:ser>
          <c:idx val="0"/>
          <c:order val="0"/>
          <c:spPr>
            <a:solidFill>
              <a:srgbClr val="000080"/>
            </a:solidFill>
            <a:ln w="16887">
              <a:solidFill>
                <a:srgbClr val="000000"/>
              </a:solidFill>
              <a:prstDash val="solid"/>
            </a:ln>
          </c:spPr>
          <c:explosion val="25"/>
          <c:dLbls>
            <c:spPr>
              <a:noFill/>
              <a:ln w="33775">
                <a:noFill/>
              </a:ln>
            </c:spPr>
            <c:txPr>
              <a:bodyPr/>
              <a:lstStyle/>
              <a:p>
                <a:pPr algn="ctr" rtl="1">
                  <a:defRPr sz="1762" b="0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val>
            <c:numRef>
              <c:f>'C:\Documents and Settings\staysharp\Desktop\New Staff training for 3-26\[14 pie chart.xls]Sheet1'!$B$1:$B$14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33775">
          <a:noFill/>
        </a:ln>
      </c:spPr>
    </c:plotArea>
    <c:plotVisOnly val="1"/>
    <c:dispBlanksAs val="zero"/>
    <c:showDLblsOverMax val="0"/>
  </c:chart>
  <c:spPr>
    <a:gradFill rotWithShape="0">
      <a:gsLst>
        <a:gs pos="0">
          <a:srgbClr val="FFFFFF">
            <a:gamma/>
            <a:tint val="20000"/>
            <a:invGamma/>
          </a:srgbClr>
        </a:gs>
        <a:gs pos="100000">
          <a:srgbClr val="0066CC"/>
        </a:gs>
      </a:gsLst>
      <a:path path="rect">
        <a:fillToRect l="50000" t="50000" r="50000" b="50000"/>
      </a:path>
    </a:gradFill>
    <a:ln w="4222">
      <a:solidFill>
        <a:srgbClr val="000000"/>
      </a:solidFill>
      <a:prstDash val="solid"/>
    </a:ln>
  </c:spPr>
  <c:txPr>
    <a:bodyPr/>
    <a:lstStyle/>
    <a:p>
      <a:pPr>
        <a:defRPr sz="1762" b="0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6539520"/>
        <c:axId val="26541056"/>
        <c:axId val="0"/>
      </c:bar3DChart>
      <c:catAx>
        <c:axId val="26539520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15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26541056"/>
        <c:crosses val="autoZero"/>
        <c:auto val="1"/>
        <c:lblAlgn val="ctr"/>
        <c:lblOffset val="100"/>
        <c:tickMarkSkip val="1"/>
        <c:noMultiLvlLbl val="0"/>
      </c:catAx>
      <c:valAx>
        <c:axId val="26541056"/>
        <c:scaling>
          <c:orientation val="minMax"/>
        </c:scaling>
        <c:delete val="0"/>
        <c:axPos val="l"/>
        <c:majorGridlines>
          <c:spPr>
            <a:ln w="1535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15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26539520"/>
        <c:crosses val="autoZero"/>
        <c:crossBetween val="between"/>
      </c:valAx>
      <c:spPr>
        <a:noFill/>
        <a:ln w="12276">
          <a:noFill/>
        </a:ln>
      </c:spPr>
    </c:plotArea>
    <c:legend>
      <c:legendPos val="r"/>
      <c:layout>
        <c:manualLayout>
          <c:xMode val="edge"/>
          <c:yMode val="edge"/>
          <c:x val="0.79104477611940294"/>
          <c:y val="0.41145833333333348"/>
          <c:w val="0.20149253731343283"/>
          <c:h val="0.1788194444444445"/>
        </c:manualLayout>
      </c:layout>
      <c:overlay val="0"/>
      <c:spPr>
        <a:noFill/>
        <a:ln w="1535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 i="0" u="none" strike="noStrike" baseline="0">
              <a:solidFill>
                <a:schemeClr val="tx1"/>
              </a:solidFill>
              <a:latin typeface="Tahoma"/>
              <a:ea typeface="Tahoma"/>
              <a:cs typeface="Tahoma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70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23860589812333"/>
          <c:y val="8.98876404494382E-2"/>
          <c:w val="0.7882037533512064"/>
          <c:h val="0.82584269662921361"/>
        </c:manualLayout>
      </c:layout>
      <c:pieChart>
        <c:varyColors val="1"/>
        <c:ser>
          <c:idx val="0"/>
          <c:order val="0"/>
          <c:spPr>
            <a:solidFill>
              <a:srgbClr val="000080"/>
            </a:solidFill>
            <a:ln w="16887">
              <a:solidFill>
                <a:srgbClr val="000000"/>
              </a:solidFill>
              <a:prstDash val="solid"/>
            </a:ln>
          </c:spPr>
          <c:explosion val="25"/>
          <c:dLbls>
            <c:spPr>
              <a:noFill/>
              <a:ln w="33775">
                <a:noFill/>
              </a:ln>
            </c:spPr>
            <c:txPr>
              <a:bodyPr/>
              <a:lstStyle/>
              <a:p>
                <a:pPr algn="ctr" rtl="1">
                  <a:defRPr sz="1762" b="0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val>
            <c:numRef>
              <c:f>'C:\Documents and Settings\staysharp\Desktop\New Staff training for 3-26\[14 pie chart.xls]Sheet1'!$B$1:$B$14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33775">
          <a:noFill/>
        </a:ln>
      </c:spPr>
    </c:plotArea>
    <c:plotVisOnly val="1"/>
    <c:dispBlanksAs val="zero"/>
    <c:showDLblsOverMax val="0"/>
  </c:chart>
  <c:spPr>
    <a:gradFill rotWithShape="0">
      <a:gsLst>
        <a:gs pos="0">
          <a:srgbClr val="FFFFFF">
            <a:gamma/>
            <a:tint val="20000"/>
            <a:invGamma/>
          </a:srgbClr>
        </a:gs>
        <a:gs pos="100000">
          <a:srgbClr val="0066CC"/>
        </a:gs>
      </a:gsLst>
      <a:path path="rect">
        <a:fillToRect l="50000" t="50000" r="50000" b="50000"/>
      </a:path>
    </a:gradFill>
    <a:ln w="4222">
      <a:solidFill>
        <a:srgbClr val="000000"/>
      </a:solidFill>
      <a:prstDash val="solid"/>
    </a:ln>
  </c:spPr>
  <c:txPr>
    <a:bodyPr/>
    <a:lstStyle/>
    <a:p>
      <a:pPr>
        <a:defRPr sz="1762" b="0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23860589812335"/>
          <c:y val="8.98876404494382E-2"/>
          <c:w val="0.7882037533512064"/>
          <c:h val="0.82584269662921383"/>
        </c:manualLayout>
      </c:layout>
      <c:pieChart>
        <c:varyColors val="1"/>
        <c:ser>
          <c:idx val="0"/>
          <c:order val="0"/>
          <c:spPr>
            <a:solidFill>
              <a:srgbClr val="000080"/>
            </a:solidFill>
            <a:ln w="16887">
              <a:solidFill>
                <a:srgbClr val="000000"/>
              </a:solidFill>
              <a:prstDash val="solid"/>
            </a:ln>
          </c:spPr>
          <c:explosion val="25"/>
          <c:dLbls>
            <c:spPr>
              <a:noFill/>
              <a:ln w="33775">
                <a:noFill/>
              </a:ln>
            </c:spPr>
            <c:txPr>
              <a:bodyPr/>
              <a:lstStyle/>
              <a:p>
                <a:pPr algn="ctr" rtl="1">
                  <a:defRPr sz="1762" b="0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val>
            <c:numRef>
              <c:f>'C:\Documents and Settings\staysharp\Desktop\New Staff training for 3-26\[14 pie chart.xls]Sheet1'!$B$1:$B$14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33775">
          <a:noFill/>
        </a:ln>
      </c:spPr>
    </c:plotArea>
    <c:plotVisOnly val="1"/>
    <c:dispBlanksAs val="zero"/>
    <c:showDLblsOverMax val="0"/>
  </c:chart>
  <c:spPr>
    <a:gradFill rotWithShape="0">
      <a:gsLst>
        <a:gs pos="0">
          <a:srgbClr val="FFFFFF">
            <a:gamma/>
            <a:tint val="20000"/>
            <a:invGamma/>
          </a:srgbClr>
        </a:gs>
        <a:gs pos="100000">
          <a:srgbClr val="0066CC"/>
        </a:gs>
      </a:gsLst>
      <a:path path="rect">
        <a:fillToRect l="50000" t="50000" r="50000" b="50000"/>
      </a:path>
    </a:gradFill>
    <a:ln w="4222">
      <a:solidFill>
        <a:srgbClr val="000000"/>
      </a:solidFill>
      <a:prstDash val="solid"/>
    </a:ln>
  </c:spPr>
  <c:txPr>
    <a:bodyPr/>
    <a:lstStyle/>
    <a:p>
      <a:pPr>
        <a:defRPr sz="1762" b="0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6987520"/>
        <c:axId val="26997504"/>
        <c:axId val="0"/>
      </c:bar3DChart>
      <c:catAx>
        <c:axId val="26987520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15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26997504"/>
        <c:crosses val="autoZero"/>
        <c:auto val="1"/>
        <c:lblAlgn val="ctr"/>
        <c:lblOffset val="100"/>
        <c:tickMarkSkip val="1"/>
        <c:noMultiLvlLbl val="0"/>
      </c:catAx>
      <c:valAx>
        <c:axId val="26997504"/>
        <c:scaling>
          <c:orientation val="minMax"/>
        </c:scaling>
        <c:delete val="0"/>
        <c:axPos val="l"/>
        <c:majorGridlines>
          <c:spPr>
            <a:ln w="1535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15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0" b="1" i="0" u="none" strike="noStrike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26987520"/>
        <c:crosses val="autoZero"/>
        <c:crossBetween val="between"/>
      </c:valAx>
      <c:spPr>
        <a:noFill/>
        <a:ln w="12276">
          <a:noFill/>
        </a:ln>
      </c:spPr>
    </c:plotArea>
    <c:legend>
      <c:legendPos val="r"/>
      <c:layout>
        <c:manualLayout>
          <c:xMode val="edge"/>
          <c:yMode val="edge"/>
          <c:x val="0.79104477611940294"/>
          <c:y val="0.41145833333333348"/>
          <c:w val="0.20149253731343283"/>
          <c:h val="0.1788194444444445"/>
        </c:manualLayout>
      </c:layout>
      <c:overlay val="0"/>
      <c:spPr>
        <a:noFill/>
        <a:ln w="1535">
          <a:solidFill>
            <a:schemeClr val="tx1"/>
          </a:solidFill>
          <a:prstDash val="solid"/>
        </a:ln>
      </c:spPr>
      <c:txPr>
        <a:bodyPr/>
        <a:lstStyle/>
        <a:p>
          <a:pPr>
            <a:defRPr sz="800" b="1" i="0" u="none" strike="noStrike" baseline="0">
              <a:solidFill>
                <a:schemeClr val="tx1"/>
              </a:solidFill>
              <a:latin typeface="Tahoma"/>
              <a:ea typeface="Tahoma"/>
              <a:cs typeface="Tahoma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70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23860589812333"/>
          <c:y val="8.98876404494382E-2"/>
          <c:w val="0.7882037533512064"/>
          <c:h val="0.82584269662921361"/>
        </c:manualLayout>
      </c:layout>
      <c:pieChart>
        <c:varyColors val="1"/>
        <c:ser>
          <c:idx val="0"/>
          <c:order val="0"/>
          <c:spPr>
            <a:solidFill>
              <a:srgbClr val="000080"/>
            </a:solidFill>
            <a:ln w="16887">
              <a:solidFill>
                <a:srgbClr val="000000"/>
              </a:solidFill>
              <a:prstDash val="solid"/>
            </a:ln>
          </c:spPr>
          <c:explosion val="25"/>
          <c:dLbls>
            <c:spPr>
              <a:noFill/>
              <a:ln w="33775">
                <a:noFill/>
              </a:ln>
            </c:spPr>
            <c:txPr>
              <a:bodyPr/>
              <a:lstStyle/>
              <a:p>
                <a:pPr algn="ctr" rtl="1">
                  <a:defRPr sz="1762" b="0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val>
            <c:numRef>
              <c:f>'C:\Documents and Settings\staysharp\Desktop\New Staff training for 3-26\[14 pie chart.xls]Sheet1'!$B$1:$B$14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33775">
          <a:noFill/>
        </a:ln>
      </c:spPr>
    </c:plotArea>
    <c:plotVisOnly val="1"/>
    <c:dispBlanksAs val="zero"/>
    <c:showDLblsOverMax val="0"/>
  </c:chart>
  <c:spPr>
    <a:gradFill rotWithShape="0">
      <a:gsLst>
        <a:gs pos="0">
          <a:srgbClr val="FFFFFF">
            <a:gamma/>
            <a:tint val="20000"/>
            <a:invGamma/>
          </a:srgbClr>
        </a:gs>
        <a:gs pos="100000">
          <a:srgbClr val="0066CC"/>
        </a:gs>
      </a:gsLst>
      <a:path path="rect">
        <a:fillToRect l="50000" t="50000" r="50000" b="50000"/>
      </a:path>
    </a:gradFill>
    <a:ln w="4222">
      <a:solidFill>
        <a:srgbClr val="000000"/>
      </a:solidFill>
      <a:prstDash val="solid"/>
    </a:ln>
  </c:spPr>
  <c:txPr>
    <a:bodyPr/>
    <a:lstStyle/>
    <a:p>
      <a:pPr>
        <a:defRPr sz="1762" b="0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A121976B-C8EA-496E-826D-A35D6B53EC4A}" type="datetimeFigureOut">
              <a:rPr lang="en-US"/>
              <a:pPr>
                <a:defRPr/>
              </a:pPr>
              <a:t>3/16/2013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3678FAD-1B9A-4252-A268-071430005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2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D2586-2516-4D53-8948-9A2B2BD2C5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76BD5-4705-4B68-A3FB-8490FBDB9E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6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57391-1A93-4EA8-9575-8FBF940F6B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4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iTeenChallenge Course 506.03</a:t>
            </a:r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5494B-3EE9-4C9D-9ED4-A0261F011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iTeenChallenge Course 506.03</a:t>
            </a:r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A68A9-3D1C-44EA-BF5A-5BE82EB9F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3DB1B0-3D7E-40F5-BE57-B0D64D98D4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2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9867E-1F34-4B66-80AF-F552E93305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D25D01-BCA1-4454-A49F-D19734B981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DD0C5D-07A6-429E-8F77-35E6EC9B1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76F8A1-BEC1-4D8C-82FE-2874017D4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D36D37-4DAD-492F-BFA9-D4CC8F18C1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51B4CD-0F19-459C-94BF-C52FC1B9CB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26326C-0207-49BA-9764-3DDD19CE87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0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818FE4B-D427-4A1E-93F7-33E0B446E2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83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286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D1274-9EA7-4C69-BB72-92DF63AA7FA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3079" name="Picture 6" descr="GSNC-white-B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299489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5257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/>
              <a:t>새 신자를 위한 그룹 학습소개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1"/>
                </a:solidFill>
              </a:rPr>
              <a:t>Felt Needs vs. Unfelt needs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Heart issues         </a:t>
            </a:r>
            <a:r>
              <a:rPr lang="en-US" sz="3600" b="1" dirty="0" smtClean="0">
                <a:solidFill>
                  <a:schemeClr val="accent1"/>
                </a:solidFill>
              </a:rPr>
              <a:t>Head Issues</a:t>
            </a:r>
            <a:endParaRPr lang="en-US" b="1" dirty="0" smtClean="0">
              <a:solidFill>
                <a:schemeClr val="accent1"/>
              </a:solidFill>
            </a:endParaRPr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143000"/>
            <a:ext cx="4194175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600" b="1" dirty="0" smtClean="0"/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1.	How Can I Know I'm a Christian?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2.	A Quick Look at the Bible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3.	</a:t>
            </a:r>
            <a:r>
              <a:rPr lang="en-US" sz="1600" b="1" dirty="0" smtClean="0">
                <a:solidFill>
                  <a:srgbClr val="FF0000"/>
                </a:solidFill>
              </a:rPr>
              <a:t>Attitudes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4.	</a:t>
            </a:r>
            <a:r>
              <a:rPr lang="en-US" sz="1600" b="1" dirty="0" smtClean="0">
                <a:solidFill>
                  <a:srgbClr val="FF0000"/>
                </a:solidFill>
              </a:rPr>
              <a:t>Temptation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5.	Successful Christian Living 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6.	</a:t>
            </a:r>
            <a:r>
              <a:rPr lang="en-US" sz="1600" b="1" dirty="0" smtClean="0">
                <a:solidFill>
                  <a:srgbClr val="FF0000"/>
                </a:solidFill>
              </a:rPr>
              <a:t>Growing Through Failure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7.	Christian Practices 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8.	</a:t>
            </a:r>
            <a:r>
              <a:rPr lang="en-US" sz="1600" b="1" dirty="0" smtClean="0">
                <a:solidFill>
                  <a:srgbClr val="FF0000"/>
                </a:solidFill>
              </a:rPr>
              <a:t>Obedience to God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9.	</a:t>
            </a:r>
            <a:r>
              <a:rPr lang="en-US" sz="1600" b="1" dirty="0" smtClean="0">
                <a:solidFill>
                  <a:srgbClr val="FF0000"/>
                </a:solidFill>
              </a:rPr>
              <a:t>Obedience to Man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10.</a:t>
            </a:r>
            <a:r>
              <a:rPr lang="en-US" sz="1600" b="1" dirty="0" smtClean="0">
                <a:solidFill>
                  <a:srgbClr val="FF0000"/>
                </a:solidFill>
              </a:rPr>
              <a:t>	Anger and Personal Rights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11.	How to Study the Bible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12.	</a:t>
            </a:r>
            <a:r>
              <a:rPr lang="en-US" sz="1600" b="1" dirty="0" smtClean="0">
                <a:solidFill>
                  <a:srgbClr val="FF0000"/>
                </a:solidFill>
              </a:rPr>
              <a:t>Love and Accepting Myself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13.	</a:t>
            </a:r>
            <a:r>
              <a:rPr lang="en-US" sz="1600" b="1" dirty="0" smtClean="0">
                <a:solidFill>
                  <a:srgbClr val="FF0000"/>
                </a:solidFill>
              </a:rPr>
              <a:t>Personal Relationships with Others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14.	Spiritual Power and the Supernatural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83263" y="1651000"/>
          <a:ext cx="1924050" cy="207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46600" y="2032000"/>
          <a:ext cx="4027488" cy="364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308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3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B2DF1-FC73-499B-AEE3-A5C34AD15D22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 dirty="0" smtClean="0"/>
              <a:t>마음의필요와머리의필요의차이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990600"/>
            <a:ext cx="4194175" cy="5108575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나는크리스챤인가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성경개론</a:t>
            </a:r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>
                <a:solidFill>
                  <a:srgbClr val="FF0000"/>
                </a:solidFill>
              </a:rPr>
              <a:t>태도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>
                <a:solidFill>
                  <a:srgbClr val="FF0000"/>
                </a:solidFill>
              </a:rPr>
              <a:t>유혹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성공적인크리스챤의삶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>
                <a:solidFill>
                  <a:srgbClr val="FF0000"/>
                </a:solidFill>
              </a:rPr>
              <a:t>실패를통한성장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크리스챤의관습</a:t>
            </a:r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>
                <a:solidFill>
                  <a:srgbClr val="FF0000"/>
                </a:solidFill>
              </a:rPr>
              <a:t>하나님께대한순종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>
                <a:solidFill>
                  <a:srgbClr val="FF0000"/>
                </a:solidFill>
              </a:rPr>
              <a:t>사람에게대한순종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>
                <a:solidFill>
                  <a:srgbClr val="FF0000"/>
                </a:solidFill>
              </a:rPr>
              <a:t>분노의개인의권리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성경을어떻게공부할것인가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나자신을사랑하고받아들이는법</a:t>
            </a:r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3600" dirty="0" smtClean="0"/>
              <a:t>개인적인대인관계</a:t>
            </a: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3600" dirty="0" smtClean="0"/>
              <a:t>개인적인대인관계</a:t>
            </a:r>
            <a:endParaRPr lang="en-US" sz="3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5494B-3EE9-4C9D-9ED4-A0261F01126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9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876800" y="2133600"/>
          <a:ext cx="3965575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1"/>
                </a:solidFill>
              </a:rPr>
              <a:t>Felt Needs vs. Unfelt needs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Heart issues         </a:t>
            </a:r>
            <a:r>
              <a:rPr lang="en-US" sz="3600" b="1" dirty="0" smtClean="0">
                <a:solidFill>
                  <a:srgbClr val="00B050"/>
                </a:solidFill>
              </a:rPr>
              <a:t>Head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</a:rPr>
              <a:t>Issues</a:t>
            </a: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143000"/>
            <a:ext cx="4194175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600" b="1" dirty="0" smtClean="0"/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1.	</a:t>
            </a:r>
            <a:r>
              <a:rPr lang="en-US" sz="1600" b="1" dirty="0" smtClean="0">
                <a:solidFill>
                  <a:srgbClr val="00B050"/>
                </a:solidFill>
              </a:rPr>
              <a:t>How Can I Know I'm a Christian?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2.	</a:t>
            </a:r>
            <a:r>
              <a:rPr lang="en-US" sz="1600" b="1" dirty="0" smtClean="0">
                <a:solidFill>
                  <a:srgbClr val="00B050"/>
                </a:solidFill>
              </a:rPr>
              <a:t>A Quick Look at the Bible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3.	Attitudes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4.	Temptation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5.	</a:t>
            </a:r>
            <a:r>
              <a:rPr lang="en-US" sz="1600" b="1" dirty="0" smtClean="0">
                <a:solidFill>
                  <a:srgbClr val="00B050"/>
                </a:solidFill>
              </a:rPr>
              <a:t>Successful Christian Living 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6.	Growing Through Failure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7.	</a:t>
            </a:r>
            <a:r>
              <a:rPr lang="en-US" sz="1600" b="1" dirty="0" smtClean="0">
                <a:solidFill>
                  <a:srgbClr val="00B050"/>
                </a:solidFill>
              </a:rPr>
              <a:t>Christian Practices 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8.	Obedience to God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9.	Obedience to Man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10.	Anger and Personal Rights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11.	</a:t>
            </a:r>
            <a:r>
              <a:rPr lang="en-US" sz="1600" b="1" dirty="0" smtClean="0">
                <a:solidFill>
                  <a:srgbClr val="00B050"/>
                </a:solidFill>
              </a:rPr>
              <a:t>How to Study the Bible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12.	Love and Accepting Myself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13.	Personal Relationships with Others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14.</a:t>
            </a:r>
            <a:r>
              <a:rPr lang="en-US" sz="1600" b="1" dirty="0" smtClean="0">
                <a:solidFill>
                  <a:srgbClr val="00B050"/>
                </a:solidFill>
              </a:rPr>
              <a:t>	Spiritual Power and the Supernatural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83263" y="1651000"/>
          <a:ext cx="1924050" cy="207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46600" y="2032000"/>
          <a:ext cx="4027488" cy="364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308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3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2267C-073B-474A-916E-D9DC63FF066A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 dirty="0" smtClean="0"/>
              <a:t>마음의필요와머리의필요의차이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990600"/>
            <a:ext cx="4651375" cy="510857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>
                <a:solidFill>
                  <a:srgbClr val="00B050"/>
                </a:solidFill>
              </a:rPr>
              <a:t>나는크리스챤인가</a:t>
            </a:r>
            <a:r>
              <a:rPr lang="en-US" sz="2000" dirty="0" smtClean="0">
                <a:solidFill>
                  <a:srgbClr val="00B05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>
                <a:solidFill>
                  <a:srgbClr val="00B050"/>
                </a:solidFill>
              </a:rPr>
              <a:t>성경개론</a:t>
            </a:r>
            <a:endParaRPr lang="en-US" altLang="ko-KR" sz="2000" dirty="0" smtClean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/>
              <a:t>태도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/>
              <a:t>유혹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>
                <a:solidFill>
                  <a:srgbClr val="00B050"/>
                </a:solidFill>
              </a:rPr>
              <a:t>성공적인크리스챤의삶</a:t>
            </a:r>
            <a:endParaRPr lang="en-US" sz="2000" dirty="0" smtClean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/>
              <a:t>실패를통한성장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>
                <a:solidFill>
                  <a:srgbClr val="00B050"/>
                </a:solidFill>
              </a:rPr>
              <a:t>크리스챤의관습</a:t>
            </a:r>
            <a:endParaRPr lang="en-US" altLang="ko-KR" sz="2000" dirty="0" smtClean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/>
              <a:t>하나님께대한순종</a:t>
            </a:r>
            <a:endParaRPr lang="en-US" altLang="ko-KR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/>
              <a:t>사람에게대한순종</a:t>
            </a:r>
            <a:endParaRPr lang="en-US" altLang="ko-KR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/>
              <a:t>분노의개인의권리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>
                <a:solidFill>
                  <a:srgbClr val="00B050"/>
                </a:solidFill>
              </a:rPr>
              <a:t>성경을어떻게공부할것인가</a:t>
            </a:r>
            <a:r>
              <a:rPr lang="en-US" sz="2000" dirty="0" smtClean="0">
                <a:solidFill>
                  <a:srgbClr val="00B05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/>
              <a:t>나자신을사랑하고받아들이는법</a:t>
            </a:r>
            <a:endParaRPr lang="en-US" altLang="ko-KR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000" dirty="0" smtClean="0"/>
              <a:t>개인적인대인관계</a:t>
            </a:r>
            <a:endParaRPr lang="en-US" sz="22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B050"/>
                </a:solidFill>
              </a:rPr>
              <a:t>개인적인대인관계</a:t>
            </a:r>
            <a:endParaRPr lang="en-US" sz="2400" dirty="0" smtClean="0">
              <a:solidFill>
                <a:srgbClr val="00B050"/>
              </a:solidFill>
            </a:endParaRPr>
          </a:p>
          <a:p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5494B-3EE9-4C9D-9ED4-A0261F01126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9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181600" y="2514600"/>
          <a:ext cx="3660775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28600" y="457200"/>
            <a:ext cx="8686800" cy="1676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666633"/>
                </a:solidFill>
              </a:rPr>
              <a:t>Primary Goals for Each GSNC course </a:t>
            </a:r>
            <a:r>
              <a:rPr lang="ko-KR" altLang="en-US" sz="3100" b="1" dirty="0" smtClean="0">
                <a:solidFill>
                  <a:srgbClr val="666633"/>
                </a:solidFill>
              </a:rPr>
              <a:t>각그룹학습의근본적인목표</a:t>
            </a:r>
            <a:r>
              <a:rPr lang="en-US" sz="3100" b="1" dirty="0" smtClean="0">
                <a:solidFill>
                  <a:srgbClr val="666633"/>
                </a:solidFill>
              </a:rPr>
              <a:t/>
            </a:r>
            <a:br>
              <a:rPr lang="en-US" sz="3100" b="1" dirty="0" smtClean="0">
                <a:solidFill>
                  <a:srgbClr val="666633"/>
                </a:solidFill>
              </a:rPr>
            </a:br>
            <a:endParaRPr lang="en-US" sz="3100" b="1" dirty="0" smtClean="0">
              <a:solidFill>
                <a:srgbClr val="666633"/>
              </a:solidFill>
            </a:endParaRPr>
          </a:p>
        </p:txBody>
      </p:sp>
      <p:sp>
        <p:nvSpPr>
          <p:cNvPr id="22530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381000" y="1905000"/>
            <a:ext cx="8382000" cy="44196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Aft>
                <a:spcPct val="50000"/>
              </a:spcAft>
              <a:defRPr/>
            </a:pPr>
            <a:r>
              <a:rPr lang="en-US" dirty="0" smtClean="0"/>
              <a:t>	Introduce </a:t>
            </a:r>
            <a:r>
              <a:rPr lang="en-US" u="sng" dirty="0" smtClean="0"/>
              <a:t>basic</a:t>
            </a:r>
            <a:r>
              <a:rPr lang="en-US" dirty="0" smtClean="0"/>
              <a:t> Biblical principles for </a:t>
            </a:r>
            <a:r>
              <a:rPr lang="en-US" u="sng" dirty="0" smtClean="0"/>
              <a:t>life</a:t>
            </a:r>
            <a:r>
              <a:rPr lang="en-US" dirty="0" smtClean="0"/>
              <a:t> 	for new Christians (milk, not meat)</a:t>
            </a:r>
            <a:r>
              <a:rPr lang="ko-KR" altLang="en-US" dirty="0" smtClean="0"/>
              <a:t> </a:t>
            </a:r>
            <a:r>
              <a:rPr lang="ko-KR" altLang="en-US" sz="3000" dirty="0" smtClean="0"/>
              <a:t>새신자로살기위한삶에필요한기본적인성경적원칙들을소개한다</a:t>
            </a:r>
            <a:r>
              <a:rPr lang="en-US" sz="3000" dirty="0" smtClean="0"/>
              <a:t>. </a:t>
            </a:r>
            <a:endParaRPr lang="en-US" dirty="0" smtClean="0"/>
          </a:p>
          <a:p>
            <a:pPr>
              <a:lnSpc>
                <a:spcPct val="90000"/>
              </a:lnSpc>
              <a:spcAft>
                <a:spcPct val="50000"/>
              </a:spcAft>
              <a:defRPr/>
            </a:pPr>
            <a:r>
              <a:rPr lang="en-US" dirty="0" smtClean="0"/>
              <a:t>	Start them on the path to personal 	</a:t>
            </a:r>
            <a:r>
              <a:rPr lang="en-US" u="sng" dirty="0" smtClean="0"/>
              <a:t>application </a:t>
            </a:r>
            <a:r>
              <a:rPr lang="ko-KR" altLang="en-US" b="1" u="sng" dirty="0" smtClean="0"/>
              <a:t>개인적으로적용할수있는길로인도한다</a:t>
            </a:r>
            <a:r>
              <a:rPr lang="en-US" b="1" u="sng" dirty="0" smtClean="0"/>
              <a:t>.</a:t>
            </a:r>
            <a:endParaRPr lang="en-US" u="sng" dirty="0" smtClean="0"/>
          </a:p>
          <a:p>
            <a:pPr>
              <a:lnSpc>
                <a:spcPct val="90000"/>
              </a:lnSpc>
              <a:spcAft>
                <a:spcPct val="50000"/>
              </a:spcAft>
              <a:defRPr/>
            </a:pPr>
            <a:r>
              <a:rPr lang="en-US" dirty="0" smtClean="0"/>
              <a:t>	Provide broad </a:t>
            </a:r>
            <a:r>
              <a:rPr lang="en-US" u="sng" dirty="0" smtClean="0"/>
              <a:t>foundation</a:t>
            </a:r>
            <a:r>
              <a:rPr lang="en-US" dirty="0" smtClean="0"/>
              <a:t> for Christian living </a:t>
            </a:r>
            <a:r>
              <a:rPr lang="ko-KR" altLang="en-US" dirty="0" smtClean="0"/>
              <a:t>크리스챤의삶을위한광범위한기초를제공한다</a:t>
            </a:r>
            <a:r>
              <a:rPr lang="en-US" dirty="0" smtClean="0"/>
              <a:t>.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  <a:defRPr/>
            </a:pPr>
            <a:endParaRPr lang="en-US" dirty="0" smtClean="0"/>
          </a:p>
        </p:txBody>
      </p:sp>
      <p:sp>
        <p:nvSpPr>
          <p:cNvPr id="92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92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E9866-163B-4126-9B39-EB8A302CAE60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666633"/>
                </a:solidFill>
              </a:rPr>
              <a:t>Materials </a:t>
            </a:r>
            <a:br>
              <a:rPr lang="en-US" sz="4000" b="1" dirty="0" smtClean="0">
                <a:solidFill>
                  <a:srgbClr val="666633"/>
                </a:solidFill>
              </a:rPr>
            </a:br>
            <a:r>
              <a:rPr lang="en-US" sz="4000" b="1" dirty="0" smtClean="0">
                <a:solidFill>
                  <a:srgbClr val="666633"/>
                </a:solidFill>
              </a:rPr>
              <a:t>for Each GSNC course</a:t>
            </a:r>
          </a:p>
        </p:txBody>
      </p:sp>
      <p:pic>
        <p:nvPicPr>
          <p:cNvPr id="12291" name="Picture 5" descr="SCL-T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"/>
          <a:stretch>
            <a:fillRect/>
          </a:stretch>
        </p:blipFill>
        <p:spPr>
          <a:xfrm>
            <a:off x="5181600" y="1828800"/>
            <a:ext cx="1635125" cy="2057400"/>
          </a:xfrm>
        </p:spPr>
      </p:pic>
      <p:pic>
        <p:nvPicPr>
          <p:cNvPr id="12293" name="Picture 8" descr="SCL-S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362200"/>
            <a:ext cx="1635125" cy="2173288"/>
          </a:xfrm>
        </p:spPr>
      </p:pic>
      <p:sp>
        <p:nvSpPr>
          <p:cNvPr id="23554" name="Rectangle 2"/>
          <p:cNvSpPr>
            <a:spLocks noGrp="1" noRot="1" noChangeArrowheads="1"/>
          </p:cNvSpPr>
          <p:nvPr>
            <p:ph sz="quarter" idx="3"/>
          </p:nvPr>
        </p:nvSpPr>
        <p:spPr>
          <a:xfrm>
            <a:off x="457200" y="1524001"/>
            <a:ext cx="4422775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	Teacher’s Manual</a:t>
            </a:r>
          </a:p>
          <a:p>
            <a:pPr lvl="1"/>
            <a:r>
              <a:rPr lang="ko-KR" altLang="en-US" dirty="0" smtClean="0"/>
              <a:t>교사메뉴얼</a:t>
            </a:r>
            <a:endParaRPr lang="en-US" dirty="0" smtClean="0"/>
          </a:p>
          <a:p>
            <a:pPr marL="342900" lvl="1" indent="-342900">
              <a:spcAft>
                <a:spcPct val="500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	Student Manual </a:t>
            </a:r>
            <a:r>
              <a:rPr lang="ko-KR" altLang="en-US" dirty="0" smtClean="0"/>
              <a:t>학생메뉴얼</a:t>
            </a:r>
            <a:endParaRPr lang="en-US" dirty="0" smtClean="0"/>
          </a:p>
          <a:p>
            <a:pPr marL="342900" lvl="1" indent="-342900">
              <a:spcAft>
                <a:spcPct val="500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	Study Guide </a:t>
            </a:r>
            <a:r>
              <a:rPr lang="ko-KR" altLang="en-US" dirty="0" smtClean="0"/>
              <a:t>학습가이드</a:t>
            </a:r>
            <a:endParaRPr lang="en-US" dirty="0" smtClean="0"/>
          </a:p>
          <a:p>
            <a:pPr marL="342900" lvl="1" indent="-342900">
              <a:spcAft>
                <a:spcPct val="500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	Test                                     </a:t>
            </a:r>
            <a:r>
              <a:rPr lang="ko-KR" altLang="en-US" dirty="0" smtClean="0"/>
              <a:t>시험</a:t>
            </a:r>
            <a:endParaRPr lang="en-US" dirty="0" smtClean="0"/>
          </a:p>
          <a:p>
            <a:pPr marL="342900" lvl="1" indent="-342900">
              <a:spcAft>
                <a:spcPct val="500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	Course Certificate </a:t>
            </a:r>
            <a:r>
              <a:rPr lang="ko-KR" altLang="en-US" dirty="0" smtClean="0"/>
              <a:t>자격증</a:t>
            </a:r>
            <a:endParaRPr lang="en-US" dirty="0" smtClean="0"/>
          </a:p>
          <a:p>
            <a:pPr eaLnBrk="1" hangingPunct="1">
              <a:spcAft>
                <a:spcPct val="50000"/>
              </a:spcAft>
              <a:defRPr/>
            </a:pPr>
            <a:endParaRPr lang="en-US" dirty="0" smtClean="0"/>
          </a:p>
        </p:txBody>
      </p:sp>
      <p:sp>
        <p:nvSpPr>
          <p:cNvPr id="1024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1025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438400" y="6245225"/>
            <a:ext cx="3581400" cy="47625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iTeenChallenge</a:t>
            </a:r>
            <a:r>
              <a:rPr lang="en-US" dirty="0" smtClean="0"/>
              <a:t> Course 506.03</a:t>
            </a:r>
          </a:p>
        </p:txBody>
      </p:sp>
      <p:sp>
        <p:nvSpPr>
          <p:cNvPr id="1024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83EF8-B233-4426-A338-3B418F07FF62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pic>
        <p:nvPicPr>
          <p:cNvPr id="12294" name="Picture 9" descr="SCL%20-%20S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1" b="3030"/>
          <a:stretch>
            <a:fillRect/>
          </a:stretch>
        </p:blipFill>
        <p:spPr bwMode="auto">
          <a:xfrm>
            <a:off x="6629400" y="365760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Certificate Successful Christian Livin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730" r="7500"/>
          <a:stretch>
            <a:fillRect/>
          </a:stretch>
        </p:blipFill>
        <p:spPr bwMode="auto">
          <a:xfrm>
            <a:off x="5257800" y="5257800"/>
            <a:ext cx="17573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152400"/>
            <a:ext cx="8540750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666633"/>
                </a:solidFill>
              </a:rPr>
              <a:t>Benefits of GSNC approach </a:t>
            </a:r>
            <a:r>
              <a:rPr lang="ko-KR" altLang="en-US" sz="2400" b="1" dirty="0" smtClean="0">
                <a:solidFill>
                  <a:srgbClr val="666633"/>
                </a:solidFill>
              </a:rPr>
              <a:t>가르칠때그룹학습과정의접근방식의유익점</a:t>
            </a:r>
            <a:endParaRPr lang="en-US" sz="2400" b="1" dirty="0" smtClean="0">
              <a:solidFill>
                <a:srgbClr val="666633"/>
              </a:solidFill>
            </a:endParaRPr>
          </a:p>
        </p:txBody>
      </p:sp>
      <p:sp>
        <p:nvSpPr>
          <p:cNvPr id="26628" name="Rectangle 4"/>
          <p:cNvSpPr>
            <a:spLocks noGrp="1" noRot="1" noChangeArrowheads="1"/>
          </p:cNvSpPr>
          <p:nvPr>
            <p:ph sz="half" idx="1"/>
          </p:nvPr>
        </p:nvSpPr>
        <p:spPr>
          <a:xfrm>
            <a:off x="228600" y="1295400"/>
            <a:ext cx="8686800" cy="518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800" u="sng" dirty="0" smtClean="0"/>
              <a:t>Positive</a:t>
            </a:r>
            <a:r>
              <a:rPr lang="en-US" sz="2800" dirty="0" smtClean="0"/>
              <a:t> peer pressure                                     </a:t>
            </a:r>
            <a:r>
              <a:rPr lang="ko-KR" altLang="en-US" sz="2400" b="1" u="sng" dirty="0" smtClean="0"/>
              <a:t>긍정적인피어프레셔</a:t>
            </a:r>
            <a:endParaRPr lang="en-US" dirty="0" smtClean="0"/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800" dirty="0" smtClean="0"/>
              <a:t>Teacher can organize it and carry it out as planned  </a:t>
            </a:r>
            <a:r>
              <a:rPr lang="ko-KR" altLang="en-US" sz="2600" dirty="0" smtClean="0"/>
              <a:t>교사가계획대로준비할수있고가르칠수있다</a:t>
            </a:r>
            <a:r>
              <a:rPr lang="en-US" sz="2600" dirty="0" smtClean="0"/>
              <a:t>.</a:t>
            </a:r>
            <a:endParaRPr lang="en-US" dirty="0" smtClean="0"/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800" dirty="0" smtClean="0"/>
              <a:t>Provides </a:t>
            </a:r>
            <a:r>
              <a:rPr lang="en-US" sz="2800" u="sng" dirty="0" smtClean="0"/>
              <a:t>immediate</a:t>
            </a:r>
            <a:r>
              <a:rPr lang="en-US" sz="2800" dirty="0" smtClean="0"/>
              <a:t> feedback </a:t>
            </a:r>
            <a:r>
              <a:rPr lang="ko-KR" altLang="en-US" sz="2600" dirty="0" smtClean="0"/>
              <a:t>순간적인피드백을제공할수있다</a:t>
            </a:r>
            <a:r>
              <a:rPr lang="en-US" sz="2600" dirty="0" smtClean="0"/>
              <a:t>.</a:t>
            </a:r>
            <a:endParaRPr lang="en-US" dirty="0" smtClean="0"/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800" dirty="0" smtClean="0"/>
              <a:t>Students interact with questions and learning activities </a:t>
            </a:r>
            <a:r>
              <a:rPr lang="ko-KR" altLang="en-US" sz="2800" dirty="0" smtClean="0"/>
              <a:t>학생들이질문이나배움의활동들을통해서로상호작용할수있다</a:t>
            </a:r>
            <a:r>
              <a:rPr lang="en-US" sz="2800" dirty="0" smtClean="0"/>
              <a:t>.</a:t>
            </a:r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800" dirty="0" smtClean="0"/>
              <a:t>Some subjects best covered in a </a:t>
            </a:r>
            <a:r>
              <a:rPr lang="en-US" sz="2800" u="sng" dirty="0" smtClean="0"/>
              <a:t>group</a:t>
            </a:r>
            <a:r>
              <a:rPr lang="en-US" sz="2800" dirty="0" smtClean="0"/>
              <a:t> setting      anger, attitudes, friendships, 	etc.</a:t>
            </a:r>
            <a:r>
              <a:rPr lang="ko-KR" altLang="en-US" sz="2800" dirty="0" smtClean="0"/>
              <a:t> 그룹세팅에서더활용하기좋은주제들</a:t>
            </a:r>
            <a:r>
              <a:rPr lang="en-US" sz="2800" dirty="0" smtClean="0"/>
              <a:t>–</a:t>
            </a:r>
            <a:r>
              <a:rPr lang="ko-KR" altLang="en-US" sz="2800" dirty="0" smtClean="0"/>
              <a:t>분노</a:t>
            </a:r>
            <a:r>
              <a:rPr lang="en-US" sz="2800" dirty="0" smtClean="0"/>
              <a:t>, </a:t>
            </a:r>
            <a:r>
              <a:rPr lang="ko-KR" altLang="en-US" sz="2800" dirty="0" smtClean="0"/>
              <a:t>태도</a:t>
            </a:r>
            <a:r>
              <a:rPr lang="en-US" sz="2800" dirty="0" smtClean="0"/>
              <a:t>, </a:t>
            </a:r>
            <a:r>
              <a:rPr lang="ko-KR" altLang="en-US" sz="2800" dirty="0" smtClean="0"/>
              <a:t>우정</a:t>
            </a:r>
            <a:r>
              <a:rPr lang="en-US" sz="2800" dirty="0" smtClean="0"/>
              <a:t>, </a:t>
            </a:r>
            <a:r>
              <a:rPr lang="ko-KR" altLang="en-US" sz="2800" dirty="0" smtClean="0"/>
              <a:t>기타등등</a:t>
            </a:r>
            <a:r>
              <a:rPr lang="en-US" sz="2800" dirty="0" smtClean="0"/>
              <a:t>.</a:t>
            </a:r>
          </a:p>
          <a:p>
            <a:pPr eaLnBrk="1" hangingPunct="1">
              <a:lnSpc>
                <a:spcPct val="80000"/>
              </a:lnSpc>
              <a:spcAft>
                <a:spcPct val="50000"/>
              </a:spcAft>
              <a:buNone/>
              <a:defRPr/>
            </a:pPr>
            <a:endParaRPr lang="en-US" sz="2800" dirty="0" smtClean="0"/>
          </a:p>
        </p:txBody>
      </p:sp>
      <p:sp>
        <p:nvSpPr>
          <p:cNvPr id="112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1127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A7280-912B-4ADA-9056-0AC49D3B1949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3999" cy="1066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666633"/>
                </a:solidFill>
              </a:rPr>
              <a:t>Possible Limitations of GSNC  approach </a:t>
            </a:r>
            <a:r>
              <a:rPr lang="ko-KR" altLang="en-US" sz="2700" b="1" dirty="0" smtClean="0"/>
              <a:t>그룹학습과정접근방식의제한점들</a:t>
            </a:r>
            <a:r>
              <a:rPr lang="en-US" sz="2700" dirty="0" smtClean="0"/>
              <a:t/>
            </a:r>
            <a:br>
              <a:rPr lang="en-US" sz="2700" dirty="0" smtClean="0"/>
            </a:br>
            <a:endParaRPr lang="en-US" sz="3200" b="1" dirty="0" smtClean="0">
              <a:solidFill>
                <a:srgbClr val="666633"/>
              </a:solidFill>
            </a:endParaRP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457200" y="1219200"/>
            <a:ext cx="8382000" cy="5334000"/>
          </a:xfrm>
        </p:spPr>
        <p:txBody>
          <a:bodyPr>
            <a:normAutofit/>
          </a:bodyPr>
          <a:lstStyle/>
          <a:p>
            <a:pPr>
              <a:spcAft>
                <a:spcPct val="50000"/>
              </a:spcAft>
              <a:defRPr/>
            </a:pPr>
            <a:r>
              <a:rPr lang="en-US" sz="2800" dirty="0" smtClean="0"/>
              <a:t>It can be is </a:t>
            </a:r>
            <a:r>
              <a:rPr lang="en-US" sz="2800" u="sng" dirty="0" smtClean="0"/>
              <a:t>one-way</a:t>
            </a:r>
            <a:r>
              <a:rPr lang="en-US" sz="2800" dirty="0" smtClean="0"/>
              <a:t> communication </a:t>
            </a:r>
            <a:r>
              <a:rPr lang="ko-KR" altLang="en-US" sz="2400" dirty="0" smtClean="0"/>
              <a:t>많은경우일방적인의사소통이될수있음</a:t>
            </a:r>
            <a:endParaRPr lang="en-US" sz="3600" dirty="0" smtClean="0"/>
          </a:p>
          <a:p>
            <a:pPr>
              <a:spcAft>
                <a:spcPct val="50000"/>
              </a:spcAft>
              <a:defRPr/>
            </a:pPr>
            <a:r>
              <a:rPr lang="en-US" sz="2800" dirty="0" smtClean="0"/>
              <a:t>It’s hard for some students to be open with strangers </a:t>
            </a:r>
            <a:r>
              <a:rPr lang="ko-KR" altLang="en-US" sz="2400" dirty="0" smtClean="0"/>
              <a:t>많은경우일방적인의사소통이될수있음</a:t>
            </a:r>
            <a:endParaRPr lang="en-US" sz="3600" dirty="0" smtClean="0"/>
          </a:p>
          <a:p>
            <a:pPr>
              <a:spcAft>
                <a:spcPct val="50000"/>
              </a:spcAft>
              <a:defRPr/>
            </a:pPr>
            <a:r>
              <a:rPr lang="en-US" sz="2800" dirty="0" smtClean="0"/>
              <a:t>Opens people up to </a:t>
            </a:r>
            <a:r>
              <a:rPr lang="en-US" sz="2800" u="sng" dirty="0" smtClean="0"/>
              <a:t>ridicule           </a:t>
            </a:r>
            <a:r>
              <a:rPr lang="ko-KR" altLang="en-US" sz="2400" b="1" u="sng" dirty="0" smtClean="0"/>
              <a:t>조롱할여지를줄수있음</a:t>
            </a:r>
            <a:endParaRPr lang="en-US" sz="2800" u="sng" dirty="0" smtClean="0"/>
          </a:p>
          <a:p>
            <a:pPr>
              <a:spcAft>
                <a:spcPct val="50000"/>
              </a:spcAft>
              <a:defRPr/>
            </a:pPr>
            <a:r>
              <a:rPr lang="en-US" dirty="0" smtClean="0"/>
              <a:t>Students are at different levels of spiritual maturity </a:t>
            </a:r>
            <a:r>
              <a:rPr lang="ko-KR" altLang="en-US" sz="2800" b="1" u="sng" dirty="0" smtClean="0"/>
              <a:t>학생들의영적인성숙함이다다른정도일수있음</a:t>
            </a:r>
            <a:endParaRPr lang="en-US" dirty="0" smtClean="0"/>
          </a:p>
          <a:p>
            <a:pPr>
              <a:spcAft>
                <a:spcPct val="50000"/>
              </a:spcAft>
              <a:defRPr/>
            </a:pPr>
            <a:endParaRPr lang="en-US" dirty="0" smtClean="0"/>
          </a:p>
          <a:p>
            <a:pPr eaLnBrk="1" hangingPunct="1">
              <a:spcAft>
                <a:spcPct val="50000"/>
              </a:spcAft>
              <a:defRPr/>
            </a:pPr>
            <a:endParaRPr lang="en-US" sz="3600" u="sng" dirty="0" smtClean="0"/>
          </a:p>
        </p:txBody>
      </p:sp>
      <p:sp>
        <p:nvSpPr>
          <p:cNvPr id="1229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1229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BC381-7709-4DB4-A8D8-40A74C0969DB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540750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666633"/>
                </a:solidFill>
              </a:rPr>
              <a:t>Structure for each GSNC course </a:t>
            </a:r>
            <a:r>
              <a:rPr lang="ko-KR" altLang="en-US" sz="2700" b="1" u="sng" dirty="0" smtClean="0"/>
              <a:t>학생들의영적인성숙함이다다른정도일수있음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dirty="0" smtClean="0">
              <a:solidFill>
                <a:srgbClr val="666633"/>
              </a:solidFill>
            </a:endParaRPr>
          </a:p>
        </p:txBody>
      </p:sp>
      <p:pic>
        <p:nvPicPr>
          <p:cNvPr id="16388" name="Picture 9" descr="AT%20S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676400"/>
            <a:ext cx="1676400" cy="2387600"/>
          </a:xfrm>
        </p:spPr>
      </p:pic>
      <p:pic>
        <p:nvPicPr>
          <p:cNvPr id="16389" name="Picture 10" descr="AT-S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1541" r="2077" b="2314"/>
          <a:stretch/>
        </p:blipFill>
        <p:spPr>
          <a:xfrm>
            <a:off x="5334000" y="3733800"/>
            <a:ext cx="1869743" cy="2552133"/>
          </a:xfrm>
        </p:spPr>
      </p:pic>
      <p:sp>
        <p:nvSpPr>
          <p:cNvPr id="28676" name="Rectangle 4"/>
          <p:cNvSpPr>
            <a:spLocks noGrp="1" noRot="1" noChangeArrowheads="1"/>
          </p:cNvSpPr>
          <p:nvPr>
            <p:ph sz="quarter" idx="3"/>
          </p:nvPr>
        </p:nvSpPr>
        <p:spPr>
          <a:xfrm>
            <a:off x="381000" y="1371600"/>
            <a:ext cx="4953000" cy="54864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400" dirty="0" smtClean="0"/>
              <a:t>Most designed for 5 class sessions                                   </a:t>
            </a:r>
            <a:r>
              <a:rPr lang="en-US" sz="2800" dirty="0" smtClean="0"/>
              <a:t>5 </a:t>
            </a:r>
            <a:r>
              <a:rPr lang="ko-KR" altLang="en-US" sz="2800" dirty="0" smtClean="0"/>
              <a:t>세션으로만들어짐</a:t>
            </a:r>
            <a:endParaRPr lang="en-US" sz="2800" dirty="0" smtClean="0"/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400" dirty="0" smtClean="0"/>
              <a:t>Each lesson has a </a:t>
            </a:r>
            <a:r>
              <a:rPr lang="en-US" sz="2400" u="sng" dirty="0" smtClean="0"/>
              <a:t>Key</a:t>
            </a:r>
            <a:r>
              <a:rPr lang="en-US" sz="2400" dirty="0" smtClean="0"/>
              <a:t> </a:t>
            </a:r>
            <a:r>
              <a:rPr lang="en-US" sz="2400" u="sng" dirty="0" smtClean="0"/>
              <a:t>Biblical Truth</a:t>
            </a:r>
            <a:r>
              <a:rPr lang="en-US" sz="2400" dirty="0" smtClean="0"/>
              <a:t> and a </a:t>
            </a:r>
            <a:r>
              <a:rPr lang="en-US" sz="2400" u="sng" dirty="0" smtClean="0"/>
              <a:t>Key Verse </a:t>
            </a:r>
            <a:r>
              <a:rPr lang="ko-KR" altLang="en-US" sz="2800" u="sng" dirty="0" smtClean="0"/>
              <a:t>각세션은핵심성경진리와핵심구절이있다</a:t>
            </a:r>
            <a:endParaRPr lang="en-US" sz="2800" u="sng" dirty="0" smtClean="0"/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400" dirty="0" smtClean="0"/>
              <a:t>Each lesson ends with a personal application </a:t>
            </a:r>
            <a:r>
              <a:rPr lang="ko-KR" altLang="en-US" sz="2400" dirty="0" smtClean="0"/>
              <a:t>각세션은개인적인적용으로마친다</a:t>
            </a:r>
            <a:r>
              <a:rPr lang="en-US" sz="2400" dirty="0" smtClean="0"/>
              <a:t>.</a:t>
            </a:r>
            <a:endParaRPr lang="en-US" sz="2800" dirty="0" smtClean="0"/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400" dirty="0" smtClean="0"/>
              <a:t>Scripture memorization </a:t>
            </a:r>
            <a:r>
              <a:rPr lang="ko-KR" altLang="en-US" sz="2800" dirty="0" smtClean="0"/>
              <a:t>성경구절암송</a:t>
            </a:r>
            <a:endParaRPr lang="en-US" sz="2800" dirty="0" smtClean="0"/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400" dirty="0" smtClean="0"/>
              <a:t>Class Assignment List </a:t>
            </a:r>
            <a:r>
              <a:rPr lang="ko-KR" altLang="en-US" sz="2400" dirty="0" smtClean="0"/>
              <a:t>성경구절암송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  <a:spcAft>
                <a:spcPct val="50000"/>
              </a:spcAft>
              <a:defRPr/>
            </a:pPr>
            <a:endParaRPr lang="en-US" sz="2400" dirty="0" smtClean="0"/>
          </a:p>
        </p:txBody>
      </p:sp>
      <p:sp>
        <p:nvSpPr>
          <p:cNvPr id="14342" name="Date Placeholder 5"/>
          <p:cNvSpPr>
            <a:spLocks noGrp="1"/>
          </p:cNvSpPr>
          <p:nvPr>
            <p:ph type="dt" sz="half" idx="10"/>
          </p:nvPr>
        </p:nvSpPr>
        <p:spPr>
          <a:xfrm>
            <a:off x="301625" y="6324600"/>
            <a:ext cx="2289175" cy="396875"/>
          </a:xfrm>
        </p:spPr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 dirty="0" smtClean="0"/>
          </a:p>
        </p:txBody>
      </p:sp>
      <p:sp>
        <p:nvSpPr>
          <p:cNvPr id="1434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iTeenChallenge</a:t>
            </a:r>
            <a:r>
              <a:rPr lang="en-US" dirty="0" smtClean="0"/>
              <a:t> Course 506.03</a:t>
            </a:r>
          </a:p>
        </p:txBody>
      </p:sp>
      <p:sp>
        <p:nvSpPr>
          <p:cNvPr id="1434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289175" cy="396875"/>
          </a:xfrm>
        </p:spPr>
        <p:txBody>
          <a:bodyPr/>
          <a:lstStyle/>
          <a:p>
            <a:pPr>
              <a:defRPr/>
            </a:pPr>
            <a:fld id="{8F63DB30-DD39-4477-A700-C858D37BC99E}" type="slidenum">
              <a:rPr lang="en-US" smtClean="0"/>
              <a:pPr>
                <a:defRPr/>
              </a:pPr>
              <a:t>18</a:t>
            </a:fld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540750" cy="121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666633"/>
                </a:solidFill>
              </a:rPr>
              <a:t>Lesson Plans in the Teacher’s </a:t>
            </a:r>
            <a:r>
              <a:rPr lang="en-US" sz="4000" b="1" dirty="0" smtClean="0">
                <a:solidFill>
                  <a:srgbClr val="666633"/>
                </a:solidFill>
              </a:rPr>
              <a:t>Manual</a:t>
            </a:r>
            <a:br>
              <a:rPr lang="en-US" sz="4000" b="1" dirty="0" smtClean="0">
                <a:solidFill>
                  <a:srgbClr val="666633"/>
                </a:solidFill>
              </a:rPr>
            </a:br>
            <a:r>
              <a:rPr lang="ko-KR" altLang="en-US" sz="2700" b="1" u="sng" dirty="0"/>
              <a:t>교사메뉴얼의 </a:t>
            </a:r>
            <a:endParaRPr lang="en-US" sz="4000" b="1" dirty="0" smtClean="0">
              <a:solidFill>
                <a:srgbClr val="666633"/>
              </a:solidFill>
            </a:endParaRPr>
          </a:p>
        </p:txBody>
      </p:sp>
      <p:sp>
        <p:nvSpPr>
          <p:cNvPr id="28676" name="Rectangle 4"/>
          <p:cNvSpPr>
            <a:spLocks noGrp="1" noRot="1" noChangeArrowheads="1"/>
          </p:cNvSpPr>
          <p:nvPr>
            <p:ph sz="quarter" idx="3"/>
          </p:nvPr>
        </p:nvSpPr>
        <p:spPr>
          <a:xfrm>
            <a:off x="381000" y="1371600"/>
            <a:ext cx="4953000" cy="548640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400" dirty="0"/>
              <a:t>►	Key Biblical Truth and a Key Verse</a:t>
            </a:r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ko-KR" altLang="en-US" sz="2400" dirty="0"/>
              <a:t>핵심성경진리와주요구절</a:t>
            </a:r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400" dirty="0"/>
              <a:t>►	Lesson Warm-up activity</a:t>
            </a:r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ko-KR" altLang="en-US" sz="2400" dirty="0"/>
              <a:t>준비활동</a:t>
            </a:r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400" dirty="0"/>
              <a:t>►	Specific activities and instructions for </a:t>
            </a:r>
            <a:r>
              <a:rPr lang="en-US" sz="2400" dirty="0" smtClean="0"/>
              <a:t>covering </a:t>
            </a:r>
            <a:r>
              <a:rPr lang="en-US" sz="2400" dirty="0"/>
              <a:t>each part of the lesson</a:t>
            </a:r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ko-KR" altLang="en-US" sz="2400" dirty="0"/>
              <a:t>각과을위한구체적인활동이나가르침</a:t>
            </a:r>
          </a:p>
          <a:p>
            <a:pPr lvl="0"/>
            <a:r>
              <a:rPr lang="en-US" sz="2400" dirty="0"/>
              <a:t>►	Personal Application</a:t>
            </a:r>
          </a:p>
          <a:p>
            <a:pPr lvl="0"/>
            <a:r>
              <a:rPr lang="ko-KR" altLang="en-US" sz="2400" dirty="0"/>
              <a:t>개인적인적용</a:t>
            </a:r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2400" dirty="0"/>
              <a:t>►	Assignments</a:t>
            </a:r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ko-KR" altLang="en-US" sz="2400" dirty="0"/>
              <a:t>과제</a:t>
            </a:r>
          </a:p>
          <a:p>
            <a:pPr eaLnBrk="1" hangingPunct="1">
              <a:lnSpc>
                <a:spcPct val="80000"/>
              </a:lnSpc>
              <a:spcAft>
                <a:spcPct val="50000"/>
              </a:spcAft>
              <a:defRPr/>
            </a:pPr>
            <a:endParaRPr lang="en-US" sz="2400" dirty="0" smtClean="0"/>
          </a:p>
        </p:txBody>
      </p:sp>
      <p:sp>
        <p:nvSpPr>
          <p:cNvPr id="14342" name="Date Placeholder 5"/>
          <p:cNvSpPr>
            <a:spLocks noGrp="1"/>
          </p:cNvSpPr>
          <p:nvPr>
            <p:ph type="dt" sz="half" idx="10"/>
          </p:nvPr>
        </p:nvSpPr>
        <p:spPr>
          <a:xfrm>
            <a:off x="301625" y="6324600"/>
            <a:ext cx="2289175" cy="396875"/>
          </a:xfrm>
        </p:spPr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 dirty="0" smtClean="0"/>
          </a:p>
        </p:txBody>
      </p:sp>
      <p:sp>
        <p:nvSpPr>
          <p:cNvPr id="1434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9687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iTeenChallenge</a:t>
            </a:r>
            <a:r>
              <a:rPr lang="en-US" dirty="0" smtClean="0"/>
              <a:t> Course 506.03</a:t>
            </a:r>
          </a:p>
        </p:txBody>
      </p:sp>
      <p:sp>
        <p:nvSpPr>
          <p:cNvPr id="1434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289175" cy="396875"/>
          </a:xfrm>
        </p:spPr>
        <p:txBody>
          <a:bodyPr/>
          <a:lstStyle/>
          <a:p>
            <a:pPr>
              <a:defRPr/>
            </a:pPr>
            <a:fld id="{8F63DB30-DD39-4477-A700-C858D37BC99E}" type="slidenum">
              <a:rPr lang="en-US" smtClean="0"/>
              <a:pPr>
                <a:defRPr/>
              </a:pPr>
              <a:t>19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0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534400" cy="1981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the Discipleship Training given to our Students                      </a:t>
            </a:r>
            <a:r>
              <a:rPr lang="ko-KR" altLang="en-US" sz="36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학생들에게 </a:t>
            </a:r>
            <a:r>
              <a:rPr lang="ko-KR" altLang="en-US" sz="3600" b="1" dirty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주어진 크리스챤 제자훈련방식</a:t>
            </a:r>
            <a:endParaRPr lang="en-US" sz="3600" b="1" dirty="0" smtClean="0">
              <a:solidFill>
                <a:srgbClr val="66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6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381000" y="3048000"/>
            <a:ext cx="8382000" cy="2743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3600" dirty="0" smtClean="0"/>
              <a:t>	Group Studies for New Christians                              </a:t>
            </a:r>
            <a:r>
              <a:rPr lang="ko-KR" altLang="en-US" sz="3600" dirty="0" smtClean="0"/>
              <a:t>새신자를 </a:t>
            </a:r>
            <a:r>
              <a:rPr lang="ko-KR" altLang="en-US" sz="3600" dirty="0"/>
              <a:t>위한 그룹학습</a:t>
            </a:r>
            <a:endParaRPr lang="en-US" sz="3600" dirty="0" smtClean="0"/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3600" dirty="0" smtClean="0"/>
              <a:t>	Personal Studies for New Christians                                  </a:t>
            </a:r>
            <a:r>
              <a:rPr lang="ko-KR" altLang="en-US" sz="3600" dirty="0" smtClean="0"/>
              <a:t>새신자를 </a:t>
            </a:r>
            <a:r>
              <a:rPr lang="ko-KR" altLang="en-US" sz="3600" dirty="0"/>
              <a:t>위한 개인학습</a:t>
            </a:r>
            <a:endParaRPr lang="en-US" sz="3600" dirty="0" smtClean="0"/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sz="3600" dirty="0" smtClean="0"/>
              <a:t>	Other special classes—Evangelism, 	AIDS, Emotional Dependency, etc.</a:t>
            </a:r>
            <a:r>
              <a:rPr lang="ko-KR" altLang="en-US" sz="3600" dirty="0"/>
              <a:t> </a:t>
            </a:r>
            <a:endParaRPr lang="en-US" altLang="ko-KR" sz="3600" dirty="0" smtClean="0"/>
          </a:p>
          <a:p>
            <a:pPr marL="0" indent="0">
              <a:lnSpc>
                <a:spcPct val="80000"/>
              </a:lnSpc>
              <a:spcAft>
                <a:spcPct val="50000"/>
              </a:spcAft>
              <a:buNone/>
              <a:defRPr/>
            </a:pPr>
            <a:r>
              <a:rPr lang="en-US" altLang="ko-KR" sz="3600" dirty="0"/>
              <a:t> </a:t>
            </a:r>
            <a:r>
              <a:rPr lang="en-US" altLang="ko-KR" sz="3600" dirty="0" smtClean="0"/>
              <a:t>     </a:t>
            </a:r>
            <a:r>
              <a:rPr lang="ko-KR" altLang="en-US" sz="3600" dirty="0" smtClean="0"/>
              <a:t>다른 </a:t>
            </a:r>
            <a:r>
              <a:rPr lang="ko-KR" altLang="en-US" sz="3600" dirty="0"/>
              <a:t>특별수업 </a:t>
            </a:r>
            <a:r>
              <a:rPr lang="en-US" altLang="ko-KR" sz="3600" dirty="0"/>
              <a:t>– </a:t>
            </a:r>
            <a:r>
              <a:rPr lang="ko-KR" altLang="en-US" sz="3600" dirty="0"/>
              <a:t>전도</a:t>
            </a:r>
            <a:r>
              <a:rPr lang="en-US" altLang="ko-KR" sz="3600" dirty="0"/>
              <a:t>, </a:t>
            </a:r>
            <a:r>
              <a:rPr lang="ko-KR" altLang="en-US" sz="3600" dirty="0"/>
              <a:t>에이즈</a:t>
            </a:r>
            <a:r>
              <a:rPr lang="en-US" altLang="ko-KR" sz="3600" dirty="0"/>
              <a:t>, </a:t>
            </a:r>
            <a:r>
              <a:rPr lang="ko-KR" altLang="en-US" sz="3600" dirty="0"/>
              <a:t>감정의존</a:t>
            </a:r>
            <a:r>
              <a:rPr lang="en-US" altLang="ko-KR" sz="3600" dirty="0"/>
              <a:t>, </a:t>
            </a:r>
            <a:r>
              <a:rPr lang="ko-KR" altLang="en-US" sz="3600" dirty="0"/>
              <a:t>기타등등</a:t>
            </a:r>
            <a:endParaRPr lang="en-US" sz="3600" dirty="0" smtClean="0"/>
          </a:p>
        </p:txBody>
      </p:sp>
      <p:sp>
        <p:nvSpPr>
          <p:cNvPr id="71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 dirty="0" smtClean="0"/>
          </a:p>
        </p:txBody>
      </p:sp>
      <p:sp>
        <p:nvSpPr>
          <p:cNvPr id="717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59EFC-2440-4455-8CED-B5105CA3947F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666633"/>
                </a:solidFill>
              </a:rPr>
              <a:t>Teacher Training for the GSNC</a:t>
            </a:r>
          </a:p>
        </p:txBody>
      </p:sp>
      <p:sp>
        <p:nvSpPr>
          <p:cNvPr id="36867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301625" y="1371600"/>
            <a:ext cx="8232775" cy="472757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spcAft>
                <a:spcPct val="50000"/>
              </a:spcAft>
              <a:buNone/>
              <a:defRPr/>
            </a:pPr>
            <a:r>
              <a:rPr lang="en-US" sz="3200" dirty="0" smtClean="0"/>
              <a:t>Introducing </a:t>
            </a:r>
            <a:r>
              <a:rPr lang="en-US" sz="3200" dirty="0"/>
              <a:t>Teachers to the Group Studies for New </a:t>
            </a:r>
            <a:r>
              <a:rPr lang="en-US" sz="3200" dirty="0" smtClean="0"/>
              <a:t>Christians </a:t>
            </a:r>
            <a:r>
              <a:rPr lang="ko-KR" altLang="en-US" sz="3200" dirty="0" smtClean="0"/>
              <a:t>새신자를위한그룹학습을교사들에게소개하는것</a:t>
            </a:r>
            <a:endParaRPr lang="en-US" altLang="ko-KR" sz="3200" dirty="0" smtClean="0"/>
          </a:p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dirty="0" smtClean="0"/>
              <a:t>Has the 2 versions of the Final Exam                                              for the entire GSNC series </a:t>
            </a:r>
            <a:r>
              <a:rPr lang="ko-KR" altLang="en-US" dirty="0"/>
              <a:t>전체적인그룹학습시리즈를위한두개의다른기말고사버젼</a:t>
            </a:r>
            <a:endParaRPr lang="en-US" dirty="0" smtClean="0"/>
          </a:p>
          <a:p>
            <a:pPr lvl="1"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dirty="0" smtClean="0"/>
              <a:t>Final test answer keys </a:t>
            </a:r>
            <a:r>
              <a:rPr lang="ko-KR" altLang="en-US" dirty="0"/>
              <a:t>기말고사정답</a:t>
            </a:r>
            <a:endParaRPr lang="en-US" dirty="0" smtClean="0"/>
          </a:p>
          <a:p>
            <a:pPr lvl="1"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dirty="0" smtClean="0"/>
              <a:t>Certificate of Achievement </a:t>
            </a:r>
            <a:r>
              <a:rPr lang="ko-KR" altLang="en-US" dirty="0"/>
              <a:t>자격증</a:t>
            </a:r>
            <a:endParaRPr lang="en-US" dirty="0" smtClean="0"/>
          </a:p>
          <a:p>
            <a:pPr lvl="1"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dirty="0" smtClean="0"/>
              <a:t>Student Test Record  </a:t>
            </a:r>
            <a:r>
              <a:rPr lang="ko-KR" altLang="en-US" dirty="0"/>
              <a:t>학생성적기록</a:t>
            </a:r>
            <a:endParaRPr lang="en-US" dirty="0" smtClean="0"/>
          </a:p>
        </p:txBody>
      </p:sp>
      <p:sp>
        <p:nvSpPr>
          <p:cNvPr id="174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17415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48ECE-65AD-432C-A902-2B7186DC1276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pic>
        <p:nvPicPr>
          <p:cNvPr id="19460" name="Picture 3" descr="Intro Teachers to the GSNC courses_Page_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6667" b="4443"/>
          <a:stretch>
            <a:fillRect/>
          </a:stretch>
        </p:blipFill>
        <p:spPr bwMode="auto">
          <a:xfrm>
            <a:off x="6629400" y="4038600"/>
            <a:ext cx="2031910" cy="263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4810F-8D37-4D86-B330-D5019DB2C6E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355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2400"/>
            <a:ext cx="495458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4478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Portuguese</a:t>
            </a:r>
          </a:p>
          <a:p>
            <a:endParaRPr lang="en-US" sz="2000" b="1" dirty="0"/>
          </a:p>
          <a:p>
            <a:r>
              <a:rPr lang="en-US" sz="2000" dirty="0" smtClean="0"/>
              <a:t>Portugal,</a:t>
            </a:r>
          </a:p>
          <a:p>
            <a:r>
              <a:rPr lang="en-US" sz="2000" dirty="0" smtClean="0"/>
              <a:t>Brazil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84B74-6828-4E23-8CC6-6960EC3BAB9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458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28601"/>
            <a:ext cx="5359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752600"/>
            <a:ext cx="1219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Khmer</a:t>
            </a:r>
          </a:p>
          <a:p>
            <a:endParaRPr lang="en-US" dirty="0" smtClean="0"/>
          </a:p>
          <a:p>
            <a:r>
              <a:rPr lang="en-US" dirty="0" smtClean="0"/>
              <a:t>Used in</a:t>
            </a:r>
            <a:endParaRPr lang="en-US" dirty="0"/>
          </a:p>
          <a:p>
            <a:r>
              <a:rPr lang="en-US" dirty="0" smtClean="0"/>
              <a:t>Cambodia Teen Challenge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84B74-6828-4E23-8CC6-6960EC3BAB9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1752600"/>
            <a:ext cx="1219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Khmer</a:t>
            </a:r>
          </a:p>
          <a:p>
            <a:endParaRPr lang="en-US" dirty="0" smtClean="0"/>
          </a:p>
          <a:p>
            <a:r>
              <a:rPr lang="en-US" dirty="0" smtClean="0"/>
              <a:t>Used in</a:t>
            </a:r>
            <a:endParaRPr lang="en-US" dirty="0"/>
          </a:p>
          <a:p>
            <a:r>
              <a:rPr lang="en-US" dirty="0" smtClean="0"/>
              <a:t>Cambodia Teen Challenge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88" y="246062"/>
            <a:ext cx="5090912" cy="638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04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06/2010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E5B5E-9CD5-4CF9-B4F6-F5480766463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662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0512"/>
            <a:ext cx="708660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295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Russian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F840C-B0F0-4C68-B627-3FAE89CA192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765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7315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6764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Spanish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>
                <a:ea typeface="굴림" pitchFamily="34" charset="-127"/>
              </a:rPr>
              <a:t>성경공부의 예</a:t>
            </a: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600200"/>
            <a:ext cx="7086600" cy="4525963"/>
          </a:xfrm>
        </p:spPr>
        <p:txBody>
          <a:bodyPr/>
          <a:lstStyle/>
          <a:p>
            <a:pPr marL="609600" indent="-609600">
              <a:buFontTx/>
              <a:buAutoNum type="arabicPeriod" startAt="4"/>
            </a:pPr>
            <a:r>
              <a:rPr lang="ko-KR" altLang="en-US" dirty="0">
                <a:ea typeface="굴림" pitchFamily="34" charset="-127"/>
              </a:rPr>
              <a:t>이 태도의 문제를 당신의 성경공부에 연결시켜 해보라</a:t>
            </a:r>
            <a:r>
              <a:rPr lang="en-US" altLang="ko-KR" dirty="0">
                <a:ea typeface="굴림" pitchFamily="34" charset="-127"/>
              </a:rPr>
              <a:t>. </a:t>
            </a:r>
            <a:r>
              <a:rPr lang="ko-KR" altLang="en-US" dirty="0">
                <a:ea typeface="굴림" pitchFamily="34" charset="-127"/>
              </a:rPr>
              <a:t>태도를 다루는 구절들을 연구해 보라</a:t>
            </a:r>
            <a:endParaRPr lang="en-US" dirty="0"/>
          </a:p>
          <a:p>
            <a:pPr marL="609600" indent="-609600">
              <a:buFontTx/>
              <a:buAutoNum type="arabicPeriod" startAt="4"/>
            </a:pPr>
            <a:r>
              <a:rPr lang="ko-KR" altLang="en-US" dirty="0">
                <a:ea typeface="굴림" pitchFamily="34" charset="-127"/>
              </a:rPr>
              <a:t>매일의 목표를 세우라</a:t>
            </a:r>
            <a:r>
              <a:rPr lang="en-US" altLang="ko-KR" dirty="0">
                <a:ea typeface="굴림" pitchFamily="34" charset="-127"/>
              </a:rPr>
              <a:t>. </a:t>
            </a:r>
            <a:r>
              <a:rPr lang="ko-KR" altLang="en-US" dirty="0">
                <a:ea typeface="굴림" pitchFamily="34" charset="-127"/>
              </a:rPr>
              <a:t>하루에 지킬수 있는 목표를 하나씩세워서 그것을 지키도록 한다</a:t>
            </a:r>
            <a:r>
              <a:rPr lang="en-US" altLang="ko-KR" dirty="0">
                <a:ea typeface="굴림" pitchFamily="34" charset="-127"/>
              </a:rPr>
              <a:t>.</a:t>
            </a:r>
            <a:endParaRPr lang="en-US" dirty="0"/>
          </a:p>
          <a:p>
            <a:pPr marL="609600" indent="-609600">
              <a:buFontTx/>
              <a:buAutoNum type="arabicPeriod" startAt="4"/>
            </a:pPr>
            <a:r>
              <a:rPr lang="ko-KR" altLang="en-US" dirty="0">
                <a:ea typeface="굴림" pitchFamily="34" charset="-127"/>
              </a:rPr>
              <a:t>결과를 평가해 본다</a:t>
            </a:r>
            <a:r>
              <a:rPr lang="en-US" altLang="ko-KR" dirty="0">
                <a:ea typeface="굴림" pitchFamily="34" charset="-127"/>
              </a:rPr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676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Korean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987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D36D37-4DAD-492F-BFA9-D4CC8F18C1D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57200"/>
            <a:ext cx="5124450" cy="5693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447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2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301625" y="457200"/>
            <a:ext cx="8540750" cy="5641975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en-US" dirty="0" smtClean="0"/>
              <a:t>For More Information :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 smtClean="0"/>
          </a:p>
          <a:p>
            <a:pPr algn="ctr" eaLnBrk="1" hangingPunct="1">
              <a:buFont typeface="Arial" charset="0"/>
              <a:buNone/>
              <a:defRPr/>
            </a:pPr>
            <a:r>
              <a:rPr lang="en-US" sz="4400" b="1" dirty="0">
                <a:solidFill>
                  <a:schemeClr val="accent1"/>
                </a:solidFill>
              </a:rPr>
              <a:t>i</a:t>
            </a:r>
            <a:r>
              <a:rPr lang="en-US" sz="4400" b="1" dirty="0" smtClean="0">
                <a:solidFill>
                  <a:schemeClr val="accent1"/>
                </a:solidFill>
              </a:rPr>
              <a:t>teenchallenge.org</a:t>
            </a:r>
            <a:endParaRPr lang="en-US" sz="4800" b="1" dirty="0" smtClean="0">
              <a:solidFill>
                <a:schemeClr val="accent1"/>
              </a:solidFill>
            </a:endParaRPr>
          </a:p>
        </p:txBody>
      </p:sp>
      <p:sp>
        <p:nvSpPr>
          <p:cNvPr id="1945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194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130E9-A7A1-432E-9DE3-731630B25777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pic>
        <p:nvPicPr>
          <p:cNvPr id="286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4264025" cy="257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5184775" cy="2438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Teen Challenge USA</a:t>
            </a:r>
            <a:br>
              <a:rPr lang="en-US" sz="3100" dirty="0" smtClean="0"/>
            </a:br>
            <a:r>
              <a:rPr lang="en-US" sz="3100" dirty="0" smtClean="0"/>
              <a:t>teenchallengeusa.com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3261" y="3913186"/>
            <a:ext cx="7086600" cy="1497013"/>
          </a:xfrm>
        </p:spPr>
        <p:txBody>
          <a:bodyPr>
            <a:normAutofit fontScale="32500" lnSpcReduction="20000"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8600" dirty="0" smtClean="0"/>
              <a:t>Global Teen Challenge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8600" dirty="0" smtClean="0"/>
              <a:t> GlobalTC.org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8600" dirty="0" smtClean="0"/>
              <a:t>   iTeenChallenge.org</a:t>
            </a:r>
          </a:p>
          <a:p>
            <a:pPr algn="ctr">
              <a:buFont typeface="Wingdings" pitchFamily="2" charset="2"/>
              <a:buNone/>
              <a:defRPr/>
            </a:pPr>
            <a:endParaRPr lang="en-US" sz="4400" dirty="0" smtClean="0"/>
          </a:p>
        </p:txBody>
      </p:sp>
      <p:sp>
        <p:nvSpPr>
          <p:cNvPr id="2048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 dirty="0" smtClean="0"/>
          </a:p>
        </p:txBody>
      </p:sp>
      <p:sp>
        <p:nvSpPr>
          <p:cNvPr id="2048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11733B-26B9-4D62-A85C-8DF117EAA61A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pic>
        <p:nvPicPr>
          <p:cNvPr id="2970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8" y="1357745"/>
            <a:ext cx="3819525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3505200"/>
            <a:ext cx="36576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530846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Contact Information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666633"/>
                </a:solidFill>
              </a:rPr>
              <a:t>12 Month Overview  </a:t>
            </a:r>
            <a:r>
              <a:rPr lang="en-US" sz="3600" b="1" dirty="0" smtClean="0"/>
              <a:t>12</a:t>
            </a:r>
            <a:r>
              <a:rPr lang="ko-KR" altLang="en-US" sz="3600" b="1" dirty="0" smtClean="0"/>
              <a:t>개월</a:t>
            </a:r>
            <a:r>
              <a:rPr lang="en-US" sz="3600" b="1" dirty="0" smtClean="0"/>
              <a:t> overview</a:t>
            </a:r>
            <a:endParaRPr lang="en-US" sz="3600" dirty="0" smtClean="0">
              <a:solidFill>
                <a:srgbClr val="666633"/>
              </a:solidFill>
            </a:endParaRP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GSNC	1 hour a day, 5 days a week </a:t>
            </a:r>
            <a:r>
              <a:rPr lang="ko-KR" altLang="en-US" dirty="0" smtClean="0"/>
              <a:t>그룹학습</a:t>
            </a:r>
            <a:r>
              <a:rPr lang="en-US" dirty="0" smtClean="0"/>
              <a:t>–</a:t>
            </a:r>
            <a:r>
              <a:rPr lang="ko-KR" altLang="en-US" dirty="0" smtClean="0"/>
              <a:t>매주</a:t>
            </a:r>
            <a:r>
              <a:rPr lang="en-US" dirty="0" smtClean="0"/>
              <a:t> 5</a:t>
            </a:r>
            <a:r>
              <a:rPr lang="ko-KR" altLang="en-US" dirty="0" smtClean="0"/>
              <a:t>일하루에한시간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PSNC 	2 hours a day, 5 days a week </a:t>
            </a:r>
            <a:r>
              <a:rPr lang="ko-KR" altLang="en-US" dirty="0" smtClean="0"/>
              <a:t>개인학습매주</a:t>
            </a:r>
            <a:r>
              <a:rPr lang="en-US" dirty="0" smtClean="0"/>
              <a:t> 5</a:t>
            </a:r>
            <a:r>
              <a:rPr lang="ko-KR" altLang="en-US" dirty="0" smtClean="0"/>
              <a:t>일하루에두시간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GSNC 	First 4 months</a:t>
            </a:r>
          </a:p>
          <a:p>
            <a:pPr>
              <a:buNone/>
              <a:defRPr/>
            </a:pPr>
            <a:r>
              <a:rPr lang="en-US" altLang="ko-KR" dirty="0" smtClean="0"/>
              <a:t>    </a:t>
            </a:r>
            <a:r>
              <a:rPr lang="ko-KR" altLang="en-US" dirty="0" smtClean="0"/>
              <a:t>그룹학습첫</a:t>
            </a:r>
            <a:r>
              <a:rPr lang="en-US" dirty="0" smtClean="0"/>
              <a:t> 4</a:t>
            </a:r>
            <a:r>
              <a:rPr lang="ko-KR" altLang="en-US" dirty="0" smtClean="0"/>
              <a:t>개월간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Continue with training phase group classes</a:t>
            </a:r>
            <a:r>
              <a:rPr lang="ko-KR" altLang="en-US" dirty="0" smtClean="0"/>
              <a:t>훈련단계그룹학습은계속지속한다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PSNC 	Entire program </a:t>
            </a:r>
            <a:r>
              <a:rPr lang="ko-KR" altLang="en-US" dirty="0" smtClean="0"/>
              <a:t>개인학습전체프로그램</a:t>
            </a: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81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819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9BAAB-38A7-4585-8388-6C829EE32AD6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b="1" smtClean="0">
                <a:solidFill>
                  <a:schemeClr val="accent1"/>
                </a:solidFill>
              </a:rPr>
              <a:t>Group Studies for New Christians</a:t>
            </a:r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987425" y="1066800"/>
            <a:ext cx="4575175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400" b="1" dirty="0" smtClean="0"/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700" b="1" dirty="0" smtClean="0"/>
              <a:t>1.	</a:t>
            </a:r>
            <a:r>
              <a:rPr lang="en-US" sz="1600" b="1" dirty="0" smtClean="0"/>
              <a:t>How Can I Know I'm a Christian?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2.	A Quick Look at the Bible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3.	Attitudes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4.	Temptation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5.	Successful Christian Living 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6.	Growing Through Failure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7.	Christian Practices 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8.	Obedience to God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9.	Obedience to Man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10.	Anger and Personal Rights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11.	How to Study the Bible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12.	Love and Accepting Myself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13.	Personal Relationships with Others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14.	Spiritual Power and the Supernatural</a:t>
            </a:r>
          </a:p>
        </p:txBody>
      </p:sp>
      <p:graphicFrame>
        <p:nvGraphicFramePr>
          <p:cNvPr id="2" name="Object 2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83263" y="1651000"/>
          <a:ext cx="1924050" cy="207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9" name="Picture 28" descr="GSNCComposit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143000"/>
            <a:ext cx="2632075" cy="5260975"/>
          </a:xfrm>
        </p:spPr>
      </p:pic>
      <p:sp>
        <p:nvSpPr>
          <p:cNvPr id="1030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103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103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92C4E8-BC0B-4380-9DE2-D683AFBAB394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5337175" cy="52578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나는크리스챤인가</a:t>
            </a:r>
            <a:r>
              <a:rPr lang="en-US" sz="26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성경개론</a:t>
            </a:r>
            <a:endParaRPr lang="en-US" altLang="ko-KR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태도</a:t>
            </a: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유혹</a:t>
            </a: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성공적인크리스챤의삶</a:t>
            </a: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실패를통한성장</a:t>
            </a: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크리스챤의관습</a:t>
            </a:r>
            <a:endParaRPr lang="en-US" altLang="ko-KR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하나님께대한순종</a:t>
            </a:r>
            <a:endParaRPr lang="en-US" altLang="ko-KR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사람에게대한순종</a:t>
            </a:r>
            <a:endParaRPr lang="en-US" altLang="ko-KR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분노의개인의권리</a:t>
            </a: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성경을어떻게공부할것인가</a:t>
            </a:r>
            <a:r>
              <a:rPr lang="en-US" sz="26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2600" dirty="0" smtClean="0"/>
              <a:t>나자신을사랑하고받아들이는법</a:t>
            </a:r>
            <a:endParaRPr lang="en-US" altLang="ko-KR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3000" dirty="0" smtClean="0"/>
              <a:t>개인적인대인관계</a:t>
            </a: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3000" dirty="0" smtClean="0"/>
              <a:t>개인적인대인관계</a:t>
            </a:r>
            <a:endParaRPr lang="en-US" sz="3000" dirty="0" smtClean="0"/>
          </a:p>
          <a:p>
            <a:pPr marL="514350" indent="-514350"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5494B-3EE9-4C9D-9ED4-A0261F01126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2" name="Picture 28" descr="GSNCComposi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5687" y="1638300"/>
            <a:ext cx="2286000" cy="4572000"/>
          </a:xfrm>
        </p:spPr>
      </p:pic>
      <p:pic>
        <p:nvPicPr>
          <p:cNvPr id="13" name="Picture 28" descr="GSNCComposit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447800"/>
            <a:ext cx="2632075" cy="4956175"/>
          </a:xfrm>
        </p:spPr>
      </p:pic>
      <p:sp>
        <p:nvSpPr>
          <p:cNvPr id="2" name="TextBox 1"/>
          <p:cNvSpPr txBox="1"/>
          <p:nvPr/>
        </p:nvSpPr>
        <p:spPr>
          <a:xfrm>
            <a:off x="685800" y="2286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/>
              <a:t>새신자를위한그룹학습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b="1" dirty="0" smtClean="0">
                <a:solidFill>
                  <a:schemeClr val="accent1"/>
                </a:solidFill>
              </a:rPr>
              <a:t>Group Studies for New Christians</a:t>
            </a:r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143000"/>
            <a:ext cx="4194175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600" b="1" dirty="0" smtClean="0"/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1.	How Can I Know I'm a Christian?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2.	A Quick Look at the Bible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3.	Attitudes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4.	Temptation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5.	Successful Christian Living 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6.	Growing Through Failure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7.	Christian Practices 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8.	Obedience to God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9.	Obedience to Man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10.	Anger and Personal Rights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11.	How to Study the Bible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12.	Love and Accepting Myself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13.	Personal Relationships with Others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14.	Spiritual Power and the Supernatural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83263" y="1651000"/>
          <a:ext cx="1924050" cy="207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301983509"/>
              </p:ext>
            </p:extLst>
          </p:nvPr>
        </p:nvGraphicFramePr>
        <p:xfrm>
          <a:off x="4546600" y="2032000"/>
          <a:ext cx="4027488" cy="364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205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205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2AAD1-ECF5-4CE5-A33B-A1DAF3D8A26E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4419600" y="1450032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Continuous Cycle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295400"/>
            <a:ext cx="4194175" cy="4803775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나는크리스챤인가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성경개론</a:t>
            </a:r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태도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유혹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성공적인크리스챤의삶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실패를통한성장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크리스챤의관습</a:t>
            </a:r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하나님께대한순종</a:t>
            </a:r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사람에게대한순종</a:t>
            </a:r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분노의개인의권리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성경을어떻게공부할것인가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/>
              <a:t>나자신을사랑하고받아들이는법</a:t>
            </a:r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3600" dirty="0" smtClean="0"/>
              <a:t>개인적인대인관계</a:t>
            </a: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3600" dirty="0" smtClean="0"/>
              <a:t>개인적인대인관계</a:t>
            </a:r>
            <a:endParaRPr lang="en-US" sz="3600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5494B-3EE9-4C9D-9ED4-A0261F01126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9" name="Object 5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301983509"/>
              </p:ext>
            </p:extLst>
          </p:nvPr>
        </p:nvGraphicFramePr>
        <p:xfrm>
          <a:off x="4800600" y="2133600"/>
          <a:ext cx="41179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4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40750" cy="1143000"/>
          </a:xfrm>
        </p:spPr>
        <p:txBody>
          <a:bodyPr/>
          <a:lstStyle/>
          <a:p>
            <a:r>
              <a:rPr lang="ko-KR" altLang="en-US" dirty="0" smtClean="0"/>
              <a:t>새신자를위한그룹학습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1"/>
                </a:solidFill>
              </a:rPr>
              <a:t>Felt Needs vs. Unfelt needs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Heart issues         Head Issues</a:t>
            </a:r>
            <a:endParaRPr lang="en-US" b="1" dirty="0" smtClean="0">
              <a:solidFill>
                <a:schemeClr val="accent1"/>
              </a:solidFill>
            </a:endParaRPr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143000"/>
            <a:ext cx="4194175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600" b="1" dirty="0" smtClean="0"/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1.	How Can I Know I'm a Christian?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2.	A Quick Look at the Bible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3.	Attitudes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4.	Temptation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5.	Successful Christian Living 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6.	Growing Through Failure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7.	Christian Practices 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8.	Obedience to God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9.	Obedience to Man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10.	Anger and Personal Rights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11.	How to Study the Bible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12.	Love and Accepting Myself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13.	Personal Relationships with Others</a:t>
            </a:r>
          </a:p>
          <a:p>
            <a:pPr eaLnBrk="1" hangingPunct="1">
              <a:lnSpc>
                <a:spcPct val="80000"/>
              </a:lnSpc>
              <a:spcAft>
                <a:spcPct val="40000"/>
              </a:spcAft>
              <a:buFont typeface="Arial" charset="0"/>
              <a:buNone/>
              <a:defRPr/>
            </a:pPr>
            <a:r>
              <a:rPr lang="en-US" sz="1600" b="1" dirty="0" smtClean="0"/>
              <a:t>14.	Spiritual Power and the Supernatural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83263" y="1651000"/>
          <a:ext cx="1924050" cy="207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46600" y="2032000"/>
          <a:ext cx="4027488" cy="364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</a:p>
        </p:txBody>
      </p:sp>
      <p:sp>
        <p:nvSpPr>
          <p:cNvPr id="308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</a:p>
        </p:txBody>
      </p:sp>
      <p:sp>
        <p:nvSpPr>
          <p:cNvPr id="3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278CA-25BA-4061-B252-D6A5988F08E9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40750" cy="1143000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마음의필요와머리의필요의차이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066800"/>
            <a:ext cx="4575175" cy="556577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나는크리스챤인가</a:t>
            </a:r>
            <a:r>
              <a:rPr lang="en-US" sz="21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성경개론</a:t>
            </a:r>
            <a:endParaRPr lang="en-US" altLang="ko-KR" sz="21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태도</a:t>
            </a:r>
            <a:endParaRPr lang="en-US" sz="21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유혹</a:t>
            </a:r>
            <a:endParaRPr lang="en-US" sz="21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성공적인크리스챤의삶</a:t>
            </a:r>
            <a:endParaRPr lang="en-US" sz="21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실패를통한성장</a:t>
            </a:r>
            <a:endParaRPr lang="en-US" sz="21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크리스챤의관습</a:t>
            </a:r>
            <a:endParaRPr lang="en-US" altLang="ko-KR" sz="21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하나님께대한순종</a:t>
            </a:r>
            <a:endParaRPr lang="en-US" altLang="ko-KR" sz="21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사람에게대한순종</a:t>
            </a:r>
            <a:endParaRPr lang="en-US" altLang="ko-KR" sz="21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분노의개인의권리</a:t>
            </a:r>
            <a:endParaRPr lang="en-US" sz="21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성경을어떻게공부할것인가</a:t>
            </a:r>
            <a:r>
              <a:rPr lang="en-US" sz="21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나자신을사랑하고받아들이는법</a:t>
            </a:r>
            <a:endParaRPr lang="en-US" altLang="ko-KR" sz="21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개인적인대인관계</a:t>
            </a:r>
            <a:endParaRPr lang="en-US" sz="21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100" dirty="0" smtClean="0"/>
              <a:t>개인적인대인관계</a:t>
            </a:r>
            <a:endParaRPr lang="en-US" sz="2100" dirty="0" smtClean="0"/>
          </a:p>
          <a:p>
            <a:endParaRPr lang="en-US" sz="2100" dirty="0" smtClean="0"/>
          </a:p>
          <a:p>
            <a:endParaRPr lang="en-US" sz="21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06/2010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 Course 506.03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5494B-3EE9-4C9D-9ED4-A0261F01126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9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29200" y="2057400"/>
          <a:ext cx="3889375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902fb365c5c66cd7f7e2327bb7f5e967b3cb23b7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</TotalTime>
  <Words>543</Words>
  <Application>Microsoft Office PowerPoint</Application>
  <PresentationFormat>On-screen Show (4:3)</PresentationFormat>
  <Paragraphs>331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맑은 고딕</vt:lpstr>
      <vt:lpstr>Calibri</vt:lpstr>
      <vt:lpstr>Wingdings</vt:lpstr>
      <vt:lpstr>굴림</vt:lpstr>
      <vt:lpstr>Tahoma</vt:lpstr>
      <vt:lpstr>Office Theme</vt:lpstr>
      <vt:lpstr>PowerPoint Presentation</vt:lpstr>
      <vt:lpstr>Overview of the Discipleship Training given to our Students                      학생들에게 주어진 크리스챤 제자훈련방식</vt:lpstr>
      <vt:lpstr>12 Month Overview  12개월 overview</vt:lpstr>
      <vt:lpstr>Group Studies for New Christians</vt:lpstr>
      <vt:lpstr>PowerPoint Presentation</vt:lpstr>
      <vt:lpstr>Group Studies for New Christians</vt:lpstr>
      <vt:lpstr>새신자를위한그룹학습</vt:lpstr>
      <vt:lpstr>Felt Needs vs. Unfelt needs Heart issues         Head Issues</vt:lpstr>
      <vt:lpstr>마음의필요와머리의필요의차이 </vt:lpstr>
      <vt:lpstr>Felt Needs vs. Unfelt needs Heart issues         Head Issues</vt:lpstr>
      <vt:lpstr>마음의필요와머리의필요의차이 </vt:lpstr>
      <vt:lpstr>Felt Needs vs. Unfelt needs Heart issues         Head Issues</vt:lpstr>
      <vt:lpstr>마음의필요와머리의필요의차이 </vt:lpstr>
      <vt:lpstr>Primary Goals for Each GSNC course 각그룹학습의근본적인목표 </vt:lpstr>
      <vt:lpstr>Materials  for Each GSNC course</vt:lpstr>
      <vt:lpstr>Benefits of GSNC approach 가르칠때그룹학습과정의접근방식의유익점</vt:lpstr>
      <vt:lpstr>Possible Limitations of GSNC  approach 그룹학습과정접근방식의제한점들 </vt:lpstr>
      <vt:lpstr>Structure for each GSNC course 학생들의영적인성숙함이다다른정도일수있음 </vt:lpstr>
      <vt:lpstr>Lesson Plans in the Teacher’s Manual 교사메뉴얼의 </vt:lpstr>
      <vt:lpstr>Teacher Training for the GSNC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성경공부의 예</vt:lpstr>
      <vt:lpstr>PowerPoint Presentation</vt:lpstr>
      <vt:lpstr>PowerPoint Presentation</vt:lpstr>
      <vt:lpstr>  Teen Challenge USA teenchallengeusa.com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the  Group Studies  for New Christians</dc:title>
  <dc:creator>staysharp</dc:creator>
  <cp:lastModifiedBy>Gregg</cp:lastModifiedBy>
  <cp:revision>84</cp:revision>
  <dcterms:created xsi:type="dcterms:W3CDTF">2007-03-26T09:44:34Z</dcterms:created>
  <dcterms:modified xsi:type="dcterms:W3CDTF">2013-03-16T02:35:23Z</dcterms:modified>
</cp:coreProperties>
</file>