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57" r:id="rId3"/>
    <p:sldId id="268" r:id="rId4"/>
    <p:sldId id="258" r:id="rId5"/>
    <p:sldId id="259" r:id="rId6"/>
    <p:sldId id="269" r:id="rId7"/>
    <p:sldId id="260" r:id="rId8"/>
    <p:sldId id="261" r:id="rId9"/>
    <p:sldId id="270" r:id="rId10"/>
    <p:sldId id="262" r:id="rId11"/>
    <p:sldId id="263" r:id="rId12"/>
    <p:sldId id="264" r:id="rId13"/>
    <p:sldId id="265" r:id="rId14"/>
    <p:sldId id="266" r:id="rId15"/>
    <p:sldId id="267"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5048AE-38EC-4E91-A99D-7F616696029D}" type="datetimeFigureOut">
              <a:rPr lang="en-US" smtClean="0"/>
              <a:t>11/25/2009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481FF4-EABF-4185-98E1-F6B1108FE16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r>
              <a:rPr lang="en-US" smtClean="0"/>
              <a:t>Nov. 24, 2009</a:t>
            </a:r>
            <a:endParaRPr lang="en-US"/>
          </a:p>
        </p:txBody>
      </p:sp>
      <p:sp>
        <p:nvSpPr>
          <p:cNvPr id="16" name="Slide Number Placeholder 15"/>
          <p:cNvSpPr>
            <a:spLocks noGrp="1"/>
          </p:cNvSpPr>
          <p:nvPr>
            <p:ph type="sldNum" sz="quarter" idx="11"/>
          </p:nvPr>
        </p:nvSpPr>
        <p:spPr/>
        <p:txBody>
          <a:bodyPr/>
          <a:lstStyle/>
          <a:p>
            <a:fld id="{18B6C869-858F-7B48-8327-72DA3DDB58F6}"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R702:04 Bee Keeping Kyrgyzstan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Nov. 24, 2009</a:t>
            </a:r>
            <a:endParaRPr lang="en-US"/>
          </a:p>
        </p:txBody>
      </p:sp>
      <p:sp>
        <p:nvSpPr>
          <p:cNvPr id="5" name="Footer Placeholder 4"/>
          <p:cNvSpPr>
            <a:spLocks noGrp="1"/>
          </p:cNvSpPr>
          <p:nvPr>
            <p:ph type="ftr" sz="quarter" idx="11"/>
          </p:nvPr>
        </p:nvSpPr>
        <p:spPr/>
        <p:txBody>
          <a:bodyPr/>
          <a:lstStyle/>
          <a:p>
            <a:r>
              <a:rPr lang="en-US" smtClean="0"/>
              <a:t>R702:04 Bee Keeping Kyrgyzstan</a:t>
            </a:r>
            <a:endParaRPr lang="en-US"/>
          </a:p>
        </p:txBody>
      </p:sp>
      <p:sp>
        <p:nvSpPr>
          <p:cNvPr id="6" name="Slide Number Placeholder 5"/>
          <p:cNvSpPr>
            <a:spLocks noGrp="1"/>
          </p:cNvSpPr>
          <p:nvPr>
            <p:ph type="sldNum" sz="quarter" idx="12"/>
          </p:nvPr>
        </p:nvSpPr>
        <p:spPr/>
        <p:txBody>
          <a:bodyPr/>
          <a:lstStyle/>
          <a:p>
            <a:fld id="{18B6C869-858F-7B48-8327-72DA3DDB58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Nov. 24, 2009</a:t>
            </a:r>
            <a:endParaRPr lang="en-US"/>
          </a:p>
        </p:txBody>
      </p:sp>
      <p:sp>
        <p:nvSpPr>
          <p:cNvPr id="5" name="Footer Placeholder 4"/>
          <p:cNvSpPr>
            <a:spLocks noGrp="1"/>
          </p:cNvSpPr>
          <p:nvPr>
            <p:ph type="ftr" sz="quarter" idx="11"/>
          </p:nvPr>
        </p:nvSpPr>
        <p:spPr/>
        <p:txBody>
          <a:bodyPr/>
          <a:lstStyle/>
          <a:p>
            <a:r>
              <a:rPr lang="en-US" smtClean="0"/>
              <a:t>R702:04 Bee Keeping Kyrgyzstan</a:t>
            </a:r>
            <a:endParaRPr lang="en-US"/>
          </a:p>
        </p:txBody>
      </p:sp>
      <p:sp>
        <p:nvSpPr>
          <p:cNvPr id="6" name="Slide Number Placeholder 5"/>
          <p:cNvSpPr>
            <a:spLocks noGrp="1"/>
          </p:cNvSpPr>
          <p:nvPr>
            <p:ph type="sldNum" sz="quarter" idx="12"/>
          </p:nvPr>
        </p:nvSpPr>
        <p:spPr/>
        <p:txBody>
          <a:bodyPr/>
          <a:lstStyle/>
          <a:p>
            <a:fld id="{18B6C869-858F-7B48-8327-72DA3DDB58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r>
              <a:rPr lang="en-US" smtClean="0"/>
              <a:t>Nov. 24, 2009</a:t>
            </a:r>
            <a:endParaRPr lang="en-US"/>
          </a:p>
        </p:txBody>
      </p:sp>
      <p:sp>
        <p:nvSpPr>
          <p:cNvPr id="15" name="Slide Number Placeholder 14"/>
          <p:cNvSpPr>
            <a:spLocks noGrp="1"/>
          </p:cNvSpPr>
          <p:nvPr>
            <p:ph type="sldNum" sz="quarter" idx="15"/>
          </p:nvPr>
        </p:nvSpPr>
        <p:spPr/>
        <p:txBody>
          <a:bodyPr/>
          <a:lstStyle>
            <a:lvl1pPr algn="ctr">
              <a:defRPr/>
            </a:lvl1pPr>
          </a:lstStyle>
          <a:p>
            <a:fld id="{18B6C869-858F-7B48-8327-72DA3DDB58F6}"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R702:04 Bee Keeping Kyrgyzstan</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 24, 2009</a:t>
            </a:r>
            <a:endParaRPr lang="en-US"/>
          </a:p>
        </p:txBody>
      </p:sp>
      <p:sp>
        <p:nvSpPr>
          <p:cNvPr id="5" name="Footer Placeholder 4"/>
          <p:cNvSpPr>
            <a:spLocks noGrp="1"/>
          </p:cNvSpPr>
          <p:nvPr>
            <p:ph type="ftr" sz="quarter" idx="11"/>
          </p:nvPr>
        </p:nvSpPr>
        <p:spPr/>
        <p:txBody>
          <a:bodyPr/>
          <a:lstStyle/>
          <a:p>
            <a:r>
              <a:rPr lang="en-US" smtClean="0"/>
              <a:t>R702:04 Bee Keeping Kyrgyzstan</a:t>
            </a:r>
            <a:endParaRPr lang="en-US"/>
          </a:p>
        </p:txBody>
      </p:sp>
      <p:sp>
        <p:nvSpPr>
          <p:cNvPr id="6" name="Slide Number Placeholder 5"/>
          <p:cNvSpPr>
            <a:spLocks noGrp="1"/>
          </p:cNvSpPr>
          <p:nvPr>
            <p:ph type="sldNum" sz="quarter" idx="12"/>
          </p:nvPr>
        </p:nvSpPr>
        <p:spPr/>
        <p:txBody>
          <a:bodyPr/>
          <a:lstStyle/>
          <a:p>
            <a:fld id="{18B6C869-858F-7B48-8327-72DA3DDB58F6}"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Nov. 24, 2009</a:t>
            </a:r>
            <a:endParaRPr lang="en-US"/>
          </a:p>
        </p:txBody>
      </p:sp>
      <p:sp>
        <p:nvSpPr>
          <p:cNvPr id="6" name="Footer Placeholder 5"/>
          <p:cNvSpPr>
            <a:spLocks noGrp="1"/>
          </p:cNvSpPr>
          <p:nvPr>
            <p:ph type="ftr" sz="quarter" idx="11"/>
          </p:nvPr>
        </p:nvSpPr>
        <p:spPr/>
        <p:txBody>
          <a:bodyPr/>
          <a:lstStyle/>
          <a:p>
            <a:r>
              <a:rPr lang="en-US" smtClean="0"/>
              <a:t>R702:04 Bee Keeping Kyrgyzstan</a:t>
            </a:r>
            <a:endParaRPr lang="en-US"/>
          </a:p>
        </p:txBody>
      </p:sp>
      <p:sp>
        <p:nvSpPr>
          <p:cNvPr id="7" name="Slide Number Placeholder 6"/>
          <p:cNvSpPr>
            <a:spLocks noGrp="1"/>
          </p:cNvSpPr>
          <p:nvPr>
            <p:ph type="sldNum" sz="quarter" idx="12"/>
          </p:nvPr>
        </p:nvSpPr>
        <p:spPr/>
        <p:txBody>
          <a:bodyPr/>
          <a:lstStyle/>
          <a:p>
            <a:fld id="{18B6C869-858F-7B48-8327-72DA3DDB58F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8B6C869-858F-7B48-8327-72DA3DDB58F6}"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R702:04 Bee Keeping Kyrgyzstan</a:t>
            </a:r>
            <a:endParaRPr lang="en-US"/>
          </a:p>
        </p:txBody>
      </p:sp>
      <p:sp>
        <p:nvSpPr>
          <p:cNvPr id="7" name="Date Placeholder 6"/>
          <p:cNvSpPr>
            <a:spLocks noGrp="1"/>
          </p:cNvSpPr>
          <p:nvPr>
            <p:ph type="dt" sz="half" idx="10"/>
          </p:nvPr>
        </p:nvSpPr>
        <p:spPr/>
        <p:txBody>
          <a:bodyPr/>
          <a:lstStyle/>
          <a:p>
            <a:r>
              <a:rPr lang="en-US" smtClean="0"/>
              <a:t>Nov. 24, 2009</a:t>
            </a: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Nov. 24, 2009</a:t>
            </a:r>
            <a:endParaRPr lang="en-US"/>
          </a:p>
        </p:txBody>
      </p:sp>
      <p:sp>
        <p:nvSpPr>
          <p:cNvPr id="4" name="Footer Placeholder 3"/>
          <p:cNvSpPr>
            <a:spLocks noGrp="1"/>
          </p:cNvSpPr>
          <p:nvPr>
            <p:ph type="ftr" sz="quarter" idx="11"/>
          </p:nvPr>
        </p:nvSpPr>
        <p:spPr/>
        <p:txBody>
          <a:bodyPr/>
          <a:lstStyle/>
          <a:p>
            <a:r>
              <a:rPr lang="en-US" smtClean="0"/>
              <a:t>R702:04 Bee Keeping Kyrgyzstan</a:t>
            </a:r>
            <a:endParaRPr lang="en-US"/>
          </a:p>
        </p:txBody>
      </p:sp>
      <p:sp>
        <p:nvSpPr>
          <p:cNvPr id="5" name="Slide Number Placeholder 4"/>
          <p:cNvSpPr>
            <a:spLocks noGrp="1"/>
          </p:cNvSpPr>
          <p:nvPr>
            <p:ph type="sldNum" sz="quarter" idx="12"/>
          </p:nvPr>
        </p:nvSpPr>
        <p:spPr/>
        <p:txBody>
          <a:bodyPr/>
          <a:lstStyle/>
          <a:p>
            <a:fld id="{18B6C869-858F-7B48-8327-72DA3DDB58F6}"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 24, 2009</a:t>
            </a:r>
            <a:endParaRPr lang="en-US"/>
          </a:p>
        </p:txBody>
      </p:sp>
      <p:sp>
        <p:nvSpPr>
          <p:cNvPr id="3" name="Footer Placeholder 2"/>
          <p:cNvSpPr>
            <a:spLocks noGrp="1"/>
          </p:cNvSpPr>
          <p:nvPr>
            <p:ph type="ftr" sz="quarter" idx="11"/>
          </p:nvPr>
        </p:nvSpPr>
        <p:spPr/>
        <p:txBody>
          <a:bodyPr/>
          <a:lstStyle/>
          <a:p>
            <a:r>
              <a:rPr lang="en-US" smtClean="0"/>
              <a:t>R702:04 Bee Keeping Kyrgyzstan</a:t>
            </a:r>
            <a:endParaRPr lang="en-US"/>
          </a:p>
        </p:txBody>
      </p:sp>
      <p:sp>
        <p:nvSpPr>
          <p:cNvPr id="4" name="Slide Number Placeholder 3"/>
          <p:cNvSpPr>
            <a:spLocks noGrp="1"/>
          </p:cNvSpPr>
          <p:nvPr>
            <p:ph type="sldNum" sz="quarter" idx="12"/>
          </p:nvPr>
        </p:nvSpPr>
        <p:spPr/>
        <p:txBody>
          <a:bodyPr/>
          <a:lstStyle/>
          <a:p>
            <a:fld id="{18B6C869-858F-7B48-8327-72DA3DDB58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r>
              <a:rPr lang="en-US" smtClean="0"/>
              <a:t>Nov. 24, 2009</a:t>
            </a:r>
            <a:endParaRPr lang="en-US"/>
          </a:p>
        </p:txBody>
      </p:sp>
      <p:sp>
        <p:nvSpPr>
          <p:cNvPr id="9" name="Slide Number Placeholder 8"/>
          <p:cNvSpPr>
            <a:spLocks noGrp="1"/>
          </p:cNvSpPr>
          <p:nvPr>
            <p:ph type="sldNum" sz="quarter" idx="15"/>
          </p:nvPr>
        </p:nvSpPr>
        <p:spPr/>
        <p:txBody>
          <a:bodyPr/>
          <a:lstStyle/>
          <a:p>
            <a:fld id="{18B6C869-858F-7B48-8327-72DA3DDB58F6}"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R702:04 Bee Keeping Kyrgyzstan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r>
              <a:rPr lang="en-US" smtClean="0"/>
              <a:t>Nov. 24, 2009</a:t>
            </a:r>
            <a:endParaRPr lang="en-US"/>
          </a:p>
        </p:txBody>
      </p:sp>
      <p:sp>
        <p:nvSpPr>
          <p:cNvPr id="9" name="Slide Number Placeholder 8"/>
          <p:cNvSpPr>
            <a:spLocks noGrp="1"/>
          </p:cNvSpPr>
          <p:nvPr>
            <p:ph type="sldNum" sz="quarter" idx="11"/>
          </p:nvPr>
        </p:nvSpPr>
        <p:spPr/>
        <p:txBody>
          <a:bodyPr/>
          <a:lstStyle/>
          <a:p>
            <a:fld id="{18B6C869-858F-7B48-8327-72DA3DDB58F6}"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R702:04 Bee Keeping Kyrgyzstan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r>
              <a:rPr lang="en-US" smtClean="0"/>
              <a:t>Nov. 24, 2009</a:t>
            </a: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R702:04 Bee Keeping Kyrgyzstan</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8B6C869-858F-7B48-8327-72DA3DDB58F6}"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135672"/>
            <a:ext cx="8305800" cy="2368175"/>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b="1" dirty="0" err="1" smtClean="0"/>
              <a:t>Seraphimovka</a:t>
            </a:r>
            <a:r>
              <a:rPr lang="en-US" b="1" dirty="0" smtClean="0"/>
              <a:t>, Kyrgyzstan</a:t>
            </a:r>
            <a:r>
              <a:rPr lang="en-US" dirty="0" smtClean="0"/>
              <a:t> </a:t>
            </a:r>
            <a:r>
              <a:rPr lang="en-US" b="1" dirty="0" smtClean="0"/>
              <a:t> </a:t>
            </a:r>
            <a:r>
              <a:rPr lang="en-US" dirty="0" smtClean="0"/>
              <a:t/>
            </a:r>
            <a:br>
              <a:rPr lang="en-US" dirty="0" smtClean="0"/>
            </a:br>
            <a:r>
              <a:rPr lang="en-US" b="1" dirty="0" smtClean="0"/>
              <a:t> </a:t>
            </a:r>
            <a:br>
              <a:rPr lang="en-US" b="1" dirty="0" smtClean="0"/>
            </a:br>
            <a:r>
              <a:rPr lang="en-US" sz="4000" b="1" dirty="0" smtClean="0"/>
              <a:t>Bee Keeping </a:t>
            </a:r>
            <a:r>
              <a:rPr lang="en-US" b="1" dirty="0" smtClean="0"/>
              <a:t/>
            </a:r>
            <a:br>
              <a:rPr lang="en-US" b="1" dirty="0" smtClean="0"/>
            </a:br>
            <a:r>
              <a:rPr lang="en-US" b="1" dirty="0" smtClean="0"/>
              <a:t/>
            </a:r>
            <a:br>
              <a:rPr lang="en-US" b="1" dirty="0" smtClean="0"/>
            </a:br>
            <a:r>
              <a:rPr lang="en-US" sz="3600" b="1" dirty="0" smtClean="0"/>
              <a:t>Started April, 2009  </a:t>
            </a:r>
            <a:r>
              <a:rPr lang="en-US" dirty="0" smtClean="0"/>
              <a:t/>
            </a:r>
            <a:br>
              <a:rPr lang="en-US" dirty="0" smtClean="0"/>
            </a:br>
            <a:r>
              <a:rPr lang="en-US" dirty="0" smtClean="0"/>
              <a:t/>
            </a:r>
            <a:br>
              <a:rPr lang="en-US" dirty="0" smtClean="0"/>
            </a:br>
            <a:endParaRPr lang="en-US" dirty="0"/>
          </a:p>
        </p:txBody>
      </p:sp>
      <p:pic>
        <p:nvPicPr>
          <p:cNvPr id="4" name="Picture 3" descr="honeycomb_large.jpg"/>
          <p:cNvPicPr>
            <a:picLocks noChangeAspect="1"/>
          </p:cNvPicPr>
          <p:nvPr/>
        </p:nvPicPr>
        <p:blipFill>
          <a:blip r:embed="rId2">
            <a:alphaModFix amt="14000"/>
          </a:blip>
          <a:stretch>
            <a:fillRect/>
          </a:stretch>
        </p:blipFill>
        <p:spPr>
          <a:xfrm>
            <a:off x="1104862" y="706131"/>
            <a:ext cx="7056755" cy="4876803"/>
          </a:xfrm>
          <a:prstGeom prst="rect">
            <a:avLst/>
          </a:prstGeom>
          <a:effectLst>
            <a:softEdge rad="215900"/>
          </a:effectLst>
        </p:spPr>
      </p:pic>
      <p:sp>
        <p:nvSpPr>
          <p:cNvPr id="5" name="Date Placeholder 4"/>
          <p:cNvSpPr>
            <a:spLocks noGrp="1"/>
          </p:cNvSpPr>
          <p:nvPr>
            <p:ph type="dt" sz="half" idx="10"/>
          </p:nvPr>
        </p:nvSpPr>
        <p:spPr/>
        <p:txBody>
          <a:bodyPr/>
          <a:lstStyle/>
          <a:p>
            <a:r>
              <a:rPr lang="en-US" smtClean="0"/>
              <a:t>Nov. 24, 2009</a:t>
            </a:r>
            <a:endParaRPr lang="en-US"/>
          </a:p>
        </p:txBody>
      </p:sp>
      <p:sp>
        <p:nvSpPr>
          <p:cNvPr id="6" name="Slide Number Placeholder 5"/>
          <p:cNvSpPr>
            <a:spLocks noGrp="1"/>
          </p:cNvSpPr>
          <p:nvPr>
            <p:ph type="sldNum" sz="quarter" idx="11"/>
          </p:nvPr>
        </p:nvSpPr>
        <p:spPr/>
        <p:txBody>
          <a:bodyPr/>
          <a:lstStyle/>
          <a:p>
            <a:fld id="{18B6C869-858F-7B48-8327-72DA3DDB58F6}" type="slidenum">
              <a:rPr lang="en-US" smtClean="0"/>
              <a:pPr/>
              <a:t>1</a:t>
            </a:fld>
            <a:endParaRPr lang="en-US"/>
          </a:p>
        </p:txBody>
      </p:sp>
      <p:sp>
        <p:nvSpPr>
          <p:cNvPr id="7" name="Footer Placeholder 6"/>
          <p:cNvSpPr>
            <a:spLocks noGrp="1"/>
          </p:cNvSpPr>
          <p:nvPr>
            <p:ph type="ftr" sz="quarter" idx="12"/>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36171"/>
            <a:ext cx="8229600" cy="5355772"/>
          </a:xfrm>
        </p:spPr>
        <p:txBody>
          <a:bodyPr>
            <a:normAutofit fontScale="25000" lnSpcReduction="20000"/>
          </a:bodyPr>
          <a:lstStyle/>
          <a:p>
            <a:r>
              <a:rPr lang="en-US" sz="10400" dirty="0" smtClean="0"/>
              <a:t>Throughout the start up and first summer of this project God has strategically placed people to help us begin well. </a:t>
            </a:r>
          </a:p>
          <a:p>
            <a:r>
              <a:rPr lang="en-US" sz="10400" dirty="0" smtClean="0"/>
              <a:t>Having </a:t>
            </a:r>
            <a:r>
              <a:rPr lang="en-US" sz="10400" dirty="0" smtClean="0"/>
              <a:t>new hives constructed, purchasing used hives to be able to expand next year, having a student  who has worked with bees previously,  purchasing the original 53 families of bees… all of this has been an experience that has increased our faith as we have seen God move and work. </a:t>
            </a:r>
            <a:endParaRPr lang="en-US" sz="10400" dirty="0" smtClean="0"/>
          </a:p>
          <a:p>
            <a:r>
              <a:rPr lang="en-US" sz="10400" dirty="0" smtClean="0"/>
              <a:t>In </a:t>
            </a:r>
            <a:r>
              <a:rPr lang="en-US" sz="10400" dirty="0" smtClean="0"/>
              <a:t>particular it was so encouraging to see our students embrace the project as they realized that they could learn new skills that would make them employable. This project provides real vocational training for students who want to learn the trade of bee keeping while yielding real profit that will help the operations budget to be met. </a:t>
            </a:r>
          </a:p>
          <a:p>
            <a:r>
              <a:rPr lang="en-US" sz="10400" dirty="0" smtClean="0"/>
              <a:t> </a:t>
            </a:r>
          </a:p>
          <a:p>
            <a:endParaRPr lang="en-US" dirty="0"/>
          </a:p>
        </p:txBody>
      </p:sp>
      <p:sp>
        <p:nvSpPr>
          <p:cNvPr id="3" name="Title 2"/>
          <p:cNvSpPr>
            <a:spLocks noGrp="1"/>
          </p:cNvSpPr>
          <p:nvPr>
            <p:ph type="title"/>
          </p:nvPr>
        </p:nvSpPr>
        <p:spPr>
          <a:xfrm>
            <a:off x="457200" y="152400"/>
            <a:ext cx="8229600" cy="783771"/>
          </a:xfrm>
        </p:spPr>
        <p:txBody>
          <a:bodyPr/>
          <a:lstStyle/>
          <a:p>
            <a:pPr algn="ctr"/>
            <a:r>
              <a:rPr lang="en-US" dirty="0" smtClean="0"/>
              <a:t>Testimony</a:t>
            </a:r>
            <a:endParaRPr lang="en-US" dirty="0"/>
          </a:p>
        </p:txBody>
      </p:sp>
      <p:sp>
        <p:nvSpPr>
          <p:cNvPr id="4" name="Date Placeholder 3"/>
          <p:cNvSpPr>
            <a:spLocks noGrp="1"/>
          </p:cNvSpPr>
          <p:nvPr>
            <p:ph type="dt" sz="half" idx="14"/>
          </p:nvPr>
        </p:nvSpPr>
        <p:spPr/>
        <p:txBody>
          <a:bodyPr/>
          <a:lstStyle/>
          <a:p>
            <a:r>
              <a:rPr lang="en-US" smtClean="0"/>
              <a:t>Nov. 24, 2009</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10</a:t>
            </a:fld>
            <a:endParaRPr lang="en-US"/>
          </a:p>
        </p:txBody>
      </p:sp>
      <p:sp>
        <p:nvSpPr>
          <p:cNvPr id="6" name="Footer Placeholder 5"/>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Location, breed of bees available, availability of other skilled bee keepers who are willing to help get the project started by providing instruction in one or two day blocks at appropriate phases of honey production, local market issues.</a:t>
            </a:r>
          </a:p>
          <a:p>
            <a:endParaRPr lang="en-US" dirty="0"/>
          </a:p>
        </p:txBody>
      </p:sp>
      <p:sp>
        <p:nvSpPr>
          <p:cNvPr id="3" name="Title 2"/>
          <p:cNvSpPr>
            <a:spLocks noGrp="1"/>
          </p:cNvSpPr>
          <p:nvPr>
            <p:ph type="title"/>
          </p:nvPr>
        </p:nvSpPr>
        <p:spPr/>
        <p:txBody>
          <a:bodyPr>
            <a:normAutofit fontScale="90000"/>
          </a:bodyPr>
          <a:lstStyle/>
          <a:p>
            <a:r>
              <a:rPr lang="en-US" dirty="0" smtClean="0"/>
              <a:t>Things to consider before starting…	</a:t>
            </a:r>
            <a:endParaRPr lang="en-US" dirty="0"/>
          </a:p>
        </p:txBody>
      </p:sp>
      <p:pic>
        <p:nvPicPr>
          <p:cNvPr id="5" name="Picture 4" descr="Uncapping the Honey Comb.jpg"/>
          <p:cNvPicPr>
            <a:picLocks noChangeAspect="1"/>
          </p:cNvPicPr>
          <p:nvPr/>
        </p:nvPicPr>
        <p:blipFill>
          <a:blip r:embed="rId2"/>
          <a:stretch>
            <a:fillRect/>
          </a:stretch>
        </p:blipFill>
        <p:spPr>
          <a:xfrm>
            <a:off x="3663247" y="3117849"/>
            <a:ext cx="4761089" cy="3570817"/>
          </a:xfrm>
          <a:prstGeom prst="rect">
            <a:avLst/>
          </a:prstGeom>
          <a:effectLst>
            <a:softEdge rad="177800"/>
          </a:effectLst>
        </p:spPr>
      </p:pic>
      <p:sp>
        <p:nvSpPr>
          <p:cNvPr id="6" name="Date Placeholder 5"/>
          <p:cNvSpPr>
            <a:spLocks noGrp="1"/>
          </p:cNvSpPr>
          <p:nvPr>
            <p:ph type="dt" sz="half" idx="14"/>
          </p:nvPr>
        </p:nvSpPr>
        <p:spPr/>
        <p:txBody>
          <a:bodyPr/>
          <a:lstStyle/>
          <a:p>
            <a:r>
              <a:rPr lang="en-US" smtClean="0"/>
              <a:t>Nov. 24, 2009</a:t>
            </a:r>
            <a:endParaRPr lang="en-US"/>
          </a:p>
        </p:txBody>
      </p:sp>
      <p:sp>
        <p:nvSpPr>
          <p:cNvPr id="7" name="Slide Number Placeholder 6"/>
          <p:cNvSpPr>
            <a:spLocks noGrp="1"/>
          </p:cNvSpPr>
          <p:nvPr>
            <p:ph type="sldNum" sz="quarter" idx="15"/>
          </p:nvPr>
        </p:nvSpPr>
        <p:spPr/>
        <p:txBody>
          <a:bodyPr/>
          <a:lstStyle/>
          <a:p>
            <a:fld id="{18B6C869-858F-7B48-8327-72DA3DDB58F6}" type="slidenum">
              <a:rPr lang="en-US" smtClean="0"/>
              <a:pPr/>
              <a:t>11</a:t>
            </a:fld>
            <a:endParaRPr lang="en-US"/>
          </a:p>
        </p:txBody>
      </p:sp>
      <p:sp>
        <p:nvSpPr>
          <p:cNvPr id="8" name="Footer Placeholder 7"/>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educational challenge. It is imperative that the project director be able to put there hands to the work. There are decisions that are made through the season that must be made by the director and not students or junior staff. If you really don’t understand or aren’t willing to learn about bees, then you should not attempt this project. The project director must be able to do each phase of the work, and if needed be an active participant in the work. </a:t>
            </a:r>
            <a:endParaRPr lang="en-US" dirty="0"/>
          </a:p>
        </p:txBody>
      </p:sp>
      <p:sp>
        <p:nvSpPr>
          <p:cNvPr id="3" name="Title 2"/>
          <p:cNvSpPr>
            <a:spLocks noGrp="1"/>
          </p:cNvSpPr>
          <p:nvPr>
            <p:ph type="title"/>
          </p:nvPr>
        </p:nvSpPr>
        <p:spPr/>
        <p:txBody>
          <a:bodyPr/>
          <a:lstStyle/>
          <a:p>
            <a:r>
              <a:rPr lang="en-US" dirty="0" smtClean="0"/>
              <a:t>Problems with this project…	</a:t>
            </a:r>
            <a:endParaRPr lang="en-US" dirty="0"/>
          </a:p>
        </p:txBody>
      </p:sp>
      <p:sp>
        <p:nvSpPr>
          <p:cNvPr id="4" name="Date Placeholder 3"/>
          <p:cNvSpPr>
            <a:spLocks noGrp="1"/>
          </p:cNvSpPr>
          <p:nvPr>
            <p:ph type="dt" sz="half" idx="14"/>
          </p:nvPr>
        </p:nvSpPr>
        <p:spPr/>
        <p:txBody>
          <a:bodyPr/>
          <a:lstStyle/>
          <a:p>
            <a:r>
              <a:rPr lang="en-US" smtClean="0"/>
              <a:t>Nov. 24, 2009</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12</a:t>
            </a:fld>
            <a:endParaRPr lang="en-US"/>
          </a:p>
        </p:txBody>
      </p:sp>
      <p:sp>
        <p:nvSpPr>
          <p:cNvPr id="6" name="Footer Placeholder 5"/>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would gather all the necessary accessories two months prior to purchasing new families of bees- which happens at the end of April, first of May. </a:t>
            </a:r>
            <a:endParaRPr lang="en-US" dirty="0"/>
          </a:p>
        </p:txBody>
      </p:sp>
      <p:sp>
        <p:nvSpPr>
          <p:cNvPr id="3" name="Title 2"/>
          <p:cNvSpPr>
            <a:spLocks noGrp="1"/>
          </p:cNvSpPr>
          <p:nvPr>
            <p:ph type="title"/>
          </p:nvPr>
        </p:nvSpPr>
        <p:spPr/>
        <p:txBody>
          <a:bodyPr/>
          <a:lstStyle/>
          <a:p>
            <a:r>
              <a:rPr lang="en-US" dirty="0" smtClean="0"/>
              <a:t>What we’d do differently…</a:t>
            </a:r>
            <a:endParaRPr lang="en-US" dirty="0"/>
          </a:p>
        </p:txBody>
      </p:sp>
      <p:pic>
        <p:nvPicPr>
          <p:cNvPr id="4" name="Picture 3" descr="53 Families of Bees.jpg"/>
          <p:cNvPicPr>
            <a:picLocks noChangeAspect="1"/>
          </p:cNvPicPr>
          <p:nvPr/>
        </p:nvPicPr>
        <p:blipFill>
          <a:blip r:embed="rId2"/>
          <a:stretch>
            <a:fillRect/>
          </a:stretch>
        </p:blipFill>
        <p:spPr>
          <a:xfrm>
            <a:off x="2208388" y="2935111"/>
            <a:ext cx="4905491" cy="3679119"/>
          </a:xfrm>
          <a:prstGeom prst="rect">
            <a:avLst/>
          </a:prstGeom>
          <a:effectLst>
            <a:softEdge rad="152400"/>
          </a:effectLst>
        </p:spPr>
      </p:pic>
      <p:sp>
        <p:nvSpPr>
          <p:cNvPr id="5" name="Date Placeholder 4"/>
          <p:cNvSpPr>
            <a:spLocks noGrp="1"/>
          </p:cNvSpPr>
          <p:nvPr>
            <p:ph type="dt" sz="half" idx="14"/>
          </p:nvPr>
        </p:nvSpPr>
        <p:spPr/>
        <p:txBody>
          <a:bodyPr/>
          <a:lstStyle/>
          <a:p>
            <a:r>
              <a:rPr lang="en-US" smtClean="0"/>
              <a:t>Nov. 24, 2009</a:t>
            </a:r>
            <a:endParaRPr lang="en-US"/>
          </a:p>
        </p:txBody>
      </p:sp>
      <p:sp>
        <p:nvSpPr>
          <p:cNvPr id="6" name="Slide Number Placeholder 5"/>
          <p:cNvSpPr>
            <a:spLocks noGrp="1"/>
          </p:cNvSpPr>
          <p:nvPr>
            <p:ph type="sldNum" sz="quarter" idx="15"/>
          </p:nvPr>
        </p:nvSpPr>
        <p:spPr/>
        <p:txBody>
          <a:bodyPr/>
          <a:lstStyle/>
          <a:p>
            <a:fld id="{18B6C869-858F-7B48-8327-72DA3DDB58F6}" type="slidenum">
              <a:rPr lang="en-US" smtClean="0"/>
              <a:pPr/>
              <a:t>13</a:t>
            </a:fld>
            <a:endParaRPr lang="en-US"/>
          </a:p>
        </p:txBody>
      </p:sp>
      <p:sp>
        <p:nvSpPr>
          <p:cNvPr id="7" name="Footer Placeholder 6"/>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4514982" cy="4572000"/>
          </a:xfrm>
        </p:spPr>
        <p:txBody>
          <a:bodyPr/>
          <a:lstStyle/>
          <a:p>
            <a:r>
              <a:rPr lang="en-US" dirty="0" smtClean="0"/>
              <a:t>To sell quality honey at a median price in a package that is a little bit nicer than others are using. Also we </a:t>
            </a:r>
            <a:r>
              <a:rPr lang="en-US" dirty="0" smtClean="0"/>
              <a:t/>
            </a:r>
            <a:br>
              <a:rPr lang="en-US" dirty="0" smtClean="0"/>
            </a:br>
            <a:r>
              <a:rPr lang="en-US" dirty="0" smtClean="0"/>
              <a:t>are </a:t>
            </a:r>
            <a:r>
              <a:rPr lang="en-US" dirty="0" smtClean="0"/>
              <a:t>working to develop a reputation for honest measure and pure, undiluted honey. </a:t>
            </a:r>
            <a:endParaRPr lang="en-US" dirty="0"/>
          </a:p>
        </p:txBody>
      </p:sp>
      <p:sp>
        <p:nvSpPr>
          <p:cNvPr id="3" name="Title 2"/>
          <p:cNvSpPr>
            <a:spLocks noGrp="1"/>
          </p:cNvSpPr>
          <p:nvPr>
            <p:ph type="title"/>
          </p:nvPr>
        </p:nvSpPr>
        <p:spPr/>
        <p:txBody>
          <a:bodyPr/>
          <a:lstStyle/>
          <a:p>
            <a:pPr algn="ctr"/>
            <a:r>
              <a:rPr lang="en-US" dirty="0" smtClean="0"/>
              <a:t>Marketing Strategy</a:t>
            </a:r>
            <a:endParaRPr lang="en-US" dirty="0"/>
          </a:p>
        </p:txBody>
      </p:sp>
      <p:pic>
        <p:nvPicPr>
          <p:cNvPr id="5" name="Picture 4" descr="Pouring Honey into a Storage Jug.jpg"/>
          <p:cNvPicPr>
            <a:picLocks noChangeAspect="1"/>
          </p:cNvPicPr>
          <p:nvPr/>
        </p:nvPicPr>
        <p:blipFill>
          <a:blip r:embed="rId2"/>
          <a:stretch>
            <a:fillRect/>
          </a:stretch>
        </p:blipFill>
        <p:spPr>
          <a:xfrm>
            <a:off x="4755444" y="1235016"/>
            <a:ext cx="4217238" cy="5622984"/>
          </a:xfrm>
          <a:prstGeom prst="rect">
            <a:avLst/>
          </a:prstGeom>
          <a:effectLst>
            <a:softEdge rad="228600"/>
          </a:effectLst>
        </p:spPr>
      </p:pic>
      <p:sp>
        <p:nvSpPr>
          <p:cNvPr id="6" name="Date Placeholder 5"/>
          <p:cNvSpPr>
            <a:spLocks noGrp="1"/>
          </p:cNvSpPr>
          <p:nvPr>
            <p:ph type="dt" sz="half" idx="14"/>
          </p:nvPr>
        </p:nvSpPr>
        <p:spPr/>
        <p:txBody>
          <a:bodyPr/>
          <a:lstStyle/>
          <a:p>
            <a:r>
              <a:rPr lang="en-US" smtClean="0"/>
              <a:t>Nov. 24, 2009</a:t>
            </a:r>
            <a:endParaRPr lang="en-US"/>
          </a:p>
        </p:txBody>
      </p:sp>
      <p:sp>
        <p:nvSpPr>
          <p:cNvPr id="7" name="Slide Number Placeholder 6"/>
          <p:cNvSpPr>
            <a:spLocks noGrp="1"/>
          </p:cNvSpPr>
          <p:nvPr>
            <p:ph type="sldNum" sz="quarter" idx="15"/>
          </p:nvPr>
        </p:nvSpPr>
        <p:spPr/>
        <p:txBody>
          <a:bodyPr/>
          <a:lstStyle/>
          <a:p>
            <a:fld id="{18B6C869-858F-7B48-8327-72DA3DDB58F6}" type="slidenum">
              <a:rPr lang="en-US" smtClean="0"/>
              <a:pPr/>
              <a:t>14</a:t>
            </a:fld>
            <a:endParaRPr lang="en-US"/>
          </a:p>
        </p:txBody>
      </p:sp>
      <p:sp>
        <p:nvSpPr>
          <p:cNvPr id="8" name="Footer Placeholder 7"/>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Contact:</a:t>
            </a:r>
          </a:p>
          <a:p>
            <a:pPr>
              <a:buNone/>
            </a:pPr>
            <a:r>
              <a:rPr lang="en-US" dirty="0" smtClean="0"/>
              <a:t>Lewis Johnson</a:t>
            </a:r>
          </a:p>
          <a:p>
            <a:pPr>
              <a:buNone/>
            </a:pPr>
            <a:r>
              <a:rPr lang="en-US" b="1" dirty="0" err="1" smtClean="0"/>
              <a:t>lewisdjohnson@swissmail.org</a:t>
            </a:r>
            <a:r>
              <a:rPr lang="en-US" dirty="0" smtClean="0"/>
              <a:t> </a:t>
            </a:r>
            <a:r>
              <a:rPr lang="en-US" b="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For more information on this project…</a:t>
            </a:r>
            <a:endParaRPr lang="en-US" dirty="0"/>
          </a:p>
        </p:txBody>
      </p:sp>
      <p:sp>
        <p:nvSpPr>
          <p:cNvPr id="4" name="Date Placeholder 3"/>
          <p:cNvSpPr>
            <a:spLocks noGrp="1"/>
          </p:cNvSpPr>
          <p:nvPr>
            <p:ph type="dt" sz="half" idx="14"/>
          </p:nvPr>
        </p:nvSpPr>
        <p:spPr/>
        <p:txBody>
          <a:bodyPr/>
          <a:lstStyle/>
          <a:p>
            <a:r>
              <a:rPr lang="en-US" smtClean="0"/>
              <a:t>Nov. 24, 2009</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15</a:t>
            </a:fld>
            <a:endParaRPr lang="en-US"/>
          </a:p>
        </p:txBody>
      </p:sp>
      <p:sp>
        <p:nvSpPr>
          <p:cNvPr id="6" name="Footer Placeholder 5"/>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algn="ctr">
              <a:buFont typeface="Wingdings 2" pitchFamily="18" charset="2"/>
              <a:buNone/>
            </a:pPr>
            <a:r>
              <a:rPr lang="en-US" sz="4000" smtClean="0"/>
              <a:t>Global Teen Challenge</a:t>
            </a:r>
          </a:p>
          <a:p>
            <a:pPr algn="ctr">
              <a:buFont typeface="Wingdings 2" pitchFamily="18" charset="2"/>
              <a:buNone/>
            </a:pPr>
            <a:r>
              <a:rPr lang="en-US" smtClean="0"/>
              <a:t>Sustainable Funding Solutions </a:t>
            </a:r>
          </a:p>
          <a:p>
            <a:pPr algn="ctr">
              <a:buFont typeface="Wingdings 2" pitchFamily="18" charset="2"/>
              <a:buNone/>
            </a:pPr>
            <a:r>
              <a:rPr lang="en-US" smtClean="0"/>
              <a:t>PO Box 511</a:t>
            </a:r>
          </a:p>
          <a:p>
            <a:pPr algn="ctr">
              <a:buFont typeface="Wingdings 2" pitchFamily="18" charset="2"/>
              <a:buNone/>
            </a:pPr>
            <a:r>
              <a:rPr lang="en-US" smtClean="0"/>
              <a:t>Columbus, GA 31902 USA</a:t>
            </a:r>
          </a:p>
          <a:p>
            <a:pPr algn="ctr">
              <a:buFont typeface="Wingdings 2" pitchFamily="18" charset="2"/>
              <a:buNone/>
            </a:pPr>
            <a:r>
              <a:rPr lang="en-US" smtClean="0"/>
              <a:t>Phone:  1-706-576-6555</a:t>
            </a:r>
          </a:p>
          <a:p>
            <a:pPr algn="ctr">
              <a:buFont typeface="Wingdings 2" pitchFamily="18" charset="2"/>
              <a:buNone/>
            </a:pPr>
            <a:endParaRPr lang="en-US" smtClean="0"/>
          </a:p>
          <a:p>
            <a:pPr algn="ctr">
              <a:buFont typeface="Wingdings 2" pitchFamily="18" charset="2"/>
              <a:buNone/>
            </a:pPr>
            <a:r>
              <a:rPr lang="en-US" smtClean="0"/>
              <a:t>www.iTeenChallenge.org</a:t>
            </a:r>
          </a:p>
          <a:p>
            <a:pPr algn="ctr">
              <a:buFont typeface="Wingdings 2" pitchFamily="18" charset="2"/>
              <a:buNone/>
            </a:pPr>
            <a:r>
              <a:rPr lang="en-US" smtClean="0"/>
              <a:t>Email:  gtc@globaltc.org</a:t>
            </a:r>
          </a:p>
        </p:txBody>
      </p:sp>
      <p:sp>
        <p:nvSpPr>
          <p:cNvPr id="3" name="Title 2"/>
          <p:cNvSpPr>
            <a:spLocks noGrp="1"/>
          </p:cNvSpPr>
          <p:nvPr>
            <p:ph type="title"/>
          </p:nvPr>
        </p:nvSpPr>
        <p:spPr/>
        <p:txBody>
          <a:bodyPr/>
          <a:lstStyle/>
          <a:p>
            <a:pPr fontAlgn="auto">
              <a:spcAft>
                <a:spcPts val="0"/>
              </a:spcAft>
              <a:defRPr/>
            </a:pPr>
            <a:endParaRPr/>
          </a:p>
        </p:txBody>
      </p:sp>
      <p:sp>
        <p:nvSpPr>
          <p:cNvPr id="22532" name="Date Placeholder 3"/>
          <p:cNvSpPr>
            <a:spLocks noGrp="1"/>
          </p:cNvSpPr>
          <p:nvPr>
            <p:ph type="dt" sz="quarter" idx="4294967295"/>
          </p:nvPr>
        </p:nvSpPr>
        <p:spPr bwMode="auto">
          <a:xfrm>
            <a:off x="5791200" y="6203950"/>
            <a:ext cx="2590800" cy="384175"/>
          </a:xfrm>
          <a:prstGeom prst="rect">
            <a:avLst/>
          </a:prstGeom>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Nov. 24, 2009</a:t>
            </a:r>
            <a:endParaRPr lang="en-US"/>
          </a:p>
        </p:txBody>
      </p:sp>
      <p:sp>
        <p:nvSpPr>
          <p:cNvPr id="22533" name="Slide Number Placeholder 4"/>
          <p:cNvSpPr>
            <a:spLocks noGrp="1"/>
          </p:cNvSpPr>
          <p:nvPr>
            <p:ph type="sldNum" sz="quarter" idx="4294967295"/>
          </p:nvPr>
        </p:nvSpPr>
        <p:spPr bwMode="auto">
          <a:xfrm>
            <a:off x="8410575" y="6181725"/>
            <a:ext cx="609600" cy="457200"/>
          </a:xfrm>
          <a:prstGeom prst="rect">
            <a:avLst/>
          </a:prstGeom>
          <a:noFill/>
          <a:ln>
            <a:miter lim="800000"/>
            <a:headEnd/>
            <a:tailEnd/>
          </a:ln>
        </p:spPr>
        <p:txBody>
          <a:bodyPr wrap="square" numCol="1" compatLnSpc="1">
            <a:prstTxWarp prst="textNoShape">
              <a:avLst/>
            </a:prstTxWarp>
          </a:bodyPr>
          <a:lstStyle/>
          <a:p>
            <a:pPr fontAlgn="base">
              <a:spcBef>
                <a:spcPct val="0"/>
              </a:spcBef>
              <a:spcAft>
                <a:spcPct val="0"/>
              </a:spcAft>
            </a:pPr>
            <a:fld id="{1CE91C34-648E-4038-8F51-EAE2251A4ABD}" type="slidenum">
              <a:rPr lang="en-US"/>
              <a:pPr fontAlgn="base">
                <a:spcBef>
                  <a:spcPct val="0"/>
                </a:spcBef>
                <a:spcAft>
                  <a:spcPct val="0"/>
                </a:spcAft>
              </a:pPr>
              <a:t>16</a:t>
            </a:fld>
            <a:endParaRPr lang="en-US"/>
          </a:p>
        </p:txBody>
      </p:sp>
      <p:sp>
        <p:nvSpPr>
          <p:cNvPr id="22534" name="Footer Placeholder 5"/>
          <p:cNvSpPr>
            <a:spLocks noGrp="1"/>
          </p:cNvSpPr>
          <p:nvPr>
            <p:ph type="ftr" sz="quarter" idx="4294967295"/>
          </p:nvPr>
        </p:nvSpPr>
        <p:spPr bwMode="auto">
          <a:xfrm>
            <a:off x="2133600" y="6203950"/>
            <a:ext cx="3581400" cy="384175"/>
          </a:xfrm>
          <a:prstGeom prst="rect">
            <a:avLst/>
          </a:prstGeom>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dirty="0" smtClean="0"/>
              <a:t>R702:04 Bee Keeping Kyrgyzstan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340556"/>
          </a:xfrm>
        </p:spPr>
        <p:txBody>
          <a:bodyPr>
            <a:normAutofit lnSpcReduction="10000"/>
          </a:bodyPr>
          <a:lstStyle/>
          <a:p>
            <a:r>
              <a:rPr lang="en-US" dirty="0" smtClean="0"/>
              <a:t>60 families of bees (Bee Hives) </a:t>
            </a:r>
          </a:p>
          <a:p>
            <a:r>
              <a:rPr lang="en-US" dirty="0" smtClean="0"/>
              <a:t>Each produce </a:t>
            </a:r>
            <a:r>
              <a:rPr lang="en-US" dirty="0" smtClean="0"/>
              <a:t>around 80 pounds of honey </a:t>
            </a:r>
            <a:r>
              <a:rPr lang="en-US" dirty="0" smtClean="0"/>
              <a:t>a year</a:t>
            </a:r>
            <a:endParaRPr lang="en-US" dirty="0" smtClean="0"/>
          </a:p>
          <a:p>
            <a:pPr>
              <a:buNone/>
            </a:pPr>
            <a:r>
              <a:rPr lang="en-US" dirty="0" smtClean="0"/>
              <a:t> </a:t>
            </a:r>
          </a:p>
          <a:p>
            <a:pPr>
              <a:buNone/>
            </a:pPr>
            <a:endParaRPr lang="en-US" b="1" dirty="0" smtClean="0"/>
          </a:p>
        </p:txBody>
      </p:sp>
      <p:sp>
        <p:nvSpPr>
          <p:cNvPr id="3" name="Title 2"/>
          <p:cNvSpPr>
            <a:spLocks noGrp="1"/>
          </p:cNvSpPr>
          <p:nvPr>
            <p:ph type="title"/>
          </p:nvPr>
        </p:nvSpPr>
        <p:spPr/>
        <p:txBody>
          <a:bodyPr/>
          <a:lstStyle/>
          <a:p>
            <a:pPr algn="ctr"/>
            <a:r>
              <a:rPr lang="en-US" dirty="0" smtClean="0"/>
              <a:t>Project Overview</a:t>
            </a:r>
            <a:endParaRPr lang="en-US" dirty="0"/>
          </a:p>
        </p:txBody>
      </p:sp>
      <p:pic>
        <p:nvPicPr>
          <p:cNvPr id="4" name="Picture 3" descr="53 Families of Bees.jpg"/>
          <p:cNvPicPr>
            <a:picLocks noChangeAspect="1"/>
          </p:cNvPicPr>
          <p:nvPr/>
        </p:nvPicPr>
        <p:blipFill>
          <a:blip r:embed="rId2"/>
          <a:stretch>
            <a:fillRect/>
          </a:stretch>
        </p:blipFill>
        <p:spPr>
          <a:xfrm>
            <a:off x="1700388" y="2525889"/>
            <a:ext cx="5451120" cy="4088341"/>
          </a:xfrm>
          <a:prstGeom prst="rect">
            <a:avLst/>
          </a:prstGeom>
          <a:effectLst>
            <a:softEdge rad="152400"/>
          </a:effectLst>
        </p:spPr>
      </p:pic>
      <p:sp>
        <p:nvSpPr>
          <p:cNvPr id="5" name="Date Placeholder 4"/>
          <p:cNvSpPr>
            <a:spLocks noGrp="1"/>
          </p:cNvSpPr>
          <p:nvPr>
            <p:ph type="dt" sz="half" idx="14"/>
          </p:nvPr>
        </p:nvSpPr>
        <p:spPr/>
        <p:txBody>
          <a:bodyPr/>
          <a:lstStyle/>
          <a:p>
            <a:r>
              <a:rPr lang="en-US" smtClean="0"/>
              <a:t>Nov. 24, 2009</a:t>
            </a:r>
            <a:endParaRPr lang="en-US"/>
          </a:p>
        </p:txBody>
      </p:sp>
      <p:sp>
        <p:nvSpPr>
          <p:cNvPr id="6" name="Slide Number Placeholder 5"/>
          <p:cNvSpPr>
            <a:spLocks noGrp="1"/>
          </p:cNvSpPr>
          <p:nvPr>
            <p:ph type="sldNum" sz="quarter" idx="15"/>
          </p:nvPr>
        </p:nvSpPr>
        <p:spPr/>
        <p:txBody>
          <a:bodyPr/>
          <a:lstStyle/>
          <a:p>
            <a:fld id="{18B6C869-858F-7B48-8327-72DA3DDB58F6}" type="slidenum">
              <a:rPr lang="en-US" smtClean="0"/>
              <a:pPr/>
              <a:t>2</a:t>
            </a:fld>
            <a:endParaRPr lang="en-US"/>
          </a:p>
        </p:txBody>
      </p:sp>
      <p:sp>
        <p:nvSpPr>
          <p:cNvPr id="7" name="Footer Placeholder 6"/>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45444"/>
            <a:ext cx="8229600" cy="5150556"/>
          </a:xfrm>
        </p:spPr>
        <p:txBody>
          <a:bodyPr/>
          <a:lstStyle/>
          <a:p>
            <a:pPr>
              <a:buNone/>
            </a:pPr>
            <a:r>
              <a:rPr lang="en-US" dirty="0" smtClean="0"/>
              <a:t>Continued…</a:t>
            </a:r>
          </a:p>
          <a:p>
            <a:endParaRPr lang="en-US" dirty="0" smtClean="0"/>
          </a:p>
          <a:p>
            <a:r>
              <a:rPr lang="en-US" dirty="0" smtClean="0"/>
              <a:t>Honey is a natural sweetener that is high demand here in Kyrgyzstan. Many honey producers will dilute their honey with sugar yielding poorer quality. Our goal is to produce natural, pure honey and sell it at a median  price to gain market share and then increase production as we are able to increase sales. The profits from honey sales go to the operations budget of the program. </a:t>
            </a:r>
          </a:p>
          <a:p>
            <a:endParaRPr lang="en-US" dirty="0"/>
          </a:p>
        </p:txBody>
      </p:sp>
      <p:sp>
        <p:nvSpPr>
          <p:cNvPr id="3" name="Date Placeholder 2"/>
          <p:cNvSpPr>
            <a:spLocks noGrp="1"/>
          </p:cNvSpPr>
          <p:nvPr>
            <p:ph type="dt" sz="half" idx="14"/>
          </p:nvPr>
        </p:nvSpPr>
        <p:spPr/>
        <p:txBody>
          <a:bodyPr/>
          <a:lstStyle/>
          <a:p>
            <a:r>
              <a:rPr lang="en-US" smtClean="0"/>
              <a:t>Nov. 24, 2009</a:t>
            </a:r>
            <a:endParaRPr lang="en-US"/>
          </a:p>
        </p:txBody>
      </p:sp>
      <p:sp>
        <p:nvSpPr>
          <p:cNvPr id="4" name="Slide Number Placeholder 3"/>
          <p:cNvSpPr>
            <a:spLocks noGrp="1"/>
          </p:cNvSpPr>
          <p:nvPr>
            <p:ph type="sldNum" sz="quarter" idx="15"/>
          </p:nvPr>
        </p:nvSpPr>
        <p:spPr/>
        <p:txBody>
          <a:bodyPr/>
          <a:lstStyle/>
          <a:p>
            <a:fld id="{18B6C869-858F-7B48-8327-72DA3DDB58F6}" type="slidenum">
              <a:rPr lang="en-US" smtClean="0"/>
              <a:pPr/>
              <a:t>3</a:t>
            </a:fld>
            <a:endParaRPr lang="en-US"/>
          </a:p>
        </p:txBody>
      </p:sp>
      <p:sp>
        <p:nvSpPr>
          <p:cNvPr id="5" name="Footer Placeholder 4"/>
          <p:cNvSpPr>
            <a:spLocks noGrp="1"/>
          </p:cNvSpPr>
          <p:nvPr>
            <p:ph type="ftr" sz="quarter" idx="16"/>
          </p:nvPr>
        </p:nvSpPr>
        <p:spPr/>
        <p:txBody>
          <a:bodyPr/>
          <a:lstStyle/>
          <a:p>
            <a:r>
              <a:rPr lang="en-US" smtClean="0"/>
              <a:t>R702:04 Bee Keeping Kyrgyzstan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1622778"/>
          </a:xfrm>
        </p:spPr>
        <p:txBody>
          <a:bodyPr>
            <a:normAutofit/>
          </a:bodyPr>
          <a:lstStyle/>
          <a:p>
            <a:r>
              <a:rPr lang="en-US" b="1" dirty="0" smtClean="0"/>
              <a:t>Role of Staff:</a:t>
            </a:r>
          </a:p>
          <a:p>
            <a:r>
              <a:rPr lang="en-US" sz="2000" dirty="0" smtClean="0"/>
              <a:t>Our Staff member who oversees work time and facilities assigns workers as need. When honey is taken from the hives, it is a labor intensive task that takes about six full work days. </a:t>
            </a:r>
          </a:p>
          <a:p>
            <a:pPr>
              <a:buNone/>
            </a:pPr>
            <a:endParaRPr lang="en-US" sz="2000" dirty="0" smtClean="0"/>
          </a:p>
        </p:txBody>
      </p:sp>
      <p:sp>
        <p:nvSpPr>
          <p:cNvPr id="3" name="Title 2"/>
          <p:cNvSpPr>
            <a:spLocks noGrp="1"/>
          </p:cNvSpPr>
          <p:nvPr>
            <p:ph type="title"/>
          </p:nvPr>
        </p:nvSpPr>
        <p:spPr/>
        <p:txBody>
          <a:bodyPr/>
          <a:lstStyle/>
          <a:p>
            <a:pPr algn="ctr"/>
            <a:r>
              <a:rPr lang="en-US" dirty="0" smtClean="0"/>
              <a:t>Key Roles</a:t>
            </a:r>
            <a:endParaRPr lang="en-US" dirty="0"/>
          </a:p>
        </p:txBody>
      </p:sp>
      <p:pic>
        <p:nvPicPr>
          <p:cNvPr id="4" name="Picture 3" descr="Preparing Used Hives to Recieve  Bees.jpg"/>
          <p:cNvPicPr>
            <a:picLocks noChangeAspect="1"/>
          </p:cNvPicPr>
          <p:nvPr/>
        </p:nvPicPr>
        <p:blipFill>
          <a:blip r:embed="rId2"/>
          <a:stretch>
            <a:fillRect/>
          </a:stretch>
        </p:blipFill>
        <p:spPr>
          <a:xfrm>
            <a:off x="3725334" y="2850444"/>
            <a:ext cx="5208880" cy="3906660"/>
          </a:xfrm>
          <a:prstGeom prst="rect">
            <a:avLst/>
          </a:prstGeom>
          <a:effectLst>
            <a:softEdge rad="419100"/>
          </a:effectLst>
        </p:spPr>
      </p:pic>
      <p:sp>
        <p:nvSpPr>
          <p:cNvPr id="8" name="Content Placeholder 1"/>
          <p:cNvSpPr txBox="1">
            <a:spLocks/>
          </p:cNvSpPr>
          <p:nvPr/>
        </p:nvSpPr>
        <p:spPr>
          <a:xfrm>
            <a:off x="457200" y="3146778"/>
            <a:ext cx="3561644" cy="2384778"/>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Role of Students:</a:t>
            </a: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lang="en-US" sz="2000" noProof="0" dirty="0" smtClean="0"/>
              <a:t>It requires one skilled worker, two semi skilled workers, and one unskilled worker</a:t>
            </a:r>
            <a:r>
              <a:rPr lang="en-US" sz="2000" dirty="0" err="1" smtClean="0"/>
              <a:t>t</a:t>
            </a:r>
            <a:r>
              <a:rPr lang="en-US" sz="2000" dirty="0" smtClean="0"/>
              <a:t>) </a:t>
            </a:r>
          </a:p>
          <a:p>
            <a:pPr marL="274320" marR="0" lvl="0" indent="-274320" algn="l" defTabSz="914400" rtl="0" eaLnBrk="1" fontAlgn="auto" latinLnBrk="0" hangingPunct="1">
              <a:lnSpc>
                <a:spcPct val="100000"/>
              </a:lnSpc>
              <a:spcBef>
                <a:spcPts val="600"/>
              </a:spcBef>
              <a:spcAft>
                <a:spcPts val="0"/>
              </a:spcAft>
              <a:buClr>
                <a:schemeClr val="accent2"/>
              </a:buClr>
              <a:buSzPct val="85000"/>
              <a:buFont typeface="Wingdings 2"/>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Date Placeholder 5"/>
          <p:cNvSpPr>
            <a:spLocks noGrp="1"/>
          </p:cNvSpPr>
          <p:nvPr>
            <p:ph type="dt" sz="half" idx="14"/>
          </p:nvPr>
        </p:nvSpPr>
        <p:spPr/>
        <p:txBody>
          <a:bodyPr/>
          <a:lstStyle/>
          <a:p>
            <a:r>
              <a:rPr lang="en-US" smtClean="0"/>
              <a:t>Nov. 24, 2009</a:t>
            </a:r>
            <a:endParaRPr lang="en-US"/>
          </a:p>
        </p:txBody>
      </p:sp>
      <p:sp>
        <p:nvSpPr>
          <p:cNvPr id="7" name="Slide Number Placeholder 6"/>
          <p:cNvSpPr>
            <a:spLocks noGrp="1"/>
          </p:cNvSpPr>
          <p:nvPr>
            <p:ph type="sldNum" sz="quarter" idx="15"/>
          </p:nvPr>
        </p:nvSpPr>
        <p:spPr/>
        <p:txBody>
          <a:bodyPr/>
          <a:lstStyle/>
          <a:p>
            <a:fld id="{18B6C869-858F-7B48-8327-72DA3DDB58F6}" type="slidenum">
              <a:rPr lang="en-US" smtClean="0"/>
              <a:pPr/>
              <a:t>4</a:t>
            </a:fld>
            <a:endParaRPr lang="en-US"/>
          </a:p>
        </p:txBody>
      </p:sp>
      <p:sp>
        <p:nvSpPr>
          <p:cNvPr id="9" name="Footer Placeholder 8"/>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b="1" dirty="0" smtClean="0"/>
          </a:p>
          <a:p>
            <a:r>
              <a:rPr lang="en-US" b="1" dirty="0" smtClean="0"/>
              <a:t>How many hours of work per week are required in production/labor?</a:t>
            </a:r>
            <a:r>
              <a:rPr lang="en-US" dirty="0" smtClean="0"/>
              <a:t> </a:t>
            </a:r>
            <a:r>
              <a:rPr lang="en-US" b="1" dirty="0" smtClean="0"/>
              <a:t> </a:t>
            </a:r>
            <a:endParaRPr lang="en-US" dirty="0" smtClean="0"/>
          </a:p>
          <a:p>
            <a:r>
              <a:rPr lang="en-US" dirty="0" smtClean="0"/>
              <a:t>average of 40 man hours per week. From late April through early September it requires one half time skilled worker and one helper. The work can be done in half day blocks except when harvesting honey from the hives.  </a:t>
            </a:r>
          </a:p>
          <a:p>
            <a:pPr>
              <a:buNone/>
            </a:pPr>
            <a:endParaRPr lang="en-US" dirty="0" smtClean="0"/>
          </a:p>
          <a:p>
            <a:endParaRPr lang="en-US" dirty="0"/>
          </a:p>
        </p:txBody>
      </p:sp>
      <p:sp>
        <p:nvSpPr>
          <p:cNvPr id="3" name="Title 2"/>
          <p:cNvSpPr>
            <a:spLocks noGrp="1"/>
          </p:cNvSpPr>
          <p:nvPr>
            <p:ph type="title"/>
          </p:nvPr>
        </p:nvSpPr>
        <p:spPr/>
        <p:txBody>
          <a:bodyPr/>
          <a:lstStyle/>
          <a:p>
            <a:pPr algn="ctr"/>
            <a:r>
              <a:rPr lang="en-US" dirty="0" smtClean="0"/>
              <a:t>Time Requirements</a:t>
            </a:r>
            <a:endParaRPr lang="en-US" dirty="0"/>
          </a:p>
        </p:txBody>
      </p:sp>
      <p:sp>
        <p:nvSpPr>
          <p:cNvPr id="4" name="Date Placeholder 3"/>
          <p:cNvSpPr>
            <a:spLocks noGrp="1"/>
          </p:cNvSpPr>
          <p:nvPr>
            <p:ph type="dt" sz="half" idx="14"/>
          </p:nvPr>
        </p:nvSpPr>
        <p:spPr/>
        <p:txBody>
          <a:bodyPr/>
          <a:lstStyle/>
          <a:p>
            <a:r>
              <a:rPr lang="en-US" smtClean="0"/>
              <a:t>Nov. 24, 2009</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5</a:t>
            </a:fld>
            <a:endParaRPr lang="en-US"/>
          </a:p>
        </p:txBody>
      </p:sp>
      <p:sp>
        <p:nvSpPr>
          <p:cNvPr id="6" name="Footer Placeholder 5"/>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46667"/>
            <a:ext cx="8229600" cy="5249333"/>
          </a:xfrm>
        </p:spPr>
        <p:txBody>
          <a:bodyPr/>
          <a:lstStyle/>
          <a:p>
            <a:pPr>
              <a:buNone/>
            </a:pPr>
            <a:r>
              <a:rPr lang="en-US" b="1" dirty="0" smtClean="0"/>
              <a:t>Continued…</a:t>
            </a:r>
          </a:p>
          <a:p>
            <a:endParaRPr lang="en-US" b="1" dirty="0" smtClean="0"/>
          </a:p>
          <a:p>
            <a:r>
              <a:rPr lang="en-US" b="1" dirty="0" smtClean="0"/>
              <a:t>How many hours of work per week are required in sales/distribution?</a:t>
            </a:r>
            <a:r>
              <a:rPr lang="en-US" dirty="0" smtClean="0"/>
              <a:t> </a:t>
            </a:r>
            <a:r>
              <a:rPr lang="en-US" b="1" dirty="0" smtClean="0"/>
              <a:t> </a:t>
            </a:r>
            <a:endParaRPr lang="en-US" dirty="0" smtClean="0"/>
          </a:p>
          <a:p>
            <a:r>
              <a:rPr lang="en-US" dirty="0" smtClean="0"/>
              <a:t>10 hours per week  </a:t>
            </a:r>
          </a:p>
          <a:p>
            <a:endParaRPr lang="en-US" dirty="0"/>
          </a:p>
        </p:txBody>
      </p:sp>
      <p:pic>
        <p:nvPicPr>
          <p:cNvPr id="4" name="Picture 3" descr="images.jpg"/>
          <p:cNvPicPr>
            <a:picLocks noChangeAspect="1"/>
          </p:cNvPicPr>
          <p:nvPr/>
        </p:nvPicPr>
        <p:blipFill>
          <a:blip r:embed="rId2"/>
          <a:stretch>
            <a:fillRect/>
          </a:stretch>
        </p:blipFill>
        <p:spPr>
          <a:xfrm>
            <a:off x="4626504" y="2778301"/>
            <a:ext cx="3317700" cy="3317700"/>
          </a:xfrm>
          <a:prstGeom prst="rect">
            <a:avLst/>
          </a:prstGeom>
          <a:effectLst>
            <a:softEdge rad="101600"/>
          </a:effectLst>
        </p:spPr>
      </p:pic>
      <p:pic>
        <p:nvPicPr>
          <p:cNvPr id="5" name="Picture 4" descr="images-1.jpg"/>
          <p:cNvPicPr>
            <a:picLocks noChangeAspect="1"/>
          </p:cNvPicPr>
          <p:nvPr/>
        </p:nvPicPr>
        <p:blipFill>
          <a:blip r:embed="rId3"/>
          <a:stretch>
            <a:fillRect/>
          </a:stretch>
        </p:blipFill>
        <p:spPr>
          <a:xfrm>
            <a:off x="1473199" y="3328619"/>
            <a:ext cx="1673578" cy="2472331"/>
          </a:xfrm>
          <a:prstGeom prst="rect">
            <a:avLst/>
          </a:prstGeom>
          <a:effectLst>
            <a:softEdge rad="76200"/>
          </a:effectLst>
        </p:spPr>
      </p:pic>
      <p:sp>
        <p:nvSpPr>
          <p:cNvPr id="6" name="Date Placeholder 5"/>
          <p:cNvSpPr>
            <a:spLocks noGrp="1"/>
          </p:cNvSpPr>
          <p:nvPr>
            <p:ph type="dt" sz="half" idx="14"/>
          </p:nvPr>
        </p:nvSpPr>
        <p:spPr/>
        <p:txBody>
          <a:bodyPr/>
          <a:lstStyle/>
          <a:p>
            <a:r>
              <a:rPr lang="en-US" smtClean="0"/>
              <a:t>Nov. 24, 2009</a:t>
            </a:r>
            <a:endParaRPr lang="en-US"/>
          </a:p>
        </p:txBody>
      </p:sp>
      <p:sp>
        <p:nvSpPr>
          <p:cNvPr id="7" name="Slide Number Placeholder 6"/>
          <p:cNvSpPr>
            <a:spLocks noGrp="1"/>
          </p:cNvSpPr>
          <p:nvPr>
            <p:ph type="sldNum" sz="quarter" idx="15"/>
          </p:nvPr>
        </p:nvSpPr>
        <p:spPr/>
        <p:txBody>
          <a:bodyPr/>
          <a:lstStyle/>
          <a:p>
            <a:fld id="{18B6C869-858F-7B48-8327-72DA3DDB58F6}" type="slidenum">
              <a:rPr lang="en-US" smtClean="0"/>
              <a:pPr/>
              <a:t>6</a:t>
            </a:fld>
            <a:endParaRPr lang="en-US"/>
          </a:p>
        </p:txBody>
      </p:sp>
      <p:sp>
        <p:nvSpPr>
          <p:cNvPr id="8" name="Footer Placeholder 7"/>
          <p:cNvSpPr>
            <a:spLocks noGrp="1"/>
          </p:cNvSpPr>
          <p:nvPr>
            <p:ph type="ftr" sz="quarter" idx="16"/>
          </p:nvPr>
        </p:nvSpPr>
        <p:spPr/>
        <p:txBody>
          <a:bodyPr/>
          <a:lstStyle/>
          <a:p>
            <a:r>
              <a:rPr lang="en-US" smtClean="0"/>
              <a:t>R702:04 Bee Keeping Kyrgyzstan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Initial Set-up Time:</a:t>
            </a:r>
          </a:p>
          <a:p>
            <a:r>
              <a:rPr lang="en-US" dirty="0" smtClean="0"/>
              <a:t>Two months</a:t>
            </a:r>
          </a:p>
          <a:p>
            <a:endParaRPr lang="en-US" dirty="0" smtClean="0"/>
          </a:p>
          <a:p>
            <a:r>
              <a:rPr lang="en-US" b="1" dirty="0" smtClean="0"/>
              <a:t>How long it took to produce a net profit: </a:t>
            </a:r>
          </a:p>
          <a:p>
            <a:r>
              <a:rPr lang="en-US" dirty="0" smtClean="0"/>
              <a:t>has not yielded a net profit yet.</a:t>
            </a:r>
          </a:p>
          <a:p>
            <a:pPr>
              <a:buNone/>
            </a:pPr>
            <a:r>
              <a:rPr lang="en-US" b="1" dirty="0" smtClean="0"/>
              <a:t> </a:t>
            </a:r>
            <a:endParaRPr lang="en-US" dirty="0" smtClean="0"/>
          </a:p>
          <a:p>
            <a:r>
              <a:rPr lang="en-US" b="1" dirty="0" smtClean="0"/>
              <a:t>What is the estimated set-up or start-up cost?</a:t>
            </a:r>
            <a:r>
              <a:rPr lang="en-US" dirty="0" smtClean="0"/>
              <a:t> </a:t>
            </a:r>
            <a:r>
              <a:rPr lang="en-US" b="1" dirty="0" smtClean="0"/>
              <a:t> </a:t>
            </a:r>
            <a:endParaRPr lang="en-US" dirty="0" smtClean="0"/>
          </a:p>
          <a:p>
            <a:r>
              <a:rPr lang="en-US" b="1" dirty="0" smtClean="0"/>
              <a:t>$</a:t>
            </a:r>
            <a:r>
              <a:rPr lang="en-US" dirty="0" smtClean="0"/>
              <a:t>13,000  </a:t>
            </a: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Start-up Specs</a:t>
            </a:r>
            <a:endParaRPr lang="en-US" dirty="0"/>
          </a:p>
        </p:txBody>
      </p:sp>
      <p:sp>
        <p:nvSpPr>
          <p:cNvPr id="4" name="Date Placeholder 3"/>
          <p:cNvSpPr>
            <a:spLocks noGrp="1"/>
          </p:cNvSpPr>
          <p:nvPr>
            <p:ph type="dt" sz="half" idx="14"/>
          </p:nvPr>
        </p:nvSpPr>
        <p:spPr/>
        <p:txBody>
          <a:bodyPr/>
          <a:lstStyle/>
          <a:p>
            <a:r>
              <a:rPr lang="en-US" smtClean="0"/>
              <a:t>Nov. 24, 2009</a:t>
            </a:r>
            <a:endParaRPr lang="en-US"/>
          </a:p>
        </p:txBody>
      </p:sp>
      <p:sp>
        <p:nvSpPr>
          <p:cNvPr id="5" name="Slide Number Placeholder 4"/>
          <p:cNvSpPr>
            <a:spLocks noGrp="1"/>
          </p:cNvSpPr>
          <p:nvPr>
            <p:ph type="sldNum" sz="quarter" idx="15"/>
          </p:nvPr>
        </p:nvSpPr>
        <p:spPr/>
        <p:txBody>
          <a:bodyPr/>
          <a:lstStyle/>
          <a:p>
            <a:fld id="{18B6C869-858F-7B48-8327-72DA3DDB58F6}" type="slidenum">
              <a:rPr lang="en-US" smtClean="0"/>
              <a:pPr/>
              <a:t>7</a:t>
            </a:fld>
            <a:endParaRPr lang="en-US"/>
          </a:p>
        </p:txBody>
      </p:sp>
      <p:sp>
        <p:nvSpPr>
          <p:cNvPr id="6" name="Footer Placeholder 5"/>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Basic Equipment and Supplies</a:t>
            </a:r>
            <a:endParaRPr lang="en-US" dirty="0" smtClean="0"/>
          </a:p>
          <a:p>
            <a:r>
              <a:rPr lang="en-US" dirty="0" smtClean="0"/>
              <a:t>Bees, be hives, trailer, frames, basic wood working equipment to service and maintain  hives, pasteurizer, honey harvesting tools</a:t>
            </a: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Supplies and Maintenance</a:t>
            </a:r>
            <a:endParaRPr lang="en-US" dirty="0"/>
          </a:p>
        </p:txBody>
      </p:sp>
      <p:pic>
        <p:nvPicPr>
          <p:cNvPr id="4" name="Picture 3" descr="Pulling Frames to Harvest Honey.jpg"/>
          <p:cNvPicPr>
            <a:picLocks noChangeAspect="1"/>
          </p:cNvPicPr>
          <p:nvPr/>
        </p:nvPicPr>
        <p:blipFill>
          <a:blip r:embed="rId2">
            <a:alphaModFix/>
          </a:blip>
          <a:stretch>
            <a:fillRect/>
          </a:stretch>
        </p:blipFill>
        <p:spPr>
          <a:xfrm>
            <a:off x="4007556" y="2967569"/>
            <a:ext cx="4679244" cy="3509432"/>
          </a:xfrm>
          <a:prstGeom prst="rect">
            <a:avLst/>
          </a:prstGeom>
          <a:effectLst>
            <a:softEdge rad="203200"/>
          </a:effectLst>
        </p:spPr>
      </p:pic>
      <p:sp>
        <p:nvSpPr>
          <p:cNvPr id="5" name="Date Placeholder 4"/>
          <p:cNvSpPr>
            <a:spLocks noGrp="1"/>
          </p:cNvSpPr>
          <p:nvPr>
            <p:ph type="dt" sz="half" idx="14"/>
          </p:nvPr>
        </p:nvSpPr>
        <p:spPr/>
        <p:txBody>
          <a:bodyPr/>
          <a:lstStyle/>
          <a:p>
            <a:r>
              <a:rPr lang="en-US" smtClean="0"/>
              <a:t>Nov. 24, 2009</a:t>
            </a:r>
            <a:endParaRPr lang="en-US"/>
          </a:p>
        </p:txBody>
      </p:sp>
      <p:sp>
        <p:nvSpPr>
          <p:cNvPr id="6" name="Slide Number Placeholder 5"/>
          <p:cNvSpPr>
            <a:spLocks noGrp="1"/>
          </p:cNvSpPr>
          <p:nvPr>
            <p:ph type="sldNum" sz="quarter" idx="15"/>
          </p:nvPr>
        </p:nvSpPr>
        <p:spPr/>
        <p:txBody>
          <a:bodyPr/>
          <a:lstStyle/>
          <a:p>
            <a:fld id="{18B6C869-858F-7B48-8327-72DA3DDB58F6}" type="slidenum">
              <a:rPr lang="en-US" smtClean="0"/>
              <a:pPr/>
              <a:t>8</a:t>
            </a:fld>
            <a:endParaRPr lang="en-US"/>
          </a:p>
        </p:txBody>
      </p:sp>
      <p:sp>
        <p:nvSpPr>
          <p:cNvPr id="7" name="Footer Placeholder 6"/>
          <p:cNvSpPr>
            <a:spLocks noGrp="1"/>
          </p:cNvSpPr>
          <p:nvPr>
            <p:ph type="ftr" sz="quarter" idx="16"/>
          </p:nvPr>
        </p:nvSpPr>
        <p:spPr/>
        <p:txBody>
          <a:bodyPr/>
          <a:lstStyle/>
          <a:p>
            <a:r>
              <a:rPr lang="en-US" smtClean="0"/>
              <a:t>R702:04 Bee Keeping Kyrgyzstan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78556"/>
            <a:ext cx="8229600" cy="5517444"/>
          </a:xfrm>
        </p:spPr>
        <p:txBody>
          <a:bodyPr/>
          <a:lstStyle/>
          <a:p>
            <a:pPr>
              <a:buNone/>
            </a:pPr>
            <a:r>
              <a:rPr lang="en-US" b="1" dirty="0" smtClean="0"/>
              <a:t>Continued…</a:t>
            </a:r>
          </a:p>
          <a:p>
            <a:endParaRPr lang="en-US" b="1" dirty="0" smtClean="0"/>
          </a:p>
          <a:p>
            <a:r>
              <a:rPr lang="en-US" b="1" dirty="0" smtClean="0"/>
              <a:t>Ongoing Maintenance Requirements:</a:t>
            </a:r>
            <a:endParaRPr lang="en-US" dirty="0" smtClean="0"/>
          </a:p>
          <a:p>
            <a:r>
              <a:rPr lang="en-US" dirty="0" smtClean="0"/>
              <a:t>During the summer, there is work to be done weekly. During the winter the hives need to be opened and checked every two weeks and syrup to feed the bees.  </a:t>
            </a:r>
          </a:p>
          <a:p>
            <a:endParaRPr lang="en-US" dirty="0"/>
          </a:p>
        </p:txBody>
      </p:sp>
      <p:pic>
        <p:nvPicPr>
          <p:cNvPr id="4" name="Picture 3" descr="Extracting Honey With A Centrifuge.jpg"/>
          <p:cNvPicPr>
            <a:picLocks noChangeAspect="1"/>
          </p:cNvPicPr>
          <p:nvPr/>
        </p:nvPicPr>
        <p:blipFill>
          <a:blip r:embed="rId2"/>
          <a:stretch>
            <a:fillRect/>
          </a:stretch>
        </p:blipFill>
        <p:spPr>
          <a:xfrm>
            <a:off x="2271889" y="3257550"/>
            <a:ext cx="4574822" cy="3431117"/>
          </a:xfrm>
          <a:prstGeom prst="rect">
            <a:avLst/>
          </a:prstGeom>
          <a:effectLst>
            <a:softEdge rad="127000"/>
          </a:effectLst>
        </p:spPr>
      </p:pic>
      <p:sp>
        <p:nvSpPr>
          <p:cNvPr id="5" name="Date Placeholder 4"/>
          <p:cNvSpPr>
            <a:spLocks noGrp="1"/>
          </p:cNvSpPr>
          <p:nvPr>
            <p:ph type="dt" sz="half" idx="14"/>
          </p:nvPr>
        </p:nvSpPr>
        <p:spPr/>
        <p:txBody>
          <a:bodyPr/>
          <a:lstStyle/>
          <a:p>
            <a:r>
              <a:rPr lang="en-US" smtClean="0"/>
              <a:t>Nov. 24, 2009</a:t>
            </a:r>
            <a:endParaRPr lang="en-US"/>
          </a:p>
        </p:txBody>
      </p:sp>
      <p:sp>
        <p:nvSpPr>
          <p:cNvPr id="6" name="Slide Number Placeholder 5"/>
          <p:cNvSpPr>
            <a:spLocks noGrp="1"/>
          </p:cNvSpPr>
          <p:nvPr>
            <p:ph type="sldNum" sz="quarter" idx="15"/>
          </p:nvPr>
        </p:nvSpPr>
        <p:spPr/>
        <p:txBody>
          <a:bodyPr/>
          <a:lstStyle/>
          <a:p>
            <a:fld id="{18B6C869-858F-7B48-8327-72DA3DDB58F6}" type="slidenum">
              <a:rPr lang="en-US" smtClean="0"/>
              <a:pPr/>
              <a:t>9</a:t>
            </a:fld>
            <a:endParaRPr lang="en-US"/>
          </a:p>
        </p:txBody>
      </p:sp>
      <p:sp>
        <p:nvSpPr>
          <p:cNvPr id="7" name="Footer Placeholder 6"/>
          <p:cNvSpPr>
            <a:spLocks noGrp="1"/>
          </p:cNvSpPr>
          <p:nvPr>
            <p:ph type="ftr" sz="quarter" idx="16"/>
          </p:nvPr>
        </p:nvSpPr>
        <p:spPr/>
        <p:txBody>
          <a:bodyPr/>
          <a:lstStyle/>
          <a:p>
            <a:r>
              <a:rPr lang="en-US" smtClean="0"/>
              <a:t>R702:04 Bee Keeping Kyrgyzstan</a:t>
            </a:r>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151</TotalTime>
  <Words>811</Words>
  <Application>Microsoft Office PowerPoint</Application>
  <PresentationFormat>On-screen Show (4:3)</PresentationFormat>
  <Paragraphs>112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   Seraphimovka, Kyrgyzstan     Bee Keeping   Started April, 2009    </vt:lpstr>
      <vt:lpstr>Project Overview</vt:lpstr>
      <vt:lpstr>Slide 3</vt:lpstr>
      <vt:lpstr>Key Roles</vt:lpstr>
      <vt:lpstr>Time Requirements</vt:lpstr>
      <vt:lpstr>Slide 6</vt:lpstr>
      <vt:lpstr>Start-up Specs</vt:lpstr>
      <vt:lpstr>Supplies and Maintenance</vt:lpstr>
      <vt:lpstr>Slide 9</vt:lpstr>
      <vt:lpstr>Testimony</vt:lpstr>
      <vt:lpstr>Things to consider before starting… </vt:lpstr>
      <vt:lpstr>Problems with this project… </vt:lpstr>
      <vt:lpstr>What we’d do differently…</vt:lpstr>
      <vt:lpstr>Marketing Strategy</vt:lpstr>
      <vt:lpstr>For more information on this project…</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  Project Title</dc:title>
  <dc:creator>Stephen Collins</dc:creator>
  <cp:lastModifiedBy>Dave</cp:lastModifiedBy>
  <cp:revision>12</cp:revision>
  <dcterms:created xsi:type="dcterms:W3CDTF">2009-11-25T14:52:58Z</dcterms:created>
  <dcterms:modified xsi:type="dcterms:W3CDTF">2009-11-25T17:10:53Z</dcterms:modified>
</cp:coreProperties>
</file>