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36"/>
  </p:notesMasterIdLst>
  <p:sldIdLst>
    <p:sldId id="256" r:id="rId2"/>
    <p:sldId id="257" r:id="rId3"/>
    <p:sldId id="258" r:id="rId4"/>
    <p:sldId id="267" r:id="rId5"/>
    <p:sldId id="264" r:id="rId6"/>
    <p:sldId id="265" r:id="rId7"/>
    <p:sldId id="266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93" r:id="rId28"/>
    <p:sldId id="287" r:id="rId29"/>
    <p:sldId id="289" r:id="rId30"/>
    <p:sldId id="290" r:id="rId31"/>
    <p:sldId id="291" r:id="rId32"/>
    <p:sldId id="292" r:id="rId33"/>
    <p:sldId id="294" r:id="rId34"/>
    <p:sldId id="295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82" d="100"/>
          <a:sy n="82" d="100"/>
        </p:scale>
        <p:origin x="-1315" y="-1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3" d="100"/>
          <a:sy n="33" d="100"/>
        </p:scale>
        <p:origin x="-22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AD695-15E1-4D7A-B4B8-392BE04EE968}" type="datetimeFigureOut">
              <a:rPr lang="en-US" smtClean="0"/>
              <a:pPr/>
              <a:t>2/7/2014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7C951-A12A-4459-BF17-A9B43795A3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69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B7C951-A12A-4459-BF17-A9B43795A3C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6" y="4976989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DBE7D2-6023-4B7D-8EC3-27AC34FEBE8C}" type="datetime1">
              <a:rPr lang="en-US" smtClean="0"/>
              <a:t>2/7/2014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r>
              <a:rPr lang="en-US" dirty="0" smtClean="0"/>
              <a:t>T506.08                                                                          iteenchallenge.org                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F542F-D55D-4353-AA21-AE6E609AC163}" type="datetime1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67D37-F234-4578-A56A-82182D0B1BA9}" type="datetime1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854F2-E2FD-43B3-8AF5-EBE66621020D}" type="datetime1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0FFDD-4344-4C71-9BE9-9A617D6B8574}" type="datetime1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7F9D-007B-4CD4-9D84-03DE6146D8C1}" type="datetime1">
              <a:rPr lang="en-US" smtClean="0"/>
              <a:t>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E8AB5-F1EA-486A-90C2-D5807739AAC9}" type="datetime1">
              <a:rPr lang="en-US" smtClean="0"/>
              <a:t>2/7/2014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0CCAC-1C23-47BD-86C7-BB71AC899130}" type="datetime1">
              <a:rPr lang="en-US" smtClean="0"/>
              <a:t>2/7/2014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BE662-1D18-4AFC-926B-8BA94A15D656}" type="datetime1">
              <a:rPr lang="en-US" smtClean="0"/>
              <a:t>2/7/2014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8A868D8-DBE3-4029-8235-F37C6CB4D41E}" type="datetime1">
              <a:rPr lang="en-US" smtClean="0"/>
              <a:t>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9328D8E-6413-4758-9978-920E1CE95444}" type="datetime1">
              <a:rPr lang="en-US" smtClean="0"/>
              <a:t>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69586" y="6407944"/>
            <a:ext cx="376116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T506.08              iteenchallenge.org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8D2B573B-57C3-4390-B447-87FC648EBABB}" type="datetime1">
              <a:rPr lang="en-US" smtClean="0"/>
              <a:t>2/7/2014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99274" y="6407944"/>
            <a:ext cx="62314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T506.08                                                                                               iteenchallenge.org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22323C-B795-4273-B3DF-077F3C5A87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6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smtClean="0">
                <a:ln w="12700"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Learning Styles</a:t>
            </a:r>
            <a:endParaRPr lang="en-US" dirty="0">
              <a:ln w="12700">
                <a:noFill/>
              </a:ln>
              <a:solidFill>
                <a:srgbClr val="00B0F0"/>
              </a:solidFill>
              <a:effectLst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Teen Challenge</a:t>
            </a:r>
          </a:p>
          <a:p>
            <a:r>
              <a:rPr lang="en-US" dirty="0" smtClean="0"/>
              <a:t>Teacher Training Conference</a:t>
            </a:r>
          </a:p>
          <a:p>
            <a:r>
              <a:rPr lang="en-US" dirty="0" smtClean="0"/>
              <a:t>by Joanna Brightwell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75156"/>
            <a:ext cx="3657298" cy="20358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19052"/>
            <a:ext cx="2891790" cy="1748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Types of Learners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Analytic Learners</a:t>
            </a:r>
          </a:p>
          <a:p>
            <a:r>
              <a:rPr lang="en-US" dirty="0" smtClean="0"/>
              <a:t>Type 2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83108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Analytic learners also: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Are interested in ideas and concepts more than people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Are data collectors and critique information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Value sequential thinking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Are thorough, industrious and like continuity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Enjoy traditional classrooms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Are uncomfortable with subjective judgments, need the details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Want to find self-satisfaction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Want intellectual recognition</a:t>
            </a:r>
          </a:p>
        </p:txBody>
      </p:sp>
      <p:pic>
        <p:nvPicPr>
          <p:cNvPr id="5" name="Picture 2" descr="C:\Users\Joanna\Pictures\Microsoft Clip Organizer\j044042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5410200"/>
            <a:ext cx="941142" cy="775418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Types of Learners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Analytic Learners</a:t>
            </a:r>
          </a:p>
          <a:p>
            <a:r>
              <a:rPr lang="en-US" dirty="0" smtClean="0"/>
              <a:t>Type 2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Strengths</a:t>
            </a:r>
            <a:endParaRPr lang="en-US" dirty="0" smtClean="0"/>
          </a:p>
          <a:p>
            <a:pPr lvl="1"/>
            <a:r>
              <a:rPr lang="en-US" dirty="0" smtClean="0"/>
              <a:t>creating concepts</a:t>
            </a:r>
          </a:p>
          <a:p>
            <a:pPr lvl="1"/>
            <a:r>
              <a:rPr lang="en-US" dirty="0" smtClean="0"/>
              <a:t>producing models</a:t>
            </a:r>
          </a:p>
          <a:p>
            <a:endParaRPr lang="en-US" dirty="0" smtClean="0"/>
          </a:p>
          <a:p>
            <a:r>
              <a:rPr lang="en-US" b="1" dirty="0" smtClean="0"/>
              <a:t>Favorite Questions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u="sng" dirty="0" smtClean="0"/>
              <a:t>What</a:t>
            </a:r>
            <a:r>
              <a:rPr lang="en-US" dirty="0" smtClean="0"/>
              <a:t>?”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r>
              <a:rPr lang="en-US" b="1" dirty="0" smtClean="0"/>
              <a:t>Favorite Ways to Learn</a:t>
            </a:r>
            <a:endParaRPr lang="en-US" dirty="0" smtClean="0"/>
          </a:p>
          <a:p>
            <a:pPr lvl="1"/>
            <a:r>
              <a:rPr lang="en-US" dirty="0" smtClean="0"/>
              <a:t>observing</a:t>
            </a:r>
          </a:p>
          <a:p>
            <a:pPr lvl="1"/>
            <a:r>
              <a:rPr lang="en-US" dirty="0" smtClean="0"/>
              <a:t>analyzing</a:t>
            </a:r>
          </a:p>
          <a:p>
            <a:pPr lvl="1"/>
            <a:r>
              <a:rPr lang="en-US" dirty="0" smtClean="0"/>
              <a:t>classifying</a:t>
            </a:r>
          </a:p>
          <a:p>
            <a:pPr lvl="1"/>
            <a:r>
              <a:rPr lang="en-US" dirty="0" smtClean="0"/>
              <a:t>theorizing</a:t>
            </a:r>
          </a:p>
        </p:txBody>
      </p:sp>
      <p:pic>
        <p:nvPicPr>
          <p:cNvPr id="5" name="Picture 2" descr="C:\Users\Joanna\Pictures\Microsoft Clip Organizer\j044042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5410200"/>
            <a:ext cx="941142" cy="775418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Types of Learners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smtClean="0"/>
              <a:t>Common Sense Learners</a:t>
            </a:r>
          </a:p>
          <a:p>
            <a:endParaRPr lang="en-US" dirty="0"/>
          </a:p>
        </p:txBody>
      </p:sp>
      <p:pic>
        <p:nvPicPr>
          <p:cNvPr id="8194" name="Picture 2" descr="C:\Users\Joanna\Pictures\Microsoft Clip Organizer\j04404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3810000"/>
            <a:ext cx="1828800" cy="1381125"/>
          </a:xfrm>
          <a:prstGeom prst="rect">
            <a:avLst/>
          </a:prstGeom>
          <a:noFill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Types of Learners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Common Sense Learners</a:t>
            </a:r>
          </a:p>
          <a:p>
            <a:r>
              <a:rPr lang="en-US" dirty="0" smtClean="0"/>
              <a:t>Type 3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Look for </a:t>
            </a:r>
            <a:r>
              <a:rPr lang="en-US" sz="2400" u="sng" dirty="0" smtClean="0"/>
              <a:t>usability</a:t>
            </a:r>
            <a:r>
              <a:rPr lang="en-US" sz="2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Need to know how things </a:t>
            </a:r>
            <a:r>
              <a:rPr lang="en-US" sz="2400" u="sng" dirty="0" smtClean="0"/>
              <a:t>work</a:t>
            </a:r>
            <a:r>
              <a:rPr lang="en-US" sz="2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Learn by </a:t>
            </a:r>
            <a:r>
              <a:rPr lang="en-US" sz="2400" u="sng" dirty="0" smtClean="0"/>
              <a:t>testing</a:t>
            </a:r>
            <a:r>
              <a:rPr lang="en-US" sz="2400" dirty="0" smtClean="0"/>
              <a:t> ideas in ways that seem sensible.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Tend to key in on </a:t>
            </a:r>
            <a:r>
              <a:rPr lang="en-US" sz="2400" u="sng" dirty="0" smtClean="0"/>
              <a:t>usefulness</a:t>
            </a:r>
            <a:r>
              <a:rPr lang="en-US" sz="2400" dirty="0" smtClean="0"/>
              <a:t> and developing </a:t>
            </a:r>
            <a:r>
              <a:rPr lang="en-US" sz="2400" u="sng" dirty="0" smtClean="0"/>
              <a:t>skills</a:t>
            </a:r>
            <a:r>
              <a:rPr lang="en-US" sz="2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Move through life by </a:t>
            </a:r>
            <a:r>
              <a:rPr lang="en-US" sz="2400" u="sng" dirty="0" smtClean="0"/>
              <a:t>inferences</a:t>
            </a:r>
            <a:r>
              <a:rPr lang="en-US" sz="2400" dirty="0" smtClean="0"/>
              <a:t> drawn from hands-on experiences.</a:t>
            </a:r>
          </a:p>
        </p:txBody>
      </p:sp>
      <p:pic>
        <p:nvPicPr>
          <p:cNvPr id="9218" name="Picture 2" descr="C:\Users\Joanna\Pictures\Microsoft Clip Organizer\j04404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5486400"/>
            <a:ext cx="914401" cy="690563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Types of Learners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Common Sense Learners</a:t>
            </a:r>
          </a:p>
          <a:p>
            <a:r>
              <a:rPr lang="en-US" dirty="0" smtClean="0"/>
              <a:t>Type 3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907280"/>
          </a:xfrm>
        </p:spPr>
        <p:txBody>
          <a:bodyPr>
            <a:normAutofit fontScale="85000" lnSpcReduction="20000"/>
          </a:bodyPr>
          <a:lstStyle/>
          <a:p>
            <a:r>
              <a:rPr lang="en-US" sz="3500" b="1" dirty="0" smtClean="0"/>
              <a:t>Common Sense learners also: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Use factual data to build design concepts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Need hands-on experiences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Enjoy solving problems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Resent being given answers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Have limited tolerance for “fuzzy” ideas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Stick their judgment to concrete things or facts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Need to know how things they are asked to do will help in ‘real’ life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Want to have future security through how they see things working today</a:t>
            </a:r>
          </a:p>
          <a:p>
            <a:endParaRPr lang="en-US" dirty="0"/>
          </a:p>
        </p:txBody>
      </p:sp>
      <p:pic>
        <p:nvPicPr>
          <p:cNvPr id="5" name="Picture 2" descr="C:\Users\Joanna\Pictures\Microsoft Clip Organizer\j04404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5486400"/>
            <a:ext cx="914401" cy="690563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Types of Learners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Common Sense Learners</a:t>
            </a:r>
          </a:p>
          <a:p>
            <a:r>
              <a:rPr lang="en-US" dirty="0" smtClean="0"/>
              <a:t>Type 3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900" b="1" dirty="0" smtClean="0"/>
              <a:t>Strengths</a:t>
            </a:r>
            <a:endParaRPr lang="en-US" sz="2900" dirty="0" smtClean="0"/>
          </a:p>
          <a:p>
            <a:pPr lvl="1"/>
            <a:r>
              <a:rPr lang="en-US" sz="2600" dirty="0" smtClean="0"/>
              <a:t>Practical application of ideas</a:t>
            </a:r>
          </a:p>
          <a:p>
            <a:endParaRPr lang="en-US" dirty="0" smtClean="0"/>
          </a:p>
          <a:p>
            <a:r>
              <a:rPr lang="en-US" sz="2900" b="1" dirty="0" smtClean="0"/>
              <a:t>Favorite Questions</a:t>
            </a:r>
            <a:endParaRPr lang="en-US" sz="2900" dirty="0" smtClean="0"/>
          </a:p>
          <a:p>
            <a:pPr lvl="1"/>
            <a:r>
              <a:rPr lang="en-US" dirty="0" smtClean="0"/>
              <a:t>“</a:t>
            </a:r>
            <a:r>
              <a:rPr lang="en-US" sz="2600" u="sng" dirty="0" smtClean="0"/>
              <a:t>How</a:t>
            </a:r>
            <a:r>
              <a:rPr lang="en-US" sz="2600" dirty="0" smtClean="0"/>
              <a:t> does this work?”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r>
              <a:rPr lang="en-US" sz="2900" b="1" dirty="0" smtClean="0"/>
              <a:t>Favorite Ways to Learn</a:t>
            </a:r>
            <a:endParaRPr lang="en-US" sz="2900" dirty="0" smtClean="0"/>
          </a:p>
          <a:p>
            <a:pPr lvl="1"/>
            <a:r>
              <a:rPr lang="en-US" sz="2600" dirty="0" smtClean="0"/>
              <a:t>experimenting</a:t>
            </a:r>
          </a:p>
          <a:p>
            <a:pPr lvl="1"/>
            <a:r>
              <a:rPr lang="en-US" sz="2600" dirty="0" smtClean="0"/>
              <a:t>manipulation</a:t>
            </a:r>
          </a:p>
          <a:p>
            <a:pPr lvl="1"/>
            <a:r>
              <a:rPr lang="en-US" sz="2600" dirty="0" smtClean="0"/>
              <a:t>improving</a:t>
            </a:r>
          </a:p>
          <a:p>
            <a:pPr lvl="1"/>
            <a:r>
              <a:rPr lang="en-US" sz="2600" dirty="0" smtClean="0"/>
              <a:t>tinkering</a:t>
            </a:r>
          </a:p>
          <a:p>
            <a:endParaRPr lang="en-US" dirty="0"/>
          </a:p>
        </p:txBody>
      </p:sp>
      <p:pic>
        <p:nvPicPr>
          <p:cNvPr id="5" name="Picture 2" descr="C:\Users\Joanna\Pictures\Microsoft Clip Organizer\j04404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5486400"/>
            <a:ext cx="914401" cy="690563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Types of Learners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smtClean="0"/>
              <a:t>Dynamic Learners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239000" y="3352800"/>
            <a:ext cx="1295400" cy="2057400"/>
            <a:chOff x="1828800" y="2286000"/>
            <a:chExt cx="1670050" cy="2835275"/>
          </a:xfrm>
        </p:grpSpPr>
        <p:pic>
          <p:nvPicPr>
            <p:cNvPr id="8" name="Picture 2" descr="C:\Users\Joanna\Pictures\Microsoft Clip Organizer\j0441397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33600" y="2286000"/>
              <a:ext cx="1022350" cy="1022350"/>
            </a:xfrm>
            <a:prstGeom prst="rect">
              <a:avLst/>
            </a:prstGeom>
            <a:noFill/>
          </p:spPr>
        </p:pic>
        <p:pic>
          <p:nvPicPr>
            <p:cNvPr id="9" name="Picture 4" descr="C:\Users\Joanna\Pictures\Microsoft Clip Organizer\j0423860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3276600"/>
              <a:ext cx="1670050" cy="1844675"/>
            </a:xfrm>
            <a:prstGeom prst="rect">
              <a:avLst/>
            </a:prstGeom>
            <a:noFill/>
          </p:spPr>
        </p:pic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Types of Learners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Dynamic Learners</a:t>
            </a:r>
          </a:p>
          <a:p>
            <a:r>
              <a:rPr lang="en-US" dirty="0" smtClean="0"/>
              <a:t>Type 4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Look for </a:t>
            </a:r>
            <a:r>
              <a:rPr lang="en-US" u="sng" dirty="0" smtClean="0"/>
              <a:t>hidden</a:t>
            </a:r>
            <a:r>
              <a:rPr lang="en-US" dirty="0" smtClean="0"/>
              <a:t> </a:t>
            </a:r>
            <a:r>
              <a:rPr lang="en-US" u="sng" dirty="0" smtClean="0"/>
              <a:t>possibilities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Need to know what can be </a:t>
            </a:r>
            <a:r>
              <a:rPr lang="en-US" u="sng" dirty="0" smtClean="0"/>
              <a:t>done</a:t>
            </a:r>
            <a:r>
              <a:rPr lang="en-US" dirty="0" smtClean="0"/>
              <a:t> with things.</a:t>
            </a:r>
          </a:p>
          <a:p>
            <a:pPr>
              <a:lnSpc>
                <a:spcPct val="120000"/>
              </a:lnSpc>
              <a:buNone/>
            </a:pP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Learn by </a:t>
            </a:r>
            <a:r>
              <a:rPr lang="en-US" u="sng" dirty="0" smtClean="0"/>
              <a:t>trial</a:t>
            </a:r>
            <a:r>
              <a:rPr lang="en-US" dirty="0" smtClean="0"/>
              <a:t>-and-</a:t>
            </a:r>
            <a:r>
              <a:rPr lang="en-US" u="sng" dirty="0" smtClean="0"/>
              <a:t>error</a:t>
            </a:r>
            <a:r>
              <a:rPr lang="en-US" dirty="0" smtClean="0"/>
              <a:t>, self-discovery. </a:t>
            </a:r>
          </a:p>
          <a:p>
            <a:pPr>
              <a:lnSpc>
                <a:spcPct val="120000"/>
              </a:lnSpc>
              <a:buNone/>
            </a:pP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Tend to key in on </a:t>
            </a:r>
            <a:r>
              <a:rPr lang="en-US" u="sng" dirty="0" smtClean="0"/>
              <a:t>adapting</a:t>
            </a:r>
            <a:r>
              <a:rPr lang="en-US" dirty="0" smtClean="0"/>
              <a:t>, </a:t>
            </a:r>
            <a:r>
              <a:rPr lang="en-US" u="sng" dirty="0" smtClean="0"/>
              <a:t>refining</a:t>
            </a:r>
            <a:r>
              <a:rPr lang="en-US" dirty="0" smtClean="0"/>
              <a:t>, and </a:t>
            </a:r>
            <a:r>
              <a:rPr lang="en-US" u="sng" dirty="0" smtClean="0"/>
              <a:t>integrating</a:t>
            </a:r>
            <a:r>
              <a:rPr lang="en-US" dirty="0" smtClean="0"/>
              <a:t>.</a:t>
            </a:r>
          </a:p>
          <a:p>
            <a:pPr>
              <a:lnSpc>
                <a:spcPct val="120000"/>
              </a:lnSpc>
              <a:buNone/>
            </a:pP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Move through life by </a:t>
            </a:r>
            <a:r>
              <a:rPr lang="en-US" u="sng" dirty="0" smtClean="0"/>
              <a:t>acting</a:t>
            </a:r>
            <a:r>
              <a:rPr lang="en-US" dirty="0" smtClean="0"/>
              <a:t> and </a:t>
            </a:r>
            <a:r>
              <a:rPr lang="en-US" u="sng" dirty="0" smtClean="0"/>
              <a:t>testing</a:t>
            </a:r>
            <a:r>
              <a:rPr lang="en-US" dirty="0" smtClean="0"/>
              <a:t> experiences.</a:t>
            </a:r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029200" y="5105400"/>
            <a:ext cx="685800" cy="1066800"/>
            <a:chOff x="1828800" y="2286000"/>
            <a:chExt cx="1670050" cy="2835275"/>
          </a:xfrm>
        </p:grpSpPr>
        <p:pic>
          <p:nvPicPr>
            <p:cNvPr id="6" name="Picture 2" descr="C:\Users\Joanna\Pictures\Microsoft Clip Organizer\j0441397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33600" y="2286000"/>
              <a:ext cx="1022350" cy="1022350"/>
            </a:xfrm>
            <a:prstGeom prst="rect">
              <a:avLst/>
            </a:prstGeom>
            <a:noFill/>
          </p:spPr>
        </p:pic>
        <p:pic>
          <p:nvPicPr>
            <p:cNvPr id="7" name="Picture 4" descr="C:\Users\Joanna\Pictures\Microsoft Clip Organizer\j0423860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3276600"/>
              <a:ext cx="1670050" cy="1844675"/>
            </a:xfrm>
            <a:prstGeom prst="rect">
              <a:avLst/>
            </a:prstGeom>
            <a:noFill/>
          </p:spPr>
        </p:pic>
      </p:grp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Types of Learners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Dynamic Learners</a:t>
            </a:r>
          </a:p>
          <a:p>
            <a:r>
              <a:rPr lang="en-US" dirty="0" smtClean="0"/>
              <a:t>Type 4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75488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Dynamic learners also: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Are adaptable to change and actually enjoy it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Like variety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Excel in situations calling for flexibility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Tend to take risks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Are at ease with people but sometimes are seen as pushy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Often reach accurate conclusions in the absence of logic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Want to make things happen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Want to turn concepts into action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029200" y="5105400"/>
            <a:ext cx="685800" cy="1066800"/>
            <a:chOff x="1828800" y="2286000"/>
            <a:chExt cx="1670050" cy="2835275"/>
          </a:xfrm>
        </p:grpSpPr>
        <p:pic>
          <p:nvPicPr>
            <p:cNvPr id="6" name="Picture 2" descr="C:\Users\Joanna\Pictures\Microsoft Clip Organizer\j0441397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33600" y="2286000"/>
              <a:ext cx="1022350" cy="1022350"/>
            </a:xfrm>
            <a:prstGeom prst="rect">
              <a:avLst/>
            </a:prstGeom>
            <a:noFill/>
          </p:spPr>
        </p:pic>
        <p:pic>
          <p:nvPicPr>
            <p:cNvPr id="7" name="Picture 4" descr="C:\Users\Joanna\Pictures\Microsoft Clip Organizer\j0423860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3276600"/>
              <a:ext cx="1670050" cy="1844675"/>
            </a:xfrm>
            <a:prstGeom prst="rect">
              <a:avLst/>
            </a:prstGeom>
            <a:noFill/>
          </p:spPr>
        </p:pic>
      </p:grp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Types of Learners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Dynamic Learners</a:t>
            </a:r>
          </a:p>
          <a:p>
            <a:r>
              <a:rPr lang="en-US" dirty="0" smtClean="0"/>
              <a:t>Type 4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Strengths</a:t>
            </a:r>
            <a:endParaRPr lang="en-US" dirty="0" smtClean="0"/>
          </a:p>
          <a:p>
            <a:pPr lvl="1"/>
            <a:r>
              <a:rPr lang="en-US" dirty="0" smtClean="0"/>
              <a:t>taking action</a:t>
            </a:r>
          </a:p>
          <a:p>
            <a:pPr lvl="1"/>
            <a:r>
              <a:rPr lang="en-US" dirty="0" smtClean="0"/>
              <a:t>carrying out plans</a:t>
            </a:r>
          </a:p>
          <a:p>
            <a:endParaRPr lang="en-US" dirty="0" smtClean="0"/>
          </a:p>
          <a:p>
            <a:r>
              <a:rPr lang="en-US" b="1" dirty="0" smtClean="0"/>
              <a:t>Favorite Questions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u="sng" dirty="0" smtClean="0"/>
              <a:t>If</a:t>
            </a:r>
            <a:r>
              <a:rPr lang="en-US" dirty="0" smtClean="0"/>
              <a:t> this… </a:t>
            </a:r>
            <a:r>
              <a:rPr lang="en-US" u="sng" dirty="0" smtClean="0"/>
              <a:t>then</a:t>
            </a:r>
            <a:r>
              <a:rPr lang="en-US" dirty="0" smtClean="0"/>
              <a:t> </a:t>
            </a:r>
            <a:r>
              <a:rPr lang="en-US" u="sng" dirty="0" smtClean="0"/>
              <a:t>what</a:t>
            </a:r>
            <a:r>
              <a:rPr lang="en-US" dirty="0" smtClean="0"/>
              <a:t> can this become?”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r>
              <a:rPr lang="en-US" b="1" dirty="0" smtClean="0"/>
              <a:t>Favorite Ways to Learn</a:t>
            </a:r>
            <a:endParaRPr lang="en-US" dirty="0" smtClean="0"/>
          </a:p>
          <a:p>
            <a:pPr lvl="1"/>
            <a:r>
              <a:rPr lang="en-US" dirty="0" smtClean="0"/>
              <a:t>modifying</a:t>
            </a:r>
          </a:p>
          <a:p>
            <a:pPr lvl="1"/>
            <a:r>
              <a:rPr lang="en-US" dirty="0" smtClean="0"/>
              <a:t>adapting</a:t>
            </a:r>
          </a:p>
          <a:p>
            <a:pPr lvl="1"/>
            <a:r>
              <a:rPr lang="en-US" dirty="0" smtClean="0"/>
              <a:t>risking</a:t>
            </a:r>
          </a:p>
          <a:p>
            <a:pPr lvl="1"/>
            <a:r>
              <a:rPr lang="en-US" dirty="0" smtClean="0"/>
              <a:t>creating</a:t>
            </a:r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029200" y="5105400"/>
            <a:ext cx="685800" cy="1066800"/>
            <a:chOff x="1828800" y="2286000"/>
            <a:chExt cx="1670050" cy="2835275"/>
          </a:xfrm>
        </p:grpSpPr>
        <p:pic>
          <p:nvPicPr>
            <p:cNvPr id="6" name="Picture 2" descr="C:\Users\Joanna\Pictures\Microsoft Clip Organizer\j0441397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33600" y="2286000"/>
              <a:ext cx="1022350" cy="1022350"/>
            </a:xfrm>
            <a:prstGeom prst="rect">
              <a:avLst/>
            </a:prstGeom>
            <a:noFill/>
          </p:spPr>
        </p:pic>
        <p:pic>
          <p:nvPicPr>
            <p:cNvPr id="7" name="Picture 4" descr="C:\Users\Joanna\Pictures\Microsoft Clip Organizer\j0423860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3276600"/>
              <a:ext cx="1670050" cy="1844675"/>
            </a:xfrm>
            <a:prstGeom prst="rect">
              <a:avLst/>
            </a:prstGeom>
            <a:noFill/>
          </p:spPr>
        </p:pic>
      </p:grp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81328"/>
            <a:ext cx="7696200" cy="4525963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/>
            <a:endParaRPr lang="en-US" dirty="0" smtClean="0"/>
          </a:p>
          <a:p>
            <a:pPr algn="ctr">
              <a:buNone/>
            </a:pPr>
            <a:r>
              <a:rPr lang="en-US" sz="4000" dirty="0" smtClean="0"/>
              <a:t>A learning style is the </a:t>
            </a:r>
            <a:r>
              <a:rPr lang="en-US" sz="4000" u="sng" dirty="0" smtClean="0"/>
              <a:t>predisposed</a:t>
            </a:r>
            <a:r>
              <a:rPr lang="en-US" sz="4000" dirty="0" smtClean="0"/>
              <a:t> way a person learns.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smtClean="0">
                <a:ln w="12700"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What is a learning style?</a:t>
            </a:r>
            <a:endParaRPr lang="en-US" dirty="0">
              <a:ln w="12700">
                <a:noFill/>
              </a:ln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09600" y="2667000"/>
            <a:ext cx="8229600" cy="1143000"/>
          </a:xfrm>
        </p:spPr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What type of learner are you?</a:t>
            </a:r>
            <a:endParaRPr lang="en-US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533400" y="2590800"/>
            <a:ext cx="8229600" cy="2133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066800" y="304800"/>
            <a:ext cx="1295400" cy="2057400"/>
            <a:chOff x="1828800" y="2286000"/>
            <a:chExt cx="1670050" cy="2835275"/>
          </a:xfrm>
        </p:grpSpPr>
        <p:pic>
          <p:nvPicPr>
            <p:cNvPr id="14" name="Picture 2" descr="C:\Users\Joanna\Pictures\Microsoft Clip Organizer\j0441397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33600" y="2286000"/>
              <a:ext cx="1022350" cy="1022350"/>
            </a:xfrm>
            <a:prstGeom prst="rect">
              <a:avLst/>
            </a:prstGeom>
            <a:noFill/>
          </p:spPr>
        </p:pic>
        <p:pic>
          <p:nvPicPr>
            <p:cNvPr id="15" name="Picture 4" descr="C:\Users\Joanna\Pictures\Microsoft Clip Organizer\j0423860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3276600"/>
              <a:ext cx="1670050" cy="1844675"/>
            </a:xfrm>
            <a:prstGeom prst="rect">
              <a:avLst/>
            </a:prstGeom>
            <a:noFill/>
          </p:spPr>
        </p:pic>
      </p:grpSp>
      <p:pic>
        <p:nvPicPr>
          <p:cNvPr id="16" name="Picture 2" descr="C:\Users\Joanna\Pictures\Microsoft Clip Organizer\j0440450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4191000"/>
            <a:ext cx="1828800" cy="1381125"/>
          </a:xfrm>
          <a:prstGeom prst="rect">
            <a:avLst/>
          </a:prstGeom>
          <a:noFill/>
        </p:spPr>
      </p:pic>
      <p:pic>
        <p:nvPicPr>
          <p:cNvPr id="17" name="Picture 2" descr="C:\Users\Joanna\Pictures\Microsoft Clip Organizer\j0440440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77000" y="685800"/>
            <a:ext cx="1647749" cy="1827886"/>
          </a:xfrm>
          <a:prstGeom prst="rect">
            <a:avLst/>
          </a:prstGeom>
          <a:noFill/>
        </p:spPr>
      </p:pic>
      <p:pic>
        <p:nvPicPr>
          <p:cNvPr id="18" name="Picture 2" descr="C:\Users\Joanna\Pictures\Microsoft Clip Organizer\j0440424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62600" y="4191000"/>
            <a:ext cx="1827886" cy="1506017"/>
          </a:xfrm>
          <a:prstGeom prst="rect">
            <a:avLst/>
          </a:prstGeom>
          <a:noFill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6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Why should you know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your learning type?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Activity Ideas for:</a:t>
            </a:r>
            <a:endParaRPr lang="en-US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945088"/>
          </a:xfrm>
        </p:spPr>
        <p:txBody>
          <a:bodyPr/>
          <a:lstStyle/>
          <a:p>
            <a:r>
              <a:rPr lang="en-US" dirty="0" smtClean="0"/>
              <a:t>Innovative Learners</a:t>
            </a:r>
          </a:p>
          <a:p>
            <a:r>
              <a:rPr lang="en-US" dirty="0" smtClean="0"/>
              <a:t>Analytic Learners</a:t>
            </a:r>
          </a:p>
          <a:p>
            <a:r>
              <a:rPr lang="en-US" dirty="0" smtClean="0"/>
              <a:t>Common Sense Learners</a:t>
            </a:r>
          </a:p>
          <a:p>
            <a:r>
              <a:rPr lang="en-US" dirty="0" smtClean="0"/>
              <a:t>Dynamic Learners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Activity Ideas for:</a:t>
            </a:r>
            <a:endParaRPr lang="en-US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819400" y="1447800"/>
            <a:ext cx="5562602" cy="4572000"/>
            <a:chOff x="2819400" y="1447800"/>
            <a:chExt cx="5562602" cy="4572000"/>
          </a:xfrm>
        </p:grpSpPr>
        <p:cxnSp>
          <p:nvCxnSpPr>
            <p:cNvPr id="5" name="Straight Connector 4"/>
            <p:cNvCxnSpPr/>
            <p:nvPr/>
          </p:nvCxnSpPr>
          <p:spPr>
            <a:xfrm rot="16200000" flipH="1">
              <a:off x="556418" y="3710782"/>
              <a:ext cx="45259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819401" y="5973763"/>
              <a:ext cx="5562601" cy="4603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276600" y="1676400"/>
            <a:ext cx="5181600" cy="1376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Innovative Learners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(Big Picture Learners)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US" sz="1000" dirty="0" smtClean="0">
              <a:latin typeface="Arial Rounded MT Bold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2400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Stories</a:t>
            </a:r>
            <a:r>
              <a:rPr kumimoji="0" lang="en-US" sz="24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T</a:t>
            </a:r>
            <a:r>
              <a:rPr kumimoji="0" lang="en-US" sz="2400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estimonies, own experiences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Illustrations, object lessons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Visual demonstrations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2895600" y="5257800"/>
            <a:ext cx="3835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effectLst/>
                <a:latin typeface="Arial Rounded MT Bold" pitchFamily="34" charset="0"/>
                <a:cs typeface="Arial" pitchFamily="34" charset="0"/>
              </a:rPr>
              <a:t>1</a:t>
            </a:r>
            <a:endParaRPr kumimoji="0" lang="en-US" sz="36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Activity Ideas for: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 flipV="1">
            <a:off x="2819400" y="1447800"/>
            <a:ext cx="5562602" cy="4572000"/>
            <a:chOff x="2819400" y="1447800"/>
            <a:chExt cx="5562602" cy="4572000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556418" y="3710782"/>
              <a:ext cx="45259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819401" y="5973763"/>
              <a:ext cx="5562601" cy="4603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2895600" y="1524000"/>
            <a:ext cx="3835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3600" dirty="0" smtClean="0">
                <a:ln>
                  <a:solidFill>
                    <a:schemeClr val="tx1"/>
                  </a:solidFill>
                </a:ln>
                <a:latin typeface="Arial Rounded MT Bold" pitchFamily="34" charset="0"/>
                <a:cs typeface="Arial" pitchFamily="34" charset="0"/>
              </a:rPr>
              <a:t>2</a:t>
            </a:r>
            <a:endParaRPr kumimoji="0" lang="en-US" sz="36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3429000" y="1752600"/>
            <a:ext cx="5181600" cy="1376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Analytic Learners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(Investigate Learners)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US" sz="1000" dirty="0" smtClean="0">
              <a:latin typeface="Arial Rounded MT Bold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Lectures with supporting details</a:t>
            </a:r>
            <a:endParaRPr kumimoji="0" lang="en-US" sz="2400" b="0" i="0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 Researching scriptures, references, sources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Word studies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Questions &amp; answer times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Activity Ideas for: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 rot="162000000">
            <a:off x="2819400" y="1447800"/>
            <a:ext cx="5562602" cy="4572000"/>
            <a:chOff x="2819400" y="1447800"/>
            <a:chExt cx="5562602" cy="4572000"/>
          </a:xfrm>
        </p:grpSpPr>
        <p:cxnSp>
          <p:nvCxnSpPr>
            <p:cNvPr id="5" name="Straight Connector 4"/>
            <p:cNvCxnSpPr/>
            <p:nvPr/>
          </p:nvCxnSpPr>
          <p:spPr>
            <a:xfrm rot="16200000" flipH="1">
              <a:off x="556418" y="3710782"/>
              <a:ext cx="45259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819401" y="5973763"/>
              <a:ext cx="5562601" cy="4603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7848600" y="1447800"/>
            <a:ext cx="3835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3600" dirty="0" smtClean="0">
                <a:ln>
                  <a:solidFill>
                    <a:schemeClr val="tx1"/>
                  </a:solidFill>
                </a:ln>
                <a:latin typeface="Arial Rounded MT Bold" pitchFamily="34" charset="0"/>
                <a:cs typeface="Arial" pitchFamily="34" charset="0"/>
              </a:rPr>
              <a:t>3</a:t>
            </a:r>
            <a:endParaRPr kumimoji="0" lang="en-US" sz="36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2971800" y="1752600"/>
            <a:ext cx="5181600" cy="1376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Common Sense Learners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(Hands-On Learners)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US" sz="1000" dirty="0" smtClean="0">
              <a:latin typeface="Arial Rounded MT Bold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2400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Small group activities</a:t>
            </a:r>
            <a:r>
              <a:rPr kumimoji="0" lang="en-US" sz="24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Skits, role playing</a:t>
            </a:r>
            <a:endParaRPr kumimoji="0" lang="en-US" sz="2400" b="0" i="0" u="sng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Functional projects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Homework that follows an example in class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Activity Ideas for: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 flipH="1">
            <a:off x="2819400" y="1447800"/>
            <a:ext cx="5562602" cy="4572000"/>
            <a:chOff x="2819400" y="1447800"/>
            <a:chExt cx="5562602" cy="4572000"/>
          </a:xfrm>
        </p:grpSpPr>
        <p:cxnSp>
          <p:nvCxnSpPr>
            <p:cNvPr id="5" name="Straight Connector 4"/>
            <p:cNvCxnSpPr/>
            <p:nvPr/>
          </p:nvCxnSpPr>
          <p:spPr>
            <a:xfrm rot="16200000" flipH="1">
              <a:off x="556418" y="3710782"/>
              <a:ext cx="4525963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819401" y="5973763"/>
              <a:ext cx="5562601" cy="4603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7848600" y="5257800"/>
            <a:ext cx="3835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3600" dirty="0" smtClean="0">
                <a:ln>
                  <a:solidFill>
                    <a:schemeClr val="tx1"/>
                  </a:solidFill>
                </a:ln>
                <a:latin typeface="Arial Rounded MT Bold" pitchFamily="34" charset="0"/>
                <a:cs typeface="Arial" pitchFamily="34" charset="0"/>
              </a:rPr>
              <a:t>4</a:t>
            </a:r>
            <a:endParaRPr kumimoji="0" lang="en-US" sz="36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2895600" y="1676400"/>
            <a:ext cx="5181600" cy="1376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Dynamic Learners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(</a:t>
            </a:r>
            <a:r>
              <a:rPr lang="en-US" sz="2000" dirty="0" smtClean="0">
                <a:latin typeface="Arial Rounded MT Bold" pitchFamily="34" charset="0"/>
                <a:cs typeface="Arial" pitchFamily="34" charset="0"/>
              </a:rPr>
              <a:t>Dream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Learners)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US" sz="1000" dirty="0" smtClean="0">
              <a:latin typeface="Arial Rounded MT Bold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2400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“How can you apply this?”</a:t>
            </a: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20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(personal application goals)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“What’s another way to use this?”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“What if?” situational exercises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Arial Rounded MT Bold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latin typeface="Arial Rounded MT Bold" pitchFamily="34" charset="0"/>
                <a:cs typeface="Arial" pitchFamily="34" charset="0"/>
              </a:rPr>
              <a:t>Creative projects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Using Learning Styles</a:t>
            </a:r>
            <a:endParaRPr lang="en-US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PSNC</a:t>
            </a:r>
          </a:p>
          <a:p>
            <a:r>
              <a:rPr lang="en-US" dirty="0" smtClean="0"/>
              <a:t>GSNC</a:t>
            </a:r>
          </a:p>
          <a:p>
            <a:r>
              <a:rPr lang="en-US" dirty="0" smtClean="0"/>
              <a:t>Other group classes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(EXAMPLE)</a:t>
            </a:r>
          </a:p>
          <a:p>
            <a:pPr>
              <a:buNone/>
            </a:pPr>
            <a:endParaRPr lang="en-US" dirty="0" smtClean="0"/>
          </a:p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Teaching Subject:</a:t>
            </a:r>
          </a:p>
          <a:p>
            <a:pPr lvl="1"/>
            <a:r>
              <a:rPr lang="en-US" dirty="0" smtClean="0"/>
              <a:t>How do we know that Jesus is who he said he was?</a:t>
            </a:r>
          </a:p>
          <a:p>
            <a:pPr>
              <a:buNone/>
            </a:pPr>
            <a:endParaRPr lang="en-US" dirty="0" smtClean="0"/>
          </a:p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Activity for the Innovative Learner, Type 1:</a:t>
            </a:r>
          </a:p>
          <a:p>
            <a:pPr lvl="1"/>
            <a:r>
              <a:rPr lang="en-US" dirty="0" smtClean="0"/>
              <a:t>Ask for one or two people to share what they thought about who Jesus was the first time they heard about him.</a:t>
            </a:r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Using Learning Styles </a:t>
            </a:r>
            <a:endParaRPr lang="en-US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(EXAMPLE)</a:t>
            </a:r>
          </a:p>
          <a:p>
            <a:pPr>
              <a:buNone/>
            </a:pPr>
            <a:endParaRPr lang="en-US" dirty="0" smtClean="0"/>
          </a:p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Activity for the Analytic Learner, Type 2:</a:t>
            </a:r>
          </a:p>
          <a:p>
            <a:pPr lvl="1"/>
            <a:r>
              <a:rPr lang="en-US" dirty="0" smtClean="0"/>
              <a:t>Lecture on –</a:t>
            </a:r>
          </a:p>
          <a:p>
            <a:pPr lvl="2"/>
            <a:r>
              <a:rPr lang="en-US" dirty="0" smtClean="0"/>
              <a:t>Resurrection</a:t>
            </a:r>
          </a:p>
          <a:p>
            <a:pPr lvl="2"/>
            <a:r>
              <a:rPr lang="en-US" dirty="0" smtClean="0"/>
              <a:t>Various empty tomb theories</a:t>
            </a:r>
          </a:p>
          <a:p>
            <a:pPr lvl="2"/>
            <a:r>
              <a:rPr lang="en-US" dirty="0" smtClean="0"/>
              <a:t>Why or why not the empty tomb theories could be proven true</a:t>
            </a:r>
          </a:p>
          <a:p>
            <a:pPr lvl="1"/>
            <a:r>
              <a:rPr lang="en-US" dirty="0" smtClean="0"/>
              <a:t>Looked up scriptures and other historical references</a:t>
            </a:r>
          </a:p>
          <a:p>
            <a:pPr lvl="2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Using Learning Styles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smtClean="0">
                <a:ln w="12700">
                  <a:noFill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Types of Learners</a:t>
            </a:r>
            <a:endParaRPr lang="en-US" dirty="0">
              <a:ln w="12700">
                <a:noFill/>
              </a:ln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2895600" y="1066800"/>
            <a:ext cx="5943600" cy="5410994"/>
            <a:chOff x="2895600" y="1066800"/>
            <a:chExt cx="5943600" cy="5410994"/>
          </a:xfrm>
        </p:grpSpPr>
        <p:cxnSp>
          <p:nvCxnSpPr>
            <p:cNvPr id="1038" name="AutoShape 14"/>
            <p:cNvCxnSpPr>
              <a:cxnSpLocks noChangeShapeType="1"/>
            </p:cNvCxnSpPr>
            <p:nvPr/>
          </p:nvCxnSpPr>
          <p:spPr bwMode="auto">
            <a:xfrm>
              <a:off x="2895600" y="3657600"/>
              <a:ext cx="5943600" cy="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prstMaterial="legacyMatte">
              <a:bevelT w="13500" h="13500" prst="angle"/>
              <a:bevelB w="13500" h="13500" prst="angle"/>
              <a:extrusionClr>
                <a:srgbClr val="000000"/>
              </a:extrusionClr>
            </a:sp3d>
          </p:spPr>
        </p:cxnSp>
        <p:cxnSp>
          <p:nvCxnSpPr>
            <p:cNvPr id="1039" name="AutoShape 15"/>
            <p:cNvCxnSpPr>
              <a:cxnSpLocks noChangeShapeType="1"/>
            </p:cNvCxnSpPr>
            <p:nvPr/>
          </p:nvCxnSpPr>
          <p:spPr bwMode="auto">
            <a:xfrm rot="5400000">
              <a:off x="3161506" y="3771900"/>
              <a:ext cx="5410994" cy="794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prstMaterial="legacyMatte">
              <a:bevelT w="13500" h="13500" prst="angle"/>
              <a:bevelB w="13500" h="13500" prst="angle"/>
              <a:extrusionClr>
                <a:srgbClr val="000000"/>
              </a:extrusionClr>
            </a:sp3d>
          </p:spPr>
        </p:cxn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6019800" y="1371600"/>
            <a:ext cx="2771140" cy="1376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Innovative Learners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(Big Picture Learners)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5943600" y="3048000"/>
            <a:ext cx="3835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effectLst/>
                <a:latin typeface="Arial Rounded MT Bold" pitchFamily="34" charset="0"/>
                <a:cs typeface="Arial" pitchFamily="34" charset="0"/>
              </a:rPr>
              <a:t>1</a:t>
            </a:r>
            <a:endParaRPr kumimoji="0" lang="en-US" sz="18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5410200" y="3657600"/>
            <a:ext cx="398780" cy="527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effectLst/>
                <a:latin typeface="Arial Rounded MT Bold" pitchFamily="34" charset="0"/>
                <a:cs typeface="Arial" pitchFamily="34" charset="0"/>
              </a:rPr>
              <a:t>3</a:t>
            </a:r>
            <a:endParaRPr kumimoji="0" lang="en-US" sz="18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5943600" y="3657600"/>
            <a:ext cx="398780" cy="527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effectLst/>
                <a:latin typeface="Arial Rounded MT Bold" pitchFamily="34" charset="0"/>
                <a:cs typeface="Arial" pitchFamily="34" charset="0"/>
              </a:rPr>
              <a:t>2</a:t>
            </a:r>
            <a:endParaRPr kumimoji="0" lang="en-US" sz="18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5410200" y="3048000"/>
            <a:ext cx="398780" cy="527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effectLst/>
                <a:latin typeface="Arial Rounded MT Bold" pitchFamily="34" charset="0"/>
                <a:cs typeface="Arial" pitchFamily="34" charset="0"/>
              </a:rPr>
              <a:t>4</a:t>
            </a:r>
            <a:endParaRPr kumimoji="0" lang="en-US" sz="18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5" name="Text Box 21"/>
          <p:cNvSpPr txBox="1">
            <a:spLocks noChangeArrowheads="1"/>
          </p:cNvSpPr>
          <p:nvPr/>
        </p:nvSpPr>
        <p:spPr bwMode="auto">
          <a:xfrm>
            <a:off x="6057900" y="3972869"/>
            <a:ext cx="2694940" cy="1764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Analytic Learners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(Investigate Learners)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Text Box 22"/>
          <p:cNvSpPr txBox="1">
            <a:spLocks noChangeArrowheads="1"/>
          </p:cNvSpPr>
          <p:nvPr/>
        </p:nvSpPr>
        <p:spPr bwMode="auto">
          <a:xfrm>
            <a:off x="3017183" y="1387151"/>
            <a:ext cx="2363470" cy="138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Dynamic Learners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(Dream Learners)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2286000" y="4038600"/>
            <a:ext cx="3592830" cy="1753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itchFamily="34" charset="0"/>
                <a:cs typeface="Arial" pitchFamily="34" charset="0"/>
              </a:rPr>
              <a:t>Common Sense Learners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(Hands-On Learners)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743200" y="6407944"/>
            <a:ext cx="3987553" cy="365125"/>
          </a:xfrm>
        </p:spPr>
        <p:txBody>
          <a:bodyPr/>
          <a:lstStyle/>
          <a:p>
            <a:r>
              <a:rPr lang="en-US" dirty="0" smtClean="0"/>
              <a:t>T506.08                                    iteenchallenge.org</a:t>
            </a:r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0" grpId="0" uiExpand="1" build="p"/>
      <p:bldP spid="1041" grpId="0" build="allAtOnce"/>
      <p:bldP spid="1042" grpId="0" build="allAtOnce"/>
      <p:bldP spid="1043" grpId="0" build="allAtOnce"/>
      <p:bldP spid="1044" grpId="0" build="allAtOnce"/>
      <p:bldP spid="1045" grpId="0" uiExpand="1" build="p"/>
      <p:bldP spid="1046" grpId="0" build="p"/>
      <p:bldP spid="104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839200" cy="4525963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(EXAMPLE)</a:t>
            </a:r>
          </a:p>
          <a:p>
            <a:pPr>
              <a:buNone/>
            </a:pPr>
            <a:endParaRPr lang="en-US" dirty="0" smtClean="0"/>
          </a:p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Activity for the Common Sense Learner, Type 3:</a:t>
            </a:r>
          </a:p>
          <a:p>
            <a:pPr lvl="1"/>
            <a:r>
              <a:rPr lang="en-US" dirty="0" smtClean="0"/>
              <a:t>Broke into small groups </a:t>
            </a:r>
          </a:p>
          <a:p>
            <a:pPr lvl="1"/>
            <a:r>
              <a:rPr lang="en-US" dirty="0" smtClean="0"/>
              <a:t>Each group took one of the empty tomb theories to present their theory</a:t>
            </a:r>
          </a:p>
          <a:p>
            <a:pPr lvl="1"/>
            <a:r>
              <a:rPr lang="en-US" dirty="0" smtClean="0"/>
              <a:t>Held a debate that included a monitor and audience determining which group was most convincing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Using Learning Styles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(EXAMPLE)</a:t>
            </a:r>
          </a:p>
          <a:p>
            <a:endParaRPr lang="en-US" dirty="0" smtClean="0"/>
          </a:p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Activity for the Dynamic Learner, Type 4:</a:t>
            </a:r>
          </a:p>
          <a:p>
            <a:pPr lvl="1"/>
            <a:r>
              <a:rPr lang="en-US" dirty="0" smtClean="0"/>
              <a:t>Finished back in the larger group with a question, “How can you use what you learned?”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	(Answers included: easier and not as scary when street witnessing; able to answer questions from friends and family; remind myself about who Jesus is when I have doubts)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Using Learning Styles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Teacher Roles</a:t>
            </a:r>
            <a:endParaRPr lang="en-US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868888"/>
          </a:xfrm>
        </p:spPr>
        <p:txBody>
          <a:bodyPr>
            <a:normAutofit/>
          </a:bodyPr>
          <a:lstStyle/>
          <a:p>
            <a:r>
              <a:rPr lang="en-US" dirty="0" smtClean="0"/>
              <a:t>Motivator</a:t>
            </a:r>
          </a:p>
          <a:p>
            <a:r>
              <a:rPr lang="en-US" dirty="0" smtClean="0"/>
              <a:t>Instructor</a:t>
            </a:r>
          </a:p>
          <a:p>
            <a:r>
              <a:rPr lang="en-US" dirty="0" smtClean="0"/>
              <a:t>Facilitator</a:t>
            </a:r>
          </a:p>
          <a:p>
            <a:r>
              <a:rPr lang="en-US" dirty="0" smtClean="0"/>
              <a:t>Resource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Motivator</a:t>
            </a:r>
            <a:endParaRPr lang="en-US" sz="3600" b="1" dirty="0" smtClean="0"/>
          </a:p>
          <a:p>
            <a:pPr algn="r">
              <a:buNone/>
            </a:pPr>
            <a:r>
              <a:rPr lang="en-US" dirty="0" smtClean="0"/>
              <a:t>By </a:t>
            </a:r>
            <a:r>
              <a:rPr lang="en-US" b="1" dirty="0" smtClean="0"/>
              <a:t>making connections </a:t>
            </a:r>
            <a:r>
              <a:rPr lang="en-US" dirty="0" smtClean="0"/>
              <a:t>between the subject and the student’s life, the teacher </a:t>
            </a:r>
            <a:r>
              <a:rPr lang="en-US" b="1" u="sng" dirty="0" smtClean="0"/>
              <a:t>motivates</a:t>
            </a:r>
            <a:r>
              <a:rPr lang="en-US" dirty="0" smtClean="0"/>
              <a:t> the innovative learner.</a:t>
            </a:r>
          </a:p>
          <a:p>
            <a:pPr>
              <a:buNone/>
            </a:pPr>
            <a:endParaRPr lang="en-US" dirty="0" smtClean="0"/>
          </a:p>
          <a:p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Instructor</a:t>
            </a:r>
          </a:p>
          <a:p>
            <a:pPr algn="r">
              <a:buNone/>
            </a:pPr>
            <a:r>
              <a:rPr lang="en-US" dirty="0" smtClean="0"/>
              <a:t>By </a:t>
            </a:r>
            <a:r>
              <a:rPr lang="en-US" b="1" dirty="0" smtClean="0"/>
              <a:t>directing the discussion </a:t>
            </a:r>
            <a:r>
              <a:rPr lang="en-US" dirty="0" smtClean="0"/>
              <a:t>towards providing insight into the subject, the teacher </a:t>
            </a:r>
            <a:r>
              <a:rPr lang="en-US" b="1" u="sng" dirty="0" smtClean="0"/>
              <a:t>instructs</a:t>
            </a:r>
            <a:r>
              <a:rPr lang="en-US" b="1" dirty="0" smtClean="0"/>
              <a:t> </a:t>
            </a:r>
            <a:r>
              <a:rPr lang="en-US" dirty="0" smtClean="0"/>
              <a:t>the analytic learner.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Teacher Roles</a:t>
            </a:r>
            <a:endParaRPr lang="en-US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Facilitator</a:t>
            </a:r>
          </a:p>
          <a:p>
            <a:pPr algn="r">
              <a:buNone/>
            </a:pPr>
            <a:r>
              <a:rPr lang="en-US" dirty="0" smtClean="0"/>
              <a:t>By </a:t>
            </a:r>
            <a:r>
              <a:rPr lang="en-US" b="1" dirty="0" smtClean="0"/>
              <a:t>creating hands-on activities</a:t>
            </a:r>
            <a:r>
              <a:rPr lang="en-US" dirty="0" smtClean="0"/>
              <a:t> that further explore the subject, the teacher </a:t>
            </a:r>
            <a:r>
              <a:rPr lang="en-US" b="1" u="sng" dirty="0" smtClean="0"/>
              <a:t>facilitates</a:t>
            </a:r>
            <a:r>
              <a:rPr lang="en-US" dirty="0" smtClean="0"/>
              <a:t> the learning of a common sense learner.</a:t>
            </a:r>
          </a:p>
          <a:p>
            <a:pPr>
              <a:buNone/>
            </a:pPr>
            <a:endParaRPr lang="en-US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Resource</a:t>
            </a:r>
          </a:p>
          <a:p>
            <a:pPr algn="r">
              <a:buNone/>
            </a:pPr>
            <a:r>
              <a:rPr lang="en-US" dirty="0" smtClean="0"/>
              <a:t>By </a:t>
            </a:r>
            <a:r>
              <a:rPr lang="en-US" b="1" dirty="0" smtClean="0"/>
              <a:t>discovering new relationships </a:t>
            </a:r>
            <a:r>
              <a:rPr lang="en-US" dirty="0" smtClean="0"/>
              <a:t>between the subject and their life, the teacher </a:t>
            </a:r>
            <a:r>
              <a:rPr lang="en-US" b="1" u="sng" dirty="0" smtClean="0"/>
              <a:t>serves</a:t>
            </a:r>
            <a:r>
              <a:rPr lang="en-US" b="1" dirty="0" smtClean="0"/>
              <a:t> </a:t>
            </a:r>
            <a:r>
              <a:rPr lang="en-US" b="1" u="sng" dirty="0" smtClean="0"/>
              <a:t>as</a:t>
            </a:r>
            <a:r>
              <a:rPr lang="en-US" b="1" dirty="0" smtClean="0"/>
              <a:t> </a:t>
            </a:r>
            <a:r>
              <a:rPr lang="en-US" b="1" u="sng" dirty="0" smtClean="0"/>
              <a:t>a</a:t>
            </a:r>
            <a:r>
              <a:rPr lang="en-US" b="1" dirty="0" smtClean="0"/>
              <a:t> </a:t>
            </a:r>
            <a:r>
              <a:rPr lang="en-US" b="1" u="sng" dirty="0" smtClean="0"/>
              <a:t>resource</a:t>
            </a:r>
            <a:r>
              <a:rPr lang="en-US" dirty="0" smtClean="0"/>
              <a:t> to a dynamic learner.</a:t>
            </a:r>
          </a:p>
          <a:p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Teacher Roles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r>
              <a:rPr lang="en-US" dirty="0" smtClean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Types of Learners</a:t>
            </a:r>
            <a:endParaRPr lang="en-US" dirty="0"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Innovative Learners</a:t>
            </a:r>
            <a:endParaRPr lang="en-US" sz="3200" dirty="0"/>
          </a:p>
        </p:txBody>
      </p:sp>
      <p:pic>
        <p:nvPicPr>
          <p:cNvPr id="6146" name="Picture 2" descr="C:\Users\Joanna\Pictures\Microsoft Clip Organizer\j044044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3733800"/>
            <a:ext cx="1647749" cy="1827886"/>
          </a:xfrm>
          <a:prstGeom prst="rect">
            <a:avLst/>
          </a:prstGeom>
          <a:noFill/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Types of Learners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Innovative Learners</a:t>
            </a:r>
          </a:p>
          <a:p>
            <a:r>
              <a:rPr lang="en-US" dirty="0" smtClean="0"/>
              <a:t>Type 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Look for the </a:t>
            </a:r>
            <a:r>
              <a:rPr lang="en-US" u="sng" dirty="0" smtClean="0"/>
              <a:t>meaning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Need to be </a:t>
            </a:r>
            <a:r>
              <a:rPr lang="en-US" u="sng" dirty="0" smtClean="0"/>
              <a:t>involved</a:t>
            </a:r>
            <a:r>
              <a:rPr lang="en-US" dirty="0" smtClean="0"/>
              <a:t> </a:t>
            </a:r>
            <a:r>
              <a:rPr lang="en-US" u="sng" dirty="0" smtClean="0"/>
              <a:t>personally</a:t>
            </a:r>
            <a:r>
              <a:rPr lang="en-US" dirty="0" smtClean="0"/>
              <a:t>.</a:t>
            </a:r>
          </a:p>
          <a:p>
            <a:pPr>
              <a:lnSpc>
                <a:spcPct val="120000"/>
              </a:lnSpc>
              <a:buNone/>
            </a:pP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Learn by </a:t>
            </a:r>
            <a:r>
              <a:rPr lang="en-US" u="sng" dirty="0" smtClean="0"/>
              <a:t>listening</a:t>
            </a:r>
            <a:r>
              <a:rPr lang="en-US" dirty="0" smtClean="0"/>
              <a:t> and </a:t>
            </a:r>
            <a:r>
              <a:rPr lang="en-US" u="sng" dirty="0" smtClean="0"/>
              <a:t>sharing</a:t>
            </a:r>
            <a:r>
              <a:rPr lang="en-US" dirty="0" smtClean="0"/>
              <a:t> ideas.</a:t>
            </a:r>
          </a:p>
          <a:p>
            <a:pPr>
              <a:lnSpc>
                <a:spcPct val="120000"/>
              </a:lnSpc>
              <a:buNone/>
            </a:pP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Tend to key in on </a:t>
            </a:r>
            <a:r>
              <a:rPr lang="en-US" u="sng" dirty="0" smtClean="0"/>
              <a:t>motivations</a:t>
            </a:r>
            <a:r>
              <a:rPr lang="en-US" dirty="0" smtClean="0"/>
              <a:t> and developing </a:t>
            </a:r>
            <a:r>
              <a:rPr lang="en-US" u="sng" dirty="0" smtClean="0"/>
              <a:t>meaning</a:t>
            </a:r>
            <a:r>
              <a:rPr lang="en-US" dirty="0" smtClean="0"/>
              <a:t>.</a:t>
            </a:r>
          </a:p>
          <a:p>
            <a:pPr>
              <a:lnSpc>
                <a:spcPct val="120000"/>
              </a:lnSpc>
              <a:buNone/>
            </a:pP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Move through life by </a:t>
            </a:r>
            <a:r>
              <a:rPr lang="en-US" u="sng" dirty="0" smtClean="0"/>
              <a:t>social</a:t>
            </a:r>
            <a:r>
              <a:rPr lang="en-US" dirty="0" smtClean="0"/>
              <a:t> </a:t>
            </a:r>
            <a:r>
              <a:rPr lang="en-US" u="sng" dirty="0" smtClean="0"/>
              <a:t>interaction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5122" name="Picture 2" descr="C:\Users\Joanna\Pictures\Microsoft Clip Organizer\j044044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5410200"/>
            <a:ext cx="755596" cy="838200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Types of Learners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Innovative Learners</a:t>
            </a:r>
          </a:p>
          <a:p>
            <a:r>
              <a:rPr lang="en-US" dirty="0" smtClean="0"/>
              <a:t>Type 1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Innovative learners also: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Are interested in people and culture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Are imaginative thinkers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Value insightful thinking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Work for harmony, to bring unity to diversity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Seek commitment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Enjoy observing others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Model themselves after those they respect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Want to be involved in important issues</a:t>
            </a:r>
            <a:endParaRPr lang="en-US" sz="2400" dirty="0"/>
          </a:p>
        </p:txBody>
      </p:sp>
      <p:pic>
        <p:nvPicPr>
          <p:cNvPr id="5" name="Picture 2" descr="C:\Users\Joanna\Pictures\Microsoft Clip Organizer\j044044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5410200"/>
            <a:ext cx="755596" cy="8382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Types of Learners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Innovative Learners</a:t>
            </a:r>
          </a:p>
          <a:p>
            <a:r>
              <a:rPr lang="en-US" dirty="0" smtClean="0"/>
              <a:t>Type 1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Strengths</a:t>
            </a:r>
            <a:endParaRPr lang="en-US" dirty="0" smtClean="0"/>
          </a:p>
          <a:p>
            <a:pPr lvl="1"/>
            <a:r>
              <a:rPr lang="en-US" dirty="0" smtClean="0"/>
              <a:t>innovation</a:t>
            </a:r>
          </a:p>
          <a:p>
            <a:pPr lvl="1"/>
            <a:r>
              <a:rPr lang="en-US" dirty="0" smtClean="0"/>
              <a:t>imagination</a:t>
            </a:r>
          </a:p>
          <a:p>
            <a:endParaRPr lang="en-US" dirty="0" smtClean="0"/>
          </a:p>
          <a:p>
            <a:r>
              <a:rPr lang="en-US" b="1" dirty="0" smtClean="0"/>
              <a:t>Favorite Questions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u="sng" dirty="0" smtClean="0"/>
              <a:t>Why</a:t>
            </a:r>
            <a:r>
              <a:rPr lang="en-US" dirty="0" smtClean="0"/>
              <a:t>?” or “</a:t>
            </a:r>
            <a:r>
              <a:rPr lang="en-US" u="sng" dirty="0" smtClean="0"/>
              <a:t>Why</a:t>
            </a:r>
            <a:r>
              <a:rPr lang="en-US" dirty="0" smtClean="0"/>
              <a:t> </a:t>
            </a:r>
            <a:r>
              <a:rPr lang="en-US" u="sng" dirty="0" smtClean="0"/>
              <a:t>not</a:t>
            </a:r>
            <a:r>
              <a:rPr lang="en-US" dirty="0" smtClean="0"/>
              <a:t>?”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r>
              <a:rPr lang="en-US" b="1" dirty="0" smtClean="0"/>
              <a:t>Favorite Ways to Learn</a:t>
            </a:r>
            <a:endParaRPr lang="en-US" dirty="0" smtClean="0"/>
          </a:p>
          <a:p>
            <a:pPr lvl="1"/>
            <a:r>
              <a:rPr lang="en-US" dirty="0" smtClean="0"/>
              <a:t>listening</a:t>
            </a:r>
          </a:p>
          <a:p>
            <a:pPr lvl="1"/>
            <a:r>
              <a:rPr lang="en-US" dirty="0" smtClean="0"/>
              <a:t>speaking</a:t>
            </a:r>
          </a:p>
          <a:p>
            <a:pPr lvl="1"/>
            <a:r>
              <a:rPr lang="en-US" dirty="0" smtClean="0"/>
              <a:t>interacting</a:t>
            </a:r>
          </a:p>
          <a:p>
            <a:pPr lvl="1"/>
            <a:r>
              <a:rPr lang="en-US" dirty="0" smtClean="0"/>
              <a:t>brainstorming</a:t>
            </a:r>
          </a:p>
          <a:p>
            <a:pPr lvl="1"/>
            <a:endParaRPr lang="en-US" dirty="0" smtClean="0"/>
          </a:p>
        </p:txBody>
      </p:sp>
      <p:pic>
        <p:nvPicPr>
          <p:cNvPr id="5" name="Picture 2" descr="C:\Users\Joanna\Pictures\Microsoft Clip Organizer\j044044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5410200"/>
            <a:ext cx="755596" cy="8382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Types of Learners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Analytic Learners</a:t>
            </a:r>
            <a:endParaRPr lang="en-US" sz="3200" dirty="0"/>
          </a:p>
        </p:txBody>
      </p:sp>
      <p:pic>
        <p:nvPicPr>
          <p:cNvPr id="7170" name="Picture 2" descr="C:\Users\Joanna\Pictures\Microsoft Clip Organizer\j044042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3733800"/>
            <a:ext cx="1827886" cy="1506017"/>
          </a:xfrm>
          <a:prstGeom prst="rect">
            <a:avLst/>
          </a:prstGeom>
          <a:noFill/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Types of Learners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Analytic Learners</a:t>
            </a:r>
          </a:p>
          <a:p>
            <a:r>
              <a:rPr lang="en-US" dirty="0" smtClean="0"/>
              <a:t>Type 2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500" dirty="0" smtClean="0"/>
              <a:t>Look for the </a:t>
            </a:r>
            <a:r>
              <a:rPr lang="en-US" sz="3500" u="sng" dirty="0" smtClean="0"/>
              <a:t>facts</a:t>
            </a:r>
            <a:r>
              <a:rPr lang="en-US" sz="3500" dirty="0" smtClean="0"/>
              <a:t>.</a:t>
            </a:r>
          </a:p>
          <a:p>
            <a:pPr>
              <a:buNone/>
            </a:pPr>
            <a:endParaRPr lang="en-US" sz="3500" dirty="0" smtClean="0"/>
          </a:p>
          <a:p>
            <a:pPr>
              <a:lnSpc>
                <a:spcPct val="120000"/>
              </a:lnSpc>
            </a:pPr>
            <a:r>
              <a:rPr lang="en-US" sz="3500" dirty="0" smtClean="0"/>
              <a:t>Need to know what the </a:t>
            </a:r>
            <a:r>
              <a:rPr lang="en-US" sz="3500" u="sng" dirty="0" smtClean="0"/>
              <a:t>experts</a:t>
            </a:r>
            <a:r>
              <a:rPr lang="en-US" sz="3500" dirty="0" smtClean="0"/>
              <a:t> think.</a:t>
            </a:r>
          </a:p>
          <a:p>
            <a:pPr>
              <a:lnSpc>
                <a:spcPct val="120000"/>
              </a:lnSpc>
              <a:buNone/>
            </a:pPr>
            <a:endParaRPr lang="en-US" sz="3500" dirty="0" smtClean="0"/>
          </a:p>
          <a:p>
            <a:pPr>
              <a:lnSpc>
                <a:spcPct val="120000"/>
              </a:lnSpc>
            </a:pPr>
            <a:r>
              <a:rPr lang="en-US" sz="3500" dirty="0" smtClean="0"/>
              <a:t>Learn by </a:t>
            </a:r>
            <a:r>
              <a:rPr lang="en-US" sz="3500" u="sng" dirty="0" smtClean="0"/>
              <a:t>thinking</a:t>
            </a:r>
            <a:r>
              <a:rPr lang="en-US" sz="3500" dirty="0" smtClean="0"/>
              <a:t> through ideas.</a:t>
            </a:r>
          </a:p>
          <a:p>
            <a:pPr>
              <a:lnSpc>
                <a:spcPct val="120000"/>
              </a:lnSpc>
              <a:buNone/>
            </a:pPr>
            <a:endParaRPr lang="en-US" sz="3500" dirty="0" smtClean="0"/>
          </a:p>
          <a:p>
            <a:pPr>
              <a:lnSpc>
                <a:spcPct val="120000"/>
              </a:lnSpc>
            </a:pPr>
            <a:r>
              <a:rPr lang="en-US" sz="3500" dirty="0" smtClean="0"/>
              <a:t>Tend to key in on </a:t>
            </a:r>
            <a:r>
              <a:rPr lang="en-US" sz="3500" u="sng" dirty="0" smtClean="0"/>
              <a:t>reflecting</a:t>
            </a:r>
            <a:r>
              <a:rPr lang="en-US" sz="3500" dirty="0" smtClean="0"/>
              <a:t> and developing </a:t>
            </a:r>
            <a:r>
              <a:rPr lang="en-US" sz="3500" u="sng" dirty="0" smtClean="0"/>
              <a:t>concepts</a:t>
            </a:r>
            <a:r>
              <a:rPr lang="en-US" sz="35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endParaRPr lang="en-US" sz="3500" dirty="0" smtClean="0"/>
          </a:p>
          <a:p>
            <a:pPr>
              <a:lnSpc>
                <a:spcPct val="120000"/>
              </a:lnSpc>
            </a:pPr>
            <a:r>
              <a:rPr lang="en-US" sz="3500" dirty="0" smtClean="0"/>
              <a:t>Move through life by </a:t>
            </a:r>
            <a:r>
              <a:rPr lang="en-US" sz="3500" u="sng" dirty="0" smtClean="0"/>
              <a:t>adapting</a:t>
            </a:r>
            <a:r>
              <a:rPr lang="en-US" sz="3500" dirty="0" smtClean="0"/>
              <a:t> to the experts.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Picture 2" descr="C:\Users\Joanna\Pictures\Microsoft Clip Organizer\j044042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5410200"/>
            <a:ext cx="941142" cy="775418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T506.08              iteenchallenge.org</a:t>
            </a:r>
            <a:endParaRPr lang="en-US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1017</TotalTime>
  <Words>1108</Words>
  <Application>Microsoft Office PowerPoint</Application>
  <PresentationFormat>On-screen Show (4:3)</PresentationFormat>
  <Paragraphs>311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Concourse</vt:lpstr>
      <vt:lpstr>Learning Styles</vt:lpstr>
      <vt:lpstr>What is a learning style?</vt:lpstr>
      <vt:lpstr>Types of Learners</vt:lpstr>
      <vt:lpstr>Types of Learners</vt:lpstr>
      <vt:lpstr>Types of Learners</vt:lpstr>
      <vt:lpstr>Types of Learners</vt:lpstr>
      <vt:lpstr>Types of Learners</vt:lpstr>
      <vt:lpstr>Types of Learners</vt:lpstr>
      <vt:lpstr>Types of Learners</vt:lpstr>
      <vt:lpstr>Types of Learners</vt:lpstr>
      <vt:lpstr>Types of Learners</vt:lpstr>
      <vt:lpstr>Types of Learners</vt:lpstr>
      <vt:lpstr>Types of Learners</vt:lpstr>
      <vt:lpstr>Types of Learners</vt:lpstr>
      <vt:lpstr>Types of Learners</vt:lpstr>
      <vt:lpstr>Types of Learners</vt:lpstr>
      <vt:lpstr>Types of Learners</vt:lpstr>
      <vt:lpstr>Types of Learners</vt:lpstr>
      <vt:lpstr>Types of Learners</vt:lpstr>
      <vt:lpstr>What type of learner are you?</vt:lpstr>
      <vt:lpstr>Why should you know  your learning type?</vt:lpstr>
      <vt:lpstr>Activity Ideas for:</vt:lpstr>
      <vt:lpstr>Activity Ideas for:</vt:lpstr>
      <vt:lpstr>Activity Ideas for:</vt:lpstr>
      <vt:lpstr>Activity Ideas for:</vt:lpstr>
      <vt:lpstr>Activity Ideas for:</vt:lpstr>
      <vt:lpstr>Using Learning Styles</vt:lpstr>
      <vt:lpstr>Using Learning Styles </vt:lpstr>
      <vt:lpstr>Using Learning Styles </vt:lpstr>
      <vt:lpstr>Using Learning Styles </vt:lpstr>
      <vt:lpstr>Using Learning Styles </vt:lpstr>
      <vt:lpstr>Teacher Roles</vt:lpstr>
      <vt:lpstr>Teacher Roles</vt:lpstr>
      <vt:lpstr>Teacher Roles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Styles</dc:title>
  <dc:creator>Joanna M. Brightwell</dc:creator>
  <cp:lastModifiedBy>Gregg Fischer</cp:lastModifiedBy>
  <cp:revision>75</cp:revision>
  <dcterms:created xsi:type="dcterms:W3CDTF">2014-01-27T20:38:55Z</dcterms:created>
  <dcterms:modified xsi:type="dcterms:W3CDTF">2014-02-07T22:05:03Z</dcterms:modified>
</cp:coreProperties>
</file>