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9" r:id="rId2"/>
    <p:sldId id="297"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8" r:id="rId41"/>
  </p:sldIdLst>
  <p:sldSz cx="9144000" cy="6858000" type="screen4x3"/>
  <p:notesSz cx="6858000" cy="9144000"/>
  <p:custDataLst>
    <p:tags r:id="rId4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0F5854-FCE4-4675-A222-DFF3718A6AB8}" type="datetimeFigureOut">
              <a:rPr lang="en-US" smtClean="0"/>
              <a:pPr/>
              <a:t>1/11/2012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4669C6-B9B2-4C89-B895-8CA2810A4C37}" type="slidenum">
              <a:rPr lang="en-US" smtClean="0"/>
              <a:pPr/>
              <a:t>‹#›</a:t>
            </a:fld>
            <a:endParaRPr lang="en-US"/>
          </a:p>
        </p:txBody>
      </p:sp>
    </p:spTree>
    <p:extLst>
      <p:ext uri="{BB962C8B-B14F-4D97-AF65-F5344CB8AC3E}">
        <p14:creationId xmlns:p14="http://schemas.microsoft.com/office/powerpoint/2010/main" xmlns="" val="921931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0378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FCEFC1F2-5DC0-4BBB-B3C4-2845AE2E65B6}" type="slidenum">
              <a:rPr lang="en-US" sz="1200">
                <a:solidFill>
                  <a:prstClr val="black"/>
                </a:solidFill>
              </a:rPr>
              <a:pPr/>
              <a:t>1</a:t>
            </a:fld>
            <a:endParaRPr lang="en-US" sz="120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1197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0BF3894D-1C15-459F-8492-BB57715A3FC3}" type="slidenum">
              <a:rPr lang="en-US" sz="1200">
                <a:solidFill>
                  <a:prstClr val="black"/>
                </a:solidFill>
              </a:rPr>
              <a:pPr/>
              <a:t>10</a:t>
            </a:fld>
            <a:endParaRPr lang="en-US" sz="1200">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1299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CD1B9A2E-9667-4CAC-9F2A-F2E832110960}" type="slidenum">
              <a:rPr lang="en-US" sz="1200">
                <a:solidFill>
                  <a:prstClr val="black"/>
                </a:solidFill>
              </a:rPr>
              <a:pPr/>
              <a:t>11</a:t>
            </a:fld>
            <a:endParaRPr lang="en-US" sz="120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1402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9C2FE45A-3803-44DB-9EAD-AF4DFA6C2CEE}" type="slidenum">
              <a:rPr lang="en-US" sz="1200">
                <a:solidFill>
                  <a:prstClr val="black"/>
                </a:solidFill>
              </a:rPr>
              <a:pPr/>
              <a:t>12</a:t>
            </a:fld>
            <a:endParaRPr lang="en-US" sz="120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1504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2060A27A-4580-4200-8F25-A1B5067E880A}" type="slidenum">
              <a:rPr lang="en-US" sz="1200">
                <a:solidFill>
                  <a:prstClr val="black"/>
                </a:solidFill>
              </a:rPr>
              <a:pPr/>
              <a:t>13</a:t>
            </a:fld>
            <a:endParaRPr lang="en-US" sz="1200">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1606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6B4ED4B2-D784-4017-8652-C5E02BDA5EC4}" type="slidenum">
              <a:rPr lang="en-US" sz="1200">
                <a:solidFill>
                  <a:prstClr val="black"/>
                </a:solidFill>
              </a:rPr>
              <a:pPr/>
              <a:t>14</a:t>
            </a:fld>
            <a:endParaRPr lang="en-US" sz="1200">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1709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FF12B328-8047-42F7-A293-0A77CEC54133}" type="slidenum">
              <a:rPr lang="en-US" sz="1200">
                <a:solidFill>
                  <a:prstClr val="black"/>
                </a:solidFill>
              </a:rPr>
              <a:pPr/>
              <a:t>15</a:t>
            </a:fld>
            <a:endParaRPr lang="en-US" sz="1200">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1811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768E9F3C-8699-4637-8042-21236071BBCB}" type="slidenum">
              <a:rPr lang="en-US" sz="1200">
                <a:solidFill>
                  <a:prstClr val="black"/>
                </a:solidFill>
              </a:rPr>
              <a:pPr/>
              <a:t>16</a:t>
            </a:fld>
            <a:endParaRPr lang="en-US" sz="1200">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1914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F95F2994-99DF-4520-BB20-AF7201C0CDCA}" type="slidenum">
              <a:rPr lang="en-US" sz="1200">
                <a:solidFill>
                  <a:prstClr val="black"/>
                </a:solidFill>
              </a:rPr>
              <a:pPr/>
              <a:t>17</a:t>
            </a:fld>
            <a:endParaRPr lang="en-US" sz="1200">
              <a:solidFill>
                <a:prstClr val="black"/>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2016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017E230A-30E7-479F-8D00-2969AA9CE1C6}" type="slidenum">
              <a:rPr lang="en-US" sz="1200">
                <a:solidFill>
                  <a:prstClr val="black"/>
                </a:solidFill>
              </a:rPr>
              <a:pPr/>
              <a:t>18</a:t>
            </a:fld>
            <a:endParaRPr lang="en-US" sz="1200">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2118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F7F8BDE0-369F-429C-AA3C-4F95418CF8A1}" type="slidenum">
              <a:rPr lang="en-US" sz="1200">
                <a:solidFill>
                  <a:prstClr val="black"/>
                </a:solidFill>
              </a:rPr>
              <a:pPr/>
              <a:t>19</a:t>
            </a:fld>
            <a:endParaRPr lang="en-US" sz="120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0378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FCEFC1F2-5DC0-4BBB-B3C4-2845AE2E65B6}" type="slidenum">
              <a:rPr lang="en-US" sz="1200">
                <a:solidFill>
                  <a:prstClr val="black"/>
                </a:solidFill>
              </a:rPr>
              <a:pPr/>
              <a:t>2</a:t>
            </a:fld>
            <a:endParaRPr lang="en-US" sz="1200">
              <a:solidFill>
                <a:prstClr val="black"/>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2221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91E21C34-04D8-4982-9273-BD25649558C7}" type="slidenum">
              <a:rPr lang="en-US" sz="1200">
                <a:solidFill>
                  <a:prstClr val="black"/>
                </a:solidFill>
              </a:rPr>
              <a:pPr/>
              <a:t>20</a:t>
            </a:fld>
            <a:endParaRPr lang="en-US" sz="1200">
              <a:solidFill>
                <a:prstClr val="black"/>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2323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6758F461-026E-4A08-A35F-DC225AA684AF}" type="slidenum">
              <a:rPr lang="en-US" sz="1200">
                <a:solidFill>
                  <a:prstClr val="black"/>
                </a:solidFill>
              </a:rPr>
              <a:pPr/>
              <a:t>21</a:t>
            </a:fld>
            <a:endParaRPr lang="en-US" sz="1200">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2426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093A2A9C-FDCB-42F7-AAD8-CD9D02772DDA}" type="slidenum">
              <a:rPr lang="en-US" sz="1200">
                <a:solidFill>
                  <a:prstClr val="black"/>
                </a:solidFill>
              </a:rPr>
              <a:pPr/>
              <a:t>22</a:t>
            </a:fld>
            <a:endParaRPr lang="en-US" sz="1200">
              <a:solidFill>
                <a:prstClr val="black"/>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2528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C469F86D-4A22-41DF-8DBE-45CB0E272BB1}" type="slidenum">
              <a:rPr lang="en-US" sz="1200">
                <a:solidFill>
                  <a:prstClr val="black"/>
                </a:solidFill>
              </a:rPr>
              <a:pPr/>
              <a:t>23</a:t>
            </a:fld>
            <a:endParaRPr lang="en-US" sz="1200">
              <a:solidFill>
                <a:prstClr val="black"/>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2630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741D5818-83BB-428B-8EBF-B3E6A6B3E00D}" type="slidenum">
              <a:rPr lang="en-US" sz="1200">
                <a:solidFill>
                  <a:prstClr val="black"/>
                </a:solidFill>
              </a:rPr>
              <a:pPr/>
              <a:t>24</a:t>
            </a:fld>
            <a:endParaRPr lang="en-US" sz="1200">
              <a:solidFill>
                <a:prstClr val="black"/>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2733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08CDBBC4-D77D-4424-AA1A-07222A61F503}" type="slidenum">
              <a:rPr lang="en-US" sz="1200">
                <a:solidFill>
                  <a:prstClr val="black"/>
                </a:solidFill>
              </a:rPr>
              <a:pPr/>
              <a:t>25</a:t>
            </a:fld>
            <a:endParaRPr lang="en-US" sz="1200">
              <a:solidFill>
                <a:prstClr val="black"/>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2835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E0C036EB-87C3-418D-8B9A-E1C9C5F0A51B}" type="slidenum">
              <a:rPr lang="en-US" sz="1200">
                <a:solidFill>
                  <a:prstClr val="black"/>
                </a:solidFill>
              </a:rPr>
              <a:pPr/>
              <a:t>26</a:t>
            </a:fld>
            <a:endParaRPr lang="en-US" sz="1200">
              <a:solidFill>
                <a:prstClr val="black"/>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2938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39EAB41B-684D-431D-ABCF-ADA2B6419ABA}" type="slidenum">
              <a:rPr lang="en-US" sz="1200">
                <a:solidFill>
                  <a:prstClr val="black"/>
                </a:solidFill>
              </a:rPr>
              <a:pPr/>
              <a:t>27</a:t>
            </a:fld>
            <a:endParaRPr lang="en-US" sz="1200">
              <a:solidFill>
                <a:prstClr val="black"/>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040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8F3335F0-CBCE-4168-A1F8-EFB5AF87D413}" type="slidenum">
              <a:rPr lang="en-US" sz="1200">
                <a:solidFill>
                  <a:prstClr val="black"/>
                </a:solidFill>
              </a:rPr>
              <a:pPr/>
              <a:t>28</a:t>
            </a:fld>
            <a:endParaRPr lang="en-US" sz="1200">
              <a:solidFill>
                <a:prstClr val="black"/>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142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9FA35489-F2F5-4C1E-8459-796F86F05D3B}" type="slidenum">
              <a:rPr lang="en-US" sz="1200">
                <a:solidFill>
                  <a:prstClr val="black"/>
                </a:solidFill>
              </a:rPr>
              <a:pPr/>
              <a:t>29</a:t>
            </a:fld>
            <a:endParaRPr lang="en-US" sz="120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0480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D0219E21-E147-442F-AB4E-815A60F8F0A9}" type="slidenum">
              <a:rPr lang="en-US" sz="1200">
                <a:solidFill>
                  <a:prstClr val="black"/>
                </a:solidFill>
              </a:rPr>
              <a:pPr/>
              <a:t>3</a:t>
            </a:fld>
            <a:endParaRPr lang="en-US" sz="1200">
              <a:solidFill>
                <a:prstClr val="black"/>
              </a:solidFil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245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203F7184-6B6F-4DE7-B748-8C38DB2181E6}" type="slidenum">
              <a:rPr lang="en-US" sz="1200">
                <a:solidFill>
                  <a:prstClr val="black"/>
                </a:solidFill>
              </a:rPr>
              <a:pPr/>
              <a:t>30</a:t>
            </a:fld>
            <a:endParaRPr lang="en-US" sz="1200">
              <a:solidFill>
                <a:prstClr val="black"/>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347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EF4F0432-149D-4138-93BB-2E8DC6E7A31D}" type="slidenum">
              <a:rPr lang="en-US" sz="1200">
                <a:solidFill>
                  <a:prstClr val="black"/>
                </a:solidFill>
              </a:rPr>
              <a:pPr/>
              <a:t>31</a:t>
            </a:fld>
            <a:endParaRPr lang="en-US" sz="1200">
              <a:solidFill>
                <a:prstClr val="black"/>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450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84337A02-A889-42A3-9577-AC8E7F08DDAC}" type="slidenum">
              <a:rPr lang="en-US" sz="1200">
                <a:solidFill>
                  <a:prstClr val="black"/>
                </a:solidFill>
              </a:rPr>
              <a:pPr/>
              <a:t>32</a:t>
            </a:fld>
            <a:endParaRPr lang="en-US" sz="1200">
              <a:solidFill>
                <a:prstClr val="black"/>
              </a:solidFil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552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B903166C-372F-430E-8718-3DDB12501454}" type="slidenum">
              <a:rPr lang="en-US" sz="1200">
                <a:solidFill>
                  <a:prstClr val="black"/>
                </a:solidFill>
              </a:rPr>
              <a:pPr/>
              <a:t>33</a:t>
            </a:fld>
            <a:endParaRPr lang="en-US" sz="1200">
              <a:solidFill>
                <a:prstClr val="black"/>
              </a:solidFil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654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EEE7CADA-056F-4501-A43E-5585B2CD02E2}" type="slidenum">
              <a:rPr lang="en-US" sz="1200">
                <a:solidFill>
                  <a:prstClr val="black"/>
                </a:solidFill>
              </a:rPr>
              <a:pPr/>
              <a:t>34</a:t>
            </a:fld>
            <a:endParaRPr lang="en-US" sz="1200">
              <a:solidFill>
                <a:prstClr val="black"/>
              </a:solidFil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757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F80F39D8-5609-4AF5-B977-7FCC9C935731}" type="slidenum">
              <a:rPr lang="en-US" sz="1200">
                <a:solidFill>
                  <a:prstClr val="black"/>
                </a:solidFill>
              </a:rPr>
              <a:pPr/>
              <a:t>35</a:t>
            </a:fld>
            <a:endParaRPr lang="en-US" sz="1200">
              <a:solidFill>
                <a:prstClr val="black"/>
              </a:solidFill>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859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7B0B4DB3-5065-4379-A09E-C1B37F20535C}" type="slidenum">
              <a:rPr lang="en-US" sz="1200">
                <a:solidFill>
                  <a:prstClr val="black"/>
                </a:solidFill>
              </a:rPr>
              <a:pPr/>
              <a:t>36</a:t>
            </a:fld>
            <a:endParaRPr lang="en-US" sz="1200">
              <a:solidFill>
                <a:prstClr val="black"/>
              </a:solidFill>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3962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A139A1F8-347F-40FD-BAE3-80C42C36D386}" type="slidenum">
              <a:rPr lang="en-US" sz="1200">
                <a:solidFill>
                  <a:prstClr val="black"/>
                </a:solidFill>
              </a:rPr>
              <a:pPr/>
              <a:t>37</a:t>
            </a:fld>
            <a:endParaRPr lang="en-US" sz="1200">
              <a:solidFill>
                <a:prstClr val="black"/>
              </a:solidFill>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064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53FAC420-F0EE-4A51-BB22-C9F852E5B623}" type="slidenum">
              <a:rPr lang="en-US" sz="1200">
                <a:solidFill>
                  <a:prstClr val="black"/>
                </a:solidFill>
              </a:rPr>
              <a:pPr/>
              <a:t>38</a:t>
            </a:fld>
            <a:endParaRPr lang="en-US" sz="1200">
              <a:solidFill>
                <a:prstClr val="black"/>
              </a:solidFill>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4166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EE2BDD22-A56D-4121-82C8-FC74AE4E1CAD}" type="slidenum">
              <a:rPr lang="en-US" sz="1200">
                <a:solidFill>
                  <a:prstClr val="black"/>
                </a:solidFill>
              </a:rPr>
              <a:pPr/>
              <a:t>39</a:t>
            </a:fld>
            <a:endParaRPr lang="en-US" sz="120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0582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23C04166-884F-4ED6-A8EC-A2581ADC96B5}" type="slidenum">
              <a:rPr lang="en-US" sz="1200">
                <a:solidFill>
                  <a:prstClr val="black"/>
                </a:solidFill>
              </a:rPr>
              <a:pPr/>
              <a:t>4</a:t>
            </a:fld>
            <a:endParaRPr lang="en-US" sz="120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0685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24D56221-E379-433B-BB47-2716D1187CA9}" type="slidenum">
              <a:rPr lang="en-US" sz="1200">
                <a:solidFill>
                  <a:prstClr val="black"/>
                </a:solidFill>
              </a:rPr>
              <a:pPr/>
              <a:t>5</a:t>
            </a:fld>
            <a:endParaRPr lang="en-US" sz="120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0787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C00EEB98-849F-465B-8D45-53394F7DBED1}" type="slidenum">
              <a:rPr lang="en-US" sz="1200">
                <a:solidFill>
                  <a:prstClr val="black"/>
                </a:solidFill>
              </a:rPr>
              <a:pPr/>
              <a:t>6</a:t>
            </a:fld>
            <a:endParaRPr lang="en-US" sz="120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0890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6ED9D727-48A9-4B14-A9DF-7C36482C1250}" type="slidenum">
              <a:rPr lang="en-US" sz="1200">
                <a:solidFill>
                  <a:prstClr val="black"/>
                </a:solidFill>
              </a:rPr>
              <a:pPr/>
              <a:t>7</a:t>
            </a:fld>
            <a:endParaRPr lang="en-US" sz="120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0992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6A247028-2F6D-4ED1-B347-BB57E8092A90}" type="slidenum">
              <a:rPr lang="en-US" sz="1200">
                <a:solidFill>
                  <a:prstClr val="black"/>
                </a:solidFill>
              </a:rPr>
              <a:pPr/>
              <a:t>8</a:t>
            </a:fld>
            <a:endParaRPr lang="en-US" sz="120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1094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1EEC65DB-781F-4FCC-851C-A20324B4D417}" type="slidenum">
              <a:rPr lang="en-US" sz="1200">
                <a:solidFill>
                  <a:prstClr val="black"/>
                </a:solidFill>
              </a:rPr>
              <a:pPr/>
              <a:t>9</a:t>
            </a:fld>
            <a:endParaRPr lang="en-US" sz="120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CA90CF6-23E5-4010-90B2-6A2EE90C21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1512160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0E897AA-17CC-4D76-AE30-97F82B15091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87080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8547890-9C1C-4298-8B96-59553DA81F8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408157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iteenchallenge.org                T102.03            10 - 2011</a:t>
            </a: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45EC6E8-98E1-4849-A5C4-247ED1CA1DE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4256366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9567FD-A1B8-4B53-A624-7FCEE13D0DB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04050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DC34706-0546-493E-923A-98A35F104A9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335882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393DAA7-E244-4517-9B2E-CD6BF9604CD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60781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796E276-9713-4133-941C-9249351D61C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859613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A0F05D5-1FFD-429D-9865-006AF6AD011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956629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F39811-17F5-41B9-871D-E41556B747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434901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150B0C-BCCF-4117-A201-7F4CD6596B3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960046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4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eaLnBrk="0" fontAlgn="base" hangingPunct="0">
              <a:spcBef>
                <a:spcPct val="0"/>
              </a:spcBef>
              <a:spcAft>
                <a:spcPct val="0"/>
              </a:spcAft>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eaLnBrk="0" fontAlgn="base" hangingPunct="0">
              <a:spcBef>
                <a:spcPct val="0"/>
              </a:spcBef>
              <a:spcAft>
                <a:spcPct val="0"/>
              </a:spcAft>
              <a:defRPr/>
            </a:pPr>
            <a:r>
              <a:rPr lang="en-US" dirty="0" smtClean="0">
                <a:solidFill>
                  <a:schemeClr val="bg1"/>
                </a:solidFill>
              </a:rPr>
              <a:t>iteenchallenge.org</a:t>
            </a:r>
            <a:r>
              <a:rPr lang="en-US" dirty="0" smtClean="0">
                <a:solidFill>
                  <a:srgbClr val="000000"/>
                </a:solidFill>
              </a:rPr>
              <a:t>                </a:t>
            </a:r>
            <a:r>
              <a:rPr lang="en-US" dirty="0" smtClean="0">
                <a:solidFill>
                  <a:schemeClr val="bg1"/>
                </a:solidFill>
              </a:rPr>
              <a:t>T102.03            10 - 2011</a:t>
            </a:r>
            <a:endParaRPr lang="en-US" dirty="0">
              <a:solidFill>
                <a:schemeClr val="bg1"/>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eaLnBrk="0" fontAlgn="base" hangingPunct="0">
              <a:spcBef>
                <a:spcPct val="0"/>
              </a:spcBef>
              <a:spcAft>
                <a:spcPct val="0"/>
              </a:spcAft>
              <a:defRPr/>
            </a:pPr>
            <a:fld id="{C345F714-FEF3-4A48-827D-492AA418E35A}"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xmlns="" val="16494928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MS PGothic" pitchFamily="34" charset="-128"/>
        </a:defRPr>
      </a:lvl2pPr>
      <a:lvl3pPr algn="ctr" rtl="0" eaLnBrk="0" fontAlgn="base" hangingPunct="0">
        <a:spcBef>
          <a:spcPct val="0"/>
        </a:spcBef>
        <a:spcAft>
          <a:spcPct val="0"/>
        </a:spcAft>
        <a:defRPr sz="4400">
          <a:solidFill>
            <a:schemeClr val="tx2"/>
          </a:solidFill>
          <a:latin typeface="Arial" pitchFamily="34" charset="0"/>
          <a:ea typeface="MS PGothic" pitchFamily="34" charset="-128"/>
        </a:defRPr>
      </a:lvl3pPr>
      <a:lvl4pPr algn="ctr" rtl="0" eaLnBrk="0" fontAlgn="base" hangingPunct="0">
        <a:spcBef>
          <a:spcPct val="0"/>
        </a:spcBef>
        <a:spcAft>
          <a:spcPct val="0"/>
        </a:spcAft>
        <a:defRPr sz="4400">
          <a:solidFill>
            <a:schemeClr val="tx2"/>
          </a:solidFill>
          <a:latin typeface="Arial" pitchFamily="34" charset="0"/>
          <a:ea typeface="MS PGothic" pitchFamily="34" charset="-128"/>
        </a:defRPr>
      </a:lvl4pPr>
      <a:lvl5pPr algn="ctr" rtl="0" eaLnBrk="0" fontAlgn="base" hangingPunct="0">
        <a:spcBef>
          <a:spcPct val="0"/>
        </a:spcBef>
        <a:spcAft>
          <a:spcPct val="0"/>
        </a:spcAft>
        <a:defRPr sz="4400">
          <a:solidFill>
            <a:schemeClr val="tx2"/>
          </a:solidFill>
          <a:latin typeface="Arial" pitchFamily="34" charset="0"/>
          <a:ea typeface="MS PGothic" pitchFamily="34" charset="-128"/>
        </a:defRPr>
      </a:lvl5pPr>
      <a:lvl6pPr marL="457200" algn="ctr" rtl="0" fontAlgn="base">
        <a:spcBef>
          <a:spcPct val="0"/>
        </a:spcBef>
        <a:spcAft>
          <a:spcPct val="0"/>
        </a:spcAft>
        <a:defRPr sz="4400">
          <a:solidFill>
            <a:schemeClr val="tx2"/>
          </a:solidFill>
          <a:latin typeface="Arial" pitchFamily="34" charset="0"/>
          <a:ea typeface="MS PGothic" pitchFamily="34" charset="-128"/>
        </a:defRPr>
      </a:lvl6pPr>
      <a:lvl7pPr marL="914400" algn="ctr" rtl="0" fontAlgn="base">
        <a:spcBef>
          <a:spcPct val="0"/>
        </a:spcBef>
        <a:spcAft>
          <a:spcPct val="0"/>
        </a:spcAft>
        <a:defRPr sz="4400">
          <a:solidFill>
            <a:schemeClr val="tx2"/>
          </a:solidFill>
          <a:latin typeface="Arial" pitchFamily="34" charset="0"/>
          <a:ea typeface="MS PGothic" pitchFamily="34" charset="-128"/>
        </a:defRPr>
      </a:lvl7pPr>
      <a:lvl8pPr marL="1371600" algn="ctr" rtl="0" fontAlgn="base">
        <a:spcBef>
          <a:spcPct val="0"/>
        </a:spcBef>
        <a:spcAft>
          <a:spcPct val="0"/>
        </a:spcAft>
        <a:defRPr sz="4400">
          <a:solidFill>
            <a:schemeClr val="tx2"/>
          </a:solidFill>
          <a:latin typeface="Arial" pitchFamily="34" charset="0"/>
          <a:ea typeface="MS PGothic" pitchFamily="34" charset="-128"/>
        </a:defRPr>
      </a:lvl8pPr>
      <a:lvl9pPr marL="1828800" algn="ctr" rtl="0" fontAlgn="base">
        <a:spcBef>
          <a:spcPct val="0"/>
        </a:spcBef>
        <a:spcAft>
          <a:spcPct val="0"/>
        </a:spcAft>
        <a:defRPr sz="4400">
          <a:solidFill>
            <a:schemeClr val="tx2"/>
          </a:solidFill>
          <a:latin typeface="Arial" pitchFamily="34" charset="0"/>
          <a:ea typeface="MS PGothic" pitchFamily="3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2.gi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7"/>
          <p:cNvSpPr>
            <a:spLocks noGrp="1"/>
          </p:cNvSpPr>
          <p:nvPr>
            <p:ph type="title"/>
          </p:nvPr>
        </p:nvSpPr>
        <p:spPr>
          <a:xfrm>
            <a:off x="736751" y="1295400"/>
            <a:ext cx="7772400" cy="1600200"/>
          </a:xfrm>
        </p:spPr>
        <p:txBody>
          <a:bodyPr/>
          <a:lstStyle/>
          <a:p>
            <a:r>
              <a:rPr lang="en-US" sz="5400" dirty="0" smtClean="0">
                <a:solidFill>
                  <a:srgbClr val="FFFFCC"/>
                </a:solidFill>
              </a:rPr>
              <a:t>God’s Call To Lead</a:t>
            </a:r>
            <a:r>
              <a:rPr lang="en-US" dirty="0" smtClean="0">
                <a:solidFill>
                  <a:srgbClr val="FFFFCC"/>
                </a:solidFill>
              </a:rPr>
              <a:t/>
            </a:r>
            <a:br>
              <a:rPr lang="en-US" dirty="0" smtClean="0">
                <a:solidFill>
                  <a:srgbClr val="FFFFCC"/>
                </a:solidFill>
              </a:rPr>
            </a:br>
            <a:r>
              <a:rPr lang="en-US" sz="2800" dirty="0" smtClean="0">
                <a:solidFill>
                  <a:srgbClr val="FFFFCC"/>
                </a:solidFill>
              </a:rPr>
              <a:t>Why and How God Calls Us to Lead</a:t>
            </a:r>
            <a:br>
              <a:rPr lang="en-US" sz="2800" dirty="0" smtClean="0">
                <a:solidFill>
                  <a:srgbClr val="FFFFCC"/>
                </a:solidFill>
              </a:rPr>
            </a:br>
            <a:r>
              <a:rPr lang="en-US" sz="2000" dirty="0" smtClean="0">
                <a:solidFill>
                  <a:srgbClr val="FFFFCC"/>
                </a:solidFill>
              </a:rPr>
              <a:t/>
            </a:r>
            <a:br>
              <a:rPr lang="en-US" sz="2000" dirty="0" smtClean="0">
                <a:solidFill>
                  <a:srgbClr val="FFFFCC"/>
                </a:solidFill>
              </a:rPr>
            </a:br>
            <a:r>
              <a:rPr lang="en-US" sz="2000" dirty="0" smtClean="0">
                <a:solidFill>
                  <a:srgbClr val="FFFFCC"/>
                </a:solidFill>
              </a:rPr>
              <a:t>by EQUIP Ministries founded by John Maxwell</a:t>
            </a:r>
            <a:br>
              <a:rPr lang="en-US" sz="2000" dirty="0" smtClean="0">
                <a:solidFill>
                  <a:srgbClr val="FFFFCC"/>
                </a:solidFill>
              </a:rPr>
            </a:br>
            <a:endParaRPr lang="en-US" dirty="0" smtClean="0">
              <a:solidFill>
                <a:srgbClr val="FFFFCC"/>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1</a:t>
            </a:fld>
            <a:endParaRPr lang="en-US">
              <a:solidFill>
                <a:srgbClr val="000000"/>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477000" y="5257800"/>
            <a:ext cx="2343911" cy="1362739"/>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04799" y="5257800"/>
            <a:ext cx="2533205" cy="1125869"/>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2794302" y="2895600"/>
            <a:ext cx="3657298" cy="2035896"/>
          </a:xfrm>
          <a:prstGeom prst="rect">
            <a:avLst/>
          </a:prstGeom>
        </p:spPr>
      </p:pic>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39333530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idx="1"/>
          </p:nvPr>
        </p:nvSpPr>
        <p:spPr>
          <a:xfrm>
            <a:off x="381000" y="1981200"/>
            <a:ext cx="8229600" cy="4114800"/>
          </a:xfrm>
        </p:spPr>
        <p:txBody>
          <a:bodyPr/>
          <a:lstStyle/>
          <a:p>
            <a:pPr>
              <a:buFontTx/>
              <a:buNone/>
            </a:pPr>
            <a:r>
              <a:rPr lang="en-US" sz="1600" b="1" smtClean="0">
                <a:solidFill>
                  <a:schemeClr val="bg1"/>
                </a:solidFill>
              </a:rPr>
              <a:t>Excuse One: Who am I? (Exodus 3:11)</a:t>
            </a:r>
          </a:p>
          <a:p>
            <a:r>
              <a:rPr lang="en-US" sz="1400" smtClean="0">
                <a:solidFill>
                  <a:schemeClr val="bg1"/>
                </a:solidFill>
              </a:rPr>
              <a:t>Moses struggled with his identity. He just didn’t feel qualified. He thought God picked the wrong leader. God’s response: It doesn’t matter who you are. I’ve called you. I am with you.</a:t>
            </a:r>
          </a:p>
          <a:p>
            <a:pPr>
              <a:buFontTx/>
              <a:buNone/>
            </a:pPr>
            <a:r>
              <a:rPr lang="en-US" sz="1600" b="1" smtClean="0">
                <a:solidFill>
                  <a:schemeClr val="bg1"/>
                </a:solidFill>
              </a:rPr>
              <a:t>Excuse Two: Who are you? (Exodus 3:13)</a:t>
            </a:r>
          </a:p>
          <a:p>
            <a:r>
              <a:rPr lang="en-US" sz="1400" smtClean="0">
                <a:solidFill>
                  <a:schemeClr val="bg1"/>
                </a:solidFill>
              </a:rPr>
              <a:t>Moses struggled with intimacy. He didn’t know God well enough to describe Him to the people. His relationship with God was weak. God’s response: I AM WHO I AM. I’m anything you need.</a:t>
            </a:r>
          </a:p>
          <a:p>
            <a:pPr>
              <a:buFontTx/>
              <a:buNone/>
            </a:pPr>
            <a:r>
              <a:rPr lang="en-US" sz="1600" b="1" smtClean="0">
                <a:solidFill>
                  <a:schemeClr val="bg1"/>
                </a:solidFill>
              </a:rPr>
              <a:t>Excuse Three: What if they don’t listen? (Exodus 4:1)</a:t>
            </a:r>
          </a:p>
          <a:p>
            <a:r>
              <a:rPr lang="en-US" sz="1400" smtClean="0">
                <a:solidFill>
                  <a:schemeClr val="bg1"/>
                </a:solidFill>
              </a:rPr>
              <a:t>Moses struggled with intimidation. He worried about people’s reaction to him. God’s response: When I am finished, they’ll listen. Trust me.</a:t>
            </a:r>
          </a:p>
          <a:p>
            <a:pPr>
              <a:buFontTx/>
              <a:buNone/>
            </a:pPr>
            <a:r>
              <a:rPr lang="en-US" sz="1600" b="1" smtClean="0">
                <a:solidFill>
                  <a:schemeClr val="bg1"/>
                </a:solidFill>
              </a:rPr>
              <a:t>Excuse Four: I’ve never been a good speaker. (Exodus 4:10)</a:t>
            </a:r>
          </a:p>
          <a:p>
            <a:r>
              <a:rPr lang="en-US" sz="1400" smtClean="0">
                <a:solidFill>
                  <a:schemeClr val="bg1"/>
                </a:solidFill>
              </a:rPr>
              <a:t>Moses struggled with inadequacy. Who would follow him if he couldn’t speak well? God’s response: Guess who made your mouth? I’m the source of your gifts.</a:t>
            </a:r>
          </a:p>
          <a:p>
            <a:pPr>
              <a:buFontTx/>
              <a:buNone/>
            </a:pPr>
            <a:r>
              <a:rPr lang="en-US" sz="1600" b="1" smtClean="0">
                <a:solidFill>
                  <a:schemeClr val="bg1"/>
                </a:solidFill>
              </a:rPr>
              <a:t>Excuse Five: I know you can find someone else. (Exodus 4:13)</a:t>
            </a:r>
          </a:p>
          <a:p>
            <a:r>
              <a:rPr lang="en-US" sz="1400" smtClean="0">
                <a:solidFill>
                  <a:schemeClr val="bg1"/>
                </a:solidFill>
              </a:rPr>
              <a:t>Moses struggled with inferiority. He compared himself with other more competent people, and he felt inferior. God’s response: Okay, I will let Aaron go with you…but I’m still calling you.</a:t>
            </a: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10</a:t>
            </a:fld>
            <a:endParaRPr lang="en-US">
              <a:solidFill>
                <a:srgbClr val="000000"/>
              </a:solidFill>
            </a:endParaRPr>
          </a:p>
        </p:txBody>
      </p:sp>
      <p:sp>
        <p:nvSpPr>
          <p:cNvPr id="6" name="Footer Placeholder 1"/>
          <p:cNvSpPr txBox="1">
            <a:spLocks/>
          </p:cNvSpPr>
          <p:nvPr/>
        </p:nvSpPr>
        <p:spPr bwMode="auto">
          <a:xfrm>
            <a:off x="1981200" y="6553200"/>
            <a:ext cx="5181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smtClean="0">
                <a:ln>
                  <a:noFill/>
                </a:ln>
                <a:solidFill>
                  <a:schemeClr val="bg1"/>
                </a:solidFill>
                <a:effectLst/>
                <a:uLnTx/>
                <a:uFillTx/>
                <a:latin typeface="Arial" pitchFamily="34" charset="0"/>
                <a:ea typeface="+mn-ea"/>
                <a:cs typeface="+mn-cs"/>
              </a:rPr>
              <a:t>Lesson: T102.03           iteenchallenge.org               01 - 2012</a:t>
            </a:r>
            <a:endParaRPr kumimoji="0" lang="en-US" sz="1400" b="0" i="0" u="none" strike="noStrike" kern="1200" cap="none" spc="0" normalizeH="0" baseline="0" noProof="0" dirty="0">
              <a:ln>
                <a:noFill/>
              </a:ln>
              <a:solidFill>
                <a:schemeClr val="bg1"/>
              </a:solidFill>
              <a:effectLst/>
              <a:uLnTx/>
              <a:uFillTx/>
              <a:latin typeface="Arial" pitchFamily="34" charset="0"/>
              <a:ea typeface="+mn-ea"/>
              <a:cs typeface="+mn-cs"/>
            </a:endParaRPr>
          </a:p>
        </p:txBody>
      </p:sp>
    </p:spTree>
    <p:extLst>
      <p:ext uri="{BB962C8B-B14F-4D97-AF65-F5344CB8AC3E}">
        <p14:creationId xmlns:p14="http://schemas.microsoft.com/office/powerpoint/2010/main" xmlns="" val="5516418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1" end="1"/>
                                            </p:txEl>
                                          </p:spTgt>
                                        </p:tgtEl>
                                        <p:attrNameLst>
                                          <p:attrName>style.visibility</p:attrName>
                                        </p:attrNameLst>
                                      </p:cBhvr>
                                      <p:to>
                                        <p:strVal val="visible"/>
                                      </p:to>
                                    </p:set>
                                    <p:anim calcmode="lin" valueType="num">
                                      <p:cBhvr additive="base">
                                        <p:cTn id="13"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8">
                                            <p:txEl>
                                              <p:pRg st="2" end="2"/>
                                            </p:txEl>
                                          </p:spTgt>
                                        </p:tgtEl>
                                        <p:attrNameLst>
                                          <p:attrName>style.visibility</p:attrName>
                                        </p:attrNameLst>
                                      </p:cBhvr>
                                      <p:to>
                                        <p:strVal val="visible"/>
                                      </p:to>
                                    </p:set>
                                    <p:anim calcmode="lin" valueType="num">
                                      <p:cBhvr additive="base">
                                        <p:cTn id="19"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8">
                                            <p:txEl>
                                              <p:pRg st="3" end="3"/>
                                            </p:txEl>
                                          </p:spTgt>
                                        </p:tgtEl>
                                        <p:attrNameLst>
                                          <p:attrName>style.visibility</p:attrName>
                                        </p:attrNameLst>
                                      </p:cBhvr>
                                      <p:to>
                                        <p:strVal val="visible"/>
                                      </p:to>
                                    </p:set>
                                    <p:anim calcmode="lin" valueType="num">
                                      <p:cBhvr additive="base">
                                        <p:cTn id="25" dur="500" fill="hold"/>
                                        <p:tgtEl>
                                          <p:spTgt spid="614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8">
                                            <p:txEl>
                                              <p:pRg st="4" end="4"/>
                                            </p:txEl>
                                          </p:spTgt>
                                        </p:tgtEl>
                                        <p:attrNameLst>
                                          <p:attrName>style.visibility</p:attrName>
                                        </p:attrNameLst>
                                      </p:cBhvr>
                                      <p:to>
                                        <p:strVal val="visible"/>
                                      </p:to>
                                    </p:set>
                                    <p:anim calcmode="lin" valueType="num">
                                      <p:cBhvr additive="base">
                                        <p:cTn id="31" dur="500" fill="hold"/>
                                        <p:tgtEl>
                                          <p:spTgt spid="614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148">
                                            <p:txEl>
                                              <p:pRg st="5" end="5"/>
                                            </p:txEl>
                                          </p:spTgt>
                                        </p:tgtEl>
                                        <p:attrNameLst>
                                          <p:attrName>style.visibility</p:attrName>
                                        </p:attrNameLst>
                                      </p:cBhvr>
                                      <p:to>
                                        <p:strVal val="visible"/>
                                      </p:to>
                                    </p:set>
                                    <p:anim calcmode="lin" valueType="num">
                                      <p:cBhvr additive="base">
                                        <p:cTn id="37" dur="500" fill="hold"/>
                                        <p:tgtEl>
                                          <p:spTgt spid="614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14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148">
                                            <p:txEl>
                                              <p:pRg st="6" end="6"/>
                                            </p:txEl>
                                          </p:spTgt>
                                        </p:tgtEl>
                                        <p:attrNameLst>
                                          <p:attrName>style.visibility</p:attrName>
                                        </p:attrNameLst>
                                      </p:cBhvr>
                                      <p:to>
                                        <p:strVal val="visible"/>
                                      </p:to>
                                    </p:set>
                                    <p:anim calcmode="lin" valueType="num">
                                      <p:cBhvr additive="base">
                                        <p:cTn id="43" dur="500" fill="hold"/>
                                        <p:tgtEl>
                                          <p:spTgt spid="614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14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148">
                                            <p:txEl>
                                              <p:pRg st="7" end="7"/>
                                            </p:txEl>
                                          </p:spTgt>
                                        </p:tgtEl>
                                        <p:attrNameLst>
                                          <p:attrName>style.visibility</p:attrName>
                                        </p:attrNameLst>
                                      </p:cBhvr>
                                      <p:to>
                                        <p:strVal val="visible"/>
                                      </p:to>
                                    </p:set>
                                    <p:anim calcmode="lin" valueType="num">
                                      <p:cBhvr additive="base">
                                        <p:cTn id="49" dur="500" fill="hold"/>
                                        <p:tgtEl>
                                          <p:spTgt spid="6148">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14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148">
                                            <p:txEl>
                                              <p:pRg st="8" end="8"/>
                                            </p:txEl>
                                          </p:spTgt>
                                        </p:tgtEl>
                                        <p:attrNameLst>
                                          <p:attrName>style.visibility</p:attrName>
                                        </p:attrNameLst>
                                      </p:cBhvr>
                                      <p:to>
                                        <p:strVal val="visible"/>
                                      </p:to>
                                    </p:set>
                                    <p:anim calcmode="lin" valueType="num">
                                      <p:cBhvr additive="base">
                                        <p:cTn id="55" dur="500" fill="hold"/>
                                        <p:tgtEl>
                                          <p:spTgt spid="6148">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14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148">
                                            <p:txEl>
                                              <p:pRg st="9" end="9"/>
                                            </p:txEl>
                                          </p:spTgt>
                                        </p:tgtEl>
                                        <p:attrNameLst>
                                          <p:attrName>style.visibility</p:attrName>
                                        </p:attrNameLst>
                                      </p:cBhvr>
                                      <p:to>
                                        <p:strVal val="visible"/>
                                      </p:to>
                                    </p:set>
                                    <p:anim calcmode="lin" valueType="num">
                                      <p:cBhvr additive="base">
                                        <p:cTn id="61" dur="500" fill="hold"/>
                                        <p:tgtEl>
                                          <p:spTgt spid="6148">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148">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sz="half" idx="1"/>
          </p:nvPr>
        </p:nvSpPr>
        <p:spPr/>
        <p:txBody>
          <a:bodyPr/>
          <a:lstStyle/>
          <a:p>
            <a:pPr>
              <a:buFontTx/>
              <a:buNone/>
            </a:pPr>
            <a:r>
              <a:rPr lang="en-US" b="1" dirty="0" smtClean="0">
                <a:solidFill>
                  <a:schemeClr val="bg1"/>
                </a:solidFill>
              </a:rPr>
              <a:t>What excuses do you have for not leading well? </a:t>
            </a:r>
          </a:p>
          <a:p>
            <a:pPr>
              <a:buFontTx/>
              <a:buNone/>
            </a:pPr>
            <a:endParaRPr lang="en-US" b="1" dirty="0" smtClean="0">
              <a:solidFill>
                <a:schemeClr val="bg1"/>
              </a:solidFill>
            </a:endParaRPr>
          </a:p>
          <a:p>
            <a:pPr>
              <a:buFontTx/>
              <a:buNone/>
            </a:pPr>
            <a:r>
              <a:rPr lang="en-US" b="1" dirty="0" smtClean="0">
                <a:solidFill>
                  <a:schemeClr val="bg1"/>
                </a:solidFill>
              </a:rPr>
              <a:t>What do you believe God’s response might be?</a:t>
            </a:r>
            <a:endParaRPr lang="en-US" sz="2400" b="1" dirty="0" smtClean="0">
              <a:solidFill>
                <a:schemeClr val="bg1"/>
              </a:solidFill>
            </a:endParaRPr>
          </a:p>
        </p:txBody>
      </p:sp>
      <p:pic>
        <p:nvPicPr>
          <p:cNvPr id="130052" name="Picture 4" descr="http://mindofchampions.com/wp-content/uploads/2010/03/no-excuses-266x300.jpg"/>
          <p:cNvPicPr>
            <a:picLocks noChangeAspect="1" noChangeArrowheads="1"/>
          </p:cNvPicPr>
          <p:nvPr/>
        </p:nvPicPr>
        <p:blipFill>
          <a:blip r:embed="rId3" cstate="print"/>
          <a:srcRect/>
          <a:stretch>
            <a:fillRect/>
          </a:stretch>
        </p:blipFill>
        <p:spPr bwMode="auto">
          <a:xfrm>
            <a:off x="5334000" y="1981200"/>
            <a:ext cx="2533650" cy="2857500"/>
          </a:xfrm>
          <a:prstGeom prst="rect">
            <a:avLst/>
          </a:prstGeom>
          <a:ln>
            <a:noFill/>
          </a:ln>
          <a:effectLst>
            <a:softEdge rad="112500"/>
          </a:effectLst>
        </p:spPr>
      </p:pic>
      <p:sp>
        <p:nvSpPr>
          <p:cNvPr id="3" name="Slide Number Placeholder 2"/>
          <p:cNvSpPr>
            <a:spLocks noGrp="1"/>
          </p:cNvSpPr>
          <p:nvPr>
            <p:ph type="sldNum" sz="quarter" idx="12"/>
          </p:nvPr>
        </p:nvSpPr>
        <p:spPr/>
        <p:txBody>
          <a:bodyPr/>
          <a:lstStyle/>
          <a:p>
            <a:pPr>
              <a:defRPr/>
            </a:pPr>
            <a:fld id="{5DC34706-0546-493E-923A-98A35F104A9E}" type="slidenum">
              <a:rPr lang="en-US" smtClean="0">
                <a:solidFill>
                  <a:srgbClr val="000000"/>
                </a:solidFill>
              </a:rPr>
              <a:pPr>
                <a:defRPr/>
              </a:pPr>
              <a:t>11</a:t>
            </a:fld>
            <a:endParaRPr lang="en-US">
              <a:solidFill>
                <a:srgbClr val="000000"/>
              </a:solidFill>
            </a:endParaRPr>
          </a:p>
        </p:txBody>
      </p:sp>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37069947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2" end="2"/>
                                            </p:txEl>
                                          </p:spTgt>
                                        </p:tgtEl>
                                        <p:attrNameLst>
                                          <p:attrName>style.visibility</p:attrName>
                                        </p:attrNameLst>
                                      </p:cBhvr>
                                      <p:to>
                                        <p:strVal val="visible"/>
                                      </p:to>
                                    </p:set>
                                    <p:anim calcmode="lin" valueType="num">
                                      <p:cBhvr additive="base">
                                        <p:cTn id="13"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idx="1"/>
          </p:nvPr>
        </p:nvSpPr>
        <p:spPr>
          <a:xfrm>
            <a:off x="228600" y="1981200"/>
            <a:ext cx="6477000" cy="4114800"/>
          </a:xfrm>
        </p:spPr>
        <p:txBody>
          <a:bodyPr/>
          <a:lstStyle/>
          <a:p>
            <a:pPr algn="ctr">
              <a:buFontTx/>
              <a:buNone/>
            </a:pPr>
            <a:r>
              <a:rPr lang="en-US" sz="1600" b="1" smtClean="0">
                <a:solidFill>
                  <a:schemeClr val="bg1"/>
                </a:solidFill>
              </a:rPr>
              <a:t>Leadership Is Influence</a:t>
            </a:r>
          </a:p>
          <a:p>
            <a:pPr algn="just">
              <a:buFontTx/>
              <a:buNone/>
            </a:pPr>
            <a:r>
              <a:rPr lang="en-US" sz="2000" smtClean="0">
                <a:solidFill>
                  <a:schemeClr val="bg1"/>
                </a:solidFill>
              </a:rPr>
              <a:t>J. Oswald Sanders said it first. Leadership is influence. Nothing more. Nothing less. It is about influencing others in a worthwhile cause. It is not dependent on titles or positions. It is dependent on someone catching a vision from God, and mobilizing others to join them in its fulfillment. When this happens, leadership arises in its purest form. It happens to every organization at one point or another, especially when there’s no system or plan. In those times, there is no expectation of progress. Today, many regions of the world are crying for godly, effective leaders. The leader must earn the right to lead and others choose to follow.</a:t>
            </a:r>
            <a:endParaRPr lang="en-US" sz="1800" smtClean="0">
              <a:solidFill>
                <a:schemeClr val="bg1"/>
              </a:solidFill>
            </a:endParaRPr>
          </a:p>
        </p:txBody>
      </p:sp>
      <p:sp>
        <p:nvSpPr>
          <p:cNvPr id="15364" name="AutoShape 2" descr="data:image/jpg;base64,/9j/4AAQSkZJRgABAQAAAQABAAD/2wBDAAkGBwgHBgkIBwgKCgkLDRYPDQwMDRsUFRAWIB0iIiAdHx8kKDQsJCYxJx8fLT0tMTU3Ojo6Iys/RD84QzQ5Ojf/2wBDAQoKCg0MDRoPDxo3JR8lNzc3Nzc3Nzc3Nzc3Nzc3Nzc3Nzc3Nzc3Nzc3Nzc3Nzc3Nzc3Nzc3Nzc3Nzc3Nzc3Nzf/wAARCACnAKcDASIAAhEBAxEB/8QAHAABAAIDAQEBAAAAAAAAAAAAAAYHAQQFAwgC/8QAQBAAAQMDAgMEBwUFCAMBAAAAAQACAwQFEQYhBxIxE0FRYRQiMnGBkaEWI0JTkhWCk7HRCFJicoPB0uEzssLw/8QAGgEBAAMBAQEAAAAAAAAAAAAAAAMEBQIGAf/EACkRAAICAgAGAgEEAwAAAAAAAAABAgMEEQUSFSExURNBFCIjYYEzoeH/2gAMAwEAAhEDEQA/ALxREQBERAERaN4ulNZ7bUV9a7kggYXvPkgN3IWVS1ZxjupldPQ2OEUQOxlc4uI94wpxoTiBbtXRvijYaaujbzPp3uzkeLT3hATFERAEREAREQBERAEREAREQBERAEREAREQBVJ/aCr6iC1W2ijJFPPM58uPxFmMA+W+fgFbajHEDSkerbE+jy1lRG7tKeQ/hd4HyI2QFDQ6op2afNvMLefoHY36LT0TUVdBqahuNICBHUN5w04y0nBHxWheNOXazVj6S40U0cjTj2SQ7zB7x7lY3CTSNyrKmGvr4HQ22J4kZzjBmcOgA8M75QF6DosoOiIAiIgCIiAIiIAiIgCIiAIiIDnXm+W2x04nu1ZFTRuOGl53cfAAblRSo4t6TZI2OnqKqpe44+6pnAD4u5Qu5qbSNn1M6nddoJZDT5DezmdHkHBIODuNgqE1Xw+vlrvldFBaairt0fNLDPDC5zez3IGR3gbY+iAvyx6xsV8qTSUFcPTGjLqWVjo5W46+q4D6LvZ8lQGmdFag1GJLsKVlvEx5GSVL3xuawNDfVa31t/Hbou7Jwq1KemogR4elVI/+igLdqqqCkhdNVTRwxN9p8jg1o95OyitdxM0lQy9lLdRI7vMEEkjR8WtIUIp+DNyqqkG86hcadu4bFzyu+BecN9+CuteeDtibYp2WltULoxhdBPNOXc7huGuHs4PTYbIDh8UNV6c1I2zMoK2OoZTzmabLXNIaSxvLhwBOQSSP8KuOhqKWpp2voZYZYcYa6JwLQO4bL5rra6iu2nHdtTRw1lK5kYAaAQ3GDnzyF+NG1d4082XUdAJjS00sbKhrT925rs7PHhtjPUEg+8D6gHRZWjZrnTXi2U1won80FQwPaT1HiD5g7FbyAIiIAiIgCIiAIiIAiIgCIiALB9yyiAIiIAiIgPmTijQsteuLzBAOSOZzKgAdMvGT9cq1uFFnpajh66nqoRJDXl7Zmn8TeUN/qq646tDNcOI/FRRZ+bv6K4eGUYj0PaxjBMbif1uQER4P1dRaLzeNIV73ONI90lPzddncrseRBY794q11VmuoPs/xGsWpIQGxVLhDVHyHqkn9x+f9NWkDlAZRFgnCAyixlQq9cTrFZ6/0WoirpGg4dUQwZjHnknJHmAUBNcpkKGaz1fBQWGiq7fXMjiuJPY1jWB4a3lzsDtk9N+m+2yiWitVXuPVtPbam7G826rPJ2zmjmikLS4YIA223CAuFFgdEygMosLGT3ID9IiIAiIgCIiAIiID5449ho1nEWnmJoo+ffoeZ/wDsrX4S1rK3QNre14c5jHRyYPsuDzsfgQfiq+1Rbqe/cbGWu4M56aUhjm+QpiR9d/gt3gPUy265ag03UuPPTydq0Huc1xjf/JiAkHGuJ0mmGFpGO1LSDsfZLhj9H1XvpTiFYX2m2UtzvEMdy7FrJRMSMuHq5LiMZOM9e9efGmCrn0k50FMyWCB4mlk7TD4iNmkDG49Y58vHJXzt2vI10TgHscwAZHs4Hd/L4oD7Ia4OaHNOWnoRuqS1LqysvtVUyWzUU9tZTB2ImOLASCcdOp23yp7wllqZtC291W5zy3mbG53UsB29/ePgq61/oe2fbanpbfdYqKW5l8skdRgRwHY9cj2idm/7ICb8L9RXHUlgq6a8OJq6fDG1DQAZGOBw447xg/zVT3mLVlFNPpyro6iplfgN7OEyGRo2a5pA9k4V56K0vBpKzmkimfUzvPPNM4YLz3ADuA7h71UundZ3kcR5Kou9KhrJGRVDGQZ5Ic+rjvaG8x+W+V8ckltsJNvsSS4Wuh03weprdquF0tQOZ0UTHEOZM4uc0BwzjGcE9OvXK6vCvSmnqSgp77bKqauqJYuXtZDhsTsesGtwMHu3yce/dxHbSaioYaGOpkj5JOZz2s2c3Y4GT4taubYWQafsvoVA6pMbpObs3SZdI8gDy8O7AVCziVKlyV/qk/Rbjh2OPPLsiyaq60lKSHyhzx+Bm5/6XOrtX2i30jqmtmfE0dG9mXOd5ADqqkuOs7zb5zJPZYxSNfykh55vgen0WtqLVMgZRXSgYJKKpgMR525Mbw7LmnwPT5JCzKdyViSi/wCz5KFHxNwbbLBdxZ09U0tWKN87KyOF74YqmLlErgMgAgkfBVrfrjTXGKe5s1LcHV7QCxplc31j1wAcNHkuDcbkzUl5oo6alZTOLmt+7G+fFSQaJtTtR2+Cqqp6ajq5Cwlr2gsf+FoyOjicZ7tlclbGMlB+WQRrk4uS8ItLhLe7le9LCS8F76mCZ0XbPGDK3AIJ898Z8kUntFrpbRb4aGhj5IIhgAnJPiSe8lFIcG8iIgCIiALCFca8Xh9DURxQRCXvkGcYHcorroUx5pvsd11yslyx8lZahcKTjtbJX7CZ8I3/AMUT4/5rNkzbOP8AcqeM4jq2SEjx5o2S/wDsCtDjBVCm1FYNSUoc0scwSNcN2uifzt+Ycf0rp0bmVH9oJ80RBj9FDmkd4NO3B+Tgu4TjOKlF7RzKLi9NFuVLInwStqAwwuYRIH45S3G+c7YxlfPFGeHtVrWqiq4KiG0mZrKMxvd2T3Z9ZzyTkMJ6Ad258rx1lGanS91pY5QyaajkZF6wBLi04Az4nZUFb9CVbmxOu8zaWINLeyi9d5Ds5BPQdT4+5RXZNNK/XLRJXRZa9QR9JU0MNLTRwU8bI4YmhrGMGA0DoAPBfPesNOXe96xuD20oEZqnNNROcMc1rnYI8fV5RsO5WVBW1r6GGCWokfHGwMGTu8AYBcR1Oy0XMPMSeud1i5HG9dqo/wBs0qeGb/yM6tBdrhSWSkopJWPqIIGxSTgEmQgYzuo3PIaCGT0GGFsgBeWABjT5nHVdeHdmDn4qvOIz623XOCqhc9tPLGG5B25gScFVsOyWZkJXy2vRNkRWNS/iXf2YqNaXeiqmvu1uidTOO3I0tIHke9dnUgnuGmorjZnucWuErQzYlmCD8RlV3f8AUlTd6eGCYNDYhgYCtPSdM/7K0bJwYHuZzNaN3eRIWlm0VY7hdWtNMqY1tl6dU3tNFXVmpq+qtzbdLJzs5th3kqdact4pdIQMuNO0NlLnvhkaOh6E56dPeuVVviivjO2lBkkf2BY0d5yebpjOzfmvDUeqauCCO3UksbXxbunikDtugGR3/UKxd8uRGMYrSetsir+OhuTe2uyR76er7bapaiZzWFsbuZ8sMOCGkOPLnGNsDw6hfjTzLhrfWdK2OljEcREkrwDiJgOck+PcBtv8StGWy1Vo0S243CFz5rxO30drgS5kbfWL/HmcS0DyJ7yFePDPS7NM6ZgikjxXVIE1W8jB5yPZP+UHHvz4q1CiEJc/2V52ylHl+iXBFlFMRBERAERYzsgPKrnFPA6V3cNh4lRGdzpZHSPPM5xySuzdpjNIGNPqs+pXLezuXm+J3/LPlXhGpiQUI832yF8TaAVmlKl+MupXNmb7gcO+hPyUD0rfKui1XSXd5PK2jihmm2PI3s2xBxz5tGVaGswPs3XxZAdNF2WSNmhxALj5AEkqq7bTA0tXTwR+nUzHOjkmhjPO1uQWvAxktznIHjlXOFp/jSUnpbZDlv8AdTS2W799O9008jnuI2Jdkrxc3fGPouBw7Fay0TRVUj5II5eWnc9rhlo225t8dFKnNC85lVOu2UXLevs2Me3mgnrR+IxhuELASv0cAZOwWpU10UAxnmd5Kuk34Je5s7BcXUMkE9Mad8UcwOQ5kgyFlt3Mri3AZg9fFR/U99p7fF2sAdUPkkMYwTycwxkZHeMjbzCu4mPZO1cvkjunCEG5nDitNNTXR49Ei5H70zgCSCAC4bnz+hXWu2qai329zKeFzJCOzZJJkFzj3taRuB45Hd1UasElx1JrC3wUkXZkz5DWZIjbnLjk+QKmnG60WKxUltitNppKOeodI6SSFnKeRoAxt4lw+S9W8OE5KVnfRg/lTinGHbZE9F2O5a21RCJZpZIKYtfUzk/+NgPsjzPQDzJUjmsg1fxcnohSNZaqOXEjYGAMbFH3HG3ruBHjufBTKy2+XQ/CiorKNjRc5Kb0mR7m7iR+AMj/AAgjbyWvwqq6HT+h33q7ziL9o1rz2rgXOfy5aOmSfYe74kq2VjQttRUan4yuhqmAUVk7bsIQPVbyYYD7y4837oHcrhHRUfpe/U1u4vXKdsjX0F0mdAydvs5eQ5hB83Aj4+SvBvRAZREQBERAF4VEnJHge0fovdceavp5HHlnY7fGx6YVTMvVVf8ALJK4OT7I8Xs3K1pG4Ww+eI9JGn3Fa75WHo4LzU2n9mlWpeivOI9TUwukpZB2dHU02I6ghzmte3dzCAOp2wvHhnYai2Wt9ZXNdHPVODmxuGHNYOmR3E9fkp/IWkd23RazgST1+SkuzpSx1Qlr2d1Y6VjsZ+XDC/Dl6O+PyXm5Zkky9E8pWCRjmEnBGMg4IXHltE5lAikDwe9xwR/+8l28eR+S/J9yVzcHvR0967FV0uo6atrnxXCpqLU1ruUObSioa0d/atJDh8M+4rz4gaZi07Fbp2XOmrW1sbnxNpqbsmBm3r7E5JyPl7laM9Fb6st/aNuoq1o7qmEOPwdjI+BUZ1hpyp1brCzUVHRmjtMdM2APixyxNaS5wAHTbAG3cvV4GbjWR5ILlfr/AL9mHlUXKXNLuiScFtJRWuwx3erhaa6t+8YXDeOM7ADwyP5rn1IbqfjY2jrIQ6ls8POGHcOLQHAkf5pAf3QrRhbT2+gZHzNipqeMNDnuADWtGBklVpp2rgpuNl7bLNE8XGka6lkY4EOAaw4B9zT8lqFIkHEa/WiGxXez1FY1lbJQyOjjLHYLuUlo5sYBONgTlcPhRU0GoNBTWKtp2VDqBzmOhJwXNJL2OB7jnIByMEZyunxXtFrrrfDJVMq2V8ruyglo2AufjLuRwJaHDYkAnOeneq/sVVFofUdnq43VPYzxGnuHbw9lz80hIcBk7NBbvn8B6ZQGpU2yht9DeIpYnU5kMb4xV1rBJTFjubHKWtcXHLm58+/qrp0DepdQaSt9yqWkTSsIkJGOZzSWlw9+M/Fdmelp6nHpEEUvL07Rgd/ML3a0NaGtAAHQDuQGUREAREQA9FVl6Y6mu1XECQ1sri33HcfQq01ya7T9ur5+2qYHGQjBc2Rzc+/BVDiGJLJglHymXMLJjRNuXhla87v7x+az2j/77vmrB+yVo/Il/jv/AKrB0hae6KYf67v6rI6Pf7Rp9Up9Mr/tZPzH/qKz20v5j/1FT06PtXc2cf6xX5OjbWe+o/i/9J0fI9o+dTo9P/RBO3l/Mf8AqKdvN+a/9RU6OjLZ/fqf4g/osHRdt/Mqv4g/onSMj2j71Kj0yD+kTfmv/UU9Im/Nf+oqb/Yu3fnVf62/8UOird+fV/qb/wAVz0jI/gdSx/TIR6TN+Y/5roaefJLe6JheS3tM4z4Ald64aNp4aCpkopKmapbE4xRue0B7wDgH1e84VX2DWf7O1lbW1j6d1C5/JJIGOa+EuBaA7J2IJGfDdSU8KvjZGT1pM4t4hTKuUV5Zd19tUF6s9TbqhzmRzsxztxlpBBBGdjggHB2K+e7ppjU2nrvLc4aWLs7aRUMq6XlEIDXAbDO3XdvXGfBfR9RE2pppYXl3JIwscWuwcEY2PcqqvnD+5QU1RT2+10dYXtLWVUU7aeUjGPvGlvK442ODg9cDbHpDDLCs9Zb9V6cp6swxzUtXGDJDIA4Nd+JpHiCCPgtCTh9pmWqhqJ7e+Z0LuaNk1VNIxpzn2XOI+GMLn8KNM3bTFiqae8Pi7SeoMzIon8wiBaAcnpkkZ2ypwgMAY6LKIgCIiAIiIAiIgCIiAIiIAiIgCIiA8K2pio6SaqnJEULHSPIGSGtBJ29wVBa8i0zehW3eGmuVuq5WPLT906nqJANiSCSCcd3X55+g3AEYIyCqw1HwdoLpUmW33SehiJ2p3RCWOPyYMtLR4DJA7kB1uEOqftJpeOOdxNdQYgnyclwx6j/iBj3gqdKG8PNB02iYqnsq2Wrnqi3tJHsDG4bnADcnxO5JUyQBERAEREAREQBERAEREAREQBERAEREAREQBERAEREAREQBERAEREB//9k="/>
          <p:cNvSpPr>
            <a:spLocks noChangeAspect="1" noChangeArrowheads="1"/>
          </p:cNvSpPr>
          <p:nvPr/>
        </p:nvSpPr>
        <p:spPr bwMode="auto">
          <a:xfrm>
            <a:off x="176213" y="-609600"/>
            <a:ext cx="1276350" cy="1276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0" fontAlgn="base" hangingPunct="0">
              <a:spcBef>
                <a:spcPct val="0"/>
              </a:spcBef>
              <a:spcAft>
                <a:spcPct val="0"/>
              </a:spcAft>
            </a:pPr>
            <a:endParaRPr lang="en-US" sz="2400">
              <a:solidFill>
                <a:srgbClr val="000000"/>
              </a:solidFill>
            </a:endParaRPr>
          </a:p>
        </p:txBody>
      </p:sp>
      <p:sp>
        <p:nvSpPr>
          <p:cNvPr id="15365" name="AutoShape 4" descr="data:image/jpg;base64,/9j/4AAQSkZJRgABAQAAAQABAAD/2wBDAAkGBwgHBgkIBwgKCgkLDRYPDQwMDRsUFRAWIB0iIiAdHx8kKDQsJCYxJx8fLT0tMTU3Ojo6Iys/RD84QzQ5Ojf/2wBDAQoKCg0MDRoPDxo3JR8lNzc3Nzc3Nzc3Nzc3Nzc3Nzc3Nzc3Nzc3Nzc3Nzc3Nzc3Nzc3Nzc3Nzc3Nzc3Nzc3Nzf/wAARCACnAKcDASIAAhEBAxEB/8QAHAABAAIDAQEBAAAAAAAAAAAAAAYHAQQFAwgC/8QAQBAAAQMDAgMEBwUFCAMBAAAAAQACAwQFEQYhBxIxE0FRYRQiMnGBkaEWI0JTkhWCk7HRCFJicoPB0uEzssLw/8QAGgEBAAMBAQEAAAAAAAAAAAAAAAMEBQIGAf/EACkRAAICAgAGAgEEAwAAAAAAAAABAgMEEQUSFSExURNBFCIjYYEzoeH/2gAMAwEAAhEDEQA/ALxREQBERAERaN4ulNZ7bUV9a7kggYXvPkgN3IWVS1ZxjupldPQ2OEUQOxlc4uI94wpxoTiBbtXRvijYaaujbzPp3uzkeLT3hATFERAEREAREQBERAEREAREQBERAEREAREQBVJ/aCr6iC1W2ijJFPPM58uPxFmMA+W+fgFbajHEDSkerbE+jy1lRG7tKeQ/hd4HyI2QFDQ6op2afNvMLefoHY36LT0TUVdBqahuNICBHUN5w04y0nBHxWheNOXazVj6S40U0cjTj2SQ7zB7x7lY3CTSNyrKmGvr4HQ22J4kZzjBmcOgA8M75QF6DosoOiIAiIgCIiAIiIAiIgCIiAIiIDnXm+W2x04nu1ZFTRuOGl53cfAAblRSo4t6TZI2OnqKqpe44+6pnAD4u5Qu5qbSNn1M6nddoJZDT5DezmdHkHBIODuNgqE1Xw+vlrvldFBaairt0fNLDPDC5zez3IGR3gbY+iAvyx6xsV8qTSUFcPTGjLqWVjo5W46+q4D6LvZ8lQGmdFag1GJLsKVlvEx5GSVL3xuawNDfVa31t/Hbou7Jwq1KemogR4elVI/+igLdqqqCkhdNVTRwxN9p8jg1o95OyitdxM0lQy9lLdRI7vMEEkjR8WtIUIp+DNyqqkG86hcadu4bFzyu+BecN9+CuteeDtibYp2WltULoxhdBPNOXc7huGuHs4PTYbIDh8UNV6c1I2zMoK2OoZTzmabLXNIaSxvLhwBOQSSP8KuOhqKWpp2voZYZYcYa6JwLQO4bL5rra6iu2nHdtTRw1lK5kYAaAQ3GDnzyF+NG1d4082XUdAJjS00sbKhrT925rs7PHhtjPUEg+8D6gHRZWjZrnTXi2U1won80FQwPaT1HiD5g7FbyAIiIAiIgCIiAIiIAiIgCIiALB9yyiAIiIAiIgPmTijQsteuLzBAOSOZzKgAdMvGT9cq1uFFnpajh66nqoRJDXl7Zmn8TeUN/qq646tDNcOI/FRRZ+bv6K4eGUYj0PaxjBMbif1uQER4P1dRaLzeNIV73ONI90lPzddncrseRBY794q11VmuoPs/xGsWpIQGxVLhDVHyHqkn9x+f9NWkDlAZRFgnCAyixlQq9cTrFZ6/0WoirpGg4dUQwZjHnknJHmAUBNcpkKGaz1fBQWGiq7fXMjiuJPY1jWB4a3lzsDtk9N+m+2yiWitVXuPVtPbam7G826rPJ2zmjmikLS4YIA223CAuFFgdEygMosLGT3ID9IiIAiIgCIiAIiID5449ho1nEWnmJoo+ffoeZ/wDsrX4S1rK3QNre14c5jHRyYPsuDzsfgQfiq+1Rbqe/cbGWu4M56aUhjm+QpiR9d/gt3gPUy265ag03UuPPTydq0Huc1xjf/JiAkHGuJ0mmGFpGO1LSDsfZLhj9H1XvpTiFYX2m2UtzvEMdy7FrJRMSMuHq5LiMZOM9e9efGmCrn0k50FMyWCB4mlk7TD4iNmkDG49Y58vHJXzt2vI10TgHscwAZHs4Hd/L4oD7Ia4OaHNOWnoRuqS1LqysvtVUyWzUU9tZTB2ImOLASCcdOp23yp7wllqZtC291W5zy3mbG53UsB29/ePgq61/oe2fbanpbfdYqKW5l8skdRgRwHY9cj2idm/7ICb8L9RXHUlgq6a8OJq6fDG1DQAZGOBw447xg/zVT3mLVlFNPpyro6iplfgN7OEyGRo2a5pA9k4V56K0vBpKzmkimfUzvPPNM4YLz3ADuA7h71UundZ3kcR5Kou9KhrJGRVDGQZ5Ic+rjvaG8x+W+V8ckltsJNvsSS4Wuh03weprdquF0tQOZ0UTHEOZM4uc0BwzjGcE9OvXK6vCvSmnqSgp77bKqauqJYuXtZDhsTsesGtwMHu3yce/dxHbSaioYaGOpkj5JOZz2s2c3Y4GT4taubYWQafsvoVA6pMbpObs3SZdI8gDy8O7AVCziVKlyV/qk/Rbjh2OPPLsiyaq60lKSHyhzx+Bm5/6XOrtX2i30jqmtmfE0dG9mXOd5ADqqkuOs7zb5zJPZYxSNfykh55vgen0WtqLVMgZRXSgYJKKpgMR525Mbw7LmnwPT5JCzKdyViSi/wCz5KFHxNwbbLBdxZ09U0tWKN87KyOF74YqmLlErgMgAgkfBVrfrjTXGKe5s1LcHV7QCxplc31j1wAcNHkuDcbkzUl5oo6alZTOLmt+7G+fFSQaJtTtR2+Cqqp6ajq5Cwlr2gsf+FoyOjicZ7tlclbGMlB+WQRrk4uS8ItLhLe7le9LCS8F76mCZ0XbPGDK3AIJ898Z8kUntFrpbRb4aGhj5IIhgAnJPiSe8lFIcG8iIgCIiALCFca8Xh9DURxQRCXvkGcYHcorroUx5pvsd11yslyx8lZahcKTjtbJX7CZ8I3/AMUT4/5rNkzbOP8AcqeM4jq2SEjx5o2S/wDsCtDjBVCm1FYNSUoc0scwSNcN2uifzt+Ycf0rp0bmVH9oJ80RBj9FDmkd4NO3B+Tgu4TjOKlF7RzKLi9NFuVLInwStqAwwuYRIH45S3G+c7YxlfPFGeHtVrWqiq4KiG0mZrKMxvd2T3Z9ZzyTkMJ6Ad258rx1lGanS91pY5QyaajkZF6wBLi04Az4nZUFb9CVbmxOu8zaWINLeyi9d5Ds5BPQdT4+5RXZNNK/XLRJXRZa9QR9JU0MNLTRwU8bI4YmhrGMGA0DoAPBfPesNOXe96xuD20oEZqnNNROcMc1rnYI8fV5RsO5WVBW1r6GGCWokfHGwMGTu8AYBcR1Oy0XMPMSeud1i5HG9dqo/wBs0qeGb/yM6tBdrhSWSkopJWPqIIGxSTgEmQgYzuo3PIaCGT0GGFsgBeWABjT5nHVdeHdmDn4qvOIz623XOCqhc9tPLGG5B25gScFVsOyWZkJXy2vRNkRWNS/iXf2YqNaXeiqmvu1uidTOO3I0tIHke9dnUgnuGmorjZnucWuErQzYlmCD8RlV3f8AUlTd6eGCYNDYhgYCtPSdM/7K0bJwYHuZzNaN3eRIWlm0VY7hdWtNMqY1tl6dU3tNFXVmpq+qtzbdLJzs5th3kqdact4pdIQMuNO0NlLnvhkaOh6E56dPeuVVviivjO2lBkkf2BY0d5yebpjOzfmvDUeqauCCO3UksbXxbunikDtugGR3/UKxd8uRGMYrSetsir+OhuTe2uyR76er7bapaiZzWFsbuZ8sMOCGkOPLnGNsDw6hfjTzLhrfWdK2OljEcREkrwDiJgOck+PcBtv8StGWy1Vo0S243CFz5rxO30drgS5kbfWL/HmcS0DyJ7yFePDPS7NM6ZgikjxXVIE1W8jB5yPZP+UHHvz4q1CiEJc/2V52ylHl+iXBFlFMRBERAERYzsgPKrnFPA6V3cNh4lRGdzpZHSPPM5xySuzdpjNIGNPqs+pXLezuXm+J3/LPlXhGpiQUI832yF8TaAVmlKl+MupXNmb7gcO+hPyUD0rfKui1XSXd5PK2jihmm2PI3s2xBxz5tGVaGswPs3XxZAdNF2WSNmhxALj5AEkqq7bTA0tXTwR+nUzHOjkmhjPO1uQWvAxktznIHjlXOFp/jSUnpbZDlv8AdTS2W799O9008jnuI2Jdkrxc3fGPouBw7Fay0TRVUj5II5eWnc9rhlo225t8dFKnNC85lVOu2UXLevs2Me3mgnrR+IxhuELASv0cAZOwWpU10UAxnmd5Kuk34Je5s7BcXUMkE9Mad8UcwOQ5kgyFlt3Mri3AZg9fFR/U99p7fF2sAdUPkkMYwTycwxkZHeMjbzCu4mPZO1cvkjunCEG5nDitNNTXR49Ei5H70zgCSCAC4bnz+hXWu2qai329zKeFzJCOzZJJkFzj3taRuB45Hd1UasElx1JrC3wUkXZkz5DWZIjbnLjk+QKmnG60WKxUltitNppKOeodI6SSFnKeRoAxt4lw+S9W8OE5KVnfRg/lTinGHbZE9F2O5a21RCJZpZIKYtfUzk/+NgPsjzPQDzJUjmsg1fxcnohSNZaqOXEjYGAMbFH3HG3ruBHjufBTKy2+XQ/CiorKNjRc5Kb0mR7m7iR+AMj/AAgjbyWvwqq6HT+h33q7ziL9o1rz2rgXOfy5aOmSfYe74kq2VjQttRUan4yuhqmAUVk7bsIQPVbyYYD7y4837oHcrhHRUfpe/U1u4vXKdsjX0F0mdAydvs5eQ5hB83Aj4+SvBvRAZREQBERAF4VEnJHge0fovdceavp5HHlnY7fGx6YVTMvVVf8ALJK4OT7I8Xs3K1pG4Ww+eI9JGn3Fa75WHo4LzU2n9mlWpeivOI9TUwukpZB2dHU02I6ghzmte3dzCAOp2wvHhnYai2Wt9ZXNdHPVODmxuGHNYOmR3E9fkp/IWkd23RazgST1+SkuzpSx1Qlr2d1Y6VjsZ+XDC/Dl6O+PyXm5Zkky9E8pWCRjmEnBGMg4IXHltE5lAikDwe9xwR/+8l28eR+S/J9yVzcHvR0967FV0uo6atrnxXCpqLU1ruUObSioa0d/atJDh8M+4rz4gaZi07Fbp2XOmrW1sbnxNpqbsmBm3r7E5JyPl7laM9Fb6st/aNuoq1o7qmEOPwdjI+BUZ1hpyp1brCzUVHRmjtMdM2APixyxNaS5wAHTbAG3cvV4GbjWR5ILlfr/AL9mHlUXKXNLuiScFtJRWuwx3erhaa6t+8YXDeOM7ADwyP5rn1IbqfjY2jrIQ6ls8POGHcOLQHAkf5pAf3QrRhbT2+gZHzNipqeMNDnuADWtGBklVpp2rgpuNl7bLNE8XGka6lkY4EOAaw4B9zT8lqFIkHEa/WiGxXez1FY1lbJQyOjjLHYLuUlo5sYBONgTlcPhRU0GoNBTWKtp2VDqBzmOhJwXNJL2OB7jnIByMEZyunxXtFrrrfDJVMq2V8ruyglo2AufjLuRwJaHDYkAnOeneq/sVVFofUdnq43VPYzxGnuHbw9lz80hIcBk7NBbvn8B6ZQGpU2yht9DeIpYnU5kMb4xV1rBJTFjubHKWtcXHLm58+/qrp0DepdQaSt9yqWkTSsIkJGOZzSWlw9+M/Fdmelp6nHpEEUvL07Rgd/ML3a0NaGtAAHQDuQGUREAREQA9FVl6Y6mu1XECQ1sri33HcfQq01ya7T9ur5+2qYHGQjBc2Rzc+/BVDiGJLJglHymXMLJjRNuXhla87v7x+az2j/77vmrB+yVo/Il/jv/AKrB0hae6KYf67v6rI6Pf7Rp9Up9Mr/tZPzH/qKz20v5j/1FT06PtXc2cf6xX5OjbWe+o/i/9J0fI9o+dTo9P/RBO3l/Mf8AqKdvN+a/9RU6OjLZ/fqf4g/osHRdt/Mqv4g/onSMj2j71Kj0yD+kTfmv/UU9Im/Nf+oqb/Yu3fnVf62/8UOird+fV/qb/wAVz0jI/gdSx/TIR6TN+Y/5roaefJLe6JheS3tM4z4Ald64aNp4aCpkopKmapbE4xRue0B7wDgH1e84VX2DWf7O1lbW1j6d1C5/JJIGOa+EuBaA7J2IJGfDdSU8KvjZGT1pM4t4hTKuUV5Zd19tUF6s9TbqhzmRzsxztxlpBBBGdjggHB2K+e7ppjU2nrvLc4aWLs7aRUMq6XlEIDXAbDO3XdvXGfBfR9RE2pppYXl3JIwscWuwcEY2PcqqvnD+5QU1RT2+10dYXtLWVUU7aeUjGPvGlvK442ODg9cDbHpDDLCs9Zb9V6cp6swxzUtXGDJDIA4Nd+JpHiCCPgtCTh9pmWqhqJ7e+Z0LuaNk1VNIxpzn2XOI+GMLn8KNM3bTFiqae8Pi7SeoMzIon8wiBaAcnpkkZ2ypwgMAY6LKIgCIiAIiIAiIgCIiAIiIAiIgCIiA8K2pio6SaqnJEULHSPIGSGtBJ29wVBa8i0zehW3eGmuVuq5WPLT906nqJANiSCSCcd3X55+g3AEYIyCqw1HwdoLpUmW33SehiJ2p3RCWOPyYMtLR4DJA7kB1uEOqftJpeOOdxNdQYgnyclwx6j/iBj3gqdKG8PNB02iYqnsq2Wrnqi3tJHsDG4bnADcnxO5JUyQBERAEREAREQBERAEREAREQBERAEREAREQBERAEREAREQBERAEREB//9k="/>
          <p:cNvSpPr>
            <a:spLocks noChangeAspect="1" noChangeArrowheads="1"/>
          </p:cNvSpPr>
          <p:nvPr/>
        </p:nvSpPr>
        <p:spPr bwMode="auto">
          <a:xfrm>
            <a:off x="176213" y="-609600"/>
            <a:ext cx="1276350" cy="1276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0" fontAlgn="base" hangingPunct="0">
              <a:spcBef>
                <a:spcPct val="0"/>
              </a:spcBef>
              <a:spcAft>
                <a:spcPct val="0"/>
              </a:spcAft>
            </a:pPr>
            <a:endParaRPr lang="en-US" sz="2400">
              <a:solidFill>
                <a:srgbClr val="000000"/>
              </a:solidFill>
            </a:endParaRPr>
          </a:p>
        </p:txBody>
      </p:sp>
      <p:pic>
        <p:nvPicPr>
          <p:cNvPr id="15366" name="Picture 8" descr="http://www.womenpr.com/site/images/stories/leadership.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858000" y="2667000"/>
            <a:ext cx="2133600" cy="2133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12</a:t>
            </a:fld>
            <a:endParaRPr lang="en-US">
              <a:solidFill>
                <a:srgbClr val="000000"/>
              </a:solidFill>
            </a:endParaRPr>
          </a:p>
        </p:txBody>
      </p:sp>
      <p:sp>
        <p:nvSpPr>
          <p:cNvPr id="9"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5454424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1" end="1"/>
                                            </p:txEl>
                                          </p:spTgt>
                                        </p:tgtEl>
                                        <p:attrNameLst>
                                          <p:attrName>style.visibility</p:attrName>
                                        </p:attrNameLst>
                                      </p:cBhvr>
                                      <p:to>
                                        <p:strVal val="visible"/>
                                      </p:to>
                                    </p:set>
                                    <p:anim calcmode="lin" valueType="num">
                                      <p:cBhvr additive="base">
                                        <p:cTn id="13"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pic>
        <p:nvPicPr>
          <p:cNvPr id="16387"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85800" y="2590800"/>
            <a:ext cx="7845425" cy="3560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13</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32119924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17411" name="Content Placeholder 8"/>
          <p:cNvSpPr>
            <a:spLocks noGrp="1"/>
          </p:cNvSpPr>
          <p:nvPr>
            <p:ph sz="half" idx="1"/>
          </p:nvPr>
        </p:nvSpPr>
        <p:spPr/>
        <p:txBody>
          <a:bodyPr/>
          <a:lstStyle/>
          <a:p>
            <a:pPr>
              <a:buFontTx/>
              <a:buNone/>
            </a:pPr>
            <a:r>
              <a:rPr lang="en-US" sz="1600" b="1" smtClean="0">
                <a:solidFill>
                  <a:schemeClr val="bg1"/>
                </a:solidFill>
              </a:rPr>
              <a:t>The Period of the Judges</a:t>
            </a:r>
          </a:p>
          <a:p>
            <a:r>
              <a:rPr lang="en-US" sz="1600" smtClean="0">
                <a:solidFill>
                  <a:schemeClr val="bg1"/>
                </a:solidFill>
              </a:rPr>
              <a:t>Before Israel adopted a monarchy and Saul was appointed to be their king, they experienced an era of time called the period of the Judges. It was a season when pure leadership was required. Every judge that led was a pioneer. The following verse appears more than once in the book of Judges:</a:t>
            </a:r>
          </a:p>
          <a:p>
            <a:r>
              <a:rPr lang="en-US" sz="1600" i="1" smtClean="0">
                <a:solidFill>
                  <a:srgbClr val="FFFF99"/>
                </a:solidFill>
              </a:rPr>
              <a:t>“And there was no king in Israel in those days, and every man did that which was right in his own eyes.” (Judges 21:25)</a:t>
            </a:r>
            <a:endParaRPr lang="en-US" sz="1400" b="1" smtClean="0">
              <a:solidFill>
                <a:srgbClr val="FFFF99"/>
              </a:solidFill>
            </a:endParaRPr>
          </a:p>
        </p:txBody>
      </p:sp>
      <p:sp>
        <p:nvSpPr>
          <p:cNvPr id="4" name="Content Placeholder 3"/>
          <p:cNvSpPr>
            <a:spLocks noGrp="1"/>
          </p:cNvSpPr>
          <p:nvPr>
            <p:ph sz="half" idx="2"/>
          </p:nvPr>
        </p:nvSpPr>
        <p:spPr/>
        <p:txBody>
          <a:bodyPr/>
          <a:lstStyle/>
          <a:p>
            <a:pPr>
              <a:buFontTx/>
              <a:buNone/>
            </a:pPr>
            <a:r>
              <a:rPr lang="en-US" sz="1400" b="1" smtClean="0">
                <a:solidFill>
                  <a:schemeClr val="bg1"/>
                </a:solidFill>
              </a:rPr>
              <a:t>Here are six reasons why this period was a leadership intensive season:</a:t>
            </a:r>
          </a:p>
          <a:p>
            <a:pPr>
              <a:buFontTx/>
              <a:buAutoNum type="arabicPeriod"/>
            </a:pPr>
            <a:r>
              <a:rPr lang="en-US" sz="1400" b="1" smtClean="0">
                <a:solidFill>
                  <a:schemeClr val="bg1"/>
                </a:solidFill>
              </a:rPr>
              <a:t>Chaos reigned because there was no precedent for </a:t>
            </a:r>
            <a:r>
              <a:rPr lang="en-US" sz="1400" b="1" i="1" smtClean="0">
                <a:solidFill>
                  <a:schemeClr val="bg1"/>
                </a:solidFill>
              </a:rPr>
              <a:t>AUTHORITY or ACCOUNTABILITY.</a:t>
            </a:r>
          </a:p>
          <a:p>
            <a:pPr>
              <a:buFontTx/>
              <a:buAutoNum type="arabicPeriod"/>
            </a:pPr>
            <a:r>
              <a:rPr lang="en-US" sz="1400" b="1" smtClean="0">
                <a:solidFill>
                  <a:schemeClr val="bg1"/>
                </a:solidFill>
              </a:rPr>
              <a:t>Since the Jews first occupied Canaan, aggressive </a:t>
            </a:r>
            <a:r>
              <a:rPr lang="en-US" sz="1400" b="1" i="1" smtClean="0">
                <a:solidFill>
                  <a:schemeClr val="bg1"/>
                </a:solidFill>
              </a:rPr>
              <a:t>ENEMIES surrounded them.</a:t>
            </a:r>
          </a:p>
          <a:p>
            <a:pPr>
              <a:buFontTx/>
              <a:buAutoNum type="arabicPeriod"/>
            </a:pPr>
            <a:r>
              <a:rPr lang="en-US" sz="1400" b="1" smtClean="0">
                <a:solidFill>
                  <a:schemeClr val="bg1"/>
                </a:solidFill>
              </a:rPr>
              <a:t>There were no government </a:t>
            </a:r>
            <a:r>
              <a:rPr lang="en-US" sz="1400" b="1" i="1" smtClean="0">
                <a:solidFill>
                  <a:schemeClr val="bg1"/>
                </a:solidFill>
              </a:rPr>
              <a:t>FUNDS for national defense or safety.</a:t>
            </a:r>
          </a:p>
          <a:p>
            <a:pPr>
              <a:buFontTx/>
              <a:buAutoNum type="arabicPeriod"/>
            </a:pPr>
            <a:r>
              <a:rPr lang="en-US" sz="1400" b="1" smtClean="0">
                <a:solidFill>
                  <a:schemeClr val="bg1"/>
                </a:solidFill>
              </a:rPr>
              <a:t>Other </a:t>
            </a:r>
            <a:r>
              <a:rPr lang="en-US" sz="1400" b="1" i="1" smtClean="0">
                <a:solidFill>
                  <a:schemeClr val="bg1"/>
                </a:solidFill>
              </a:rPr>
              <a:t>NATIONS influenced Israel with their idols and superstitions.</a:t>
            </a:r>
          </a:p>
          <a:p>
            <a:pPr>
              <a:buFontTx/>
              <a:buAutoNum type="arabicPeriod"/>
            </a:pPr>
            <a:r>
              <a:rPr lang="en-US" sz="1400" b="1" smtClean="0">
                <a:solidFill>
                  <a:schemeClr val="bg1"/>
                </a:solidFill>
              </a:rPr>
              <a:t>Heroes like Moses and Joshua were </a:t>
            </a:r>
            <a:r>
              <a:rPr lang="en-US" sz="1400" b="1" i="1" smtClean="0">
                <a:solidFill>
                  <a:schemeClr val="bg1"/>
                </a:solidFill>
              </a:rPr>
              <a:t>DEAD and there was no EXPECTATION of order.</a:t>
            </a:r>
          </a:p>
          <a:p>
            <a:pPr>
              <a:buFontTx/>
              <a:buAutoNum type="arabicPeriod"/>
            </a:pPr>
            <a:r>
              <a:rPr lang="en-US" sz="1400" b="1" smtClean="0">
                <a:solidFill>
                  <a:schemeClr val="bg1"/>
                </a:solidFill>
              </a:rPr>
              <a:t>Momentum and morale were </a:t>
            </a:r>
            <a:r>
              <a:rPr lang="en-US" sz="1400" b="1" i="1" smtClean="0">
                <a:solidFill>
                  <a:schemeClr val="bg1"/>
                </a:solidFill>
              </a:rPr>
              <a:t>LOW, so growth was hard not easy.</a:t>
            </a:r>
            <a:endParaRPr lang="en-US" sz="1400" smtClean="0">
              <a:solidFill>
                <a:schemeClr val="bg1"/>
              </a:solidFill>
            </a:endParaRPr>
          </a:p>
        </p:txBody>
      </p:sp>
      <p:sp>
        <p:nvSpPr>
          <p:cNvPr id="3" name="Slide Number Placeholder 2"/>
          <p:cNvSpPr>
            <a:spLocks noGrp="1"/>
          </p:cNvSpPr>
          <p:nvPr>
            <p:ph type="sldNum" sz="quarter" idx="12"/>
          </p:nvPr>
        </p:nvSpPr>
        <p:spPr/>
        <p:txBody>
          <a:bodyPr/>
          <a:lstStyle/>
          <a:p>
            <a:pPr>
              <a:defRPr/>
            </a:pPr>
            <a:fld id="{5DC34706-0546-493E-923A-98A35F104A9E}" type="slidenum">
              <a:rPr lang="en-US" smtClean="0">
                <a:solidFill>
                  <a:srgbClr val="000000"/>
                </a:solidFill>
              </a:rPr>
              <a:pPr>
                <a:defRPr/>
              </a:pPr>
              <a:t>14</a:t>
            </a:fld>
            <a:endParaRPr lang="en-US">
              <a:solidFill>
                <a:srgbClr val="000000"/>
              </a:solidFill>
            </a:endParaRPr>
          </a:p>
        </p:txBody>
      </p:sp>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6247263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idx="1"/>
          </p:nvPr>
        </p:nvSpPr>
        <p:spPr>
          <a:xfrm>
            <a:off x="381000" y="1981200"/>
            <a:ext cx="8229600" cy="4114800"/>
          </a:xfrm>
        </p:spPr>
        <p:txBody>
          <a:bodyPr/>
          <a:lstStyle/>
          <a:p>
            <a:r>
              <a:rPr lang="en-US" sz="2000" smtClean="0">
                <a:solidFill>
                  <a:schemeClr val="bg1"/>
                </a:solidFill>
              </a:rPr>
              <a:t>Fourteen judges led Israel during this period. Each leader started his/her leadership role from scratch. These are the ones we know about: Othniel, Ehud, Shamgar, Deborah, Gideon, Abimelech, Jiar, Tola, Jephthath, Ibzan, Alon, Abdon, Samson and Samuel.</a:t>
            </a:r>
          </a:p>
          <a:p>
            <a:pPr>
              <a:buFontTx/>
              <a:buNone/>
            </a:pPr>
            <a:endParaRPr lang="en-US" sz="2000" smtClean="0">
              <a:solidFill>
                <a:schemeClr val="bg1"/>
              </a:solidFill>
            </a:endParaRPr>
          </a:p>
          <a:p>
            <a:r>
              <a:rPr lang="en-US" sz="2000" smtClean="0">
                <a:solidFill>
                  <a:schemeClr val="bg1"/>
                </a:solidFill>
              </a:rPr>
              <a:t>Certainly, we know more about some of these judges than others. However, from the text we can summarize how effective leaders led during Israel’s most difficult season.</a:t>
            </a:r>
          </a:p>
          <a:p>
            <a:pPr>
              <a:buFontTx/>
              <a:buNone/>
            </a:pPr>
            <a:endParaRPr lang="en-US" sz="2000" smtClean="0">
              <a:solidFill>
                <a:schemeClr val="bg1"/>
              </a:solidFill>
            </a:endParaRPr>
          </a:p>
          <a:p>
            <a:r>
              <a:rPr lang="en-US" sz="2000" smtClean="0">
                <a:solidFill>
                  <a:schemeClr val="bg1"/>
                </a:solidFill>
              </a:rPr>
              <a:t>During these times, leaders must go back to the basics. The basics are clear during this period in Israel’s history. The judges had the following characteristics in common.</a:t>
            </a:r>
            <a:endParaRPr lang="en-US" sz="2400"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15</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37736210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2" end="2"/>
                                            </p:txEl>
                                          </p:spTgt>
                                        </p:tgtEl>
                                        <p:attrNameLst>
                                          <p:attrName>style.visibility</p:attrName>
                                        </p:attrNameLst>
                                      </p:cBhvr>
                                      <p:to>
                                        <p:strVal val="visible"/>
                                      </p:to>
                                    </p:set>
                                    <p:anim calcmode="lin" valueType="num">
                                      <p:cBhvr additive="base">
                                        <p:cTn id="13"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8">
                                            <p:txEl>
                                              <p:pRg st="4" end="4"/>
                                            </p:txEl>
                                          </p:spTgt>
                                        </p:tgtEl>
                                        <p:attrNameLst>
                                          <p:attrName>style.visibility</p:attrName>
                                        </p:attrNameLst>
                                      </p:cBhvr>
                                      <p:to>
                                        <p:strVal val="visible"/>
                                      </p:to>
                                    </p:set>
                                    <p:anim calcmode="lin" valueType="num">
                                      <p:cBhvr additive="base">
                                        <p:cTn id="19" dur="500" fill="hold"/>
                                        <p:tgtEl>
                                          <p:spTgt spid="614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idx="1"/>
          </p:nvPr>
        </p:nvSpPr>
        <p:spPr>
          <a:xfrm>
            <a:off x="381000" y="1981200"/>
            <a:ext cx="8229600" cy="4114800"/>
          </a:xfrm>
        </p:spPr>
        <p:txBody>
          <a:bodyPr/>
          <a:lstStyle/>
          <a:p>
            <a:pPr>
              <a:buFontTx/>
              <a:buNone/>
            </a:pPr>
            <a:r>
              <a:rPr lang="en-US" sz="2400" smtClean="0">
                <a:solidFill>
                  <a:schemeClr val="bg1"/>
                </a:solidFill>
              </a:rPr>
              <a:t>THE BASICS OF EFFECTIVE LEADERS</a:t>
            </a:r>
          </a:p>
          <a:p>
            <a:pPr>
              <a:buFontTx/>
              <a:buAutoNum type="arabicPeriod"/>
            </a:pPr>
            <a:r>
              <a:rPr lang="en-US" sz="2400" smtClean="0">
                <a:solidFill>
                  <a:schemeClr val="bg1"/>
                </a:solidFill>
              </a:rPr>
              <a:t>They perceive a NEED.</a:t>
            </a:r>
          </a:p>
          <a:p>
            <a:endParaRPr lang="en-US" sz="2400"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16</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33541151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1" end="1"/>
                                            </p:txEl>
                                          </p:spTgt>
                                        </p:tgtEl>
                                        <p:attrNameLst>
                                          <p:attrName>style.visibility</p:attrName>
                                        </p:attrNameLst>
                                      </p:cBhvr>
                                      <p:to>
                                        <p:strVal val="visible"/>
                                      </p:to>
                                    </p:set>
                                    <p:anim calcmode="lin" valueType="num">
                                      <p:cBhvr additive="base">
                                        <p:cTn id="13"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20483" name="Content Placeholder 8"/>
          <p:cNvSpPr>
            <a:spLocks noGrp="1"/>
          </p:cNvSpPr>
          <p:nvPr>
            <p:ph sz="half" idx="1"/>
          </p:nvPr>
        </p:nvSpPr>
        <p:spPr/>
        <p:txBody>
          <a:bodyPr/>
          <a:lstStyle/>
          <a:p>
            <a:r>
              <a:rPr lang="en-US" sz="1600" smtClean="0">
                <a:solidFill>
                  <a:schemeClr val="bg1"/>
                </a:solidFill>
              </a:rPr>
              <a:t>Contrary to what many think about leadership today, during this time leadership always began with a need. </a:t>
            </a:r>
          </a:p>
          <a:p>
            <a:r>
              <a:rPr lang="en-US" sz="1600" smtClean="0">
                <a:solidFill>
                  <a:schemeClr val="bg1"/>
                </a:solidFill>
              </a:rPr>
              <a:t>In Judges, it didn’t start when someone wanted to fill an empty position. There were no positions to fill. There was no protocol or structure at all. There was no vote for deacons or Sunday school teachers. If you led it was because you saw a need and got others to help you meet it. </a:t>
            </a:r>
          </a:p>
          <a:p>
            <a:r>
              <a:rPr lang="en-US" sz="1600" smtClean="0">
                <a:solidFill>
                  <a:schemeClr val="bg1"/>
                </a:solidFill>
              </a:rPr>
              <a:t>The judges all got their start when they saw a specific problem they could address.</a:t>
            </a:r>
          </a:p>
        </p:txBody>
      </p:sp>
      <p:sp>
        <p:nvSpPr>
          <p:cNvPr id="5" name="Content Placeholder 8"/>
          <p:cNvSpPr txBox="1">
            <a:spLocks/>
          </p:cNvSpPr>
          <p:nvPr/>
        </p:nvSpPr>
        <p:spPr bwMode="auto">
          <a:xfrm>
            <a:off x="4648200" y="1981200"/>
            <a:ext cx="4343400" cy="4343400"/>
          </a:xfrm>
          <a:prstGeom prst="rect">
            <a:avLst/>
          </a:prstGeom>
          <a:noFill/>
          <a:ln w="9525">
            <a:noFill/>
            <a:miter lim="800000"/>
            <a:headEnd/>
            <a:tailEnd/>
          </a:ln>
        </p:spPr>
        <p:txBody>
          <a:bodyPr/>
          <a:lstStyle/>
          <a:p>
            <a:pPr eaLnBrk="0" fontAlgn="base" hangingPunct="0">
              <a:spcBef>
                <a:spcPct val="0"/>
              </a:spcBef>
              <a:spcAft>
                <a:spcPct val="0"/>
              </a:spcAft>
              <a:defRPr/>
            </a:pPr>
            <a:r>
              <a:rPr lang="en-US" sz="1400" b="1" dirty="0">
                <a:solidFill>
                  <a:srgbClr val="FFFFFF"/>
                </a:solidFill>
              </a:rPr>
              <a:t>OTHNIEL: Found</a:t>
            </a:r>
          </a:p>
          <a:p>
            <a:pPr eaLnBrk="0" fontAlgn="base" hangingPunct="0">
              <a:spcBef>
                <a:spcPct val="0"/>
              </a:spcBef>
              <a:spcAft>
                <a:spcPct val="0"/>
              </a:spcAft>
              <a:defRPr/>
            </a:pPr>
            <a:r>
              <a:rPr lang="en-US" sz="1400" b="1" dirty="0">
                <a:solidFill>
                  <a:srgbClr val="FFFFFF"/>
                </a:solidFill>
              </a:rPr>
              <a:t>Israel surrounded by </a:t>
            </a:r>
          </a:p>
          <a:p>
            <a:pPr eaLnBrk="0" fontAlgn="base" hangingPunct="0">
              <a:spcBef>
                <a:spcPct val="0"/>
              </a:spcBef>
              <a:spcAft>
                <a:spcPct val="0"/>
              </a:spcAft>
              <a:defRPr/>
            </a:pPr>
            <a:r>
              <a:rPr lang="en-US" sz="1400" b="1" dirty="0">
                <a:solidFill>
                  <a:srgbClr val="FFFFFF"/>
                </a:solidFill>
              </a:rPr>
              <a:t>Mesopotamia. He </a:t>
            </a:r>
          </a:p>
          <a:p>
            <a:pPr eaLnBrk="0" fontAlgn="base" hangingPunct="0">
              <a:spcBef>
                <a:spcPct val="0"/>
              </a:spcBef>
              <a:spcAft>
                <a:spcPct val="0"/>
              </a:spcAft>
              <a:defRPr/>
            </a:pPr>
            <a:r>
              <a:rPr lang="en-US" sz="1400" b="1" dirty="0">
                <a:solidFill>
                  <a:srgbClr val="FFFFFF"/>
                </a:solidFill>
              </a:rPr>
              <a:t>stepped forward to</a:t>
            </a:r>
          </a:p>
          <a:p>
            <a:pPr eaLnBrk="0" fontAlgn="base" hangingPunct="0">
              <a:spcBef>
                <a:spcPct val="0"/>
              </a:spcBef>
              <a:spcAft>
                <a:spcPct val="0"/>
              </a:spcAft>
              <a:defRPr/>
            </a:pPr>
            <a:r>
              <a:rPr lang="en-US" sz="1400" dirty="0">
                <a:solidFill>
                  <a:srgbClr val="FFFFFF"/>
                </a:solidFill>
              </a:rPr>
              <a:t>recruit and lead an army</a:t>
            </a:r>
          </a:p>
          <a:p>
            <a:pPr eaLnBrk="0" fontAlgn="base" hangingPunct="0">
              <a:spcBef>
                <a:spcPct val="0"/>
              </a:spcBef>
              <a:spcAft>
                <a:spcPct val="0"/>
              </a:spcAft>
              <a:defRPr/>
            </a:pPr>
            <a:r>
              <a:rPr lang="en-US" sz="1400" dirty="0">
                <a:solidFill>
                  <a:srgbClr val="FFFFFF"/>
                </a:solidFill>
              </a:rPr>
              <a:t>of Hebrews against the</a:t>
            </a:r>
          </a:p>
          <a:p>
            <a:pPr eaLnBrk="0" fontAlgn="base" hangingPunct="0">
              <a:spcBef>
                <a:spcPct val="0"/>
              </a:spcBef>
              <a:spcAft>
                <a:spcPct val="0"/>
              </a:spcAft>
              <a:defRPr/>
            </a:pPr>
            <a:r>
              <a:rPr lang="en-US" sz="1400" dirty="0">
                <a:solidFill>
                  <a:srgbClr val="FFFFFF"/>
                </a:solidFill>
              </a:rPr>
              <a:t>king. He prevailed. </a:t>
            </a:r>
          </a:p>
          <a:p>
            <a:pPr eaLnBrk="0" fontAlgn="base" hangingPunct="0">
              <a:spcBef>
                <a:spcPct val="0"/>
              </a:spcBef>
              <a:spcAft>
                <a:spcPct val="0"/>
              </a:spcAft>
              <a:defRPr/>
            </a:pPr>
            <a:r>
              <a:rPr lang="en-US" sz="1400" dirty="0">
                <a:solidFill>
                  <a:srgbClr val="FFFFFF"/>
                </a:solidFill>
              </a:rPr>
              <a:t>This led to 40 years</a:t>
            </a:r>
          </a:p>
          <a:p>
            <a:pPr eaLnBrk="0" fontAlgn="base" hangingPunct="0">
              <a:spcBef>
                <a:spcPct val="0"/>
              </a:spcBef>
              <a:spcAft>
                <a:spcPct val="0"/>
              </a:spcAft>
              <a:defRPr/>
            </a:pPr>
            <a:r>
              <a:rPr lang="en-US" sz="1400" dirty="0">
                <a:solidFill>
                  <a:srgbClr val="FFFFFF"/>
                </a:solidFill>
              </a:rPr>
              <a:t> of peace.</a:t>
            </a:r>
          </a:p>
          <a:p>
            <a:pPr eaLnBrk="0" fontAlgn="base" hangingPunct="0">
              <a:spcBef>
                <a:spcPct val="0"/>
              </a:spcBef>
              <a:spcAft>
                <a:spcPct val="0"/>
              </a:spcAft>
              <a:defRPr/>
            </a:pPr>
            <a:endParaRPr lang="en-US" sz="1400" b="1" dirty="0">
              <a:solidFill>
                <a:srgbClr val="FFFFFF"/>
              </a:solidFill>
            </a:endParaRPr>
          </a:p>
          <a:p>
            <a:pPr eaLnBrk="0" fontAlgn="base" hangingPunct="0">
              <a:spcBef>
                <a:spcPct val="0"/>
              </a:spcBef>
              <a:spcAft>
                <a:spcPct val="0"/>
              </a:spcAft>
              <a:defRPr/>
            </a:pPr>
            <a:r>
              <a:rPr lang="en-US" sz="1400" b="1" dirty="0">
                <a:solidFill>
                  <a:srgbClr val="FFFFFF"/>
                </a:solidFill>
              </a:rPr>
              <a:t>EHUD: Observed the Moabites dominating his people, and decided he’d had </a:t>
            </a:r>
            <a:r>
              <a:rPr lang="en-US" sz="1400" dirty="0">
                <a:solidFill>
                  <a:srgbClr val="FFFFFF"/>
                </a:solidFill>
              </a:rPr>
              <a:t>enough. He led Israel to a rousing victory over Moab. This led to 80 years of peace.</a:t>
            </a:r>
          </a:p>
          <a:p>
            <a:pPr eaLnBrk="0" fontAlgn="base" hangingPunct="0">
              <a:spcBef>
                <a:spcPct val="0"/>
              </a:spcBef>
              <a:spcAft>
                <a:spcPct val="0"/>
              </a:spcAft>
              <a:defRPr/>
            </a:pPr>
            <a:endParaRPr lang="en-US" sz="1400" b="1" dirty="0">
              <a:solidFill>
                <a:srgbClr val="FFFFFF"/>
              </a:solidFill>
            </a:endParaRPr>
          </a:p>
          <a:p>
            <a:pPr eaLnBrk="0" fontAlgn="base" hangingPunct="0">
              <a:spcBef>
                <a:spcPct val="0"/>
              </a:spcBef>
              <a:spcAft>
                <a:spcPct val="0"/>
              </a:spcAft>
              <a:defRPr/>
            </a:pPr>
            <a:r>
              <a:rPr lang="en-US" sz="1400" b="1" dirty="0">
                <a:solidFill>
                  <a:srgbClr val="FFFFFF"/>
                </a:solidFill>
              </a:rPr>
              <a:t>SHAMGAR: Stepped forward when the  Philistines had oppressed Israel for </a:t>
            </a:r>
            <a:r>
              <a:rPr lang="en-US" sz="1400" dirty="0">
                <a:solidFill>
                  <a:srgbClr val="FFFFFF"/>
                </a:solidFill>
              </a:rPr>
              <a:t>years. When he personally struck down 600 soldiers, he inspired his army to victory.</a:t>
            </a:r>
            <a:endParaRPr lang="en-US" sz="1400" b="1" kern="0" dirty="0">
              <a:solidFill>
                <a:srgbClr val="FFFFFF"/>
              </a:solidFill>
            </a:endParaRPr>
          </a:p>
        </p:txBody>
      </p:sp>
      <p:pic>
        <p:nvPicPr>
          <p:cNvPr id="20485" name="Picture 2" descr="http://thebackpew.com/backpew/images/othniel_judge1.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781800" y="1828800"/>
            <a:ext cx="2030413" cy="2209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pPr>
              <a:defRPr/>
            </a:pPr>
            <a:fld id="{5DC34706-0546-493E-923A-98A35F104A9E}" type="slidenum">
              <a:rPr lang="en-US" smtClean="0">
                <a:solidFill>
                  <a:srgbClr val="000000"/>
                </a:solidFill>
              </a:rPr>
              <a:pPr>
                <a:defRPr/>
              </a:pPr>
              <a:t>17</a:t>
            </a:fld>
            <a:endParaRPr lang="en-US">
              <a:solidFill>
                <a:srgbClr val="000000"/>
              </a:solidFill>
            </a:endParaRPr>
          </a:p>
        </p:txBody>
      </p:sp>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8038350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483">
                                            <p:txEl>
                                              <p:pRg st="2" end="2"/>
                                            </p:txEl>
                                          </p:spTgt>
                                        </p:tgtEl>
                                        <p:attrNameLst>
                                          <p:attrName>style.visibility</p:attrName>
                                        </p:attrNameLst>
                                      </p:cBhvr>
                                      <p:to>
                                        <p:strVal val="visible"/>
                                      </p:to>
                                    </p:set>
                                    <p:anim calcmode="lin" valueType="num">
                                      <p:cBhvr additive="base">
                                        <p:cTn id="19" dur="500" fill="hold"/>
                                        <p:tgtEl>
                                          <p:spTgt spid="204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5">
                                            <p:txEl>
                                              <p:pRg st="1" end="1"/>
                                            </p:txEl>
                                          </p:spTgt>
                                        </p:tgtEl>
                                        <p:attrNameLst>
                                          <p:attrName>style.visibility</p:attrName>
                                        </p:attrNameLst>
                                      </p:cBhvr>
                                      <p:to>
                                        <p:strVal val="visible"/>
                                      </p:to>
                                    </p:set>
                                    <p:anim calcmode="lin" valueType="num">
                                      <p:cBhvr additive="base">
                                        <p:cTn id="2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1" end="1"/>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5">
                                            <p:txEl>
                                              <p:pRg st="2" end="2"/>
                                            </p:txEl>
                                          </p:spTgt>
                                        </p:tgtEl>
                                        <p:attrNameLst>
                                          <p:attrName>style.visibility</p:attrName>
                                        </p:attrNameLst>
                                      </p:cBhvr>
                                      <p:to>
                                        <p:strVal val="visible"/>
                                      </p:to>
                                    </p:set>
                                    <p:anim calcmode="lin" valueType="num">
                                      <p:cBhvr additive="base">
                                        <p:cTn id="3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txEl>
                                              <p:pRg st="2" end="2"/>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 calcmode="lin" valueType="num">
                                      <p:cBhvr additive="base">
                                        <p:cTn id="3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3" end="3"/>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5">
                                            <p:txEl>
                                              <p:pRg st="4" end="4"/>
                                            </p:txEl>
                                          </p:spTgt>
                                        </p:tgtEl>
                                        <p:attrNameLst>
                                          <p:attrName>style.visibility</p:attrName>
                                        </p:attrNameLst>
                                      </p:cBhvr>
                                      <p:to>
                                        <p:strVal val="visible"/>
                                      </p:to>
                                    </p:set>
                                    <p:anim calcmode="lin" valueType="num">
                                      <p:cBhvr additive="base">
                                        <p:cTn id="4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5">
                                            <p:txEl>
                                              <p:pRg st="4" end="4"/>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5">
                                            <p:txEl>
                                              <p:pRg st="5" end="5"/>
                                            </p:txEl>
                                          </p:spTgt>
                                        </p:tgtEl>
                                        <p:attrNameLst>
                                          <p:attrName>style.visibility</p:attrName>
                                        </p:attrNameLst>
                                      </p:cBhvr>
                                      <p:to>
                                        <p:strVal val="visible"/>
                                      </p:to>
                                    </p:set>
                                    <p:anim calcmode="lin" valueType="num">
                                      <p:cBhvr additive="base">
                                        <p:cTn id="4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5">
                                            <p:txEl>
                                              <p:pRg st="5" end="5"/>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additive="base">
                                        <p:cTn id="4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6" end="6"/>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5">
                                            <p:txEl>
                                              <p:pRg st="7" end="7"/>
                                            </p:txEl>
                                          </p:spTgt>
                                        </p:tgtEl>
                                        <p:attrNameLst>
                                          <p:attrName>style.visibility</p:attrName>
                                        </p:attrNameLst>
                                      </p:cBhvr>
                                      <p:to>
                                        <p:strVal val="visible"/>
                                      </p:to>
                                    </p:set>
                                    <p:anim calcmode="lin" valueType="num">
                                      <p:cBhvr additive="base">
                                        <p:cTn id="5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txEl>
                                              <p:pRg st="7" end="7"/>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5">
                                            <p:txEl>
                                              <p:pRg st="8" end="8"/>
                                            </p:txEl>
                                          </p:spTgt>
                                        </p:tgtEl>
                                        <p:attrNameLst>
                                          <p:attrName>style.visibility</p:attrName>
                                        </p:attrNameLst>
                                      </p:cBhvr>
                                      <p:to>
                                        <p:strVal val="visible"/>
                                      </p:to>
                                    </p:set>
                                    <p:anim calcmode="lin" valueType="num">
                                      <p:cBhvr additive="base">
                                        <p:cTn id="57"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5">
                                            <p:txEl>
                                              <p:pRg st="8" end="8"/>
                                            </p:tx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5">
                                            <p:txEl>
                                              <p:pRg st="10" end="10"/>
                                            </p:txEl>
                                          </p:spTgt>
                                        </p:tgtEl>
                                        <p:attrNameLst>
                                          <p:attrName>style.visibility</p:attrName>
                                        </p:attrNameLst>
                                      </p:cBhvr>
                                      <p:to>
                                        <p:strVal val="visible"/>
                                      </p:to>
                                    </p:set>
                                    <p:anim calcmode="lin" valueType="num">
                                      <p:cBhvr additive="base">
                                        <p:cTn id="61"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10" end="10"/>
                                            </p:txEl>
                                          </p:spTgt>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5">
                                            <p:txEl>
                                              <p:pRg st="12" end="12"/>
                                            </p:txEl>
                                          </p:spTgt>
                                        </p:tgtEl>
                                        <p:attrNameLst>
                                          <p:attrName>style.visibility</p:attrName>
                                        </p:attrNameLst>
                                      </p:cBhvr>
                                      <p:to>
                                        <p:strVal val="visible"/>
                                      </p:to>
                                    </p:set>
                                    <p:anim calcmode="lin" valueType="num">
                                      <p:cBhvr additive="base">
                                        <p:cTn id="65" dur="500" fill="hold"/>
                                        <p:tgtEl>
                                          <p:spTgt spid="5">
                                            <p:txEl>
                                              <p:pRg st="12" end="12"/>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5">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P spid="5" grpId="0"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idx="1"/>
          </p:nvPr>
        </p:nvSpPr>
        <p:spPr>
          <a:xfrm>
            <a:off x="685800" y="1981200"/>
            <a:ext cx="7772400" cy="1676400"/>
          </a:xfrm>
        </p:spPr>
        <p:txBody>
          <a:bodyPr/>
          <a:lstStyle/>
          <a:p>
            <a:pPr>
              <a:buFontTx/>
              <a:buNone/>
            </a:pPr>
            <a:r>
              <a:rPr lang="en-US" sz="1600" b="1" smtClean="0">
                <a:solidFill>
                  <a:schemeClr val="bg1"/>
                </a:solidFill>
              </a:rPr>
              <a:t>When Leadership Is Pure . . .</a:t>
            </a:r>
          </a:p>
          <a:p>
            <a:r>
              <a:rPr lang="en-US" sz="1600" smtClean="0">
                <a:solidFill>
                  <a:schemeClr val="bg1"/>
                </a:solidFill>
              </a:rPr>
              <a:t>It always starts with a need.</a:t>
            </a:r>
          </a:p>
          <a:p>
            <a:r>
              <a:rPr lang="en-US" sz="1600" smtClean="0">
                <a:solidFill>
                  <a:schemeClr val="bg1"/>
                </a:solidFill>
              </a:rPr>
              <a:t>That need sparks passion within a person.</a:t>
            </a:r>
          </a:p>
          <a:p>
            <a:r>
              <a:rPr lang="en-US" sz="1600" smtClean="0">
                <a:solidFill>
                  <a:schemeClr val="bg1"/>
                </a:solidFill>
              </a:rPr>
              <a:t>That person acts in response to the need.</a:t>
            </a:r>
          </a:p>
          <a:p>
            <a:r>
              <a:rPr lang="en-US" sz="1600" smtClean="0">
                <a:solidFill>
                  <a:schemeClr val="bg1"/>
                </a:solidFill>
              </a:rPr>
              <a:t>This action moves others to cooperate.</a:t>
            </a:r>
          </a:p>
        </p:txBody>
      </p:sp>
      <p:pic>
        <p:nvPicPr>
          <p:cNvPr id="21508" name="Picture 2" descr="http://blog.mkf.org/wp-content/uploads/2010/03/leadership.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524000" y="3657600"/>
            <a:ext cx="5943600" cy="2895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18</a:t>
            </a:fld>
            <a:endParaRPr lang="en-US">
              <a:solidFill>
                <a:srgbClr val="000000"/>
              </a:solidFill>
            </a:endParaRPr>
          </a:p>
        </p:txBody>
      </p:sp>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21624379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1" end="1"/>
                                            </p:txEl>
                                          </p:spTgt>
                                        </p:tgtEl>
                                        <p:attrNameLst>
                                          <p:attrName>style.visibility</p:attrName>
                                        </p:attrNameLst>
                                      </p:cBhvr>
                                      <p:to>
                                        <p:strVal val="visible"/>
                                      </p:to>
                                    </p:set>
                                    <p:anim calcmode="lin" valueType="num">
                                      <p:cBhvr additive="base">
                                        <p:cTn id="13"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8">
                                            <p:txEl>
                                              <p:pRg st="2" end="2"/>
                                            </p:txEl>
                                          </p:spTgt>
                                        </p:tgtEl>
                                        <p:attrNameLst>
                                          <p:attrName>style.visibility</p:attrName>
                                        </p:attrNameLst>
                                      </p:cBhvr>
                                      <p:to>
                                        <p:strVal val="visible"/>
                                      </p:to>
                                    </p:set>
                                    <p:anim calcmode="lin" valueType="num">
                                      <p:cBhvr additive="base">
                                        <p:cTn id="19"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8">
                                            <p:txEl>
                                              <p:pRg st="3" end="3"/>
                                            </p:txEl>
                                          </p:spTgt>
                                        </p:tgtEl>
                                        <p:attrNameLst>
                                          <p:attrName>style.visibility</p:attrName>
                                        </p:attrNameLst>
                                      </p:cBhvr>
                                      <p:to>
                                        <p:strVal val="visible"/>
                                      </p:to>
                                    </p:set>
                                    <p:anim calcmode="lin" valueType="num">
                                      <p:cBhvr additive="base">
                                        <p:cTn id="25" dur="500" fill="hold"/>
                                        <p:tgtEl>
                                          <p:spTgt spid="614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8">
                                            <p:txEl>
                                              <p:pRg st="4" end="4"/>
                                            </p:txEl>
                                          </p:spTgt>
                                        </p:tgtEl>
                                        <p:attrNameLst>
                                          <p:attrName>style.visibility</p:attrName>
                                        </p:attrNameLst>
                                      </p:cBhvr>
                                      <p:to>
                                        <p:strVal val="visible"/>
                                      </p:to>
                                    </p:set>
                                    <p:anim calcmode="lin" valueType="num">
                                      <p:cBhvr additive="base">
                                        <p:cTn id="31" dur="500" fill="hold"/>
                                        <p:tgtEl>
                                          <p:spTgt spid="614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22531" name="Content Placeholder 8"/>
          <p:cNvSpPr>
            <a:spLocks noGrp="1"/>
          </p:cNvSpPr>
          <p:nvPr>
            <p:ph idx="1"/>
          </p:nvPr>
        </p:nvSpPr>
        <p:spPr>
          <a:xfrm>
            <a:off x="685800" y="1981200"/>
            <a:ext cx="7772400" cy="2819400"/>
          </a:xfrm>
        </p:spPr>
        <p:txBody>
          <a:bodyPr/>
          <a:lstStyle/>
          <a:p>
            <a:pPr>
              <a:buFontTx/>
              <a:buNone/>
            </a:pPr>
            <a:r>
              <a:rPr lang="en-US" sz="2400" i="1" smtClean="0">
                <a:solidFill>
                  <a:schemeClr val="bg1"/>
                </a:solidFill>
              </a:rPr>
              <a:t>APPLICATION:</a:t>
            </a:r>
          </a:p>
          <a:p>
            <a:r>
              <a:rPr lang="en-US" sz="2400" i="1" smtClean="0">
                <a:solidFill>
                  <a:schemeClr val="bg1"/>
                </a:solidFill>
              </a:rPr>
              <a:t>When you hear the many needs around you, which one strikes a chord within your heart? </a:t>
            </a:r>
          </a:p>
          <a:p>
            <a:r>
              <a:rPr lang="en-US" sz="2400" i="1" smtClean="0">
                <a:solidFill>
                  <a:schemeClr val="bg1"/>
                </a:solidFill>
              </a:rPr>
              <a:t>What kind of “specialist” are you called to become? </a:t>
            </a:r>
          </a:p>
          <a:p>
            <a:r>
              <a:rPr lang="en-US" sz="2400" i="1" smtClean="0">
                <a:solidFill>
                  <a:schemeClr val="bg1"/>
                </a:solidFill>
              </a:rPr>
              <a:t>What will you do before you die? </a:t>
            </a:r>
          </a:p>
          <a:p>
            <a:r>
              <a:rPr lang="en-US" sz="2400" i="1" smtClean="0">
                <a:solidFill>
                  <a:schemeClr val="bg1"/>
                </a:solidFill>
              </a:rPr>
              <a:t>What will be your significant contribution?</a:t>
            </a:r>
            <a:endParaRPr lang="en-US" sz="2400"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19</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3525865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531">
                                            <p:txEl>
                                              <p:pRg st="2" end="2"/>
                                            </p:txEl>
                                          </p:spTgt>
                                        </p:tgtEl>
                                        <p:attrNameLst>
                                          <p:attrName>style.visibility</p:attrName>
                                        </p:attrNameLst>
                                      </p:cBhvr>
                                      <p:to>
                                        <p:strVal val="visible"/>
                                      </p:to>
                                    </p:set>
                                    <p:anim calcmode="lin" valueType="num">
                                      <p:cBhvr additive="base">
                                        <p:cTn id="19" dur="5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5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531">
                                            <p:txEl>
                                              <p:pRg st="3" end="3"/>
                                            </p:txEl>
                                          </p:spTgt>
                                        </p:tgtEl>
                                        <p:attrNameLst>
                                          <p:attrName>style.visibility</p:attrName>
                                        </p:attrNameLst>
                                      </p:cBhvr>
                                      <p:to>
                                        <p:strVal val="visible"/>
                                      </p:to>
                                    </p:set>
                                    <p:anim calcmode="lin" valueType="num">
                                      <p:cBhvr additive="base">
                                        <p:cTn id="25" dur="5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2531">
                                            <p:txEl>
                                              <p:pRg st="4" end="4"/>
                                            </p:txEl>
                                          </p:spTgt>
                                        </p:tgtEl>
                                        <p:attrNameLst>
                                          <p:attrName>style.visibility</p:attrName>
                                        </p:attrNameLst>
                                      </p:cBhvr>
                                      <p:to>
                                        <p:strVal val="visible"/>
                                      </p:to>
                                    </p:set>
                                    <p:anim calcmode="lin" valueType="num">
                                      <p:cBhvr additive="base">
                                        <p:cTn id="31" dur="500" fill="hold"/>
                                        <p:tgtEl>
                                          <p:spTgt spid="2253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253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7"/>
          <p:cNvSpPr>
            <a:spLocks noGrp="1"/>
          </p:cNvSpPr>
          <p:nvPr>
            <p:ph type="title"/>
          </p:nvPr>
        </p:nvSpPr>
        <p:spPr>
          <a:xfrm>
            <a:off x="762000" y="1524000"/>
            <a:ext cx="7772400" cy="1600200"/>
          </a:xfrm>
        </p:spPr>
        <p:txBody>
          <a:bodyPr/>
          <a:lstStyle/>
          <a:p>
            <a:r>
              <a:rPr lang="en-US" sz="5400" dirty="0" smtClean="0">
                <a:solidFill>
                  <a:srgbClr val="FFFFCC"/>
                </a:solidFill>
              </a:rPr>
              <a:t>God’s Call To Lead</a:t>
            </a:r>
            <a:r>
              <a:rPr lang="en-US" dirty="0" smtClean="0">
                <a:solidFill>
                  <a:srgbClr val="FFFFCC"/>
                </a:solidFill>
              </a:rPr>
              <a:t/>
            </a:r>
            <a:br>
              <a:rPr lang="en-US" dirty="0" smtClean="0">
                <a:solidFill>
                  <a:srgbClr val="FFFFCC"/>
                </a:solidFill>
              </a:rPr>
            </a:br>
            <a:r>
              <a:rPr lang="en-US" sz="2000" dirty="0" smtClean="0">
                <a:solidFill>
                  <a:srgbClr val="FFFFCC"/>
                </a:solidFill>
              </a:rPr>
              <a:t>Why and How God Calls Us to Lead</a:t>
            </a:r>
            <a:br>
              <a:rPr lang="en-US" sz="2000" dirty="0" smtClean="0">
                <a:solidFill>
                  <a:srgbClr val="FFFFCC"/>
                </a:solidFill>
              </a:rPr>
            </a:br>
            <a:r>
              <a:rPr lang="en-US" sz="2000" dirty="0" smtClean="0">
                <a:solidFill>
                  <a:srgbClr val="FFFFCC"/>
                </a:solidFill>
              </a:rPr>
              <a:t/>
            </a:r>
            <a:br>
              <a:rPr lang="en-US" sz="2000" dirty="0" smtClean="0">
                <a:solidFill>
                  <a:srgbClr val="FFFFCC"/>
                </a:solidFill>
              </a:rPr>
            </a:br>
            <a:r>
              <a:rPr lang="en-US" sz="2000" dirty="0" smtClean="0">
                <a:solidFill>
                  <a:srgbClr val="FFFFCC"/>
                </a:solidFill>
              </a:rPr>
              <a:t>by EQUIP Ministries founded by John Maxwell</a:t>
            </a:r>
            <a:br>
              <a:rPr lang="en-US" sz="2000" dirty="0" smtClean="0">
                <a:solidFill>
                  <a:srgbClr val="FFFFCC"/>
                </a:solidFill>
              </a:rPr>
            </a:br>
            <a:endParaRPr lang="en-US" dirty="0" smtClean="0">
              <a:solidFill>
                <a:srgbClr val="FFFFCC"/>
              </a:solidFill>
            </a:endParaRPr>
          </a:p>
        </p:txBody>
      </p:sp>
      <p:sp>
        <p:nvSpPr>
          <p:cNvPr id="5124" name="Content Placeholder 8"/>
          <p:cNvSpPr>
            <a:spLocks noGrp="1"/>
          </p:cNvSpPr>
          <p:nvPr>
            <p:ph idx="1"/>
          </p:nvPr>
        </p:nvSpPr>
        <p:spPr>
          <a:xfrm>
            <a:off x="762000" y="3657600"/>
            <a:ext cx="7772400" cy="1828800"/>
          </a:xfrm>
        </p:spPr>
        <p:txBody>
          <a:bodyPr/>
          <a:lstStyle/>
          <a:p>
            <a:pPr algn="ctr">
              <a:buFontTx/>
              <a:buNone/>
            </a:pPr>
            <a:r>
              <a:rPr lang="en-US" sz="4000" i="1" dirty="0" smtClean="0">
                <a:solidFill>
                  <a:srgbClr val="FFFF99"/>
                </a:solidFill>
              </a:rPr>
              <a:t>“Let us make man in our image... and let him rule.” </a:t>
            </a:r>
          </a:p>
          <a:p>
            <a:pPr algn="ctr">
              <a:buFontTx/>
              <a:buNone/>
            </a:pPr>
            <a:r>
              <a:rPr lang="en-US" sz="1200" i="1" dirty="0" smtClean="0">
                <a:solidFill>
                  <a:srgbClr val="FFFF99"/>
                </a:solidFill>
              </a:rPr>
              <a:t>(Genesis 1:26)</a:t>
            </a:r>
            <a:endParaRPr lang="en-US" sz="2800" dirty="0" smtClean="0">
              <a:solidFill>
                <a:srgbClr val="FFFF99"/>
              </a:solidFill>
            </a:endParaRPr>
          </a:p>
          <a:p>
            <a:pPr>
              <a:buFontTx/>
              <a:buNone/>
            </a:pPr>
            <a:endParaRPr lang="en-US" dirty="0" smtClean="0"/>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2</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2471173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idx="1"/>
          </p:nvPr>
        </p:nvSpPr>
        <p:spPr>
          <a:xfrm>
            <a:off x="381000" y="1981200"/>
            <a:ext cx="8229600" cy="4114800"/>
          </a:xfrm>
        </p:spPr>
        <p:txBody>
          <a:bodyPr/>
          <a:lstStyle/>
          <a:p>
            <a:pPr>
              <a:buFontTx/>
              <a:buNone/>
            </a:pPr>
            <a:r>
              <a:rPr lang="en-US" sz="2400" smtClean="0">
                <a:solidFill>
                  <a:schemeClr val="bg1"/>
                </a:solidFill>
              </a:rPr>
              <a:t>THE BASICS OF EFFECTIVE LEADERS</a:t>
            </a:r>
          </a:p>
          <a:p>
            <a:pPr>
              <a:buFontTx/>
              <a:buAutoNum type="arabicPeriod"/>
            </a:pPr>
            <a:r>
              <a:rPr lang="en-US" sz="2400" smtClean="0">
                <a:solidFill>
                  <a:schemeClr val="bg1"/>
                </a:solidFill>
              </a:rPr>
              <a:t>They perceive a NEED.</a:t>
            </a:r>
          </a:p>
          <a:p>
            <a:pPr>
              <a:buFontTx/>
              <a:buAutoNum type="arabicPeriod"/>
            </a:pPr>
            <a:r>
              <a:rPr lang="en-US" sz="2400" smtClean="0">
                <a:solidFill>
                  <a:schemeClr val="bg1"/>
                </a:solidFill>
              </a:rPr>
              <a:t>They possess a GIFT.</a:t>
            </a:r>
          </a:p>
          <a:p>
            <a:endParaRPr lang="en-US" sz="2400"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20</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20435762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1" end="1"/>
                                            </p:txEl>
                                          </p:spTgt>
                                        </p:tgtEl>
                                        <p:attrNameLst>
                                          <p:attrName>style.visibility</p:attrName>
                                        </p:attrNameLst>
                                      </p:cBhvr>
                                      <p:to>
                                        <p:strVal val="visible"/>
                                      </p:to>
                                    </p:set>
                                    <p:anim calcmode="lin" valueType="num">
                                      <p:cBhvr additive="base">
                                        <p:cTn id="13"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8">
                                            <p:txEl>
                                              <p:pRg st="2" end="2"/>
                                            </p:txEl>
                                          </p:spTgt>
                                        </p:tgtEl>
                                        <p:attrNameLst>
                                          <p:attrName>style.visibility</p:attrName>
                                        </p:attrNameLst>
                                      </p:cBhvr>
                                      <p:to>
                                        <p:strVal val="visible"/>
                                      </p:to>
                                    </p:set>
                                    <p:anim calcmode="lin" valueType="num">
                                      <p:cBhvr additive="base">
                                        <p:cTn id="19"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24579" name="Content Placeholder 8"/>
          <p:cNvSpPr>
            <a:spLocks noGrp="1"/>
          </p:cNvSpPr>
          <p:nvPr>
            <p:ph sz="half" idx="1"/>
          </p:nvPr>
        </p:nvSpPr>
        <p:spPr/>
        <p:txBody>
          <a:bodyPr/>
          <a:lstStyle/>
          <a:p>
            <a:r>
              <a:rPr lang="en-US" sz="1600" smtClean="0">
                <a:solidFill>
                  <a:schemeClr val="bg1"/>
                </a:solidFill>
              </a:rPr>
              <a:t>In each case in Judges, the leaders emerged because they had an obvious gift. </a:t>
            </a:r>
          </a:p>
          <a:p>
            <a:r>
              <a:rPr lang="en-US" sz="1600" smtClean="0">
                <a:solidFill>
                  <a:schemeClr val="bg1"/>
                </a:solidFill>
              </a:rPr>
              <a:t>They possessed some ability that fit the need of the moment perfectly. </a:t>
            </a:r>
          </a:p>
          <a:p>
            <a:r>
              <a:rPr lang="en-US" sz="1600" smtClean="0">
                <a:solidFill>
                  <a:schemeClr val="bg1"/>
                </a:solidFill>
              </a:rPr>
              <a:t>They were competent in a relevant arena. </a:t>
            </a:r>
          </a:p>
          <a:p>
            <a:r>
              <a:rPr lang="en-US" sz="1600" smtClean="0">
                <a:solidFill>
                  <a:schemeClr val="bg1"/>
                </a:solidFill>
              </a:rPr>
              <a:t>Their gift solved a problem. God has put something inside each of us that is to be delivered to the people around us. In other words, everyone has something we all need. When we find it, we naturally influence others.</a:t>
            </a:r>
          </a:p>
        </p:txBody>
      </p:sp>
      <p:sp>
        <p:nvSpPr>
          <p:cNvPr id="24580" name="Content Placeholder 8"/>
          <p:cNvSpPr txBox="1">
            <a:spLocks/>
          </p:cNvSpPr>
          <p:nvPr/>
        </p:nvSpPr>
        <p:spPr bwMode="auto">
          <a:xfrm>
            <a:off x="4648200" y="1981200"/>
            <a:ext cx="4343400" cy="434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sz="1600">
                <a:solidFill>
                  <a:srgbClr val="FFFFFF"/>
                </a:solidFill>
              </a:rPr>
              <a:t>In each case, the “gift” was from God, but took on different forms. It was:</a:t>
            </a:r>
          </a:p>
          <a:p>
            <a:pPr lvl="1" eaLnBrk="0" fontAlgn="base" hangingPunct="0">
              <a:spcBef>
                <a:spcPct val="0"/>
              </a:spcBef>
              <a:spcAft>
                <a:spcPct val="0"/>
              </a:spcAft>
            </a:pPr>
            <a:r>
              <a:rPr lang="en-US" sz="1600">
                <a:solidFill>
                  <a:srgbClr val="FFFFFF"/>
                </a:solidFill>
              </a:rPr>
              <a:t>A Spiritual Gift: Samson had a spiritual gift connected to his Nazarite vow.</a:t>
            </a:r>
          </a:p>
          <a:p>
            <a:pPr lvl="1" eaLnBrk="0" fontAlgn="base" hangingPunct="0">
              <a:spcBef>
                <a:spcPct val="0"/>
              </a:spcBef>
              <a:spcAft>
                <a:spcPct val="0"/>
              </a:spcAft>
            </a:pPr>
            <a:endParaRPr lang="en-US" sz="800">
              <a:solidFill>
                <a:srgbClr val="FFFFFF"/>
              </a:solidFill>
            </a:endParaRPr>
          </a:p>
          <a:p>
            <a:pPr lvl="1" eaLnBrk="0" fontAlgn="base" hangingPunct="0">
              <a:spcBef>
                <a:spcPct val="0"/>
              </a:spcBef>
              <a:spcAft>
                <a:spcPct val="0"/>
              </a:spcAft>
            </a:pPr>
            <a:r>
              <a:rPr lang="en-US" sz="1600">
                <a:solidFill>
                  <a:srgbClr val="FFFFFF"/>
                </a:solidFill>
              </a:rPr>
              <a:t>A Natural Talent: Deborah had a natural talent for strategy and wisdom.</a:t>
            </a:r>
          </a:p>
          <a:p>
            <a:pPr lvl="1" eaLnBrk="0" fontAlgn="base" hangingPunct="0">
              <a:spcBef>
                <a:spcPct val="0"/>
              </a:spcBef>
              <a:spcAft>
                <a:spcPct val="0"/>
              </a:spcAft>
            </a:pPr>
            <a:endParaRPr lang="en-US" sz="800">
              <a:solidFill>
                <a:srgbClr val="FFFFFF"/>
              </a:solidFill>
            </a:endParaRPr>
          </a:p>
          <a:p>
            <a:pPr lvl="1" eaLnBrk="0" fontAlgn="base" hangingPunct="0">
              <a:spcBef>
                <a:spcPct val="0"/>
              </a:spcBef>
              <a:spcAft>
                <a:spcPct val="0"/>
              </a:spcAft>
            </a:pPr>
            <a:r>
              <a:rPr lang="en-US" sz="1600">
                <a:solidFill>
                  <a:srgbClr val="FFFFFF"/>
                </a:solidFill>
              </a:rPr>
              <a:t>An Acquired Skill: Gideon and Jephthath developed their skills to lead over time</a:t>
            </a:r>
            <a:r>
              <a:rPr lang="en-US" sz="1600">
                <a:solidFill>
                  <a:srgbClr val="000000"/>
                </a:solidFill>
              </a:rPr>
              <a:t>.</a:t>
            </a:r>
          </a:p>
        </p:txBody>
      </p:sp>
      <p:pic>
        <p:nvPicPr>
          <p:cNvPr id="24581" name="Picture 2" descr="http://t3.gstatic.com/images?q=tbn:ANd9GcQlrCv-UbxMtMysp5-zx94ezfMfpvNVQz15RA5TacnRvzL0N759&amp;t=1"/>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172200" y="4611688"/>
            <a:ext cx="1704975" cy="19319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pPr>
              <a:defRPr/>
            </a:pPr>
            <a:fld id="{5DC34706-0546-493E-923A-98A35F104A9E}" type="slidenum">
              <a:rPr lang="en-US" smtClean="0">
                <a:solidFill>
                  <a:srgbClr val="000000"/>
                </a:solidFill>
              </a:rPr>
              <a:pPr>
                <a:defRPr/>
              </a:pPr>
              <a:t>21</a:t>
            </a:fld>
            <a:endParaRPr lang="en-US">
              <a:solidFill>
                <a:srgbClr val="000000"/>
              </a:solidFill>
            </a:endParaRPr>
          </a:p>
        </p:txBody>
      </p:sp>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38456209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4580">
                                            <p:txEl>
                                              <p:pRg st="0" end="0"/>
                                            </p:txEl>
                                          </p:spTgt>
                                        </p:tgtEl>
                                        <p:attrNameLst>
                                          <p:attrName>style.visibility</p:attrName>
                                        </p:attrNameLst>
                                      </p:cBhvr>
                                      <p:to>
                                        <p:strVal val="visible"/>
                                      </p:to>
                                    </p:set>
                                    <p:anim calcmode="lin" valueType="num">
                                      <p:cBhvr additive="base">
                                        <p:cTn id="31" dur="500" fill="hold"/>
                                        <p:tgtEl>
                                          <p:spTgt spid="24580">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4580">
                                            <p:txEl>
                                              <p:pRg st="0" end="0"/>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4580">
                                            <p:txEl>
                                              <p:pRg st="1" end="1"/>
                                            </p:txEl>
                                          </p:spTgt>
                                        </p:tgtEl>
                                        <p:attrNameLst>
                                          <p:attrName>style.visibility</p:attrName>
                                        </p:attrNameLst>
                                      </p:cBhvr>
                                      <p:to>
                                        <p:strVal val="visible"/>
                                      </p:to>
                                    </p:set>
                                    <p:anim calcmode="lin" valueType="num">
                                      <p:cBhvr additive="base">
                                        <p:cTn id="35" dur="500" fill="hold"/>
                                        <p:tgtEl>
                                          <p:spTgt spid="24580">
                                            <p:txEl>
                                              <p:pRg st="1" end="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4580">
                                            <p:txEl>
                                              <p:pRg st="1" end="1"/>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4580">
                                            <p:txEl>
                                              <p:pRg st="3" end="3"/>
                                            </p:txEl>
                                          </p:spTgt>
                                        </p:tgtEl>
                                        <p:attrNameLst>
                                          <p:attrName>style.visibility</p:attrName>
                                        </p:attrNameLst>
                                      </p:cBhvr>
                                      <p:to>
                                        <p:strVal val="visible"/>
                                      </p:to>
                                    </p:set>
                                    <p:anim calcmode="lin" valueType="num">
                                      <p:cBhvr additive="base">
                                        <p:cTn id="39" dur="500" fill="hold"/>
                                        <p:tgtEl>
                                          <p:spTgt spid="24580">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4580">
                                            <p:txEl>
                                              <p:pRg st="3" end="3"/>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4580">
                                            <p:txEl>
                                              <p:pRg st="5" end="5"/>
                                            </p:txEl>
                                          </p:spTgt>
                                        </p:tgtEl>
                                        <p:attrNameLst>
                                          <p:attrName>style.visibility</p:attrName>
                                        </p:attrNameLst>
                                      </p:cBhvr>
                                      <p:to>
                                        <p:strVal val="visible"/>
                                      </p:to>
                                    </p:set>
                                    <p:anim calcmode="lin" valueType="num">
                                      <p:cBhvr additive="base">
                                        <p:cTn id="43" dur="500" fill="hold"/>
                                        <p:tgtEl>
                                          <p:spTgt spid="24580">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458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P spid="24580" grpId="0" build="allAtOnce"/>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25603" name="Content Placeholder 8"/>
          <p:cNvSpPr>
            <a:spLocks noGrp="1"/>
          </p:cNvSpPr>
          <p:nvPr>
            <p:ph idx="1"/>
          </p:nvPr>
        </p:nvSpPr>
        <p:spPr>
          <a:xfrm>
            <a:off x="685800" y="1981200"/>
            <a:ext cx="7772400" cy="3352800"/>
          </a:xfrm>
        </p:spPr>
        <p:txBody>
          <a:bodyPr/>
          <a:lstStyle/>
          <a:p>
            <a:pPr>
              <a:buFontTx/>
              <a:buNone/>
            </a:pPr>
            <a:r>
              <a:rPr lang="en-US" sz="1600" b="1" smtClean="0">
                <a:solidFill>
                  <a:schemeClr val="bg1"/>
                </a:solidFill>
              </a:rPr>
              <a:t>When Leadership Is Pure . . .</a:t>
            </a:r>
          </a:p>
          <a:p>
            <a:pPr>
              <a:buFontTx/>
              <a:buNone/>
            </a:pPr>
            <a:endParaRPr lang="en-US" sz="1600" b="1" smtClean="0">
              <a:solidFill>
                <a:schemeClr val="bg1"/>
              </a:solidFill>
            </a:endParaRPr>
          </a:p>
          <a:p>
            <a:r>
              <a:rPr lang="en-US" sz="1600" smtClean="0">
                <a:solidFill>
                  <a:schemeClr val="bg1"/>
                </a:solidFill>
              </a:rPr>
              <a:t>A person finds a _____ inside of them.</a:t>
            </a:r>
          </a:p>
          <a:p>
            <a:pPr>
              <a:buFontTx/>
              <a:buNone/>
            </a:pPr>
            <a:endParaRPr lang="en-US" sz="1600" smtClean="0">
              <a:solidFill>
                <a:schemeClr val="bg1"/>
              </a:solidFill>
            </a:endParaRPr>
          </a:p>
          <a:p>
            <a:r>
              <a:rPr lang="en-US" sz="1600" smtClean="0">
                <a:solidFill>
                  <a:schemeClr val="bg1"/>
                </a:solidFill>
              </a:rPr>
              <a:t>They groom and __________ that gift.</a:t>
            </a:r>
          </a:p>
          <a:p>
            <a:pPr>
              <a:buFontTx/>
              <a:buNone/>
            </a:pPr>
            <a:endParaRPr lang="en-US" sz="1600" smtClean="0">
              <a:solidFill>
                <a:schemeClr val="bg1"/>
              </a:solidFill>
            </a:endParaRPr>
          </a:p>
          <a:p>
            <a:r>
              <a:rPr lang="en-US" sz="1600" smtClean="0">
                <a:solidFill>
                  <a:schemeClr val="bg1"/>
                </a:solidFill>
              </a:rPr>
              <a:t>They eventually match that gift with a place of _________.</a:t>
            </a:r>
          </a:p>
          <a:p>
            <a:pPr>
              <a:buFontTx/>
              <a:buNone/>
            </a:pPr>
            <a:endParaRPr lang="en-US" sz="1600" smtClean="0">
              <a:solidFill>
                <a:schemeClr val="bg1"/>
              </a:solidFill>
            </a:endParaRPr>
          </a:p>
          <a:p>
            <a:r>
              <a:rPr lang="en-US" sz="1600" smtClean="0">
                <a:solidFill>
                  <a:schemeClr val="bg1"/>
                </a:solidFill>
              </a:rPr>
              <a:t>The gift provides a platform for ____________.</a:t>
            </a:r>
          </a:p>
          <a:p>
            <a:endParaRPr lang="en-US" sz="1600" smtClean="0">
              <a:solidFill>
                <a:schemeClr val="bg1"/>
              </a:solidFill>
            </a:endParaRPr>
          </a:p>
          <a:p>
            <a:r>
              <a:rPr lang="en-US" sz="1600" smtClean="0">
                <a:solidFill>
                  <a:schemeClr val="bg1"/>
                </a:solidFill>
              </a:rPr>
              <a:t>They eventually flourish because of their ____.</a:t>
            </a:r>
          </a:p>
        </p:txBody>
      </p:sp>
      <p:sp>
        <p:nvSpPr>
          <p:cNvPr id="5" name="TextBox 4"/>
          <p:cNvSpPr txBox="1">
            <a:spLocks noChangeArrowheads="1"/>
          </p:cNvSpPr>
          <p:nvPr/>
        </p:nvSpPr>
        <p:spPr bwMode="auto">
          <a:xfrm>
            <a:off x="5257800" y="3581400"/>
            <a:ext cx="12192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CC"/>
                </a:solidFill>
              </a:rPr>
              <a:t>service</a:t>
            </a:r>
          </a:p>
        </p:txBody>
      </p:sp>
      <p:sp>
        <p:nvSpPr>
          <p:cNvPr id="6" name="TextBox 5"/>
          <p:cNvSpPr txBox="1">
            <a:spLocks noChangeArrowheads="1"/>
          </p:cNvSpPr>
          <p:nvPr/>
        </p:nvSpPr>
        <p:spPr bwMode="auto">
          <a:xfrm>
            <a:off x="2590800" y="3048000"/>
            <a:ext cx="1295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CC"/>
                </a:solidFill>
              </a:rPr>
              <a:t>develop</a:t>
            </a:r>
          </a:p>
        </p:txBody>
      </p:sp>
      <p:sp>
        <p:nvSpPr>
          <p:cNvPr id="7" name="TextBox 6"/>
          <p:cNvSpPr txBox="1">
            <a:spLocks noChangeArrowheads="1"/>
          </p:cNvSpPr>
          <p:nvPr/>
        </p:nvSpPr>
        <p:spPr bwMode="auto">
          <a:xfrm>
            <a:off x="4724400" y="4800600"/>
            <a:ext cx="685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CC"/>
                </a:solidFill>
              </a:rPr>
              <a:t>gift</a:t>
            </a:r>
          </a:p>
        </p:txBody>
      </p:sp>
      <p:sp>
        <p:nvSpPr>
          <p:cNvPr id="8" name="TextBox 7"/>
          <p:cNvSpPr txBox="1">
            <a:spLocks noChangeArrowheads="1"/>
          </p:cNvSpPr>
          <p:nvPr/>
        </p:nvSpPr>
        <p:spPr bwMode="auto">
          <a:xfrm>
            <a:off x="3886200" y="4191000"/>
            <a:ext cx="1447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CC"/>
                </a:solidFill>
              </a:rPr>
              <a:t>influence</a:t>
            </a:r>
          </a:p>
        </p:txBody>
      </p:sp>
      <p:sp>
        <p:nvSpPr>
          <p:cNvPr id="9" name="TextBox 8"/>
          <p:cNvSpPr txBox="1">
            <a:spLocks noChangeArrowheads="1"/>
          </p:cNvSpPr>
          <p:nvPr/>
        </p:nvSpPr>
        <p:spPr bwMode="auto">
          <a:xfrm>
            <a:off x="2590800" y="2438400"/>
            <a:ext cx="685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CC"/>
                </a:solidFill>
              </a:rPr>
              <a:t>gift</a:t>
            </a: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22</a:t>
            </a:fld>
            <a:endParaRPr lang="en-US">
              <a:solidFill>
                <a:srgbClr val="000000"/>
              </a:solidFill>
            </a:endParaRPr>
          </a:p>
        </p:txBody>
      </p:sp>
      <p:sp>
        <p:nvSpPr>
          <p:cNvPr id="11"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4070670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6" grpId="0" build="allAtOnce"/>
      <p:bldP spid="7" grpId="0" build="allAtOnce"/>
      <p:bldP spid="8" grpId="0" build="allAtOnce"/>
      <p:bldP spid="9" grpId="0"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26627" name="Content Placeholder 8"/>
          <p:cNvSpPr>
            <a:spLocks noGrp="1"/>
          </p:cNvSpPr>
          <p:nvPr>
            <p:ph idx="1"/>
          </p:nvPr>
        </p:nvSpPr>
        <p:spPr>
          <a:xfrm>
            <a:off x="381000" y="1981200"/>
            <a:ext cx="8229600" cy="4114800"/>
          </a:xfrm>
        </p:spPr>
        <p:txBody>
          <a:bodyPr/>
          <a:lstStyle/>
          <a:p>
            <a:pPr>
              <a:buFontTx/>
              <a:buNone/>
            </a:pPr>
            <a:r>
              <a:rPr lang="en-US" sz="2400" b="1" smtClean="0">
                <a:solidFill>
                  <a:schemeClr val="bg1"/>
                </a:solidFill>
              </a:rPr>
              <a:t>We Naturally Lead in the Area of Our Gift. </a:t>
            </a:r>
          </a:p>
          <a:p>
            <a:pPr>
              <a:buFontTx/>
              <a:buNone/>
            </a:pPr>
            <a:r>
              <a:rPr lang="en-US" sz="2400" b="1" smtClean="0">
                <a:solidFill>
                  <a:schemeClr val="bg1"/>
                </a:solidFill>
              </a:rPr>
              <a:t>In Our Gift Area, We Are Most…</a:t>
            </a:r>
          </a:p>
          <a:p>
            <a:r>
              <a:rPr lang="en-US" sz="2400" smtClean="0">
                <a:solidFill>
                  <a:schemeClr val="bg1"/>
                </a:solidFill>
              </a:rPr>
              <a:t> Intuitive</a:t>
            </a:r>
          </a:p>
          <a:p>
            <a:r>
              <a:rPr lang="en-US" sz="2400" smtClean="0">
                <a:solidFill>
                  <a:schemeClr val="bg1"/>
                </a:solidFill>
              </a:rPr>
              <a:t>Satisfied</a:t>
            </a:r>
          </a:p>
          <a:p>
            <a:r>
              <a:rPr lang="en-US" sz="2400" smtClean="0">
                <a:solidFill>
                  <a:schemeClr val="bg1"/>
                </a:solidFill>
              </a:rPr>
              <a:t>Productive</a:t>
            </a:r>
          </a:p>
          <a:p>
            <a:r>
              <a:rPr lang="en-US" sz="2400" smtClean="0">
                <a:solidFill>
                  <a:schemeClr val="bg1"/>
                </a:solidFill>
              </a:rPr>
              <a:t>Natural</a:t>
            </a:r>
          </a:p>
          <a:p>
            <a:r>
              <a:rPr lang="en-US" sz="2400" smtClean="0">
                <a:solidFill>
                  <a:schemeClr val="bg1"/>
                </a:solidFill>
              </a:rPr>
              <a:t>Comfortable</a:t>
            </a:r>
          </a:p>
          <a:p>
            <a:r>
              <a:rPr lang="en-US" sz="2400" smtClean="0">
                <a:solidFill>
                  <a:schemeClr val="bg1"/>
                </a:solidFill>
              </a:rPr>
              <a:t>Influential</a:t>
            </a: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23</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5507305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27651" name="Content Placeholder 8"/>
          <p:cNvSpPr>
            <a:spLocks noGrp="1"/>
          </p:cNvSpPr>
          <p:nvPr>
            <p:ph idx="1"/>
          </p:nvPr>
        </p:nvSpPr>
        <p:spPr>
          <a:xfrm>
            <a:off x="685800" y="1981200"/>
            <a:ext cx="7772400" cy="2819400"/>
          </a:xfrm>
        </p:spPr>
        <p:txBody>
          <a:bodyPr/>
          <a:lstStyle/>
          <a:p>
            <a:pPr>
              <a:buFontTx/>
              <a:buNone/>
            </a:pPr>
            <a:r>
              <a:rPr lang="en-US" sz="2400" i="1" smtClean="0">
                <a:solidFill>
                  <a:schemeClr val="bg1"/>
                </a:solidFill>
              </a:rPr>
              <a:t>APPLICATION:</a:t>
            </a:r>
          </a:p>
          <a:p>
            <a:r>
              <a:rPr lang="en-US" sz="2400" i="1" smtClean="0">
                <a:solidFill>
                  <a:schemeClr val="bg1"/>
                </a:solidFill>
              </a:rPr>
              <a:t>How about you? What is your primary gift? </a:t>
            </a:r>
          </a:p>
          <a:p>
            <a:r>
              <a:rPr lang="en-US" sz="2400" i="1" smtClean="0">
                <a:solidFill>
                  <a:schemeClr val="bg1"/>
                </a:solidFill>
              </a:rPr>
              <a:t>What contribution do you make to the body of Christ that would be most missed if you were gone? </a:t>
            </a:r>
          </a:p>
          <a:p>
            <a:r>
              <a:rPr lang="en-US" sz="2400" i="1" smtClean="0">
                <a:solidFill>
                  <a:schemeClr val="bg1"/>
                </a:solidFill>
              </a:rPr>
              <a:t>What do you add to your organization that you do best?</a:t>
            </a:r>
            <a:endParaRPr lang="en-US" sz="2400"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24</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37573039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5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651">
                                            <p:txEl>
                                              <p:pRg st="1" end="1"/>
                                            </p:txEl>
                                          </p:spTgt>
                                        </p:tgtEl>
                                        <p:attrNameLst>
                                          <p:attrName>style.visibility</p:attrName>
                                        </p:attrNameLst>
                                      </p:cBhvr>
                                      <p:to>
                                        <p:strVal val="visible"/>
                                      </p:to>
                                    </p:set>
                                    <p:anim calcmode="lin" valueType="num">
                                      <p:cBhvr additive="base">
                                        <p:cTn id="13" dur="5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651">
                                            <p:txEl>
                                              <p:pRg st="2" end="2"/>
                                            </p:txEl>
                                          </p:spTgt>
                                        </p:tgtEl>
                                        <p:attrNameLst>
                                          <p:attrName>style.visibility</p:attrName>
                                        </p:attrNameLst>
                                      </p:cBhvr>
                                      <p:to>
                                        <p:strVal val="visible"/>
                                      </p:to>
                                    </p:set>
                                    <p:anim calcmode="lin" valueType="num">
                                      <p:cBhvr additive="base">
                                        <p:cTn id="19" dur="5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7651">
                                            <p:txEl>
                                              <p:pRg st="3" end="3"/>
                                            </p:txEl>
                                          </p:spTgt>
                                        </p:tgtEl>
                                        <p:attrNameLst>
                                          <p:attrName>style.visibility</p:attrName>
                                        </p:attrNameLst>
                                      </p:cBhvr>
                                      <p:to>
                                        <p:strVal val="visible"/>
                                      </p:to>
                                    </p:set>
                                    <p:anim calcmode="lin" valueType="num">
                                      <p:cBhvr additive="base">
                                        <p:cTn id="25" dur="5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6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idx="1"/>
          </p:nvPr>
        </p:nvSpPr>
        <p:spPr>
          <a:xfrm>
            <a:off x="381000" y="1981200"/>
            <a:ext cx="8229600" cy="4114800"/>
          </a:xfrm>
        </p:spPr>
        <p:txBody>
          <a:bodyPr/>
          <a:lstStyle/>
          <a:p>
            <a:pPr>
              <a:buFontTx/>
              <a:buNone/>
            </a:pPr>
            <a:r>
              <a:rPr lang="en-US" sz="2400" smtClean="0">
                <a:solidFill>
                  <a:schemeClr val="bg1"/>
                </a:solidFill>
              </a:rPr>
              <a:t>THE BASICS OF EFFECTIVE LEADERS</a:t>
            </a:r>
          </a:p>
          <a:p>
            <a:pPr>
              <a:buFontTx/>
              <a:buAutoNum type="arabicPeriod"/>
            </a:pPr>
            <a:r>
              <a:rPr lang="en-US" sz="2400" smtClean="0">
                <a:solidFill>
                  <a:schemeClr val="bg1"/>
                </a:solidFill>
              </a:rPr>
              <a:t>They perceive a NEED.</a:t>
            </a:r>
          </a:p>
          <a:p>
            <a:pPr>
              <a:buFontTx/>
              <a:buAutoNum type="arabicPeriod"/>
            </a:pPr>
            <a:r>
              <a:rPr lang="en-US" sz="2400" smtClean="0">
                <a:solidFill>
                  <a:schemeClr val="bg1"/>
                </a:solidFill>
              </a:rPr>
              <a:t>They possess a GIFT.</a:t>
            </a:r>
          </a:p>
          <a:p>
            <a:pPr>
              <a:buFontTx/>
              <a:buAutoNum type="arabicPeriod"/>
            </a:pPr>
            <a:r>
              <a:rPr lang="en-US" sz="2400" smtClean="0">
                <a:solidFill>
                  <a:schemeClr val="bg1"/>
                </a:solidFill>
              </a:rPr>
              <a:t>They parade a PASSION.</a:t>
            </a: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25</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5975370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1" end="1"/>
                                            </p:txEl>
                                          </p:spTgt>
                                        </p:tgtEl>
                                        <p:attrNameLst>
                                          <p:attrName>style.visibility</p:attrName>
                                        </p:attrNameLst>
                                      </p:cBhvr>
                                      <p:to>
                                        <p:strVal val="visible"/>
                                      </p:to>
                                    </p:set>
                                    <p:anim calcmode="lin" valueType="num">
                                      <p:cBhvr additive="base">
                                        <p:cTn id="13"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8">
                                            <p:txEl>
                                              <p:pRg st="2" end="2"/>
                                            </p:txEl>
                                          </p:spTgt>
                                        </p:tgtEl>
                                        <p:attrNameLst>
                                          <p:attrName>style.visibility</p:attrName>
                                        </p:attrNameLst>
                                      </p:cBhvr>
                                      <p:to>
                                        <p:strVal val="visible"/>
                                      </p:to>
                                    </p:set>
                                    <p:anim calcmode="lin" valueType="num">
                                      <p:cBhvr additive="base">
                                        <p:cTn id="19"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8">
                                            <p:txEl>
                                              <p:pRg st="3" end="3"/>
                                            </p:txEl>
                                          </p:spTgt>
                                        </p:tgtEl>
                                        <p:attrNameLst>
                                          <p:attrName>style.visibility</p:attrName>
                                        </p:attrNameLst>
                                      </p:cBhvr>
                                      <p:to>
                                        <p:strVal val="visible"/>
                                      </p:to>
                                    </p:set>
                                    <p:anim calcmode="lin" valueType="num">
                                      <p:cBhvr additive="base">
                                        <p:cTn id="25" dur="500" fill="hold"/>
                                        <p:tgtEl>
                                          <p:spTgt spid="614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29699" name="Content Placeholder 8"/>
          <p:cNvSpPr>
            <a:spLocks noGrp="1"/>
          </p:cNvSpPr>
          <p:nvPr>
            <p:ph sz="half" idx="1"/>
          </p:nvPr>
        </p:nvSpPr>
        <p:spPr>
          <a:xfrm>
            <a:off x="685800" y="1981200"/>
            <a:ext cx="7620000" cy="4114800"/>
          </a:xfrm>
        </p:spPr>
        <p:txBody>
          <a:bodyPr/>
          <a:lstStyle/>
          <a:p>
            <a:r>
              <a:rPr lang="en-US" sz="2000" smtClean="0">
                <a:solidFill>
                  <a:schemeClr val="bg1"/>
                </a:solidFill>
              </a:rPr>
              <a:t>When an outward need and an inward gift match, the leader often follows by becoming consumed with a passion.</a:t>
            </a:r>
          </a:p>
          <a:p>
            <a:pPr>
              <a:buFontTx/>
              <a:buNone/>
            </a:pPr>
            <a:endParaRPr lang="en-US" sz="2000" smtClean="0">
              <a:solidFill>
                <a:schemeClr val="bg1"/>
              </a:solidFill>
            </a:endParaRPr>
          </a:p>
          <a:p>
            <a:r>
              <a:rPr lang="en-US" sz="2000" smtClean="0">
                <a:solidFill>
                  <a:schemeClr val="bg1"/>
                </a:solidFill>
              </a:rPr>
              <a:t>This passion is compelling to others; the leader can’t help but share it with those who want to get involved. </a:t>
            </a:r>
          </a:p>
          <a:p>
            <a:pPr>
              <a:buFontTx/>
              <a:buNone/>
            </a:pPr>
            <a:endParaRPr lang="en-US" sz="2000" smtClean="0">
              <a:solidFill>
                <a:schemeClr val="bg1"/>
              </a:solidFill>
            </a:endParaRPr>
          </a:p>
          <a:p>
            <a:r>
              <a:rPr lang="en-US" sz="2000" smtClean="0">
                <a:solidFill>
                  <a:schemeClr val="bg1"/>
                </a:solidFill>
              </a:rPr>
              <a:t>In the book of Judges, several leaders experienced this kind of inward chemistry that sparks passion.</a:t>
            </a:r>
          </a:p>
        </p:txBody>
      </p:sp>
      <p:sp>
        <p:nvSpPr>
          <p:cNvPr id="3" name="Slide Number Placeholder 2"/>
          <p:cNvSpPr>
            <a:spLocks noGrp="1"/>
          </p:cNvSpPr>
          <p:nvPr>
            <p:ph type="sldNum" sz="quarter" idx="12"/>
          </p:nvPr>
        </p:nvSpPr>
        <p:spPr/>
        <p:txBody>
          <a:bodyPr/>
          <a:lstStyle/>
          <a:p>
            <a:pPr>
              <a:defRPr/>
            </a:pPr>
            <a:fld id="{5DC34706-0546-493E-923A-98A35F104A9E}" type="slidenum">
              <a:rPr lang="en-US" smtClean="0">
                <a:solidFill>
                  <a:srgbClr val="000000"/>
                </a:solidFill>
              </a:rPr>
              <a:pPr>
                <a:defRPr/>
              </a:pPr>
              <a:t>26</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9974996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30723" name="Content Placeholder 8"/>
          <p:cNvSpPr>
            <a:spLocks noGrp="1"/>
          </p:cNvSpPr>
          <p:nvPr>
            <p:ph idx="1"/>
          </p:nvPr>
        </p:nvSpPr>
        <p:spPr>
          <a:xfrm>
            <a:off x="685800" y="1981200"/>
            <a:ext cx="7772400" cy="3352800"/>
          </a:xfrm>
        </p:spPr>
        <p:txBody>
          <a:bodyPr/>
          <a:lstStyle/>
          <a:p>
            <a:pPr>
              <a:buFontTx/>
              <a:buNone/>
            </a:pPr>
            <a:r>
              <a:rPr lang="en-US" sz="1600" b="1" smtClean="0">
                <a:solidFill>
                  <a:schemeClr val="bg1"/>
                </a:solidFill>
              </a:rPr>
              <a:t>Passion Comes When a Leader Has Complementary…</a:t>
            </a:r>
          </a:p>
          <a:p>
            <a:pPr>
              <a:buFontTx/>
              <a:buNone/>
            </a:pPr>
            <a:endParaRPr lang="en-US" sz="1600" b="1" smtClean="0">
              <a:solidFill>
                <a:schemeClr val="bg1"/>
              </a:solidFill>
            </a:endParaRPr>
          </a:p>
          <a:p>
            <a:r>
              <a:rPr lang="en-US" sz="1600" smtClean="0">
                <a:solidFill>
                  <a:schemeClr val="bg1"/>
                </a:solidFill>
              </a:rPr>
              <a:t>_________________ – Your interests and concerns</a:t>
            </a:r>
          </a:p>
          <a:p>
            <a:endParaRPr lang="en-US" sz="1600" smtClean="0">
              <a:solidFill>
                <a:schemeClr val="bg1"/>
              </a:solidFill>
            </a:endParaRPr>
          </a:p>
          <a:p>
            <a:r>
              <a:rPr lang="en-US" sz="1600" smtClean="0">
                <a:solidFill>
                  <a:schemeClr val="bg1"/>
                </a:solidFill>
              </a:rPr>
              <a:t>_________________ – Your values, principles and beliefs</a:t>
            </a:r>
          </a:p>
          <a:p>
            <a:endParaRPr lang="en-US" sz="1600" smtClean="0">
              <a:solidFill>
                <a:schemeClr val="bg1"/>
              </a:solidFill>
            </a:endParaRPr>
          </a:p>
          <a:p>
            <a:r>
              <a:rPr lang="en-US" sz="1600" smtClean="0">
                <a:solidFill>
                  <a:schemeClr val="bg1"/>
                </a:solidFill>
              </a:rPr>
              <a:t>_________________ – Your God-given abilities</a:t>
            </a:r>
          </a:p>
          <a:p>
            <a:endParaRPr lang="en-US" sz="1600" smtClean="0">
              <a:solidFill>
                <a:schemeClr val="bg1"/>
              </a:solidFill>
            </a:endParaRPr>
          </a:p>
          <a:p>
            <a:r>
              <a:rPr lang="en-US" sz="1600" smtClean="0">
                <a:solidFill>
                  <a:schemeClr val="bg1"/>
                </a:solidFill>
              </a:rPr>
              <a:t>_________________ – Your desperate circumstances</a:t>
            </a:r>
          </a:p>
          <a:p>
            <a:endParaRPr lang="en-US" sz="1600" smtClean="0">
              <a:solidFill>
                <a:schemeClr val="bg1"/>
              </a:solidFill>
            </a:endParaRPr>
          </a:p>
          <a:p>
            <a:r>
              <a:rPr lang="en-US" sz="1600" smtClean="0">
                <a:solidFill>
                  <a:schemeClr val="bg1"/>
                </a:solidFill>
              </a:rPr>
              <a:t>_________________ – Your occasion to get involved</a:t>
            </a:r>
            <a:endParaRPr lang="en-US" sz="1600" b="1" smtClean="0">
              <a:solidFill>
                <a:schemeClr val="bg1"/>
              </a:solidFill>
            </a:endParaRPr>
          </a:p>
        </p:txBody>
      </p:sp>
      <p:sp>
        <p:nvSpPr>
          <p:cNvPr id="5" name="TextBox 4"/>
          <p:cNvSpPr txBox="1">
            <a:spLocks noChangeArrowheads="1"/>
          </p:cNvSpPr>
          <p:nvPr/>
        </p:nvSpPr>
        <p:spPr bwMode="auto">
          <a:xfrm>
            <a:off x="1143000" y="3581400"/>
            <a:ext cx="12192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CC"/>
                </a:solidFill>
              </a:rPr>
              <a:t>Gifts</a:t>
            </a:r>
          </a:p>
        </p:txBody>
      </p:sp>
      <p:sp>
        <p:nvSpPr>
          <p:cNvPr id="6" name="TextBox 5"/>
          <p:cNvSpPr txBox="1">
            <a:spLocks noChangeArrowheads="1"/>
          </p:cNvSpPr>
          <p:nvPr/>
        </p:nvSpPr>
        <p:spPr bwMode="auto">
          <a:xfrm>
            <a:off x="1143000" y="2971800"/>
            <a:ext cx="1828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CC"/>
                </a:solidFill>
              </a:rPr>
              <a:t>Convictions</a:t>
            </a:r>
          </a:p>
        </p:txBody>
      </p:sp>
      <p:sp>
        <p:nvSpPr>
          <p:cNvPr id="7" name="TextBox 6"/>
          <p:cNvSpPr txBox="1">
            <a:spLocks noChangeArrowheads="1"/>
          </p:cNvSpPr>
          <p:nvPr/>
        </p:nvSpPr>
        <p:spPr bwMode="auto">
          <a:xfrm>
            <a:off x="1143000" y="4724400"/>
            <a:ext cx="2057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CC"/>
                </a:solidFill>
              </a:rPr>
              <a:t>Opportunities</a:t>
            </a:r>
          </a:p>
        </p:txBody>
      </p:sp>
      <p:sp>
        <p:nvSpPr>
          <p:cNvPr id="8" name="TextBox 7"/>
          <p:cNvSpPr txBox="1">
            <a:spLocks noChangeArrowheads="1"/>
          </p:cNvSpPr>
          <p:nvPr/>
        </p:nvSpPr>
        <p:spPr bwMode="auto">
          <a:xfrm>
            <a:off x="1143000" y="4191000"/>
            <a:ext cx="1447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CC"/>
                </a:solidFill>
              </a:rPr>
              <a:t>Needs</a:t>
            </a:r>
          </a:p>
        </p:txBody>
      </p:sp>
      <p:sp>
        <p:nvSpPr>
          <p:cNvPr id="9" name="TextBox 8"/>
          <p:cNvSpPr txBox="1">
            <a:spLocks noChangeArrowheads="1"/>
          </p:cNvSpPr>
          <p:nvPr/>
        </p:nvSpPr>
        <p:spPr bwMode="auto">
          <a:xfrm>
            <a:off x="1143000" y="2362200"/>
            <a:ext cx="13716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CC"/>
                </a:solidFill>
              </a:rPr>
              <a:t>Burdens</a:t>
            </a: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27</a:t>
            </a:fld>
            <a:endParaRPr lang="en-US">
              <a:solidFill>
                <a:srgbClr val="000000"/>
              </a:solidFill>
            </a:endParaRPr>
          </a:p>
        </p:txBody>
      </p:sp>
      <p:sp>
        <p:nvSpPr>
          <p:cNvPr id="11"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729425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6" grpId="0" build="allAtOnce"/>
      <p:bldP spid="7" grpId="0" build="allAtOnce"/>
      <p:bldP spid="8" grpId="0" build="allAtOnce"/>
      <p:bldP spid="9" grpId="0" build="allAtOnce"/>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idx="1"/>
          </p:nvPr>
        </p:nvSpPr>
        <p:spPr>
          <a:xfrm>
            <a:off x="381000" y="1981200"/>
            <a:ext cx="8229600" cy="4114800"/>
          </a:xfrm>
        </p:spPr>
        <p:txBody>
          <a:bodyPr/>
          <a:lstStyle/>
          <a:p>
            <a:pPr>
              <a:defRPr/>
            </a:pPr>
            <a:r>
              <a:rPr lang="en-US" sz="2000" dirty="0" smtClean="0">
                <a:solidFill>
                  <a:schemeClr val="bg1"/>
                </a:solidFill>
              </a:rPr>
              <a:t>Passion makes up for a lack of resources. </a:t>
            </a:r>
          </a:p>
          <a:p>
            <a:pPr>
              <a:defRPr/>
            </a:pPr>
            <a:r>
              <a:rPr lang="en-US" sz="2000" dirty="0" smtClean="0">
                <a:solidFill>
                  <a:schemeClr val="bg1"/>
                </a:solidFill>
              </a:rPr>
              <a:t>No doubt, resources are nice to have, but many of the Judges were not rich in money, people or talent when they started.</a:t>
            </a:r>
          </a:p>
          <a:p>
            <a:pPr lvl="1">
              <a:defRPr/>
            </a:pPr>
            <a:r>
              <a:rPr lang="en-US" sz="1800" dirty="0" smtClean="0">
                <a:solidFill>
                  <a:schemeClr val="bg1"/>
                </a:solidFill>
                <a:cs typeface="+mn-cs"/>
              </a:rPr>
              <a:t>Gideon was scared. </a:t>
            </a:r>
          </a:p>
          <a:p>
            <a:pPr lvl="1">
              <a:defRPr/>
            </a:pPr>
            <a:r>
              <a:rPr lang="en-US" sz="1800" dirty="0" smtClean="0">
                <a:solidFill>
                  <a:schemeClr val="bg1"/>
                </a:solidFill>
                <a:cs typeface="+mn-cs"/>
              </a:rPr>
              <a:t>Samson lacked a moral backbone. </a:t>
            </a:r>
          </a:p>
          <a:p>
            <a:pPr lvl="1">
              <a:defRPr/>
            </a:pPr>
            <a:r>
              <a:rPr lang="en-US" sz="1800" dirty="0" err="1" smtClean="0">
                <a:solidFill>
                  <a:schemeClr val="bg1"/>
                </a:solidFill>
                <a:cs typeface="+mn-cs"/>
              </a:rPr>
              <a:t>Jephthath</a:t>
            </a:r>
            <a:r>
              <a:rPr lang="en-US" sz="1800" dirty="0" smtClean="0">
                <a:solidFill>
                  <a:schemeClr val="bg1"/>
                </a:solidFill>
                <a:cs typeface="+mn-cs"/>
              </a:rPr>
              <a:t> was impetuous.</a:t>
            </a:r>
          </a:p>
          <a:p>
            <a:pPr lvl="1">
              <a:defRPr/>
            </a:pPr>
            <a:r>
              <a:rPr lang="en-US" sz="1800" dirty="0" err="1" smtClean="0">
                <a:solidFill>
                  <a:schemeClr val="bg1"/>
                </a:solidFill>
                <a:cs typeface="+mn-cs"/>
              </a:rPr>
              <a:t>Abimelech</a:t>
            </a:r>
            <a:r>
              <a:rPr lang="en-US" sz="1800" dirty="0" smtClean="0">
                <a:solidFill>
                  <a:schemeClr val="bg1"/>
                </a:solidFill>
                <a:cs typeface="+mn-cs"/>
              </a:rPr>
              <a:t> got over-zealous and had to be reprimanded. </a:t>
            </a:r>
          </a:p>
          <a:p>
            <a:pPr lvl="1">
              <a:defRPr/>
            </a:pPr>
            <a:r>
              <a:rPr lang="en-US" sz="1800" dirty="0" smtClean="0">
                <a:solidFill>
                  <a:schemeClr val="bg1"/>
                </a:solidFill>
                <a:cs typeface="+mn-cs"/>
              </a:rPr>
              <a:t>It appears that </a:t>
            </a:r>
            <a:r>
              <a:rPr lang="en-US" sz="1800" dirty="0" err="1" smtClean="0">
                <a:solidFill>
                  <a:schemeClr val="bg1"/>
                </a:solidFill>
                <a:cs typeface="+mn-cs"/>
              </a:rPr>
              <a:t>Ibzan</a:t>
            </a:r>
            <a:r>
              <a:rPr lang="en-US" sz="1800" dirty="0" smtClean="0">
                <a:solidFill>
                  <a:schemeClr val="bg1"/>
                </a:solidFill>
                <a:cs typeface="+mn-cs"/>
              </a:rPr>
              <a:t>, </a:t>
            </a:r>
            <a:r>
              <a:rPr lang="en-US" sz="1800" dirty="0" err="1" smtClean="0">
                <a:solidFill>
                  <a:schemeClr val="bg1"/>
                </a:solidFill>
                <a:cs typeface="+mn-cs"/>
              </a:rPr>
              <a:t>Elon</a:t>
            </a:r>
            <a:r>
              <a:rPr lang="en-US" sz="1800" dirty="0" smtClean="0">
                <a:solidFill>
                  <a:schemeClr val="bg1"/>
                </a:solidFill>
                <a:cs typeface="+mn-cs"/>
              </a:rPr>
              <a:t>, and </a:t>
            </a:r>
            <a:r>
              <a:rPr lang="en-US" sz="1800" dirty="0" err="1" smtClean="0">
                <a:solidFill>
                  <a:schemeClr val="bg1"/>
                </a:solidFill>
                <a:cs typeface="+mn-cs"/>
              </a:rPr>
              <a:t>Abdon</a:t>
            </a:r>
            <a:r>
              <a:rPr lang="en-US" sz="1800" dirty="0" smtClean="0">
                <a:solidFill>
                  <a:schemeClr val="bg1"/>
                </a:solidFill>
                <a:cs typeface="+mn-cs"/>
              </a:rPr>
              <a:t> might have been elderly. </a:t>
            </a:r>
          </a:p>
          <a:p>
            <a:pPr>
              <a:defRPr/>
            </a:pPr>
            <a:r>
              <a:rPr lang="en-US" sz="2000" dirty="0" smtClean="0">
                <a:solidFill>
                  <a:schemeClr val="bg1"/>
                </a:solidFill>
              </a:rPr>
              <a:t>This doesn’t stop people if they have passion.</a:t>
            </a: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28</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5213137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32771" name="Content Placeholder 8"/>
          <p:cNvSpPr>
            <a:spLocks noGrp="1"/>
          </p:cNvSpPr>
          <p:nvPr>
            <p:ph idx="1"/>
          </p:nvPr>
        </p:nvSpPr>
        <p:spPr>
          <a:xfrm>
            <a:off x="685800" y="1981200"/>
            <a:ext cx="7772400" cy="2819400"/>
          </a:xfrm>
        </p:spPr>
        <p:txBody>
          <a:bodyPr/>
          <a:lstStyle/>
          <a:p>
            <a:pPr>
              <a:buFontTx/>
              <a:buNone/>
            </a:pPr>
            <a:r>
              <a:rPr lang="en-US" sz="2400" i="1" smtClean="0">
                <a:solidFill>
                  <a:schemeClr val="bg1"/>
                </a:solidFill>
              </a:rPr>
              <a:t>APPLICATION:</a:t>
            </a:r>
          </a:p>
          <a:p>
            <a:r>
              <a:rPr lang="en-US" sz="2400" i="1" smtClean="0">
                <a:solidFill>
                  <a:schemeClr val="bg1"/>
                </a:solidFill>
              </a:rPr>
              <a:t>Passion generally begins with interests. What are your interests as they relate to leadership and needs around you? </a:t>
            </a:r>
          </a:p>
          <a:p>
            <a:r>
              <a:rPr lang="en-US" sz="2400" i="1" smtClean="0">
                <a:solidFill>
                  <a:schemeClr val="bg1"/>
                </a:solidFill>
              </a:rPr>
              <a:t>What makes you cry or makes you angry? </a:t>
            </a:r>
          </a:p>
          <a:p>
            <a:r>
              <a:rPr lang="en-US" sz="2400" i="1" smtClean="0">
                <a:solidFill>
                  <a:schemeClr val="bg1"/>
                </a:solidFill>
              </a:rPr>
              <a:t>What do you feel strongly about that you often feel driven to act?</a:t>
            </a:r>
            <a:endParaRPr lang="en-US" sz="2400"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29</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9008161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2771">
                                            <p:txEl>
                                              <p:pRg st="1" end="1"/>
                                            </p:txEl>
                                          </p:spTgt>
                                        </p:tgtEl>
                                        <p:attrNameLst>
                                          <p:attrName>style.visibility</p:attrName>
                                        </p:attrNameLst>
                                      </p:cBhvr>
                                      <p:to>
                                        <p:strVal val="visible"/>
                                      </p:to>
                                    </p:set>
                                    <p:anim calcmode="lin" valueType="num">
                                      <p:cBhvr additive="base">
                                        <p:cTn id="13" dur="500" fill="hold"/>
                                        <p:tgtEl>
                                          <p:spTgt spid="327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7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2771">
                                            <p:txEl>
                                              <p:pRg st="2" end="2"/>
                                            </p:txEl>
                                          </p:spTgt>
                                        </p:tgtEl>
                                        <p:attrNameLst>
                                          <p:attrName>style.visibility</p:attrName>
                                        </p:attrNameLst>
                                      </p:cBhvr>
                                      <p:to>
                                        <p:strVal val="visible"/>
                                      </p:to>
                                    </p:set>
                                    <p:anim calcmode="lin" valueType="num">
                                      <p:cBhvr additive="base">
                                        <p:cTn id="19" dur="5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7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2771">
                                            <p:txEl>
                                              <p:pRg st="3" end="3"/>
                                            </p:txEl>
                                          </p:spTgt>
                                        </p:tgtEl>
                                        <p:attrNameLst>
                                          <p:attrName>style.visibility</p:attrName>
                                        </p:attrNameLst>
                                      </p:cBhvr>
                                      <p:to>
                                        <p:strVal val="visible"/>
                                      </p:to>
                                    </p:set>
                                    <p:anim calcmode="lin" valueType="num">
                                      <p:cBhvr additive="base">
                                        <p:cTn id="25" dur="5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277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7"/>
          <p:cNvSpPr>
            <a:spLocks noGrp="1"/>
          </p:cNvSpPr>
          <p:nvPr>
            <p:ph type="title"/>
          </p:nvPr>
        </p:nvSpPr>
        <p:spPr/>
        <p:txBody>
          <a:bodyPr/>
          <a:lstStyle/>
          <a:p>
            <a:r>
              <a:rPr lang="en-US" dirty="0" smtClean="0">
                <a:solidFill>
                  <a:srgbClr val="FFFFCC"/>
                </a:solidFill>
              </a:rPr>
              <a:t>God’s Call To Lead</a:t>
            </a:r>
            <a:br>
              <a:rPr lang="en-US" dirty="0" smtClean="0">
                <a:solidFill>
                  <a:srgbClr val="FFFFCC"/>
                </a:solidFill>
              </a:rPr>
            </a:br>
            <a:r>
              <a:rPr lang="en-US" sz="2000" dirty="0" smtClean="0">
                <a:solidFill>
                  <a:srgbClr val="FFFFCC"/>
                </a:solidFill>
              </a:rPr>
              <a:t>Why and How God Calls Us to Lead</a:t>
            </a:r>
            <a:endParaRPr lang="en-US" dirty="0" smtClean="0">
              <a:solidFill>
                <a:srgbClr val="FFFFCC"/>
              </a:solidFill>
            </a:endParaRPr>
          </a:p>
        </p:txBody>
      </p:sp>
      <p:sp>
        <p:nvSpPr>
          <p:cNvPr id="6147" name="Content Placeholder 8"/>
          <p:cNvSpPr>
            <a:spLocks noGrp="1"/>
          </p:cNvSpPr>
          <p:nvPr>
            <p:ph sz="half" idx="1"/>
          </p:nvPr>
        </p:nvSpPr>
        <p:spPr/>
        <p:txBody>
          <a:bodyPr/>
          <a:lstStyle/>
          <a:p>
            <a:r>
              <a:rPr lang="en-US" sz="1800" dirty="0" smtClean="0">
                <a:solidFill>
                  <a:schemeClr val="bg1"/>
                </a:solidFill>
              </a:rPr>
              <a:t>Christians have debated the subject of leadership for centuries. </a:t>
            </a:r>
          </a:p>
          <a:p>
            <a:pPr lvl="1"/>
            <a:r>
              <a:rPr lang="en-US" sz="1400" dirty="0" smtClean="0">
                <a:solidFill>
                  <a:schemeClr val="bg1"/>
                </a:solidFill>
              </a:rPr>
              <a:t>Is it biblical to lead? </a:t>
            </a:r>
          </a:p>
          <a:p>
            <a:pPr lvl="1"/>
            <a:r>
              <a:rPr lang="en-US" sz="1400" dirty="0" smtClean="0">
                <a:solidFill>
                  <a:schemeClr val="bg1"/>
                </a:solidFill>
              </a:rPr>
              <a:t>Are we not called to be followers, instead of leaders? </a:t>
            </a:r>
          </a:p>
          <a:p>
            <a:pPr lvl="1"/>
            <a:r>
              <a:rPr lang="en-US" sz="1400" dirty="0" smtClean="0">
                <a:solidFill>
                  <a:schemeClr val="bg1"/>
                </a:solidFill>
              </a:rPr>
              <a:t>Are we not called to be servants instead of rulers? </a:t>
            </a:r>
          </a:p>
          <a:p>
            <a:pPr lvl="1"/>
            <a:r>
              <a:rPr lang="en-US" sz="1400" dirty="0" smtClean="0">
                <a:solidFill>
                  <a:schemeClr val="bg1"/>
                </a:solidFill>
              </a:rPr>
              <a:t>Can we honestly believe that leadership is a biblical idea?</a:t>
            </a:r>
          </a:p>
          <a:p>
            <a:r>
              <a:rPr lang="en-US" sz="1800" dirty="0" smtClean="0">
                <a:solidFill>
                  <a:schemeClr val="bg1"/>
                </a:solidFill>
              </a:rPr>
              <a:t>When we study the Bible closely, we see that leadership is, indeed, God’s idea. </a:t>
            </a:r>
          </a:p>
          <a:p>
            <a:r>
              <a:rPr lang="en-US" sz="1800" dirty="0" smtClean="0">
                <a:solidFill>
                  <a:schemeClr val="bg1"/>
                </a:solidFill>
              </a:rPr>
              <a:t>God is not only the Ultimate Leader, but He has called us to lead as well</a:t>
            </a:r>
            <a:r>
              <a:rPr lang="en-US" sz="1600" dirty="0" smtClean="0">
                <a:solidFill>
                  <a:schemeClr val="bg1"/>
                </a:solidFill>
              </a:rPr>
              <a:t>.</a:t>
            </a:r>
            <a:endParaRPr lang="en-US" sz="1800" dirty="0" smtClean="0">
              <a:solidFill>
                <a:schemeClr val="bg1"/>
              </a:solidFill>
            </a:endParaRPr>
          </a:p>
        </p:txBody>
      </p:sp>
      <p:pic>
        <p:nvPicPr>
          <p:cNvPr id="6148" name="Picture 2" descr="http://fumccoppell.org/files/Store%20Downloads/bible-study.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800600" y="2362200"/>
            <a:ext cx="4048125" cy="2686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pPr>
              <a:defRPr/>
            </a:pPr>
            <a:fld id="{5DC34706-0546-493E-923A-98A35F104A9E}" type="slidenum">
              <a:rPr lang="en-US" smtClean="0">
                <a:solidFill>
                  <a:srgbClr val="000000"/>
                </a:solidFill>
              </a:rPr>
              <a:pPr>
                <a:defRPr/>
              </a:pPr>
              <a:t>3</a:t>
            </a:fld>
            <a:endParaRPr lang="en-US">
              <a:solidFill>
                <a:srgbClr val="000000"/>
              </a:solidFill>
            </a:endParaRPr>
          </a:p>
        </p:txBody>
      </p:sp>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3407167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idx="1"/>
          </p:nvPr>
        </p:nvSpPr>
        <p:spPr>
          <a:xfrm>
            <a:off x="381000" y="1981200"/>
            <a:ext cx="8229600" cy="4114800"/>
          </a:xfrm>
        </p:spPr>
        <p:txBody>
          <a:bodyPr/>
          <a:lstStyle/>
          <a:p>
            <a:pPr>
              <a:buFontTx/>
              <a:buNone/>
            </a:pPr>
            <a:r>
              <a:rPr lang="en-US" sz="2400" smtClean="0">
                <a:solidFill>
                  <a:schemeClr val="bg1"/>
                </a:solidFill>
              </a:rPr>
              <a:t>THE BASICS OF EFFECTIVE LEADERS</a:t>
            </a:r>
          </a:p>
          <a:p>
            <a:pPr>
              <a:buFontTx/>
              <a:buAutoNum type="arabicPeriod"/>
            </a:pPr>
            <a:r>
              <a:rPr lang="en-US" sz="2400" smtClean="0">
                <a:solidFill>
                  <a:schemeClr val="bg1"/>
                </a:solidFill>
              </a:rPr>
              <a:t>They perceive a NEED.</a:t>
            </a:r>
          </a:p>
          <a:p>
            <a:pPr>
              <a:buFontTx/>
              <a:buAutoNum type="arabicPeriod"/>
            </a:pPr>
            <a:r>
              <a:rPr lang="en-US" sz="2400" smtClean="0">
                <a:solidFill>
                  <a:schemeClr val="bg1"/>
                </a:solidFill>
              </a:rPr>
              <a:t>They possess a GIFT.</a:t>
            </a:r>
          </a:p>
          <a:p>
            <a:pPr>
              <a:buFontTx/>
              <a:buAutoNum type="arabicPeriod"/>
            </a:pPr>
            <a:r>
              <a:rPr lang="en-US" sz="2400" smtClean="0">
                <a:solidFill>
                  <a:schemeClr val="bg1"/>
                </a:solidFill>
              </a:rPr>
              <a:t>They parade a PASSION.</a:t>
            </a:r>
          </a:p>
          <a:p>
            <a:pPr>
              <a:buFontTx/>
              <a:buAutoNum type="arabicPeriod"/>
            </a:pPr>
            <a:r>
              <a:rPr lang="en-US" sz="2400" smtClean="0">
                <a:solidFill>
                  <a:schemeClr val="bg1"/>
                </a:solidFill>
              </a:rPr>
              <a:t>They persuade a PEOPLE.</a:t>
            </a:r>
          </a:p>
          <a:p>
            <a:endParaRPr lang="en-US" sz="2400"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30</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25212285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1" end="1"/>
                                            </p:txEl>
                                          </p:spTgt>
                                        </p:tgtEl>
                                        <p:attrNameLst>
                                          <p:attrName>style.visibility</p:attrName>
                                        </p:attrNameLst>
                                      </p:cBhvr>
                                      <p:to>
                                        <p:strVal val="visible"/>
                                      </p:to>
                                    </p:set>
                                    <p:anim calcmode="lin" valueType="num">
                                      <p:cBhvr additive="base">
                                        <p:cTn id="13"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8">
                                            <p:txEl>
                                              <p:pRg st="2" end="2"/>
                                            </p:txEl>
                                          </p:spTgt>
                                        </p:tgtEl>
                                        <p:attrNameLst>
                                          <p:attrName>style.visibility</p:attrName>
                                        </p:attrNameLst>
                                      </p:cBhvr>
                                      <p:to>
                                        <p:strVal val="visible"/>
                                      </p:to>
                                    </p:set>
                                    <p:anim calcmode="lin" valueType="num">
                                      <p:cBhvr additive="base">
                                        <p:cTn id="19"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8">
                                            <p:txEl>
                                              <p:pRg st="3" end="3"/>
                                            </p:txEl>
                                          </p:spTgt>
                                        </p:tgtEl>
                                        <p:attrNameLst>
                                          <p:attrName>style.visibility</p:attrName>
                                        </p:attrNameLst>
                                      </p:cBhvr>
                                      <p:to>
                                        <p:strVal val="visible"/>
                                      </p:to>
                                    </p:set>
                                    <p:anim calcmode="lin" valueType="num">
                                      <p:cBhvr additive="base">
                                        <p:cTn id="25" dur="500" fill="hold"/>
                                        <p:tgtEl>
                                          <p:spTgt spid="614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8">
                                            <p:txEl>
                                              <p:pRg st="4" end="4"/>
                                            </p:txEl>
                                          </p:spTgt>
                                        </p:tgtEl>
                                        <p:attrNameLst>
                                          <p:attrName>style.visibility</p:attrName>
                                        </p:attrNameLst>
                                      </p:cBhvr>
                                      <p:to>
                                        <p:strVal val="visible"/>
                                      </p:to>
                                    </p:set>
                                    <p:anim calcmode="lin" valueType="num">
                                      <p:cBhvr additive="base">
                                        <p:cTn id="31" dur="500" fill="hold"/>
                                        <p:tgtEl>
                                          <p:spTgt spid="614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34819" name="Content Placeholder 8"/>
          <p:cNvSpPr>
            <a:spLocks noGrp="1"/>
          </p:cNvSpPr>
          <p:nvPr>
            <p:ph sz="half" idx="1"/>
          </p:nvPr>
        </p:nvSpPr>
        <p:spPr/>
        <p:txBody>
          <a:bodyPr/>
          <a:lstStyle/>
          <a:p>
            <a:r>
              <a:rPr lang="en-US" sz="1600" smtClean="0">
                <a:solidFill>
                  <a:schemeClr val="bg1"/>
                </a:solidFill>
              </a:rPr>
              <a:t>True leaders eventually come to the point where they attract and empower others to their passion.</a:t>
            </a:r>
          </a:p>
          <a:p>
            <a:r>
              <a:rPr lang="en-US" sz="1600" smtClean="0">
                <a:solidFill>
                  <a:schemeClr val="bg1"/>
                </a:solidFill>
              </a:rPr>
              <a:t>Sometimes they just find others who share the same passion.</a:t>
            </a:r>
          </a:p>
          <a:p>
            <a:r>
              <a:rPr lang="en-US" sz="1600" smtClean="0">
                <a:solidFill>
                  <a:schemeClr val="bg1"/>
                </a:solidFill>
              </a:rPr>
              <a:t>One thing is sure, genuine leaders connect with others. This is what separates an entrepreneur and a leader. </a:t>
            </a:r>
          </a:p>
          <a:p>
            <a:r>
              <a:rPr lang="en-US" sz="1600" smtClean="0">
                <a:solidFill>
                  <a:schemeClr val="bg1"/>
                </a:solidFill>
              </a:rPr>
              <a:t>Leaders don’t act alone. They have followers. They have to, because they have a cause that’s bigger than they are. They need others to pull it off.</a:t>
            </a:r>
          </a:p>
        </p:txBody>
      </p:sp>
      <p:sp>
        <p:nvSpPr>
          <p:cNvPr id="34820" name="Content Placeholder 8"/>
          <p:cNvSpPr txBox="1">
            <a:spLocks/>
          </p:cNvSpPr>
          <p:nvPr/>
        </p:nvSpPr>
        <p:spPr bwMode="auto">
          <a:xfrm>
            <a:off x="4648200" y="1981200"/>
            <a:ext cx="4343400" cy="434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sz="1400" b="1">
                <a:solidFill>
                  <a:srgbClr val="FFFFFF"/>
                </a:solidFill>
              </a:rPr>
              <a:t>GIDEON: </a:t>
            </a:r>
            <a:r>
              <a:rPr lang="en-US" sz="1400">
                <a:solidFill>
                  <a:srgbClr val="FFFFFF"/>
                </a:solidFill>
              </a:rPr>
              <a:t>Gideon was told to gather an army and attack the Midianites. He recruited too many men and God had to trim the size of his army or he might take credit for the win!  This leader persuaded too many people to follow! If only we had the same problem.</a:t>
            </a:r>
          </a:p>
          <a:p>
            <a:pPr eaLnBrk="0" fontAlgn="base" hangingPunct="0">
              <a:spcBef>
                <a:spcPct val="0"/>
              </a:spcBef>
              <a:spcAft>
                <a:spcPct val="0"/>
              </a:spcAft>
            </a:pPr>
            <a:endParaRPr lang="en-US" sz="1400" b="1">
              <a:solidFill>
                <a:srgbClr val="FFFFFF"/>
              </a:solidFill>
            </a:endParaRPr>
          </a:p>
          <a:p>
            <a:pPr eaLnBrk="0" fontAlgn="base" hangingPunct="0">
              <a:spcBef>
                <a:spcPct val="0"/>
              </a:spcBef>
              <a:spcAft>
                <a:spcPct val="0"/>
              </a:spcAft>
            </a:pPr>
            <a:r>
              <a:rPr lang="en-US" sz="1400" b="1">
                <a:solidFill>
                  <a:srgbClr val="FFFFFF"/>
                </a:solidFill>
              </a:rPr>
              <a:t>DEBORAH: </a:t>
            </a:r>
            <a:r>
              <a:rPr lang="en-US" sz="1400">
                <a:solidFill>
                  <a:srgbClr val="FFFFFF"/>
                </a:solidFill>
              </a:rPr>
              <a:t>Although she was a woman, Israel was fully persuaded by Deborah. Whatever she determined to do, the people followed. Barak even insisted she go with him to battle. He understood who had influence.</a:t>
            </a:r>
          </a:p>
          <a:p>
            <a:pPr eaLnBrk="0" fontAlgn="base" hangingPunct="0">
              <a:spcBef>
                <a:spcPct val="0"/>
              </a:spcBef>
              <a:spcAft>
                <a:spcPct val="0"/>
              </a:spcAft>
            </a:pPr>
            <a:endParaRPr lang="en-US" sz="1400" b="1">
              <a:solidFill>
                <a:srgbClr val="FFFFFF"/>
              </a:solidFill>
            </a:endParaRPr>
          </a:p>
          <a:p>
            <a:pPr eaLnBrk="0" fontAlgn="base" hangingPunct="0">
              <a:spcBef>
                <a:spcPct val="0"/>
              </a:spcBef>
              <a:spcAft>
                <a:spcPct val="0"/>
              </a:spcAft>
            </a:pPr>
            <a:r>
              <a:rPr lang="en-US" sz="1400" b="1">
                <a:solidFill>
                  <a:srgbClr val="FFFFFF"/>
                </a:solidFill>
              </a:rPr>
              <a:t>SAMUEL: </a:t>
            </a:r>
            <a:r>
              <a:rPr lang="en-US" sz="1400">
                <a:solidFill>
                  <a:srgbClr val="FFFFFF"/>
                </a:solidFill>
              </a:rPr>
              <a:t>The strongest of all the Judges, Samuel, was the most influential leader, between the time of Moses and David. His leadership spanned two generations. Both old and young listened to him. Even kings looked up to him. He anointed Saul and</a:t>
            </a:r>
          </a:p>
          <a:p>
            <a:pPr eaLnBrk="0" fontAlgn="base" hangingPunct="0">
              <a:spcBef>
                <a:spcPct val="0"/>
              </a:spcBef>
              <a:spcAft>
                <a:spcPct val="0"/>
              </a:spcAft>
            </a:pPr>
            <a:r>
              <a:rPr lang="en-US" sz="1400">
                <a:solidFill>
                  <a:srgbClr val="FFFFFF"/>
                </a:solidFill>
              </a:rPr>
              <a:t>David as kings. He was a leader of leaders.</a:t>
            </a:r>
          </a:p>
        </p:txBody>
      </p:sp>
      <p:sp>
        <p:nvSpPr>
          <p:cNvPr id="3" name="Slide Number Placeholder 2"/>
          <p:cNvSpPr>
            <a:spLocks noGrp="1"/>
          </p:cNvSpPr>
          <p:nvPr>
            <p:ph type="sldNum" sz="quarter" idx="12"/>
          </p:nvPr>
        </p:nvSpPr>
        <p:spPr/>
        <p:txBody>
          <a:bodyPr/>
          <a:lstStyle/>
          <a:p>
            <a:pPr>
              <a:defRPr/>
            </a:pPr>
            <a:fld id="{5DC34706-0546-493E-923A-98A35F104A9E}" type="slidenum">
              <a:rPr lang="en-US" smtClean="0">
                <a:solidFill>
                  <a:srgbClr val="000000"/>
                </a:solidFill>
              </a:rPr>
              <a:pPr>
                <a:defRPr/>
              </a:pPr>
              <a:t>31</a:t>
            </a:fld>
            <a:endParaRPr lang="en-US">
              <a:solidFill>
                <a:srgbClr val="000000"/>
              </a:solidFill>
            </a:endParaRPr>
          </a:p>
        </p:txBody>
      </p:sp>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0922108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additive="base">
                                        <p:cTn id="7" dur="5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8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4819">
                                            <p:txEl>
                                              <p:pRg st="1" end="1"/>
                                            </p:txEl>
                                          </p:spTgt>
                                        </p:tgtEl>
                                        <p:attrNameLst>
                                          <p:attrName>style.visibility</p:attrName>
                                        </p:attrNameLst>
                                      </p:cBhvr>
                                      <p:to>
                                        <p:strVal val="visible"/>
                                      </p:to>
                                    </p:set>
                                    <p:anim calcmode="lin" valueType="num">
                                      <p:cBhvr additive="base">
                                        <p:cTn id="13" dur="5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819">
                                            <p:txEl>
                                              <p:pRg st="2" end="2"/>
                                            </p:txEl>
                                          </p:spTgt>
                                        </p:tgtEl>
                                        <p:attrNameLst>
                                          <p:attrName>style.visibility</p:attrName>
                                        </p:attrNameLst>
                                      </p:cBhvr>
                                      <p:to>
                                        <p:strVal val="visible"/>
                                      </p:to>
                                    </p:set>
                                    <p:anim calcmode="lin" valueType="num">
                                      <p:cBhvr additive="base">
                                        <p:cTn id="19" dur="5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8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4819">
                                            <p:txEl>
                                              <p:pRg st="3" end="3"/>
                                            </p:txEl>
                                          </p:spTgt>
                                        </p:tgtEl>
                                        <p:attrNameLst>
                                          <p:attrName>style.visibility</p:attrName>
                                        </p:attrNameLst>
                                      </p:cBhvr>
                                      <p:to>
                                        <p:strVal val="visible"/>
                                      </p:to>
                                    </p:set>
                                    <p:anim calcmode="lin" valueType="num">
                                      <p:cBhvr additive="base">
                                        <p:cTn id="25" dur="500" fill="hold"/>
                                        <p:tgtEl>
                                          <p:spTgt spid="348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48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4820">
                                            <p:txEl>
                                              <p:pRg st="0" end="0"/>
                                            </p:txEl>
                                          </p:spTgt>
                                        </p:tgtEl>
                                        <p:attrNameLst>
                                          <p:attrName>style.visibility</p:attrName>
                                        </p:attrNameLst>
                                      </p:cBhvr>
                                      <p:to>
                                        <p:strVal val="visible"/>
                                      </p:to>
                                    </p:set>
                                    <p:anim calcmode="lin" valueType="num">
                                      <p:cBhvr additive="base">
                                        <p:cTn id="31" dur="500" fill="hold"/>
                                        <p:tgtEl>
                                          <p:spTgt spid="34820">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48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4820">
                                            <p:txEl>
                                              <p:pRg st="2" end="2"/>
                                            </p:txEl>
                                          </p:spTgt>
                                        </p:tgtEl>
                                        <p:attrNameLst>
                                          <p:attrName>style.visibility</p:attrName>
                                        </p:attrNameLst>
                                      </p:cBhvr>
                                      <p:to>
                                        <p:strVal val="visible"/>
                                      </p:to>
                                    </p:set>
                                    <p:anim calcmode="lin" valueType="num">
                                      <p:cBhvr additive="base">
                                        <p:cTn id="37" dur="500" fill="hold"/>
                                        <p:tgtEl>
                                          <p:spTgt spid="34820">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482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4820">
                                            <p:txEl>
                                              <p:pRg st="4" end="4"/>
                                            </p:txEl>
                                          </p:spTgt>
                                        </p:tgtEl>
                                        <p:attrNameLst>
                                          <p:attrName>style.visibility</p:attrName>
                                        </p:attrNameLst>
                                      </p:cBhvr>
                                      <p:to>
                                        <p:strVal val="visible"/>
                                      </p:to>
                                    </p:set>
                                    <p:anim calcmode="lin" valueType="num">
                                      <p:cBhvr additive="base">
                                        <p:cTn id="43" dur="500" fill="hold"/>
                                        <p:tgtEl>
                                          <p:spTgt spid="34820">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482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4820">
                                            <p:txEl>
                                              <p:pRg st="5" end="5"/>
                                            </p:txEl>
                                          </p:spTgt>
                                        </p:tgtEl>
                                        <p:attrNameLst>
                                          <p:attrName>style.visibility</p:attrName>
                                        </p:attrNameLst>
                                      </p:cBhvr>
                                      <p:to>
                                        <p:strVal val="visible"/>
                                      </p:to>
                                    </p:set>
                                    <p:anim calcmode="lin" valueType="num">
                                      <p:cBhvr additive="base">
                                        <p:cTn id="49" dur="500" fill="hold"/>
                                        <p:tgtEl>
                                          <p:spTgt spid="34820">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482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P spid="34820"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35843" name="Content Placeholder 8"/>
          <p:cNvSpPr>
            <a:spLocks noGrp="1"/>
          </p:cNvSpPr>
          <p:nvPr>
            <p:ph idx="1"/>
          </p:nvPr>
        </p:nvSpPr>
        <p:spPr>
          <a:xfrm>
            <a:off x="685800" y="1981200"/>
            <a:ext cx="7772400" cy="3352800"/>
          </a:xfrm>
        </p:spPr>
        <p:txBody>
          <a:bodyPr/>
          <a:lstStyle/>
          <a:p>
            <a:pPr>
              <a:buFontTx/>
              <a:buNone/>
            </a:pPr>
            <a:r>
              <a:rPr lang="en-US" sz="1600" b="1" smtClean="0">
                <a:solidFill>
                  <a:schemeClr val="bg1"/>
                </a:solidFill>
              </a:rPr>
              <a:t>Proven Practices for Getting Things Done . . .</a:t>
            </a:r>
          </a:p>
          <a:p>
            <a:r>
              <a:rPr lang="en-US" sz="1600" smtClean="0">
                <a:solidFill>
                  <a:schemeClr val="bg1"/>
                </a:solidFill>
              </a:rPr>
              <a:t>What gets talked about gets done.</a:t>
            </a:r>
          </a:p>
          <a:p>
            <a:r>
              <a:rPr lang="en-US" sz="1600" smtClean="0">
                <a:solidFill>
                  <a:schemeClr val="bg1"/>
                </a:solidFill>
              </a:rPr>
              <a:t>What gets trained for gets done.</a:t>
            </a:r>
          </a:p>
          <a:p>
            <a:r>
              <a:rPr lang="en-US" sz="1600" smtClean="0">
                <a:solidFill>
                  <a:schemeClr val="bg1"/>
                </a:solidFill>
              </a:rPr>
              <a:t>What gets measured gets done.</a:t>
            </a:r>
          </a:p>
          <a:p>
            <a:r>
              <a:rPr lang="en-US" sz="1600" smtClean="0">
                <a:solidFill>
                  <a:schemeClr val="bg1"/>
                </a:solidFill>
              </a:rPr>
              <a:t>What gets budgeted gets done.</a:t>
            </a:r>
          </a:p>
          <a:p>
            <a:r>
              <a:rPr lang="en-US" sz="1600" smtClean="0">
                <a:solidFill>
                  <a:schemeClr val="bg1"/>
                </a:solidFill>
              </a:rPr>
              <a:t>What gets confronted gets done.</a:t>
            </a:r>
          </a:p>
          <a:p>
            <a:r>
              <a:rPr lang="en-US" sz="1600" smtClean="0">
                <a:solidFill>
                  <a:schemeClr val="bg1"/>
                </a:solidFill>
              </a:rPr>
              <a:t>What gets rewarded gets done.</a:t>
            </a:r>
            <a:endParaRPr lang="en-US" sz="1600" b="1"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32</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4703544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 calcmode="lin" valueType="num">
                                      <p:cBhvr additive="base">
                                        <p:cTn id="7" dur="500" fill="hold"/>
                                        <p:tgtEl>
                                          <p:spTgt spid="35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5843">
                                            <p:txEl>
                                              <p:pRg st="1" end="1"/>
                                            </p:txEl>
                                          </p:spTgt>
                                        </p:tgtEl>
                                        <p:attrNameLst>
                                          <p:attrName>style.visibility</p:attrName>
                                        </p:attrNameLst>
                                      </p:cBhvr>
                                      <p:to>
                                        <p:strVal val="visible"/>
                                      </p:to>
                                    </p:set>
                                    <p:anim calcmode="lin" valueType="num">
                                      <p:cBhvr additive="base">
                                        <p:cTn id="13" dur="500" fill="hold"/>
                                        <p:tgtEl>
                                          <p:spTgt spid="358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8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843">
                                            <p:txEl>
                                              <p:pRg st="2" end="2"/>
                                            </p:txEl>
                                          </p:spTgt>
                                        </p:tgtEl>
                                        <p:attrNameLst>
                                          <p:attrName>style.visibility</p:attrName>
                                        </p:attrNameLst>
                                      </p:cBhvr>
                                      <p:to>
                                        <p:strVal val="visible"/>
                                      </p:to>
                                    </p:set>
                                    <p:anim calcmode="lin" valueType="num">
                                      <p:cBhvr additive="base">
                                        <p:cTn id="19" dur="500" fill="hold"/>
                                        <p:tgtEl>
                                          <p:spTgt spid="358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58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843">
                                            <p:txEl>
                                              <p:pRg st="3" end="3"/>
                                            </p:txEl>
                                          </p:spTgt>
                                        </p:tgtEl>
                                        <p:attrNameLst>
                                          <p:attrName>style.visibility</p:attrName>
                                        </p:attrNameLst>
                                      </p:cBhvr>
                                      <p:to>
                                        <p:strVal val="visible"/>
                                      </p:to>
                                    </p:set>
                                    <p:anim calcmode="lin" valueType="num">
                                      <p:cBhvr additive="base">
                                        <p:cTn id="25" dur="500" fill="hold"/>
                                        <p:tgtEl>
                                          <p:spTgt spid="358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58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5843">
                                            <p:txEl>
                                              <p:pRg st="4" end="4"/>
                                            </p:txEl>
                                          </p:spTgt>
                                        </p:tgtEl>
                                        <p:attrNameLst>
                                          <p:attrName>style.visibility</p:attrName>
                                        </p:attrNameLst>
                                      </p:cBhvr>
                                      <p:to>
                                        <p:strVal val="visible"/>
                                      </p:to>
                                    </p:set>
                                    <p:anim calcmode="lin" valueType="num">
                                      <p:cBhvr additive="base">
                                        <p:cTn id="31" dur="500" fill="hold"/>
                                        <p:tgtEl>
                                          <p:spTgt spid="358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58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5843">
                                            <p:txEl>
                                              <p:pRg st="5" end="5"/>
                                            </p:txEl>
                                          </p:spTgt>
                                        </p:tgtEl>
                                        <p:attrNameLst>
                                          <p:attrName>style.visibility</p:attrName>
                                        </p:attrNameLst>
                                      </p:cBhvr>
                                      <p:to>
                                        <p:strVal val="visible"/>
                                      </p:to>
                                    </p:set>
                                    <p:anim calcmode="lin" valueType="num">
                                      <p:cBhvr additive="base">
                                        <p:cTn id="37" dur="500" fill="hold"/>
                                        <p:tgtEl>
                                          <p:spTgt spid="3584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58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5843">
                                            <p:txEl>
                                              <p:pRg st="6" end="6"/>
                                            </p:txEl>
                                          </p:spTgt>
                                        </p:tgtEl>
                                        <p:attrNameLst>
                                          <p:attrName>style.visibility</p:attrName>
                                        </p:attrNameLst>
                                      </p:cBhvr>
                                      <p:to>
                                        <p:strVal val="visible"/>
                                      </p:to>
                                    </p:set>
                                    <p:anim calcmode="lin" valueType="num">
                                      <p:cBhvr additive="base">
                                        <p:cTn id="43" dur="500" fill="hold"/>
                                        <p:tgtEl>
                                          <p:spTgt spid="3584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584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idx="1"/>
          </p:nvPr>
        </p:nvSpPr>
        <p:spPr>
          <a:xfrm>
            <a:off x="228600" y="1981200"/>
            <a:ext cx="8686800" cy="4343400"/>
          </a:xfrm>
        </p:spPr>
        <p:txBody>
          <a:bodyPr/>
          <a:lstStyle/>
          <a:p>
            <a:pPr>
              <a:buFontTx/>
              <a:buNone/>
              <a:defRPr/>
            </a:pPr>
            <a:r>
              <a:rPr lang="en-US" sz="2400" i="1" dirty="0" smtClean="0">
                <a:solidFill>
                  <a:schemeClr val="bg1"/>
                </a:solidFill>
              </a:rPr>
              <a:t>APPLICATION:</a:t>
            </a:r>
          </a:p>
          <a:p>
            <a:pPr>
              <a:defRPr/>
            </a:pPr>
            <a:r>
              <a:rPr lang="en-US" sz="2400" i="1" dirty="0" smtClean="0">
                <a:solidFill>
                  <a:schemeClr val="bg1"/>
                </a:solidFill>
              </a:rPr>
              <a:t>How about you? </a:t>
            </a:r>
          </a:p>
          <a:p>
            <a:pPr>
              <a:defRPr/>
            </a:pPr>
            <a:r>
              <a:rPr lang="en-US" sz="2400" i="1" dirty="0" smtClean="0">
                <a:solidFill>
                  <a:schemeClr val="bg1"/>
                </a:solidFill>
              </a:rPr>
              <a:t>Who has bought into your leadership 100%? </a:t>
            </a:r>
          </a:p>
          <a:p>
            <a:pPr>
              <a:defRPr/>
            </a:pPr>
            <a:r>
              <a:rPr lang="en-US" sz="2400" i="1" dirty="0" smtClean="0">
                <a:solidFill>
                  <a:schemeClr val="bg1"/>
                </a:solidFill>
              </a:rPr>
              <a:t>Who do you persuade? </a:t>
            </a:r>
          </a:p>
          <a:p>
            <a:pPr lvl="1">
              <a:defRPr/>
            </a:pPr>
            <a:r>
              <a:rPr lang="en-US" sz="2000" i="1" dirty="0" smtClean="0">
                <a:solidFill>
                  <a:schemeClr val="bg1"/>
                </a:solidFill>
                <a:cs typeface="+mn-cs"/>
              </a:rPr>
              <a:t>Is it the old or the young? </a:t>
            </a:r>
          </a:p>
          <a:p>
            <a:pPr lvl="1">
              <a:defRPr/>
            </a:pPr>
            <a:r>
              <a:rPr lang="en-US" sz="2000" i="1" dirty="0" smtClean="0">
                <a:solidFill>
                  <a:schemeClr val="bg1"/>
                </a:solidFill>
                <a:cs typeface="+mn-cs"/>
              </a:rPr>
              <a:t>Are they leaders or followers? </a:t>
            </a:r>
          </a:p>
          <a:p>
            <a:pPr>
              <a:defRPr/>
            </a:pPr>
            <a:r>
              <a:rPr lang="en-US" sz="2400" i="1" dirty="0" smtClean="0">
                <a:solidFill>
                  <a:schemeClr val="bg1"/>
                </a:solidFill>
              </a:rPr>
              <a:t>How do you persuade people to take the journey with you? </a:t>
            </a:r>
          </a:p>
          <a:p>
            <a:pPr>
              <a:defRPr/>
            </a:pPr>
            <a:r>
              <a:rPr lang="en-US" sz="2400" i="1" dirty="0" smtClean="0">
                <a:solidFill>
                  <a:schemeClr val="bg1"/>
                </a:solidFill>
              </a:rPr>
              <a:t>When do you influence others? </a:t>
            </a:r>
          </a:p>
          <a:p>
            <a:pPr>
              <a:defRPr/>
            </a:pPr>
            <a:r>
              <a:rPr lang="en-US" sz="2400" i="1" dirty="0" smtClean="0">
                <a:solidFill>
                  <a:schemeClr val="bg1"/>
                </a:solidFill>
              </a:rPr>
              <a:t>Where do you influence them?</a:t>
            </a:r>
            <a:endParaRPr lang="en-US" sz="2400" dirty="0"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33</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1793737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1" end="1"/>
                                            </p:txEl>
                                          </p:spTgt>
                                        </p:tgtEl>
                                        <p:attrNameLst>
                                          <p:attrName>style.visibility</p:attrName>
                                        </p:attrNameLst>
                                      </p:cBhvr>
                                      <p:to>
                                        <p:strVal val="visible"/>
                                      </p:to>
                                    </p:set>
                                    <p:anim calcmode="lin" valueType="num">
                                      <p:cBhvr additive="base">
                                        <p:cTn id="13"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8">
                                            <p:txEl>
                                              <p:pRg st="2" end="2"/>
                                            </p:txEl>
                                          </p:spTgt>
                                        </p:tgtEl>
                                        <p:attrNameLst>
                                          <p:attrName>style.visibility</p:attrName>
                                        </p:attrNameLst>
                                      </p:cBhvr>
                                      <p:to>
                                        <p:strVal val="visible"/>
                                      </p:to>
                                    </p:set>
                                    <p:anim calcmode="lin" valueType="num">
                                      <p:cBhvr additive="base">
                                        <p:cTn id="19"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8">
                                            <p:txEl>
                                              <p:pRg st="3" end="3"/>
                                            </p:txEl>
                                          </p:spTgt>
                                        </p:tgtEl>
                                        <p:attrNameLst>
                                          <p:attrName>style.visibility</p:attrName>
                                        </p:attrNameLst>
                                      </p:cBhvr>
                                      <p:to>
                                        <p:strVal val="visible"/>
                                      </p:to>
                                    </p:set>
                                    <p:anim calcmode="lin" valueType="num">
                                      <p:cBhvr additive="base">
                                        <p:cTn id="25" dur="500" fill="hold"/>
                                        <p:tgtEl>
                                          <p:spTgt spid="614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8">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6148">
                                            <p:txEl>
                                              <p:pRg st="4" end="4"/>
                                            </p:txEl>
                                          </p:spTgt>
                                        </p:tgtEl>
                                        <p:attrNameLst>
                                          <p:attrName>style.visibility</p:attrName>
                                        </p:attrNameLst>
                                      </p:cBhvr>
                                      <p:to>
                                        <p:strVal val="visible"/>
                                      </p:to>
                                    </p:set>
                                    <p:anim calcmode="lin" valueType="num">
                                      <p:cBhvr additive="base">
                                        <p:cTn id="29" dur="500" fill="hold"/>
                                        <p:tgtEl>
                                          <p:spTgt spid="6148">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148">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6148">
                                            <p:txEl>
                                              <p:pRg st="5" end="5"/>
                                            </p:txEl>
                                          </p:spTgt>
                                        </p:tgtEl>
                                        <p:attrNameLst>
                                          <p:attrName>style.visibility</p:attrName>
                                        </p:attrNameLst>
                                      </p:cBhvr>
                                      <p:to>
                                        <p:strVal val="visible"/>
                                      </p:to>
                                    </p:set>
                                    <p:anim calcmode="lin" valueType="num">
                                      <p:cBhvr additive="base">
                                        <p:cTn id="33" dur="500" fill="hold"/>
                                        <p:tgtEl>
                                          <p:spTgt spid="6148">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14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6148">
                                            <p:txEl>
                                              <p:pRg st="6" end="6"/>
                                            </p:txEl>
                                          </p:spTgt>
                                        </p:tgtEl>
                                        <p:attrNameLst>
                                          <p:attrName>style.visibility</p:attrName>
                                        </p:attrNameLst>
                                      </p:cBhvr>
                                      <p:to>
                                        <p:strVal val="visible"/>
                                      </p:to>
                                    </p:set>
                                    <p:anim calcmode="lin" valueType="num">
                                      <p:cBhvr additive="base">
                                        <p:cTn id="39" dur="500" fill="hold"/>
                                        <p:tgtEl>
                                          <p:spTgt spid="6148">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14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6148">
                                            <p:txEl>
                                              <p:pRg st="7" end="7"/>
                                            </p:txEl>
                                          </p:spTgt>
                                        </p:tgtEl>
                                        <p:attrNameLst>
                                          <p:attrName>style.visibility</p:attrName>
                                        </p:attrNameLst>
                                      </p:cBhvr>
                                      <p:to>
                                        <p:strVal val="visible"/>
                                      </p:to>
                                    </p:set>
                                    <p:anim calcmode="lin" valueType="num">
                                      <p:cBhvr additive="base">
                                        <p:cTn id="45" dur="500" fill="hold"/>
                                        <p:tgtEl>
                                          <p:spTgt spid="6148">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14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6148">
                                            <p:txEl>
                                              <p:pRg st="8" end="8"/>
                                            </p:txEl>
                                          </p:spTgt>
                                        </p:tgtEl>
                                        <p:attrNameLst>
                                          <p:attrName>style.visibility</p:attrName>
                                        </p:attrNameLst>
                                      </p:cBhvr>
                                      <p:to>
                                        <p:strVal val="visible"/>
                                      </p:to>
                                    </p:set>
                                    <p:anim calcmode="lin" valueType="num">
                                      <p:cBhvr additive="base">
                                        <p:cTn id="51" dur="500" fill="hold"/>
                                        <p:tgtEl>
                                          <p:spTgt spid="6148">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6148">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6148" name="Content Placeholder 8"/>
          <p:cNvSpPr>
            <a:spLocks noGrp="1"/>
          </p:cNvSpPr>
          <p:nvPr>
            <p:ph idx="1"/>
          </p:nvPr>
        </p:nvSpPr>
        <p:spPr>
          <a:xfrm>
            <a:off x="381000" y="1981200"/>
            <a:ext cx="8229600" cy="4114800"/>
          </a:xfrm>
        </p:spPr>
        <p:txBody>
          <a:bodyPr/>
          <a:lstStyle/>
          <a:p>
            <a:pPr>
              <a:buFontTx/>
              <a:buNone/>
            </a:pPr>
            <a:r>
              <a:rPr lang="en-US" sz="2400" smtClean="0">
                <a:solidFill>
                  <a:schemeClr val="bg1"/>
                </a:solidFill>
              </a:rPr>
              <a:t>THE BASICS OF EFFECTIVE LEADERS</a:t>
            </a:r>
          </a:p>
          <a:p>
            <a:pPr>
              <a:buFontTx/>
              <a:buAutoNum type="arabicPeriod"/>
            </a:pPr>
            <a:r>
              <a:rPr lang="en-US" sz="2400" smtClean="0">
                <a:solidFill>
                  <a:schemeClr val="bg1"/>
                </a:solidFill>
              </a:rPr>
              <a:t>They perceive a NEED.</a:t>
            </a:r>
          </a:p>
          <a:p>
            <a:pPr>
              <a:buFontTx/>
              <a:buAutoNum type="arabicPeriod"/>
            </a:pPr>
            <a:r>
              <a:rPr lang="en-US" sz="2400" smtClean="0">
                <a:solidFill>
                  <a:schemeClr val="bg1"/>
                </a:solidFill>
              </a:rPr>
              <a:t>They possess a GIFT.</a:t>
            </a:r>
          </a:p>
          <a:p>
            <a:pPr>
              <a:buFontTx/>
              <a:buAutoNum type="arabicPeriod"/>
            </a:pPr>
            <a:r>
              <a:rPr lang="en-US" sz="2400" smtClean="0">
                <a:solidFill>
                  <a:schemeClr val="bg1"/>
                </a:solidFill>
              </a:rPr>
              <a:t>They parade a PASSION.</a:t>
            </a:r>
          </a:p>
          <a:p>
            <a:pPr>
              <a:buFontTx/>
              <a:buAutoNum type="arabicPeriod"/>
            </a:pPr>
            <a:r>
              <a:rPr lang="en-US" sz="2400" smtClean="0">
                <a:solidFill>
                  <a:schemeClr val="bg1"/>
                </a:solidFill>
              </a:rPr>
              <a:t>They persuade a PEOPLE.</a:t>
            </a:r>
          </a:p>
          <a:p>
            <a:pPr>
              <a:buFontTx/>
              <a:buAutoNum type="arabicPeriod"/>
            </a:pPr>
            <a:r>
              <a:rPr lang="en-US" sz="2400" smtClean="0">
                <a:solidFill>
                  <a:schemeClr val="bg1"/>
                </a:solidFill>
              </a:rPr>
              <a:t>They pursue a PURPOSE.</a:t>
            </a:r>
          </a:p>
          <a:p>
            <a:endParaRPr lang="en-US" sz="2400"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34</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26309435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1" end="1"/>
                                            </p:txEl>
                                          </p:spTgt>
                                        </p:tgtEl>
                                        <p:attrNameLst>
                                          <p:attrName>style.visibility</p:attrName>
                                        </p:attrNameLst>
                                      </p:cBhvr>
                                      <p:to>
                                        <p:strVal val="visible"/>
                                      </p:to>
                                    </p:set>
                                    <p:anim calcmode="lin" valueType="num">
                                      <p:cBhvr additive="base">
                                        <p:cTn id="13"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8">
                                            <p:txEl>
                                              <p:pRg st="2" end="2"/>
                                            </p:txEl>
                                          </p:spTgt>
                                        </p:tgtEl>
                                        <p:attrNameLst>
                                          <p:attrName>style.visibility</p:attrName>
                                        </p:attrNameLst>
                                      </p:cBhvr>
                                      <p:to>
                                        <p:strVal val="visible"/>
                                      </p:to>
                                    </p:set>
                                    <p:anim calcmode="lin" valueType="num">
                                      <p:cBhvr additive="base">
                                        <p:cTn id="19"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8">
                                            <p:txEl>
                                              <p:pRg st="3" end="3"/>
                                            </p:txEl>
                                          </p:spTgt>
                                        </p:tgtEl>
                                        <p:attrNameLst>
                                          <p:attrName>style.visibility</p:attrName>
                                        </p:attrNameLst>
                                      </p:cBhvr>
                                      <p:to>
                                        <p:strVal val="visible"/>
                                      </p:to>
                                    </p:set>
                                    <p:anim calcmode="lin" valueType="num">
                                      <p:cBhvr additive="base">
                                        <p:cTn id="25" dur="500" fill="hold"/>
                                        <p:tgtEl>
                                          <p:spTgt spid="614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8">
                                            <p:txEl>
                                              <p:pRg st="4" end="4"/>
                                            </p:txEl>
                                          </p:spTgt>
                                        </p:tgtEl>
                                        <p:attrNameLst>
                                          <p:attrName>style.visibility</p:attrName>
                                        </p:attrNameLst>
                                      </p:cBhvr>
                                      <p:to>
                                        <p:strVal val="visible"/>
                                      </p:to>
                                    </p:set>
                                    <p:anim calcmode="lin" valueType="num">
                                      <p:cBhvr additive="base">
                                        <p:cTn id="31" dur="500" fill="hold"/>
                                        <p:tgtEl>
                                          <p:spTgt spid="614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148">
                                            <p:txEl>
                                              <p:pRg st="5" end="5"/>
                                            </p:txEl>
                                          </p:spTgt>
                                        </p:tgtEl>
                                        <p:attrNameLst>
                                          <p:attrName>style.visibility</p:attrName>
                                        </p:attrNameLst>
                                      </p:cBhvr>
                                      <p:to>
                                        <p:strVal val="visible"/>
                                      </p:to>
                                    </p:set>
                                    <p:anim calcmode="lin" valueType="num">
                                      <p:cBhvr additive="base">
                                        <p:cTn id="37" dur="500" fill="hold"/>
                                        <p:tgtEl>
                                          <p:spTgt spid="614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14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38915" name="Content Placeholder 8"/>
          <p:cNvSpPr>
            <a:spLocks noGrp="1"/>
          </p:cNvSpPr>
          <p:nvPr>
            <p:ph sz="half" idx="1"/>
          </p:nvPr>
        </p:nvSpPr>
        <p:spPr>
          <a:xfrm>
            <a:off x="381000" y="1981200"/>
            <a:ext cx="4114800" cy="4114800"/>
          </a:xfrm>
        </p:spPr>
        <p:txBody>
          <a:bodyPr/>
          <a:lstStyle/>
          <a:p>
            <a:r>
              <a:rPr lang="en-US" sz="1600" smtClean="0">
                <a:solidFill>
                  <a:schemeClr val="bg1"/>
                </a:solidFill>
              </a:rPr>
              <a:t>A final observation is that every judge could lead because they followed a distinct purpose laid out before them. </a:t>
            </a:r>
          </a:p>
          <a:p>
            <a:r>
              <a:rPr lang="en-US" sz="1600" smtClean="0">
                <a:solidFill>
                  <a:schemeClr val="bg1"/>
                </a:solidFill>
              </a:rPr>
              <a:t>They moved in a direction to reach a specific goal. No judge desired only to maintain status quo. Each felt they had a divine assignment to be performed. You might call it their life purpose. It became a consuming accountability partner.</a:t>
            </a:r>
          </a:p>
          <a:p>
            <a:r>
              <a:rPr lang="en-US" sz="1600" smtClean="0">
                <a:solidFill>
                  <a:schemeClr val="bg1"/>
                </a:solidFill>
              </a:rPr>
              <a:t>It would be difficult to separate leadership from purpose. I cannot imagine leading without a clear sense of a God-given purpose.</a:t>
            </a:r>
          </a:p>
          <a:p>
            <a:r>
              <a:rPr lang="en-US" sz="1600" smtClean="0">
                <a:solidFill>
                  <a:schemeClr val="bg1"/>
                </a:solidFill>
              </a:rPr>
              <a:t>Perhaps this is why so many churches fail to bear fruit. There is no clear, defined, agreed upon mission.</a:t>
            </a:r>
          </a:p>
        </p:txBody>
      </p:sp>
      <p:pic>
        <p:nvPicPr>
          <p:cNvPr id="38916" name="Picture 2" descr="http://www.insightzonecoach.com/blog/wp-content/uploads/2009/11/03-ps26-6purpose-posters.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105400" y="2057400"/>
            <a:ext cx="3076575" cy="4048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pPr>
              <a:defRPr/>
            </a:pPr>
            <a:fld id="{5DC34706-0546-493E-923A-98A35F104A9E}" type="slidenum">
              <a:rPr lang="en-US" smtClean="0">
                <a:solidFill>
                  <a:srgbClr val="000000"/>
                </a:solidFill>
              </a:rPr>
              <a:pPr>
                <a:defRPr/>
              </a:pPr>
              <a:t>35</a:t>
            </a:fld>
            <a:endParaRPr lang="en-US">
              <a:solidFill>
                <a:srgbClr val="000000"/>
              </a:solidFill>
            </a:endParaRPr>
          </a:p>
        </p:txBody>
      </p:sp>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7255196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additive="base">
                                        <p:cTn id="7" dur="5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89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8915">
                                            <p:txEl>
                                              <p:pRg st="1" end="1"/>
                                            </p:txEl>
                                          </p:spTgt>
                                        </p:tgtEl>
                                        <p:attrNameLst>
                                          <p:attrName>style.visibility</p:attrName>
                                        </p:attrNameLst>
                                      </p:cBhvr>
                                      <p:to>
                                        <p:strVal val="visible"/>
                                      </p:to>
                                    </p:set>
                                    <p:anim calcmode="lin" valueType="num">
                                      <p:cBhvr additive="base">
                                        <p:cTn id="13" dur="5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89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8915">
                                            <p:txEl>
                                              <p:pRg st="2" end="2"/>
                                            </p:txEl>
                                          </p:spTgt>
                                        </p:tgtEl>
                                        <p:attrNameLst>
                                          <p:attrName>style.visibility</p:attrName>
                                        </p:attrNameLst>
                                      </p:cBhvr>
                                      <p:to>
                                        <p:strVal val="visible"/>
                                      </p:to>
                                    </p:set>
                                    <p:anim calcmode="lin" valueType="num">
                                      <p:cBhvr additive="base">
                                        <p:cTn id="19" dur="5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89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8915">
                                            <p:txEl>
                                              <p:pRg st="3" end="3"/>
                                            </p:txEl>
                                          </p:spTgt>
                                        </p:tgtEl>
                                        <p:attrNameLst>
                                          <p:attrName>style.visibility</p:attrName>
                                        </p:attrNameLst>
                                      </p:cBhvr>
                                      <p:to>
                                        <p:strVal val="visible"/>
                                      </p:to>
                                    </p:set>
                                    <p:anim calcmode="lin" valueType="num">
                                      <p:cBhvr additive="base">
                                        <p:cTn id="25" dur="500" fill="hold"/>
                                        <p:tgtEl>
                                          <p:spTgt spid="3891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891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39939" name="Content Placeholder 8"/>
          <p:cNvSpPr>
            <a:spLocks noGrp="1"/>
          </p:cNvSpPr>
          <p:nvPr>
            <p:ph sz="half" idx="1"/>
          </p:nvPr>
        </p:nvSpPr>
        <p:spPr/>
        <p:txBody>
          <a:bodyPr/>
          <a:lstStyle/>
          <a:p>
            <a:pPr>
              <a:buFontTx/>
              <a:buNone/>
            </a:pPr>
            <a:r>
              <a:rPr lang="en-US" sz="1600" b="1" smtClean="0">
                <a:solidFill>
                  <a:schemeClr val="bg1"/>
                </a:solidFill>
              </a:rPr>
              <a:t>In Judges, Their Purpose Was…</a:t>
            </a:r>
          </a:p>
          <a:p>
            <a:r>
              <a:rPr lang="en-US" sz="1600" smtClean="0">
                <a:solidFill>
                  <a:schemeClr val="bg1"/>
                </a:solidFill>
              </a:rPr>
              <a:t>Personal: It fit their gifts and passions.</a:t>
            </a:r>
          </a:p>
          <a:p>
            <a:r>
              <a:rPr lang="en-US" sz="1600" smtClean="0">
                <a:solidFill>
                  <a:schemeClr val="bg1"/>
                </a:solidFill>
              </a:rPr>
              <a:t>Measurable: It involved activity that could be evaluated.</a:t>
            </a:r>
          </a:p>
          <a:p>
            <a:r>
              <a:rPr lang="en-US" sz="1600" smtClean="0">
                <a:solidFill>
                  <a:schemeClr val="bg1"/>
                </a:solidFill>
              </a:rPr>
              <a:t>Memorable: It was specific enough to be remembered and embraced.</a:t>
            </a:r>
          </a:p>
          <a:p>
            <a:r>
              <a:rPr lang="en-US" sz="1600" smtClean="0">
                <a:solidFill>
                  <a:schemeClr val="bg1"/>
                </a:solidFill>
              </a:rPr>
              <a:t>Meaningful: It surrounded national issues that made a difference.</a:t>
            </a:r>
          </a:p>
          <a:p>
            <a:r>
              <a:rPr lang="en-US" sz="1600" smtClean="0">
                <a:solidFill>
                  <a:schemeClr val="bg1"/>
                </a:solidFill>
              </a:rPr>
              <a:t>Mobile: It could travel with them wherever they found themselves.</a:t>
            </a:r>
          </a:p>
          <a:p>
            <a:r>
              <a:rPr lang="en-US" sz="1600" smtClean="0">
                <a:solidFill>
                  <a:schemeClr val="bg1"/>
                </a:solidFill>
              </a:rPr>
              <a:t>Moral: It was right. They felt it not only could be done but should be done.</a:t>
            </a:r>
            <a:endParaRPr lang="en-US" sz="1600" b="1" smtClean="0">
              <a:solidFill>
                <a:schemeClr val="bg1"/>
              </a:solidFill>
            </a:endParaRPr>
          </a:p>
        </p:txBody>
      </p:sp>
      <p:sp>
        <p:nvSpPr>
          <p:cNvPr id="39940" name="Content Placeholder 3"/>
          <p:cNvSpPr>
            <a:spLocks noGrp="1"/>
          </p:cNvSpPr>
          <p:nvPr>
            <p:ph sz="half" idx="2"/>
          </p:nvPr>
        </p:nvSpPr>
        <p:spPr/>
        <p:txBody>
          <a:bodyPr/>
          <a:lstStyle/>
          <a:p>
            <a:pPr>
              <a:buFontTx/>
              <a:buNone/>
            </a:pPr>
            <a:r>
              <a:rPr lang="en-US" sz="2000" b="1" smtClean="0">
                <a:solidFill>
                  <a:schemeClr val="bg1"/>
                </a:solidFill>
              </a:rPr>
              <a:t>DEBORAH: </a:t>
            </a:r>
            <a:r>
              <a:rPr lang="en-US" sz="2000" smtClean="0">
                <a:solidFill>
                  <a:schemeClr val="bg1"/>
                </a:solidFill>
              </a:rPr>
              <a:t>Her sole purpose was to liberate Israel from the Caananites. She laid</a:t>
            </a:r>
            <a:r>
              <a:rPr lang="en-US" sz="2000" b="1" smtClean="0">
                <a:solidFill>
                  <a:schemeClr val="bg1"/>
                </a:solidFill>
              </a:rPr>
              <a:t> </a:t>
            </a:r>
            <a:r>
              <a:rPr lang="en-US" sz="2000" smtClean="0">
                <a:solidFill>
                  <a:schemeClr val="bg1"/>
                </a:solidFill>
              </a:rPr>
              <a:t>out a plan, provided the resources,  commissioned Barak to lead the army, and when he refused to lead the attack alone, she went with him.</a:t>
            </a:r>
          </a:p>
          <a:p>
            <a:endParaRPr lang="en-US" sz="2000" smtClean="0">
              <a:solidFill>
                <a:schemeClr val="bg1"/>
              </a:solidFill>
            </a:endParaRPr>
          </a:p>
          <a:p>
            <a:r>
              <a:rPr lang="en-US" sz="1800" b="1" i="1" smtClean="0">
                <a:solidFill>
                  <a:schemeClr val="bg1"/>
                </a:solidFill>
              </a:rPr>
              <a:t>ASSESSMENT: Do you follow your purpose? How do you compare to the list?</a:t>
            </a:r>
            <a:endParaRPr lang="en-US" sz="1800" smtClean="0">
              <a:solidFill>
                <a:schemeClr val="bg1"/>
              </a:solidFill>
            </a:endParaRPr>
          </a:p>
        </p:txBody>
      </p:sp>
      <p:cxnSp>
        <p:nvCxnSpPr>
          <p:cNvPr id="6" name="Straight Arrow Connector 5"/>
          <p:cNvCxnSpPr/>
          <p:nvPr/>
        </p:nvCxnSpPr>
        <p:spPr bwMode="auto">
          <a:xfrm rot="16200000" flipV="1">
            <a:off x="4038600" y="4191000"/>
            <a:ext cx="1295400" cy="838200"/>
          </a:xfrm>
          <a:prstGeom prst="straightConnector1">
            <a:avLst/>
          </a:prstGeom>
          <a:solidFill>
            <a:schemeClr val="accent1"/>
          </a:solidFill>
          <a:ln w="38100" cap="flat" cmpd="sng" algn="ctr">
            <a:solidFill>
              <a:schemeClr val="bg1">
                <a:lumMod val="95000"/>
              </a:schemeClr>
            </a:solidFill>
            <a:prstDash val="solid"/>
            <a:round/>
            <a:headEnd type="none" w="med" len="med"/>
            <a:tailEnd type="arrow"/>
          </a:ln>
          <a:effectLst/>
        </p:spPr>
      </p:cxnSp>
      <p:sp>
        <p:nvSpPr>
          <p:cNvPr id="3" name="Slide Number Placeholder 2"/>
          <p:cNvSpPr>
            <a:spLocks noGrp="1"/>
          </p:cNvSpPr>
          <p:nvPr>
            <p:ph type="sldNum" sz="quarter" idx="12"/>
          </p:nvPr>
        </p:nvSpPr>
        <p:spPr/>
        <p:txBody>
          <a:bodyPr/>
          <a:lstStyle/>
          <a:p>
            <a:pPr>
              <a:defRPr/>
            </a:pPr>
            <a:fld id="{5DC34706-0546-493E-923A-98A35F104A9E}" type="slidenum">
              <a:rPr lang="en-US" smtClean="0">
                <a:solidFill>
                  <a:srgbClr val="000000"/>
                </a:solidFill>
              </a:rPr>
              <a:pPr>
                <a:defRPr/>
              </a:pPr>
              <a:t>36</a:t>
            </a:fld>
            <a:endParaRPr lang="en-US">
              <a:solidFill>
                <a:srgbClr val="000000"/>
              </a:solidFill>
            </a:endParaRPr>
          </a:p>
        </p:txBody>
      </p:sp>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4193858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 calcmode="lin" valueType="num">
                                      <p:cBhvr additive="base">
                                        <p:cTn id="7" dur="500" fill="hold"/>
                                        <p:tgtEl>
                                          <p:spTgt spid="399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99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9939">
                                            <p:txEl>
                                              <p:pRg st="1" end="1"/>
                                            </p:txEl>
                                          </p:spTgt>
                                        </p:tgtEl>
                                        <p:attrNameLst>
                                          <p:attrName>style.visibility</p:attrName>
                                        </p:attrNameLst>
                                      </p:cBhvr>
                                      <p:to>
                                        <p:strVal val="visible"/>
                                      </p:to>
                                    </p:set>
                                    <p:anim calcmode="lin" valueType="num">
                                      <p:cBhvr additive="base">
                                        <p:cTn id="13" dur="500" fill="hold"/>
                                        <p:tgtEl>
                                          <p:spTgt spid="399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99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9939">
                                            <p:txEl>
                                              <p:pRg st="2" end="2"/>
                                            </p:txEl>
                                          </p:spTgt>
                                        </p:tgtEl>
                                        <p:attrNameLst>
                                          <p:attrName>style.visibility</p:attrName>
                                        </p:attrNameLst>
                                      </p:cBhvr>
                                      <p:to>
                                        <p:strVal val="visible"/>
                                      </p:to>
                                    </p:set>
                                    <p:anim calcmode="lin" valueType="num">
                                      <p:cBhvr additive="base">
                                        <p:cTn id="19" dur="500" fill="hold"/>
                                        <p:tgtEl>
                                          <p:spTgt spid="399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99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9939">
                                            <p:txEl>
                                              <p:pRg st="3" end="3"/>
                                            </p:txEl>
                                          </p:spTgt>
                                        </p:tgtEl>
                                        <p:attrNameLst>
                                          <p:attrName>style.visibility</p:attrName>
                                        </p:attrNameLst>
                                      </p:cBhvr>
                                      <p:to>
                                        <p:strVal val="visible"/>
                                      </p:to>
                                    </p:set>
                                    <p:anim calcmode="lin" valueType="num">
                                      <p:cBhvr additive="base">
                                        <p:cTn id="25" dur="500" fill="hold"/>
                                        <p:tgtEl>
                                          <p:spTgt spid="3993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99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9939">
                                            <p:txEl>
                                              <p:pRg st="4" end="4"/>
                                            </p:txEl>
                                          </p:spTgt>
                                        </p:tgtEl>
                                        <p:attrNameLst>
                                          <p:attrName>style.visibility</p:attrName>
                                        </p:attrNameLst>
                                      </p:cBhvr>
                                      <p:to>
                                        <p:strVal val="visible"/>
                                      </p:to>
                                    </p:set>
                                    <p:anim calcmode="lin" valueType="num">
                                      <p:cBhvr additive="base">
                                        <p:cTn id="31" dur="500" fill="hold"/>
                                        <p:tgtEl>
                                          <p:spTgt spid="3993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99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9939">
                                            <p:txEl>
                                              <p:pRg st="5" end="5"/>
                                            </p:txEl>
                                          </p:spTgt>
                                        </p:tgtEl>
                                        <p:attrNameLst>
                                          <p:attrName>style.visibility</p:attrName>
                                        </p:attrNameLst>
                                      </p:cBhvr>
                                      <p:to>
                                        <p:strVal val="visible"/>
                                      </p:to>
                                    </p:set>
                                    <p:anim calcmode="lin" valueType="num">
                                      <p:cBhvr additive="base">
                                        <p:cTn id="37" dur="500" fill="hold"/>
                                        <p:tgtEl>
                                          <p:spTgt spid="3993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99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9939">
                                            <p:txEl>
                                              <p:pRg st="6" end="6"/>
                                            </p:txEl>
                                          </p:spTgt>
                                        </p:tgtEl>
                                        <p:attrNameLst>
                                          <p:attrName>style.visibility</p:attrName>
                                        </p:attrNameLst>
                                      </p:cBhvr>
                                      <p:to>
                                        <p:strVal val="visible"/>
                                      </p:to>
                                    </p:set>
                                    <p:anim calcmode="lin" valueType="num">
                                      <p:cBhvr additive="base">
                                        <p:cTn id="43" dur="500" fill="hold"/>
                                        <p:tgtEl>
                                          <p:spTgt spid="3993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993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9940">
                                            <p:txEl>
                                              <p:pRg st="0" end="0"/>
                                            </p:txEl>
                                          </p:spTgt>
                                        </p:tgtEl>
                                        <p:attrNameLst>
                                          <p:attrName>style.visibility</p:attrName>
                                        </p:attrNameLst>
                                      </p:cBhvr>
                                      <p:to>
                                        <p:strVal val="visible"/>
                                      </p:to>
                                    </p:set>
                                    <p:anim calcmode="lin" valueType="num">
                                      <p:cBhvr additive="base">
                                        <p:cTn id="49" dur="500" fill="hold"/>
                                        <p:tgtEl>
                                          <p:spTgt spid="39940">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994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9940">
                                            <p:txEl>
                                              <p:pRg st="2" end="2"/>
                                            </p:txEl>
                                          </p:spTgt>
                                        </p:tgtEl>
                                        <p:attrNameLst>
                                          <p:attrName>style.visibility</p:attrName>
                                        </p:attrNameLst>
                                      </p:cBhvr>
                                      <p:to>
                                        <p:strVal val="visible"/>
                                      </p:to>
                                    </p:set>
                                    <p:anim calcmode="lin" valueType="num">
                                      <p:cBhvr additive="base">
                                        <p:cTn id="55" dur="500" fill="hold"/>
                                        <p:tgtEl>
                                          <p:spTgt spid="39940">
                                            <p:txEl>
                                              <p:pRg st="2" end="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9940">
                                            <p:txEl>
                                              <p:pRg st="2" end="2"/>
                                            </p:txEl>
                                          </p:spTgt>
                                        </p:tgtEl>
                                        <p:attrNameLst>
                                          <p:attrName>ppt_y</p:attrName>
                                        </p:attrNameLst>
                                      </p:cBhvr>
                                      <p:tavLst>
                                        <p:tav tm="0">
                                          <p:val>
                                            <p:strVal val="1+#ppt_h/2"/>
                                          </p:val>
                                        </p:tav>
                                        <p:tav tm="100000">
                                          <p:val>
                                            <p:strVal val="#ppt_y"/>
                                          </p:val>
                                        </p:tav>
                                      </p:tavLst>
                                    </p:anim>
                                  </p:childTnLst>
                                </p:cTn>
                              </p:par>
                              <p:par>
                                <p:cTn id="57" presetID="1" presetClass="entr" presetSubtype="0" fill="hold" nodeType="withEffect">
                                  <p:stCondLst>
                                    <p:cond delay="0"/>
                                  </p:stCondLst>
                                  <p:childTnLst>
                                    <p:set>
                                      <p:cBhvr>
                                        <p:cTn id="5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p:bldP spid="39940" grpId="0" build="allAtOnce"/>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40963" name="Content Placeholder 8"/>
          <p:cNvSpPr>
            <a:spLocks noGrp="1"/>
          </p:cNvSpPr>
          <p:nvPr>
            <p:ph idx="1"/>
          </p:nvPr>
        </p:nvSpPr>
        <p:spPr>
          <a:xfrm>
            <a:off x="228600" y="1981200"/>
            <a:ext cx="8686800" cy="4343400"/>
          </a:xfrm>
        </p:spPr>
        <p:txBody>
          <a:bodyPr/>
          <a:lstStyle/>
          <a:p>
            <a:pPr>
              <a:buFontTx/>
              <a:buNone/>
            </a:pPr>
            <a:r>
              <a:rPr lang="en-US" sz="2400" i="1" smtClean="0">
                <a:solidFill>
                  <a:schemeClr val="bg1"/>
                </a:solidFill>
              </a:rPr>
              <a:t>APPLICATION:</a:t>
            </a:r>
          </a:p>
          <a:p>
            <a:r>
              <a:rPr lang="en-US" sz="2400" i="1" smtClean="0">
                <a:solidFill>
                  <a:schemeClr val="bg1"/>
                </a:solidFill>
              </a:rPr>
              <a:t>What is your clear purpose? </a:t>
            </a:r>
          </a:p>
          <a:p>
            <a:r>
              <a:rPr lang="en-US" sz="2400" i="1" smtClean="0">
                <a:solidFill>
                  <a:schemeClr val="bg1"/>
                </a:solidFill>
              </a:rPr>
              <a:t>Have you defined it? </a:t>
            </a:r>
          </a:p>
          <a:p>
            <a:r>
              <a:rPr lang="en-US" sz="2400" i="1" smtClean="0">
                <a:solidFill>
                  <a:schemeClr val="bg1"/>
                </a:solidFill>
              </a:rPr>
              <a:t>Do the key people in your organization agree upon what it is and how it should be pursued?</a:t>
            </a:r>
            <a:endParaRPr lang="en-US" sz="2400"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37</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867188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additive="base">
                                        <p:cTn id="7" dur="5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63">
                                            <p:txEl>
                                              <p:pRg st="1" end="1"/>
                                            </p:txEl>
                                          </p:spTgt>
                                        </p:tgtEl>
                                        <p:attrNameLst>
                                          <p:attrName>style.visibility</p:attrName>
                                        </p:attrNameLst>
                                      </p:cBhvr>
                                      <p:to>
                                        <p:strVal val="visible"/>
                                      </p:to>
                                    </p:set>
                                    <p:anim calcmode="lin" valueType="num">
                                      <p:cBhvr additive="base">
                                        <p:cTn id="13" dur="500" fill="hold"/>
                                        <p:tgtEl>
                                          <p:spTgt spid="409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63">
                                            <p:txEl>
                                              <p:pRg st="2" end="2"/>
                                            </p:txEl>
                                          </p:spTgt>
                                        </p:tgtEl>
                                        <p:attrNameLst>
                                          <p:attrName>style.visibility</p:attrName>
                                        </p:attrNameLst>
                                      </p:cBhvr>
                                      <p:to>
                                        <p:strVal val="visible"/>
                                      </p:to>
                                    </p:set>
                                    <p:anim calcmode="lin" valueType="num">
                                      <p:cBhvr additive="base">
                                        <p:cTn id="19" dur="5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0963">
                                            <p:txEl>
                                              <p:pRg st="3" end="3"/>
                                            </p:txEl>
                                          </p:spTgt>
                                        </p:tgtEl>
                                        <p:attrNameLst>
                                          <p:attrName>style.visibility</p:attrName>
                                        </p:attrNameLst>
                                      </p:cBhvr>
                                      <p:to>
                                        <p:strVal val="visible"/>
                                      </p:to>
                                    </p:set>
                                    <p:anim calcmode="lin" valueType="num">
                                      <p:cBhvr additive="base">
                                        <p:cTn id="25" dur="500" fill="hold"/>
                                        <p:tgtEl>
                                          <p:spTgt spid="4096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6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41987" name="Content Placeholder 8"/>
          <p:cNvSpPr>
            <a:spLocks noGrp="1"/>
          </p:cNvSpPr>
          <p:nvPr>
            <p:ph idx="1"/>
          </p:nvPr>
        </p:nvSpPr>
        <p:spPr>
          <a:xfrm>
            <a:off x="228600" y="1981200"/>
            <a:ext cx="8686800" cy="4343400"/>
          </a:xfrm>
        </p:spPr>
        <p:txBody>
          <a:bodyPr/>
          <a:lstStyle/>
          <a:p>
            <a:pPr>
              <a:buFontTx/>
              <a:buNone/>
            </a:pPr>
            <a:r>
              <a:rPr lang="en-US" sz="2400" b="1" smtClean="0">
                <a:solidFill>
                  <a:schemeClr val="bg1"/>
                </a:solidFill>
              </a:rPr>
              <a:t>Self Evaluation: </a:t>
            </a:r>
          </a:p>
          <a:p>
            <a:pPr>
              <a:buFontTx/>
              <a:buNone/>
            </a:pPr>
            <a:r>
              <a:rPr lang="en-US" sz="2400" b="1" smtClean="0">
                <a:solidFill>
                  <a:schemeClr val="bg1"/>
                </a:solidFill>
              </a:rPr>
              <a:t>The Five Characteristics of a Leader from Judges…</a:t>
            </a:r>
          </a:p>
          <a:p>
            <a:pPr>
              <a:buFontTx/>
              <a:buNone/>
            </a:pPr>
            <a:r>
              <a:rPr lang="en-US" sz="2400" b="1" smtClean="0">
                <a:solidFill>
                  <a:schemeClr val="bg1"/>
                </a:solidFill>
              </a:rPr>
              <a:t>1. They Perceive a Need 		1  2  3  4  5  6  7  8  9 10</a:t>
            </a:r>
          </a:p>
          <a:p>
            <a:pPr>
              <a:buFontTx/>
              <a:buNone/>
            </a:pPr>
            <a:r>
              <a:rPr lang="en-US" sz="2400" b="1" smtClean="0">
                <a:solidFill>
                  <a:schemeClr val="bg1"/>
                </a:solidFill>
              </a:rPr>
              <a:t>2. They Possess a Gift 		1  2  3  4  5  6  7  8  9 10</a:t>
            </a:r>
          </a:p>
          <a:p>
            <a:pPr>
              <a:buFontTx/>
              <a:buNone/>
            </a:pPr>
            <a:r>
              <a:rPr lang="en-US" sz="2400" b="1" smtClean="0">
                <a:solidFill>
                  <a:schemeClr val="bg1"/>
                </a:solidFill>
              </a:rPr>
              <a:t>3. They Parade a Passion 	1  2  3  4  5  6  7  8  9 10</a:t>
            </a:r>
          </a:p>
          <a:p>
            <a:pPr>
              <a:buFontTx/>
              <a:buNone/>
            </a:pPr>
            <a:r>
              <a:rPr lang="en-US" sz="2400" b="1" smtClean="0">
                <a:solidFill>
                  <a:schemeClr val="bg1"/>
                </a:solidFill>
              </a:rPr>
              <a:t>4. They Persuade a People 	1  2  3  4  5  6  7  8  9 10</a:t>
            </a:r>
          </a:p>
          <a:p>
            <a:pPr>
              <a:buFontTx/>
              <a:buNone/>
            </a:pPr>
            <a:r>
              <a:rPr lang="en-US" sz="2400" b="1" smtClean="0">
                <a:solidFill>
                  <a:schemeClr val="bg1"/>
                </a:solidFill>
              </a:rPr>
              <a:t>5. They Pursue a Purpose 	1  2  3  4  5  6  7  8  9 10</a:t>
            </a:r>
            <a:endParaRPr lang="en-US" sz="2400" smtClean="0">
              <a:solidFill>
                <a:schemeClr val="bg1"/>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38</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66422546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4"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tretch>
            <a:fillRect/>
          </a:stretch>
        </p:blipFill>
        <p:spPr bwMode="auto">
          <a:xfrm>
            <a:off x="6286500" y="5112931"/>
            <a:ext cx="2857500" cy="1661337"/>
          </a:xfrm>
          <a:prstGeom prst="rect">
            <a:avLst/>
          </a:prstGeom>
          <a:ln>
            <a:noFill/>
          </a:ln>
          <a:effectLst>
            <a:softEdge rad="112500"/>
          </a:effectLst>
        </p:spPr>
      </p:pic>
      <p:sp>
        <p:nvSpPr>
          <p:cNvPr id="43011"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43012" name="Content Placeholder 8"/>
          <p:cNvSpPr>
            <a:spLocks noGrp="1"/>
          </p:cNvSpPr>
          <p:nvPr>
            <p:ph idx="1"/>
          </p:nvPr>
        </p:nvSpPr>
        <p:spPr>
          <a:xfrm>
            <a:off x="685800" y="2209800"/>
            <a:ext cx="7772400" cy="2971800"/>
          </a:xfrm>
        </p:spPr>
        <p:txBody>
          <a:bodyPr/>
          <a:lstStyle/>
          <a:p>
            <a:pPr algn="ctr">
              <a:buFontTx/>
              <a:buNone/>
            </a:pPr>
            <a:r>
              <a:rPr lang="en-US" sz="4400" i="1" dirty="0" smtClean="0">
                <a:solidFill>
                  <a:srgbClr val="FFFF99"/>
                </a:solidFill>
              </a:rPr>
              <a:t>“Let us make man in our image... and let him rule.” </a:t>
            </a:r>
          </a:p>
          <a:p>
            <a:pPr algn="ctr">
              <a:buFontTx/>
              <a:buNone/>
            </a:pPr>
            <a:r>
              <a:rPr lang="en-US" sz="1400" i="1" dirty="0" smtClean="0">
                <a:solidFill>
                  <a:srgbClr val="FFFF99"/>
                </a:solidFill>
              </a:rPr>
              <a:t>(Genesis 1:26)</a:t>
            </a:r>
          </a:p>
          <a:p>
            <a:pPr algn="ctr">
              <a:buFontTx/>
              <a:buNone/>
            </a:pPr>
            <a:endParaRPr lang="en-US" sz="1400" i="1" dirty="0" smtClean="0">
              <a:solidFill>
                <a:srgbClr val="FFFF99"/>
              </a:solidFill>
            </a:endParaRPr>
          </a:p>
          <a:p>
            <a:pPr algn="ctr">
              <a:buFontTx/>
              <a:buNone/>
            </a:pPr>
            <a:endParaRPr lang="en-US" sz="1400" i="1" dirty="0" smtClean="0">
              <a:solidFill>
                <a:srgbClr val="FFFF99"/>
              </a:solidFill>
            </a:endParaRPr>
          </a:p>
          <a:p>
            <a:pPr>
              <a:buFontTx/>
              <a:buNone/>
            </a:pPr>
            <a:endParaRPr lang="en-US" dirty="0" smtClean="0"/>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39</a:t>
            </a:fld>
            <a:endParaRPr lang="en-US">
              <a:solidFill>
                <a:srgbClr val="000000"/>
              </a:solidFill>
            </a:endParaRPr>
          </a:p>
        </p:txBody>
      </p:sp>
      <p:pic>
        <p:nvPicPr>
          <p:cNvPr id="4" name="Picture 3"/>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228600" y="5245982"/>
            <a:ext cx="2667001" cy="1383418"/>
          </a:xfrm>
          <a:prstGeom prst="rect">
            <a:avLst/>
          </a:prstGeom>
          <a:ln>
            <a:noFill/>
          </a:ln>
          <a:effectLst>
            <a:outerShdw blurRad="292100" dist="139700" dir="2700000" algn="tl" rotWithShape="0">
              <a:srgbClr val="333333">
                <a:alpha val="65000"/>
              </a:srgbClr>
            </a:outerShdw>
          </a:effectLst>
        </p:spPr>
      </p:pic>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26380713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7171" name="Content Placeholder 8"/>
          <p:cNvSpPr>
            <a:spLocks noGrp="1"/>
          </p:cNvSpPr>
          <p:nvPr>
            <p:ph sz="half" idx="1"/>
          </p:nvPr>
        </p:nvSpPr>
        <p:spPr/>
        <p:txBody>
          <a:bodyPr/>
          <a:lstStyle/>
          <a:p>
            <a:pPr>
              <a:buFontTx/>
              <a:buNone/>
            </a:pPr>
            <a:r>
              <a:rPr lang="en-US" sz="2400" b="1" dirty="0" smtClean="0">
                <a:solidFill>
                  <a:schemeClr val="bg1"/>
                </a:solidFill>
              </a:rPr>
              <a:t>Born to Lead</a:t>
            </a:r>
          </a:p>
          <a:p>
            <a:r>
              <a:rPr lang="en-US" sz="2400" dirty="0" smtClean="0">
                <a:solidFill>
                  <a:schemeClr val="bg1"/>
                </a:solidFill>
              </a:rPr>
              <a:t>The first description of mankind in the Bible involves leadership</a:t>
            </a:r>
          </a:p>
          <a:p>
            <a:r>
              <a:rPr lang="en-US" sz="2400" dirty="0" smtClean="0">
                <a:solidFill>
                  <a:schemeClr val="bg1"/>
                </a:solidFill>
              </a:rPr>
              <a:t>God designed us to lead, to have authority and take dominion</a:t>
            </a:r>
          </a:p>
          <a:p>
            <a:r>
              <a:rPr lang="en-US" sz="2400" dirty="0" smtClean="0">
                <a:solidFill>
                  <a:schemeClr val="bg1"/>
                </a:solidFill>
              </a:rPr>
              <a:t>According to Genesis 1:26-31,  you and I were born to lead</a:t>
            </a:r>
          </a:p>
        </p:txBody>
      </p:sp>
      <p:sp>
        <p:nvSpPr>
          <p:cNvPr id="5" name="Content Placeholder 4"/>
          <p:cNvSpPr>
            <a:spLocks noGrp="1"/>
          </p:cNvSpPr>
          <p:nvPr>
            <p:ph sz="half" idx="2"/>
          </p:nvPr>
        </p:nvSpPr>
        <p:spPr/>
        <p:txBody>
          <a:bodyPr/>
          <a:lstStyle/>
          <a:p>
            <a:r>
              <a:rPr lang="en-US" sz="2400" i="1" dirty="0" smtClean="0">
                <a:solidFill>
                  <a:srgbClr val="FFFF99"/>
                </a:solidFill>
              </a:rPr>
              <a:t>“Then God said, ‘Let Us make every man in Our image, and in Our likeness; let them rule over the fish of the sea, over the birds of the air, and over the cattle, over all the earth and over every creeping thing that creeps on the earth.’” (Genesis 1:26)</a:t>
            </a:r>
            <a:endParaRPr lang="en-US" i="1" dirty="0" smtClean="0">
              <a:solidFill>
                <a:srgbClr val="FFFF99"/>
              </a:solidFill>
            </a:endParaRPr>
          </a:p>
        </p:txBody>
      </p:sp>
      <p:sp>
        <p:nvSpPr>
          <p:cNvPr id="3" name="Slide Number Placeholder 2"/>
          <p:cNvSpPr>
            <a:spLocks noGrp="1"/>
          </p:cNvSpPr>
          <p:nvPr>
            <p:ph type="sldNum" sz="quarter" idx="12"/>
          </p:nvPr>
        </p:nvSpPr>
        <p:spPr/>
        <p:txBody>
          <a:bodyPr/>
          <a:lstStyle/>
          <a:p>
            <a:pPr>
              <a:defRPr/>
            </a:pPr>
            <a:fld id="{5DC34706-0546-493E-923A-98A35F104A9E}" type="slidenum">
              <a:rPr lang="en-US" smtClean="0">
                <a:solidFill>
                  <a:srgbClr val="000000"/>
                </a:solidFill>
              </a:rPr>
              <a:pPr>
                <a:defRPr/>
              </a:pPr>
              <a:t>4</a:t>
            </a:fld>
            <a:endParaRPr lang="en-US">
              <a:solidFill>
                <a:srgbClr val="000000"/>
              </a:solidFill>
            </a:endParaRPr>
          </a:p>
        </p:txBody>
      </p:sp>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930710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0400" y="2286000"/>
            <a:ext cx="7772400" cy="4114800"/>
          </a:xfrm>
        </p:spPr>
        <p:txBody>
          <a:bodyPr/>
          <a:lstStyle/>
          <a:p>
            <a:pPr marL="0" lvl="0" indent="0" algn="ctr" eaLnBrk="1" hangingPunct="1">
              <a:spcBef>
                <a:spcPct val="0"/>
              </a:spcBef>
              <a:buNone/>
              <a:defRPr/>
            </a:pP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For more information about this course and other training resources:</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Contact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Global Teen Challenge at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GTC@Globaltc.org</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Or visit our training website at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iTeenChallenge.org </a:t>
            </a:r>
          </a:p>
          <a:p>
            <a:endParaRPr lang="en-US" dirty="0"/>
          </a:p>
        </p:txBody>
      </p:sp>
      <p:sp>
        <p:nvSpPr>
          <p:cNvPr id="5" name="Slide Number Placeholder 4"/>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40</a:t>
            </a:fld>
            <a:endParaRPr lang="en-US">
              <a:solidFill>
                <a:srgbClr val="00000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717951" y="381000"/>
            <a:ext cx="3657298" cy="2035896"/>
          </a:xfrm>
          <a:prstGeom prst="rect">
            <a:avLst/>
          </a:prstGeom>
        </p:spPr>
      </p:pic>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717819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8195" name="Content Placeholder 8"/>
          <p:cNvSpPr>
            <a:spLocks noGrp="1"/>
          </p:cNvSpPr>
          <p:nvPr>
            <p:ph idx="1"/>
          </p:nvPr>
        </p:nvSpPr>
        <p:spPr>
          <a:xfrm>
            <a:off x="685800" y="1981200"/>
            <a:ext cx="7772400" cy="1219200"/>
          </a:xfrm>
        </p:spPr>
        <p:txBody>
          <a:bodyPr/>
          <a:lstStyle/>
          <a:p>
            <a:pPr algn="ctr">
              <a:buFontTx/>
              <a:buNone/>
            </a:pPr>
            <a:r>
              <a:rPr lang="en-US" sz="1600" b="1" dirty="0" smtClean="0">
                <a:solidFill>
                  <a:schemeClr val="bg1"/>
                </a:solidFill>
              </a:rPr>
              <a:t>CHECK YOUR HEART</a:t>
            </a:r>
          </a:p>
          <a:p>
            <a:pPr>
              <a:buFontTx/>
              <a:buNone/>
            </a:pPr>
            <a:endParaRPr lang="en-US" sz="1600" b="1" dirty="0" smtClean="0">
              <a:solidFill>
                <a:schemeClr val="bg1"/>
              </a:solidFill>
            </a:endParaRPr>
          </a:p>
          <a:p>
            <a:pPr>
              <a:buFontTx/>
              <a:buNone/>
            </a:pPr>
            <a:r>
              <a:rPr lang="en-US" sz="1600" b="1" dirty="0" smtClean="0">
                <a:solidFill>
                  <a:schemeClr val="bg1"/>
                </a:solidFill>
              </a:rPr>
              <a:t>1. Being made in God’s image means we were created to________.</a:t>
            </a:r>
          </a:p>
          <a:p>
            <a:pPr>
              <a:buFontTx/>
              <a:buNone/>
            </a:pPr>
            <a:endParaRPr lang="en-US" sz="1600" dirty="0" smtClean="0">
              <a:solidFill>
                <a:schemeClr val="bg1"/>
              </a:solidFill>
            </a:endParaRPr>
          </a:p>
          <a:p>
            <a:pPr>
              <a:buFontTx/>
              <a:buNone/>
            </a:pPr>
            <a:endParaRPr lang="en-US" sz="1600" dirty="0" smtClean="0">
              <a:solidFill>
                <a:schemeClr val="bg1"/>
              </a:solidFill>
            </a:endParaRPr>
          </a:p>
          <a:p>
            <a:pPr>
              <a:buFontTx/>
              <a:buNone/>
            </a:pPr>
            <a:endParaRPr lang="en-US" sz="1600" dirty="0" smtClean="0">
              <a:solidFill>
                <a:schemeClr val="bg1"/>
              </a:solidFill>
            </a:endParaRPr>
          </a:p>
        </p:txBody>
      </p:sp>
      <p:sp>
        <p:nvSpPr>
          <p:cNvPr id="6" name="TextBox 5"/>
          <p:cNvSpPr txBox="1">
            <a:spLocks noChangeArrowheads="1"/>
          </p:cNvSpPr>
          <p:nvPr/>
        </p:nvSpPr>
        <p:spPr bwMode="auto">
          <a:xfrm>
            <a:off x="6172200" y="2438400"/>
            <a:ext cx="10668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99"/>
                </a:solidFill>
              </a:rPr>
              <a:t>LEAD</a:t>
            </a:r>
          </a:p>
        </p:txBody>
      </p:sp>
      <p:sp>
        <p:nvSpPr>
          <p:cNvPr id="7" name="TextBox 6"/>
          <p:cNvSpPr txBox="1">
            <a:spLocks noChangeArrowheads="1"/>
          </p:cNvSpPr>
          <p:nvPr/>
        </p:nvSpPr>
        <p:spPr bwMode="auto">
          <a:xfrm>
            <a:off x="685800" y="3276600"/>
            <a:ext cx="6629400" cy="26776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sz="2800" dirty="0">
                <a:solidFill>
                  <a:srgbClr val="FFFFFF"/>
                </a:solidFill>
              </a:rPr>
              <a:t>According to verse 26, we are made in God’s image. What does this mean? One clue is found in the next phrase: “and let them rule.” Part of what it means to be like God is knowing we were fashioned to lead and rule.</a:t>
            </a:r>
            <a:endParaRPr lang="en-US" sz="2800" b="1" dirty="0">
              <a:solidFill>
                <a:srgbClr val="FFFFFF"/>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5</a:t>
            </a:fld>
            <a:endParaRPr lang="en-US">
              <a:solidFill>
                <a:srgbClr val="000000"/>
              </a:solidFill>
            </a:endParaRPr>
          </a:p>
        </p:txBody>
      </p:sp>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15270912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 calcmode="lin" valueType="num">
                                      <p:cBhvr additive="base">
                                        <p:cTn id="1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7"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9219" name="Content Placeholder 8"/>
          <p:cNvSpPr>
            <a:spLocks noGrp="1"/>
          </p:cNvSpPr>
          <p:nvPr>
            <p:ph idx="1"/>
          </p:nvPr>
        </p:nvSpPr>
        <p:spPr>
          <a:xfrm>
            <a:off x="685800" y="1981200"/>
            <a:ext cx="7772400" cy="1143000"/>
          </a:xfrm>
        </p:spPr>
        <p:txBody>
          <a:bodyPr/>
          <a:lstStyle/>
          <a:p>
            <a:pPr algn="ctr">
              <a:buFontTx/>
              <a:buNone/>
            </a:pPr>
            <a:r>
              <a:rPr lang="en-US" sz="1600" b="1" smtClean="0">
                <a:solidFill>
                  <a:schemeClr val="bg1"/>
                </a:solidFill>
              </a:rPr>
              <a:t>CHECK YOUR HEART</a:t>
            </a:r>
          </a:p>
          <a:p>
            <a:pPr>
              <a:buFontTx/>
              <a:buNone/>
            </a:pPr>
            <a:endParaRPr lang="en-US" sz="1600" b="1" smtClean="0">
              <a:solidFill>
                <a:schemeClr val="bg1"/>
              </a:solidFill>
            </a:endParaRPr>
          </a:p>
          <a:p>
            <a:pPr>
              <a:buFontTx/>
              <a:buNone/>
            </a:pPr>
            <a:r>
              <a:rPr lang="en-US" sz="1600" b="1" smtClean="0">
                <a:solidFill>
                  <a:schemeClr val="bg1"/>
                </a:solidFill>
              </a:rPr>
              <a:t>2. God gave humans ________________ over the whole earth.</a:t>
            </a:r>
          </a:p>
          <a:p>
            <a:endParaRPr lang="en-US" sz="1600" smtClean="0">
              <a:solidFill>
                <a:schemeClr val="bg1"/>
              </a:solidFill>
            </a:endParaRPr>
          </a:p>
        </p:txBody>
      </p:sp>
      <p:sp>
        <p:nvSpPr>
          <p:cNvPr id="6" name="TextBox 5"/>
          <p:cNvSpPr txBox="1">
            <a:spLocks noChangeArrowheads="1"/>
          </p:cNvSpPr>
          <p:nvPr/>
        </p:nvSpPr>
        <p:spPr bwMode="auto">
          <a:xfrm>
            <a:off x="2819400" y="2438400"/>
            <a:ext cx="19812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99"/>
                </a:solidFill>
              </a:rPr>
              <a:t>AUTHORITY</a:t>
            </a:r>
          </a:p>
        </p:txBody>
      </p:sp>
      <p:sp>
        <p:nvSpPr>
          <p:cNvPr id="5" name="TextBox 4"/>
          <p:cNvSpPr txBox="1">
            <a:spLocks noChangeArrowheads="1"/>
          </p:cNvSpPr>
          <p:nvPr/>
        </p:nvSpPr>
        <p:spPr bwMode="auto">
          <a:xfrm>
            <a:off x="685800" y="3429000"/>
            <a:ext cx="6400800" cy="26776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dirty="0">
                <a:solidFill>
                  <a:srgbClr val="FFFFFF"/>
                </a:solidFill>
              </a:rPr>
              <a:t>We should be comfortable with two positions. The first position is being under God’s authority. The second position is being in authority over the world. God has given us this calling. We must discover what it means to lead like God does.</a:t>
            </a:r>
            <a:endParaRPr lang="en-US" b="1" dirty="0">
              <a:solidFill>
                <a:srgbClr val="FFFFFF"/>
              </a:solidFill>
            </a:endParaRPr>
          </a:p>
          <a:p>
            <a:pPr eaLnBrk="0" fontAlgn="base" hangingPunct="0">
              <a:spcBef>
                <a:spcPct val="0"/>
              </a:spcBef>
              <a:spcAft>
                <a:spcPct val="0"/>
              </a:spcAft>
            </a:pPr>
            <a:endParaRPr lang="en-US" dirty="0">
              <a:solidFill>
                <a:srgbClr val="000000"/>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6</a:t>
            </a:fld>
            <a:endParaRPr lang="en-US">
              <a:solidFill>
                <a:srgbClr val="000000"/>
              </a:solidFill>
            </a:endParaRPr>
          </a:p>
        </p:txBody>
      </p:sp>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9880443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5"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10243" name="Content Placeholder 8"/>
          <p:cNvSpPr>
            <a:spLocks noGrp="1"/>
          </p:cNvSpPr>
          <p:nvPr>
            <p:ph idx="1"/>
          </p:nvPr>
        </p:nvSpPr>
        <p:spPr>
          <a:xfrm>
            <a:off x="685800" y="1981200"/>
            <a:ext cx="7772400" cy="1143000"/>
          </a:xfrm>
        </p:spPr>
        <p:txBody>
          <a:bodyPr/>
          <a:lstStyle/>
          <a:p>
            <a:pPr algn="ctr">
              <a:buFontTx/>
              <a:buNone/>
            </a:pPr>
            <a:r>
              <a:rPr lang="en-US" sz="1600" b="1" smtClean="0">
                <a:solidFill>
                  <a:schemeClr val="bg1"/>
                </a:solidFill>
              </a:rPr>
              <a:t>CHECK YOUR HEART</a:t>
            </a:r>
          </a:p>
          <a:p>
            <a:pPr>
              <a:buFontTx/>
              <a:buNone/>
            </a:pPr>
            <a:endParaRPr lang="en-US" sz="1600" b="1" smtClean="0">
              <a:solidFill>
                <a:schemeClr val="bg1"/>
              </a:solidFill>
            </a:endParaRPr>
          </a:p>
          <a:p>
            <a:pPr>
              <a:buFontTx/>
              <a:buNone/>
            </a:pPr>
            <a:r>
              <a:rPr lang="en-US" sz="1600" b="1" smtClean="0">
                <a:solidFill>
                  <a:schemeClr val="bg1"/>
                </a:solidFill>
              </a:rPr>
              <a:t>3. If God told us to rule, we must have the __________ to do it.</a:t>
            </a:r>
            <a:endParaRPr lang="en-US" sz="1600" smtClean="0">
              <a:solidFill>
                <a:schemeClr val="bg1"/>
              </a:solidFill>
            </a:endParaRPr>
          </a:p>
        </p:txBody>
      </p:sp>
      <p:sp>
        <p:nvSpPr>
          <p:cNvPr id="6" name="TextBox 5"/>
          <p:cNvSpPr txBox="1">
            <a:spLocks noChangeArrowheads="1"/>
          </p:cNvSpPr>
          <p:nvPr/>
        </p:nvSpPr>
        <p:spPr bwMode="auto">
          <a:xfrm>
            <a:off x="4800600" y="2438400"/>
            <a:ext cx="13716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a:solidFill>
                  <a:srgbClr val="FFFF99"/>
                </a:solidFill>
              </a:rPr>
              <a:t>ABILITY</a:t>
            </a:r>
          </a:p>
        </p:txBody>
      </p:sp>
      <p:sp>
        <p:nvSpPr>
          <p:cNvPr id="5" name="TextBox 4"/>
          <p:cNvSpPr txBox="1">
            <a:spLocks noChangeArrowheads="1"/>
          </p:cNvSpPr>
          <p:nvPr/>
        </p:nvSpPr>
        <p:spPr bwMode="auto">
          <a:xfrm>
            <a:off x="685800" y="3429000"/>
            <a:ext cx="7924800" cy="1938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0" fontAlgn="base" hangingPunct="0">
              <a:spcBef>
                <a:spcPct val="0"/>
              </a:spcBef>
              <a:spcAft>
                <a:spcPct val="0"/>
              </a:spcAft>
            </a:pPr>
            <a:r>
              <a:rPr lang="en-US" dirty="0">
                <a:solidFill>
                  <a:srgbClr val="FFFFFF"/>
                </a:solidFill>
              </a:rPr>
              <a:t>God never commands us to do anything without enabling us to do it. You and I have the ability to lead because God created us and commanded us to do so. Based on your gifts and personality, you have the ability to lead in some area.</a:t>
            </a:r>
            <a:endParaRPr lang="en-US" sz="3600" dirty="0">
              <a:solidFill>
                <a:srgbClr val="FFFFFF"/>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7</a:t>
            </a:fld>
            <a:endParaRPr lang="en-US">
              <a:solidFill>
                <a:srgbClr val="000000"/>
              </a:solidFill>
            </a:endParaRPr>
          </a:p>
        </p:txBody>
      </p:sp>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28113759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5"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11267" name="Content Placeholder 8"/>
          <p:cNvSpPr>
            <a:spLocks noGrp="1"/>
          </p:cNvSpPr>
          <p:nvPr>
            <p:ph sz="half" idx="1"/>
          </p:nvPr>
        </p:nvSpPr>
        <p:spPr>
          <a:xfrm>
            <a:off x="685800" y="1981200"/>
            <a:ext cx="3810000" cy="1295400"/>
          </a:xfrm>
        </p:spPr>
        <p:txBody>
          <a:bodyPr/>
          <a:lstStyle/>
          <a:p>
            <a:pPr algn="ctr">
              <a:buFontTx/>
              <a:buNone/>
            </a:pPr>
            <a:r>
              <a:rPr lang="en-US" sz="1600" smtClean="0">
                <a:solidFill>
                  <a:schemeClr val="bg1"/>
                </a:solidFill>
              </a:rPr>
              <a:t>BEING SALT AND LIGHT</a:t>
            </a:r>
          </a:p>
          <a:p>
            <a:pPr>
              <a:buFontTx/>
              <a:buNone/>
            </a:pPr>
            <a:r>
              <a:rPr lang="en-US" sz="1600" smtClean="0">
                <a:solidFill>
                  <a:schemeClr val="bg1"/>
                </a:solidFill>
              </a:rPr>
              <a:t>In the New Testament, God confirms this calling to influence others. Look at Matthew 5:13-16:</a:t>
            </a:r>
          </a:p>
          <a:p>
            <a:pPr>
              <a:buFontTx/>
              <a:buNone/>
            </a:pPr>
            <a:endParaRPr lang="en-US" sz="1600" smtClean="0">
              <a:solidFill>
                <a:schemeClr val="bg1"/>
              </a:solidFill>
            </a:endParaRPr>
          </a:p>
        </p:txBody>
      </p:sp>
      <p:sp>
        <p:nvSpPr>
          <p:cNvPr id="5" name="Content Placeholder 4"/>
          <p:cNvSpPr>
            <a:spLocks noGrp="1"/>
          </p:cNvSpPr>
          <p:nvPr>
            <p:ph sz="half" idx="2"/>
          </p:nvPr>
        </p:nvSpPr>
        <p:spPr/>
        <p:txBody>
          <a:bodyPr/>
          <a:lstStyle/>
          <a:p>
            <a:pPr>
              <a:buFontTx/>
              <a:buNone/>
            </a:pPr>
            <a:r>
              <a:rPr lang="en-US" sz="1600" i="1" smtClean="0">
                <a:solidFill>
                  <a:srgbClr val="FFFF99"/>
                </a:solidFill>
              </a:rPr>
              <a:t>“You are the salt of the earth; but if the salt has become tasteless, how can it be made salty again? …You are the light of the world. A city set on a hill cannot be hidden. Nor do men light a lamp, and put it under a basket, but on a lamp stand; and it gives light to all who are in the house. So, let your light shine before men in such a way that they may see your good works, and glorify your Father who is in heaven.”</a:t>
            </a:r>
            <a:endParaRPr lang="en-US" sz="1600" smtClean="0">
              <a:solidFill>
                <a:srgbClr val="FFFF99"/>
              </a:solidFill>
            </a:endParaRPr>
          </a:p>
        </p:txBody>
      </p:sp>
      <p:sp>
        <p:nvSpPr>
          <p:cNvPr id="6" name="Content Placeholder 8"/>
          <p:cNvSpPr txBox="1">
            <a:spLocks/>
          </p:cNvSpPr>
          <p:nvPr/>
        </p:nvSpPr>
        <p:spPr bwMode="auto">
          <a:xfrm>
            <a:off x="762000" y="3429000"/>
            <a:ext cx="3810000" cy="2438400"/>
          </a:xfrm>
          <a:prstGeom prst="rect">
            <a:avLst/>
          </a:prstGeom>
          <a:noFill/>
          <a:ln w="9525">
            <a:noFill/>
            <a:miter lim="800000"/>
            <a:headEnd/>
            <a:tailEnd/>
          </a:ln>
        </p:spPr>
        <p:txBody>
          <a:bodyPr/>
          <a:lstStyle/>
          <a:p>
            <a:pPr eaLnBrk="0" fontAlgn="base" hangingPunct="0">
              <a:spcBef>
                <a:spcPct val="0"/>
              </a:spcBef>
              <a:spcAft>
                <a:spcPct val="0"/>
              </a:spcAft>
              <a:defRPr/>
            </a:pPr>
            <a:r>
              <a:rPr lang="en-US" sz="1600" dirty="0">
                <a:solidFill>
                  <a:srgbClr val="FFFFFF"/>
                </a:solidFill>
              </a:rPr>
              <a:t>Salt influences the food we eat. Light influences the homes in which we live. Jesus is calling us to embrace our calling to influence, and shine wherever we go. The Apostle Paul took this calling seriously when he said:</a:t>
            </a:r>
          </a:p>
          <a:p>
            <a:pPr eaLnBrk="0" fontAlgn="base" hangingPunct="0">
              <a:spcBef>
                <a:spcPct val="0"/>
              </a:spcBef>
              <a:spcAft>
                <a:spcPct val="0"/>
              </a:spcAft>
              <a:defRPr/>
            </a:pPr>
            <a:endParaRPr lang="en-US" sz="1600" dirty="0">
              <a:solidFill>
                <a:srgbClr val="FFFFFF"/>
              </a:solidFill>
            </a:endParaRPr>
          </a:p>
          <a:p>
            <a:pPr eaLnBrk="0" fontAlgn="base" hangingPunct="0">
              <a:spcBef>
                <a:spcPct val="0"/>
              </a:spcBef>
              <a:spcAft>
                <a:spcPct val="0"/>
              </a:spcAft>
              <a:defRPr/>
            </a:pPr>
            <a:r>
              <a:rPr lang="en-US" sz="1600" i="1" dirty="0">
                <a:solidFill>
                  <a:srgbClr val="FFFF99"/>
                </a:solidFill>
              </a:rPr>
              <a:t>“Therefore, knowing the fear of God, we persuade men…” (2 Corinthians 5:11)</a:t>
            </a:r>
            <a:endParaRPr lang="en-US" sz="1600" kern="0" dirty="0">
              <a:solidFill>
                <a:srgbClr val="FFFF99"/>
              </a:solidFill>
            </a:endParaRPr>
          </a:p>
        </p:txBody>
      </p:sp>
      <p:sp>
        <p:nvSpPr>
          <p:cNvPr id="3" name="Slide Number Placeholder 2"/>
          <p:cNvSpPr>
            <a:spLocks noGrp="1"/>
          </p:cNvSpPr>
          <p:nvPr>
            <p:ph type="sldNum" sz="quarter" idx="12"/>
          </p:nvPr>
        </p:nvSpPr>
        <p:spPr/>
        <p:txBody>
          <a:bodyPr/>
          <a:lstStyle/>
          <a:p>
            <a:pPr>
              <a:defRPr/>
            </a:pPr>
            <a:fld id="{5DC34706-0546-493E-923A-98A35F104A9E}" type="slidenum">
              <a:rPr lang="en-US" smtClean="0">
                <a:solidFill>
                  <a:srgbClr val="000000"/>
                </a:solidFill>
              </a:rPr>
              <a:pPr>
                <a:defRPr/>
              </a:pPr>
              <a:t>8</a:t>
            </a:fld>
            <a:endParaRPr lang="en-US">
              <a:solidFill>
                <a:srgbClr val="000000"/>
              </a:solidFill>
            </a:endParaRPr>
          </a:p>
        </p:txBody>
      </p:sp>
      <p:sp>
        <p:nvSpPr>
          <p:cNvPr id="8"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36690360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 calcmode="lin" valueType="num">
                                      <p:cBhvr additive="base">
                                        <p:cTn id="1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6"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7"/>
          <p:cNvSpPr>
            <a:spLocks noGrp="1"/>
          </p:cNvSpPr>
          <p:nvPr>
            <p:ph type="title"/>
          </p:nvPr>
        </p:nvSpPr>
        <p:spPr/>
        <p:txBody>
          <a:bodyPr/>
          <a:lstStyle/>
          <a:p>
            <a:r>
              <a:rPr lang="en-US" smtClean="0">
                <a:solidFill>
                  <a:srgbClr val="FFFFCC"/>
                </a:solidFill>
              </a:rPr>
              <a:t>God’s Call To Lead</a:t>
            </a:r>
            <a:br>
              <a:rPr lang="en-US" smtClean="0">
                <a:solidFill>
                  <a:srgbClr val="FFFFCC"/>
                </a:solidFill>
              </a:rPr>
            </a:br>
            <a:r>
              <a:rPr lang="en-US" sz="2000" smtClean="0">
                <a:solidFill>
                  <a:srgbClr val="FFFFCC"/>
                </a:solidFill>
              </a:rPr>
              <a:t>Why and How God Calls Us to Lead</a:t>
            </a:r>
            <a:endParaRPr lang="en-US" smtClean="0">
              <a:solidFill>
                <a:srgbClr val="FFFFCC"/>
              </a:solidFill>
            </a:endParaRPr>
          </a:p>
        </p:txBody>
      </p:sp>
      <p:sp>
        <p:nvSpPr>
          <p:cNvPr id="12291" name="Content Placeholder 8"/>
          <p:cNvSpPr>
            <a:spLocks noGrp="1"/>
          </p:cNvSpPr>
          <p:nvPr>
            <p:ph idx="1"/>
          </p:nvPr>
        </p:nvSpPr>
        <p:spPr/>
        <p:txBody>
          <a:bodyPr/>
          <a:lstStyle/>
          <a:p>
            <a:pPr>
              <a:buFontTx/>
              <a:buNone/>
            </a:pPr>
            <a:r>
              <a:rPr lang="en-US" sz="2000" b="1" dirty="0" smtClean="0">
                <a:solidFill>
                  <a:schemeClr val="bg1"/>
                </a:solidFill>
              </a:rPr>
              <a:t>Divine Permission to Lead</a:t>
            </a:r>
          </a:p>
          <a:p>
            <a:r>
              <a:rPr lang="en-US" sz="2000" dirty="0" smtClean="0">
                <a:solidFill>
                  <a:schemeClr val="bg1"/>
                </a:solidFill>
              </a:rPr>
              <a:t>Many of us feel like Moses did when he faced God at the burning bush, in Exodus 3-4</a:t>
            </a:r>
          </a:p>
          <a:p>
            <a:r>
              <a:rPr lang="en-US" sz="2000" dirty="0" smtClean="0">
                <a:solidFill>
                  <a:schemeClr val="bg1"/>
                </a:solidFill>
              </a:rPr>
              <a:t>He felt inadequate and unprepared to lead. But that’s what God called him to do. </a:t>
            </a:r>
          </a:p>
          <a:p>
            <a:r>
              <a:rPr lang="en-US" sz="2000" dirty="0" smtClean="0">
                <a:solidFill>
                  <a:schemeClr val="bg1"/>
                </a:solidFill>
              </a:rPr>
              <a:t>Many potential leaders in the Bible were afraid and ran from their call. God had to give them permission to do it.</a:t>
            </a:r>
          </a:p>
          <a:p>
            <a:r>
              <a:rPr lang="en-US" sz="2000" dirty="0" smtClean="0">
                <a:solidFill>
                  <a:schemeClr val="bg1"/>
                </a:solidFill>
              </a:rPr>
              <a:t>Most of us can list why we don’t lead effectively, just as Moses did.</a:t>
            </a:r>
          </a:p>
          <a:p>
            <a:r>
              <a:rPr lang="en-US" sz="2000" dirty="0" smtClean="0">
                <a:solidFill>
                  <a:schemeClr val="bg1"/>
                </a:solidFill>
              </a:rPr>
              <a:t>When God called him, he instantly had five excuses why he couldn’t lead. Notice how God responds to them.</a:t>
            </a: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9</a:t>
            </a:fld>
            <a:endParaRPr lang="en-US">
              <a:solidFill>
                <a:srgbClr val="000000"/>
              </a:solidFill>
            </a:endParaRP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a:t>
            </a:r>
            <a:r>
              <a:rPr lang="en-US" dirty="0" smtClean="0">
                <a:solidFill>
                  <a:schemeClr val="bg1"/>
                </a:solidFill>
              </a:rPr>
              <a:t>T102.03           iteenchallenge.org               </a:t>
            </a:r>
            <a:r>
              <a:rPr lang="en-US" dirty="0" smtClean="0">
                <a:solidFill>
                  <a:schemeClr val="bg1"/>
                </a:solidFill>
              </a:rPr>
              <a:t>01 </a:t>
            </a:r>
            <a:r>
              <a:rPr lang="en-US" dirty="0" smtClean="0">
                <a:solidFill>
                  <a:schemeClr val="bg1"/>
                </a:solidFill>
              </a:rPr>
              <a:t>- 2012</a:t>
            </a:r>
            <a:endParaRPr lang="en-US" dirty="0">
              <a:solidFill>
                <a:schemeClr val="bg1"/>
              </a:solidFill>
            </a:endParaRPr>
          </a:p>
        </p:txBody>
      </p:sp>
    </p:spTree>
    <p:extLst>
      <p:ext uri="{BB962C8B-B14F-4D97-AF65-F5344CB8AC3E}">
        <p14:creationId xmlns:p14="http://schemas.microsoft.com/office/powerpoint/2010/main" xmlns="" val="232634480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38c13194c9df4b4e341df175e6d9d7f27b8c75"/>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MS PGothic"/>
        <a:cs typeface=""/>
      </a:majorFont>
      <a:minorFont>
        <a:latin typeface="Arial"/>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MS PGothic"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3443</Words>
  <Application>Microsoft Office PowerPoint</Application>
  <PresentationFormat>On-screen Show (4:3)</PresentationFormat>
  <Paragraphs>402</Paragraphs>
  <Slides>40</Slides>
  <Notes>39</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Blank Presentation</vt:lpstr>
      <vt:lpstr>God’s Call To Lead Why and How God Calls Us to Lead  by EQUIP Ministries founded by John Maxwell </vt:lpstr>
      <vt:lpstr>God’s Call To Lead Why and How God Calls Us to Lead  by EQUIP Ministries founded by John Maxwell </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God’s Call To Lead Why and How God Calls Us to Lead</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Table of Contents</dc:title>
  <dc:creator>Gregg</dc:creator>
  <cp:lastModifiedBy>dave henry</cp:lastModifiedBy>
  <cp:revision>5</cp:revision>
  <dcterms:created xsi:type="dcterms:W3CDTF">2011-10-20T15:18:26Z</dcterms:created>
  <dcterms:modified xsi:type="dcterms:W3CDTF">2012-01-11T20:34:47Z</dcterms:modified>
</cp:coreProperties>
</file>