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298"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6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77C16FF-E37C-40D5-B7BC-A8C209F8CE66}"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7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B0EA776-34A1-4092-80F2-30A84697DEAB}"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80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13C8D99-FF98-4611-8986-B6ACDCF2A33C}"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9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AB1969F-005B-4EE4-81EA-AD19C7E68550}"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0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A1DA44D-D842-4BFA-BD35-6FFA3324FBF0}"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1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9384795-2962-400F-A1AC-F69A972ADD80}"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2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1945D05-E69E-403E-A5D7-C4EF02B6BFD4}"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3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8AB0CE8-D517-49A4-ACCF-2FEFEBB70481}"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4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AD30FDF-3C43-46A2-B89E-C5D34B8F5F4C}"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5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1FC9075-4075-49E6-86F5-A08B1A5012E6}"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7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E075579F-8DA4-406B-9F96-C7918A925535}" type="slidenum">
              <a:rPr lang="en-US" sz="1200" smtClean="0"/>
              <a:pPr/>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6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619AEE4-D8F7-4780-9B96-698E2455B86B}"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7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79269F3-93EE-4273-B285-4057F68DB18F}" type="slidenum">
              <a:rPr lang="en-US" sz="1200" smtClean="0"/>
              <a:pPr/>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8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27FDEF8-6A46-4CE4-9FD3-EE114CB5ADFE}"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9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7BE2F21-B336-4DDC-BC33-67DFE46CE072}"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0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83A733A-5912-46B3-9096-DB24562EBA2D}"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71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3C54B3F-3DD0-46F9-A33E-768E3BE63177}" type="slidenum">
              <a:rPr lang="en-US" sz="1200" smtClean="0"/>
              <a:pPr/>
              <a:t>25</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8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75A561C-CFFF-44C2-B56B-270770B20DBF}"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9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D65C1B8-0472-4D0A-9889-163962F77214}"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0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3CDCC41-16D6-4745-AA88-F9E06BBE5633}"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1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7A16CB6-D8B0-4C6A-9975-A0D6BA3692E1}"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2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95A0099-CCB8-475A-A50A-9093B27C005F}"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3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3C33077-6446-43F6-B069-1257F2D7CB5B}"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4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0E4276D-DCF1-4EA0-8D04-C0A3B76971C4}"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a:solidFill>
                  <a:srgbClr val="FFFFCC"/>
                </a:solidFill>
              </a:rPr>
              <a:t>Delegating Tasks and Developing People</a:t>
            </a:r>
            <a:r>
              <a:rPr lang="en-US" sz="2800" dirty="0">
                <a:solidFill>
                  <a:srgbClr val="FFFFCC"/>
                </a:solidFill>
              </a:rPr>
              <a:t/>
            </a:r>
            <a:br>
              <a:rPr lang="en-US" sz="2800" dirty="0">
                <a:solidFill>
                  <a:srgbClr val="FFFFCC"/>
                </a:solidFill>
              </a:rPr>
            </a:br>
            <a:r>
              <a:rPr lang="en-US" sz="2800" dirty="0">
                <a:solidFill>
                  <a:srgbClr val="FFFFCC"/>
                </a:solidFill>
              </a:rPr>
              <a:t>Moving From Addition to Multiplication</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a:solidFill>
                  <a:schemeClr val="bg1"/>
                </a:solidFill>
              </a:rPr>
              <a:t>106.02</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77827" name="Content Placeholder 8"/>
          <p:cNvSpPr>
            <a:spLocks noGrp="1"/>
          </p:cNvSpPr>
          <p:nvPr>
            <p:ph idx="1"/>
          </p:nvPr>
        </p:nvSpPr>
        <p:spPr>
          <a:xfrm>
            <a:off x="685800" y="2286000"/>
            <a:ext cx="7772400" cy="3810000"/>
          </a:xfrm>
        </p:spPr>
        <p:txBody>
          <a:bodyPr/>
          <a:lstStyle/>
          <a:p>
            <a:pPr algn="ctr">
              <a:buFontTx/>
              <a:buNone/>
            </a:pPr>
            <a:r>
              <a:rPr lang="en-US" sz="2400" b="1" smtClean="0">
                <a:solidFill>
                  <a:schemeClr val="bg1"/>
                </a:solidFill>
              </a:rPr>
              <a:t>Why Leaders (Pastors) Fail to Develop People</a:t>
            </a:r>
          </a:p>
          <a:p>
            <a:pPr>
              <a:buFontTx/>
              <a:buAutoNum type="arabicPeriod"/>
            </a:pPr>
            <a:endParaRPr lang="en-US" sz="2000" smtClean="0">
              <a:solidFill>
                <a:schemeClr val="bg1"/>
              </a:solidFill>
            </a:endParaRPr>
          </a:p>
          <a:p>
            <a:pPr>
              <a:buFontTx/>
              <a:buAutoNum type="arabicPeriod"/>
            </a:pPr>
            <a:r>
              <a:rPr lang="en-US" sz="2000" smtClean="0">
                <a:solidFill>
                  <a:schemeClr val="bg1"/>
                </a:solidFill>
              </a:rPr>
              <a:t>They realize that equipping people is hard work.</a:t>
            </a:r>
          </a:p>
          <a:p>
            <a:pPr>
              <a:buFontTx/>
              <a:buAutoNum type="arabicPeriod"/>
            </a:pPr>
            <a:r>
              <a:rPr lang="en-US" sz="2000" smtClean="0">
                <a:solidFill>
                  <a:schemeClr val="bg1"/>
                </a:solidFill>
              </a:rPr>
              <a:t>They are insecure or have a poor self-image.</a:t>
            </a:r>
          </a:p>
          <a:p>
            <a:pPr>
              <a:buFontTx/>
              <a:buAutoNum type="arabicPeriod"/>
            </a:pPr>
            <a:r>
              <a:rPr lang="en-US" sz="2000" smtClean="0">
                <a:solidFill>
                  <a:schemeClr val="bg1"/>
                </a:solidFill>
              </a:rPr>
              <a:t>They feel they are the only one that is qualified to do it.</a:t>
            </a:r>
          </a:p>
          <a:p>
            <a:pPr>
              <a:buFontTx/>
              <a:buAutoNum type="arabicPeriod"/>
            </a:pPr>
            <a:r>
              <a:rPr lang="en-US" sz="2000" smtClean="0">
                <a:solidFill>
                  <a:schemeClr val="bg1"/>
                </a:solidFill>
              </a:rPr>
              <a:t>They don't trust others.</a:t>
            </a:r>
          </a:p>
          <a:p>
            <a:pPr>
              <a:buFontTx/>
              <a:buAutoNum type="arabicPeriod"/>
            </a:pPr>
            <a:r>
              <a:rPr lang="en-US" sz="2000" smtClean="0">
                <a:solidFill>
                  <a:schemeClr val="bg1"/>
                </a:solidFill>
              </a:rPr>
              <a:t>They have bad habits and an unbiblical perspective.</a:t>
            </a:r>
          </a:p>
          <a:p>
            <a:pPr>
              <a:buFontTx/>
              <a:buAutoNum type="arabicPeriod"/>
            </a:pPr>
            <a:r>
              <a:rPr lang="en-US" sz="2000" smtClean="0">
                <a:solidFill>
                  <a:schemeClr val="bg1"/>
                </a:solidFill>
              </a:rPr>
              <a:t>They have a low belief in people.</a:t>
            </a:r>
          </a:p>
          <a:p>
            <a:pPr>
              <a:buFontTx/>
              <a:buAutoNum type="arabicPeriod"/>
            </a:pPr>
            <a:r>
              <a:rPr lang="en-US" sz="2000" smtClean="0">
                <a:solidFill>
                  <a:schemeClr val="bg1"/>
                </a:solidFill>
              </a:rPr>
              <a:t>They don't know how to train others.</a:t>
            </a:r>
          </a:p>
          <a:p>
            <a:pPr>
              <a:buFontTx/>
              <a:buAutoNum type="arabicPeriod"/>
            </a:pPr>
            <a:r>
              <a:rPr lang="en-US" sz="2000" smtClean="0">
                <a:solidFill>
                  <a:schemeClr val="bg1"/>
                </a:solidFill>
              </a:rPr>
              <a:t>It is easier to lead followers than leaders.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1002264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78851" name="Content Placeholder 8"/>
          <p:cNvSpPr>
            <a:spLocks noGrp="1"/>
          </p:cNvSpPr>
          <p:nvPr>
            <p:ph sz="half" idx="1"/>
          </p:nvPr>
        </p:nvSpPr>
        <p:spPr/>
        <p:txBody>
          <a:bodyPr/>
          <a:lstStyle/>
          <a:p>
            <a:r>
              <a:rPr lang="en-US" sz="1600" smtClean="0">
                <a:solidFill>
                  <a:schemeClr val="bg1"/>
                </a:solidFill>
              </a:rPr>
              <a:t>Developing others will take energy, time, and careful planning. It is a proactive way of leading, rather than the reactive way many leaders unfortunately run their organization.</a:t>
            </a:r>
          </a:p>
          <a:p>
            <a:r>
              <a:rPr lang="en-US" sz="1600" smtClean="0">
                <a:solidFill>
                  <a:schemeClr val="bg1"/>
                </a:solidFill>
              </a:rPr>
              <a:t>It will also mean that, as a leader, you will need to allow others to share ownership of the work you are doing. This requires a belief and trust in others and the ability to relinquish control. However, if you commit to equipping people, you will find Jethro’s promise to be true in your life and leadership.</a:t>
            </a:r>
            <a:endParaRPr lang="en-US" sz="1400" smtClean="0">
              <a:solidFill>
                <a:schemeClr val="bg1"/>
              </a:solidFill>
            </a:endParaRPr>
          </a:p>
        </p:txBody>
      </p:sp>
      <p:pic>
        <p:nvPicPr>
          <p:cNvPr id="78852" name="Picture 6" descr="http://www.fancyamortgage.co.uk/Page_Category_Images/sharedownershipmortgage-x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514600"/>
            <a:ext cx="4048125"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859442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79875" name="Content Placeholder 8"/>
          <p:cNvSpPr>
            <a:spLocks noGrp="1"/>
          </p:cNvSpPr>
          <p:nvPr>
            <p:ph idx="1"/>
          </p:nvPr>
        </p:nvSpPr>
        <p:spPr>
          <a:xfrm>
            <a:off x="685800" y="2286000"/>
            <a:ext cx="7772400" cy="3810000"/>
          </a:xfrm>
        </p:spPr>
        <p:txBody>
          <a:bodyPr/>
          <a:lstStyle/>
          <a:p>
            <a:pPr>
              <a:buFontTx/>
              <a:buNone/>
            </a:pPr>
            <a:r>
              <a:rPr lang="en-US" sz="2000" b="1" smtClean="0">
                <a:solidFill>
                  <a:schemeClr val="bg1"/>
                </a:solidFill>
              </a:rPr>
              <a:t>Question: </a:t>
            </a:r>
            <a:r>
              <a:rPr lang="en-US" sz="2000" smtClean="0">
                <a:solidFill>
                  <a:schemeClr val="bg1"/>
                </a:solidFill>
              </a:rPr>
              <a:t>Do you find it difficult to equip other people and delegate tasks? Why?</a:t>
            </a:r>
          </a:p>
          <a:p>
            <a:r>
              <a:rPr lang="en-US" sz="2000" smtClean="0">
                <a:solidFill>
                  <a:schemeClr val="bg1"/>
                </a:solidFill>
              </a:rPr>
              <a:t>______________________________________________________________________________________________________</a:t>
            </a:r>
          </a:p>
          <a:p>
            <a:endParaRPr lang="en-US" sz="2000" b="1" smtClean="0">
              <a:solidFill>
                <a:schemeClr val="bg1"/>
              </a:solidFill>
            </a:endParaRPr>
          </a:p>
          <a:p>
            <a:pPr>
              <a:buFontTx/>
              <a:buNone/>
            </a:pPr>
            <a:r>
              <a:rPr lang="en-US" sz="2000" b="1" smtClean="0">
                <a:solidFill>
                  <a:schemeClr val="bg1"/>
                </a:solidFill>
              </a:rPr>
              <a:t>Question: </a:t>
            </a:r>
            <a:r>
              <a:rPr lang="en-US" sz="2000" smtClean="0">
                <a:solidFill>
                  <a:schemeClr val="bg1"/>
                </a:solidFill>
              </a:rPr>
              <a:t>In what areas could you release control and equip someone to lead?</a:t>
            </a:r>
          </a:p>
          <a:p>
            <a:r>
              <a:rPr lang="en-US" sz="2000" smtClean="0">
                <a:solidFill>
                  <a:schemeClr val="bg1"/>
                </a:solidFill>
              </a:rPr>
              <a:t>______________________________________________________________________________________________________</a:t>
            </a:r>
            <a:endParaRPr lang="en-US" sz="18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2445522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192516" name="Content Placeholder 8"/>
          <p:cNvSpPr>
            <a:spLocks noGrp="1"/>
          </p:cNvSpPr>
          <p:nvPr>
            <p:ph idx="1"/>
          </p:nvPr>
        </p:nvSpPr>
        <p:spPr>
          <a:xfrm>
            <a:off x="685800" y="2286000"/>
            <a:ext cx="7772400" cy="3810000"/>
          </a:xfrm>
        </p:spPr>
        <p:txBody>
          <a:bodyPr/>
          <a:lstStyle/>
          <a:p>
            <a:pPr algn="ctr">
              <a:buFontTx/>
              <a:buNone/>
              <a:defRPr/>
            </a:pPr>
            <a:r>
              <a:rPr lang="en-US" sz="2000" b="1" dirty="0" smtClean="0">
                <a:solidFill>
                  <a:schemeClr val="bg1"/>
                </a:solidFill>
              </a:rPr>
              <a:t>How Do We Select People to Whom We Can Delegate Work?</a:t>
            </a:r>
          </a:p>
          <a:p>
            <a:pPr>
              <a:defRPr/>
            </a:pPr>
            <a:endParaRPr lang="en-US" sz="2000" dirty="0" smtClean="0">
              <a:solidFill>
                <a:schemeClr val="bg1"/>
              </a:solidFill>
            </a:endParaRPr>
          </a:p>
          <a:p>
            <a:pPr>
              <a:defRPr/>
            </a:pPr>
            <a:r>
              <a:rPr lang="en-US" sz="2000" dirty="0" smtClean="0">
                <a:solidFill>
                  <a:schemeClr val="bg1"/>
                </a:solidFill>
              </a:rPr>
              <a:t>This is an important question. Whom do we choose to equip? The answer may be found in Acts 6:1-4.</a:t>
            </a:r>
          </a:p>
          <a:p>
            <a:pPr lvl="1">
              <a:defRPr/>
            </a:pPr>
            <a:r>
              <a:rPr lang="en-US" sz="1600" i="1" dirty="0" smtClean="0">
                <a:solidFill>
                  <a:srgbClr val="FFFF99"/>
                </a:solidFill>
                <a:cs typeface="+mn-cs"/>
              </a:rPr>
              <a:t>“Now in those days, when the number of the disciples was multiplying, there arose a complaint against the Hebrews by the Hellenists, because their widows were neglected in the daily distribution. Then the twelve summoned the multitude of the disciples and said, ‘It is not desirable that we should leave the word of God and serve tables. Therefore, brethren, seek out from among you seven men of good reputation, full of the Holy Spirit and wisdom, whom we may appoint over this business; but we will give ourselves continually to prayer and to the ministry of the word.’”</a:t>
            </a:r>
            <a:endParaRPr lang="en-US" sz="1600" dirty="0" smtClean="0">
              <a:solidFill>
                <a:srgbClr val="FFFF99"/>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204218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81923"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How Do We Select People to Whom We Can Delegate Work?</a:t>
            </a:r>
          </a:p>
          <a:p>
            <a:endParaRPr lang="en-US" sz="1800" smtClean="0">
              <a:solidFill>
                <a:schemeClr val="bg1"/>
              </a:solidFill>
            </a:endParaRPr>
          </a:p>
          <a:p>
            <a:r>
              <a:rPr lang="en-US" sz="1800" smtClean="0">
                <a:solidFill>
                  <a:schemeClr val="bg1"/>
                </a:solidFill>
              </a:rPr>
              <a:t>Good leadership responds effectively to the need for more leaders and workers. In the early church, no one took a vote to determine the identity of these people. The apostles had specific qualifications in mind for the leaders they wanted; they chose men who were...</a:t>
            </a:r>
          </a:p>
          <a:p>
            <a:pPr lvl="1">
              <a:buFontTx/>
              <a:buAutoNum type="arabicPeriod"/>
            </a:pPr>
            <a:r>
              <a:rPr lang="en-US" sz="1600" smtClean="0">
                <a:solidFill>
                  <a:schemeClr val="bg1"/>
                </a:solidFill>
              </a:rPr>
              <a:t>Known from their sphere of influence – </a:t>
            </a:r>
            <a:r>
              <a:rPr lang="en-US" sz="1600" i="1" smtClean="0">
                <a:solidFill>
                  <a:schemeClr val="bg1"/>
                </a:solidFill>
              </a:rPr>
              <a:t>“seek out from among you.”</a:t>
            </a:r>
          </a:p>
          <a:p>
            <a:pPr lvl="1">
              <a:buFontTx/>
              <a:buAutoNum type="arabicPeriod"/>
            </a:pPr>
            <a:r>
              <a:rPr lang="en-US" sz="1600" smtClean="0">
                <a:solidFill>
                  <a:schemeClr val="bg1"/>
                </a:solidFill>
              </a:rPr>
              <a:t>Fellow believers – </a:t>
            </a:r>
            <a:r>
              <a:rPr lang="en-US" sz="1600" i="1" smtClean="0">
                <a:solidFill>
                  <a:schemeClr val="bg1"/>
                </a:solidFill>
              </a:rPr>
              <a:t>“brothers.”</a:t>
            </a:r>
          </a:p>
          <a:p>
            <a:pPr lvl="1">
              <a:buFontTx/>
              <a:buAutoNum type="arabicPeriod"/>
            </a:pPr>
            <a:r>
              <a:rPr lang="en-US" sz="1600" smtClean="0">
                <a:solidFill>
                  <a:schemeClr val="bg1"/>
                </a:solidFill>
              </a:rPr>
              <a:t>People who could serve on a team – </a:t>
            </a:r>
            <a:r>
              <a:rPr lang="en-US" sz="1600" i="1" smtClean="0">
                <a:solidFill>
                  <a:schemeClr val="bg1"/>
                </a:solidFill>
              </a:rPr>
              <a:t>“seven men.”</a:t>
            </a:r>
          </a:p>
          <a:p>
            <a:pPr lvl="1">
              <a:buFontTx/>
              <a:buAutoNum type="arabicPeriod"/>
            </a:pPr>
            <a:r>
              <a:rPr lang="en-US" sz="1600" smtClean="0">
                <a:solidFill>
                  <a:schemeClr val="bg1"/>
                </a:solidFill>
              </a:rPr>
              <a:t>Trusted among the people – </a:t>
            </a:r>
            <a:r>
              <a:rPr lang="en-US" sz="1600" i="1" smtClean="0">
                <a:solidFill>
                  <a:schemeClr val="bg1"/>
                </a:solidFill>
              </a:rPr>
              <a:t>“of good reputation.”</a:t>
            </a:r>
          </a:p>
          <a:p>
            <a:pPr lvl="1">
              <a:buFontTx/>
              <a:buAutoNum type="arabicPeriod"/>
            </a:pPr>
            <a:r>
              <a:rPr lang="en-US" sz="1600" smtClean="0">
                <a:solidFill>
                  <a:schemeClr val="bg1"/>
                </a:solidFill>
              </a:rPr>
              <a:t>Empowered for the task – </a:t>
            </a:r>
            <a:r>
              <a:rPr lang="en-US" sz="1600" i="1" smtClean="0">
                <a:solidFill>
                  <a:schemeClr val="bg1"/>
                </a:solidFill>
              </a:rPr>
              <a:t>“full of the Holy Spirit.”</a:t>
            </a:r>
          </a:p>
          <a:p>
            <a:pPr lvl="1">
              <a:buFontTx/>
              <a:buAutoNum type="arabicPeriod"/>
            </a:pPr>
            <a:r>
              <a:rPr lang="en-US" sz="1600" smtClean="0">
                <a:solidFill>
                  <a:schemeClr val="bg1"/>
                </a:solidFill>
              </a:rPr>
              <a:t>Competent and intelligent – </a:t>
            </a:r>
            <a:r>
              <a:rPr lang="en-US" sz="1600" i="1" smtClean="0">
                <a:solidFill>
                  <a:schemeClr val="bg1"/>
                </a:solidFill>
              </a:rPr>
              <a:t>“full of... wisdom.”</a:t>
            </a:r>
          </a:p>
          <a:p>
            <a:pPr lvl="1">
              <a:buFontTx/>
              <a:buAutoNum type="arabicPeriod"/>
            </a:pPr>
            <a:r>
              <a:rPr lang="en-US" sz="1600" smtClean="0">
                <a:solidFill>
                  <a:schemeClr val="bg1"/>
                </a:solidFill>
              </a:rPr>
              <a:t>Responsible – </a:t>
            </a:r>
            <a:r>
              <a:rPr lang="en-US" sz="1600" i="1" smtClean="0">
                <a:solidFill>
                  <a:schemeClr val="bg1"/>
                </a:solidFill>
              </a:rPr>
              <a:t>“whom we may appoint over this business.”</a:t>
            </a:r>
            <a:endParaRPr lang="en-US" sz="1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3663801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82947" name="Content Placeholder 8"/>
          <p:cNvSpPr>
            <a:spLocks noGrp="1"/>
          </p:cNvSpPr>
          <p:nvPr>
            <p:ph idx="1"/>
          </p:nvPr>
        </p:nvSpPr>
        <p:spPr>
          <a:xfrm>
            <a:off x="685800" y="2286000"/>
            <a:ext cx="7772400" cy="3810000"/>
          </a:xfrm>
        </p:spPr>
        <p:txBody>
          <a:bodyPr/>
          <a:lstStyle/>
          <a:p>
            <a:pPr algn="ctr">
              <a:buFontTx/>
              <a:buNone/>
            </a:pPr>
            <a:r>
              <a:rPr lang="en-US" sz="1600" b="1" smtClean="0">
                <a:solidFill>
                  <a:schemeClr val="bg1"/>
                </a:solidFill>
              </a:rPr>
              <a:t>How Do We Develop Others While We Delegate the Ministry?</a:t>
            </a:r>
          </a:p>
          <a:p>
            <a:pPr algn="ctr">
              <a:buFontTx/>
              <a:buNone/>
            </a:pPr>
            <a:endParaRPr lang="en-US" sz="1600" b="1" smtClean="0">
              <a:solidFill>
                <a:schemeClr val="bg1"/>
              </a:solidFill>
            </a:endParaRPr>
          </a:p>
          <a:p>
            <a:pPr>
              <a:buFontTx/>
              <a:buAutoNum type="arabicPeriod"/>
            </a:pPr>
            <a:r>
              <a:rPr lang="en-US" sz="1400" smtClean="0">
                <a:solidFill>
                  <a:schemeClr val="bg1"/>
                </a:solidFill>
              </a:rPr>
              <a:t>Know yourself. (Be familiar with the strengths you pass on to others in the work.)</a:t>
            </a:r>
          </a:p>
          <a:p>
            <a:pPr>
              <a:buFontTx/>
              <a:buAutoNum type="arabicPeriod"/>
            </a:pPr>
            <a:r>
              <a:rPr lang="en-US" sz="1400" smtClean="0">
                <a:solidFill>
                  <a:schemeClr val="bg1"/>
                </a:solidFill>
              </a:rPr>
              <a:t>Know the person you wish to develop. (Identify his or her strengths and weaknesses.)</a:t>
            </a:r>
          </a:p>
          <a:p>
            <a:pPr>
              <a:buFontTx/>
              <a:buAutoNum type="arabicPeriod"/>
            </a:pPr>
            <a:r>
              <a:rPr lang="en-US" sz="1400" smtClean="0">
                <a:solidFill>
                  <a:schemeClr val="bg1"/>
                </a:solidFill>
              </a:rPr>
              <a:t>Clearly define the assignments. (Don't leave anything in question; write it down.)</a:t>
            </a:r>
          </a:p>
          <a:p>
            <a:pPr>
              <a:buFontTx/>
              <a:buAutoNum type="arabicPeriod"/>
            </a:pPr>
            <a:r>
              <a:rPr lang="en-US" sz="1400" smtClean="0">
                <a:solidFill>
                  <a:schemeClr val="bg1"/>
                </a:solidFill>
              </a:rPr>
              <a:t>Teach the “why” behind the assignment. (Let them know why it is important.)</a:t>
            </a:r>
          </a:p>
          <a:p>
            <a:pPr>
              <a:buFontTx/>
              <a:buAutoNum type="arabicPeriod"/>
            </a:pPr>
            <a:r>
              <a:rPr lang="en-US" sz="1400" smtClean="0">
                <a:solidFill>
                  <a:schemeClr val="bg1"/>
                </a:solidFill>
              </a:rPr>
              <a:t>Discuss their growth process as you go. (Talk about how they will grow from it.)</a:t>
            </a:r>
          </a:p>
          <a:p>
            <a:pPr>
              <a:buFontTx/>
              <a:buAutoNum type="arabicPeriod"/>
            </a:pPr>
            <a:r>
              <a:rPr lang="en-US" sz="1400" smtClean="0">
                <a:solidFill>
                  <a:schemeClr val="bg1"/>
                </a:solidFill>
              </a:rPr>
              <a:t>Spend relational time with them. (Invest time when you are not talking about work.)</a:t>
            </a:r>
          </a:p>
          <a:p>
            <a:pPr>
              <a:buFontTx/>
              <a:buAutoNum type="arabicPeriod"/>
            </a:pPr>
            <a:r>
              <a:rPr lang="en-US" sz="1400" smtClean="0">
                <a:solidFill>
                  <a:schemeClr val="bg1"/>
                </a:solidFill>
              </a:rPr>
              <a:t>Allow them to watch you minister. (Let them observe and get feedback from you.)</a:t>
            </a:r>
          </a:p>
          <a:p>
            <a:pPr>
              <a:buFontTx/>
              <a:buAutoNum type="arabicPeriod"/>
            </a:pPr>
            <a:r>
              <a:rPr lang="en-US" sz="1400" smtClean="0">
                <a:solidFill>
                  <a:schemeClr val="bg1"/>
                </a:solidFill>
              </a:rPr>
              <a:t>Give them the resources and authority they need. (Provide the tools to do the job.)</a:t>
            </a:r>
          </a:p>
          <a:p>
            <a:pPr>
              <a:buFontTx/>
              <a:buAutoNum type="arabicPeriod"/>
            </a:pPr>
            <a:r>
              <a:rPr lang="en-US" sz="1400" smtClean="0">
                <a:solidFill>
                  <a:schemeClr val="bg1"/>
                </a:solidFill>
              </a:rPr>
              <a:t>Encourage them to journal during the process. (Help them interpret their growth.)</a:t>
            </a:r>
          </a:p>
          <a:p>
            <a:pPr>
              <a:buFontTx/>
              <a:buAutoNum type="arabicPeriod"/>
            </a:pPr>
            <a:r>
              <a:rPr lang="en-US" sz="1400" smtClean="0">
                <a:solidFill>
                  <a:schemeClr val="bg1"/>
                </a:solidFill>
              </a:rPr>
              <a:t>Hold them accountable for their ministry. (Get permission to keep them in line.)</a:t>
            </a:r>
          </a:p>
          <a:p>
            <a:pPr>
              <a:buFontTx/>
              <a:buAutoNum type="arabicPeriod"/>
            </a:pPr>
            <a:r>
              <a:rPr lang="en-US" sz="1400" smtClean="0">
                <a:solidFill>
                  <a:schemeClr val="bg1"/>
                </a:solidFill>
              </a:rPr>
              <a:t>Give them the freedom to fail. (Communicate that they can learn as they go.)</a:t>
            </a:r>
          </a:p>
          <a:p>
            <a:pPr>
              <a:buFontTx/>
              <a:buAutoNum type="arabicPeriod"/>
            </a:pPr>
            <a:r>
              <a:rPr lang="en-US" sz="1400" smtClean="0">
                <a:solidFill>
                  <a:schemeClr val="bg1"/>
                </a:solidFill>
              </a:rPr>
              <a:t>Debrief and affirm regularly. (Encourage them all along the way as they succeed.)</a:t>
            </a:r>
            <a:endParaRPr lang="en-US" sz="11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2808714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83971" name="Content Placeholder 8"/>
          <p:cNvSpPr>
            <a:spLocks noGrp="1"/>
          </p:cNvSpPr>
          <p:nvPr>
            <p:ph idx="1"/>
          </p:nvPr>
        </p:nvSpPr>
        <p:spPr>
          <a:xfrm>
            <a:off x="685800" y="2286000"/>
            <a:ext cx="7772400" cy="3810000"/>
          </a:xfrm>
        </p:spPr>
        <p:txBody>
          <a:bodyPr/>
          <a:lstStyle/>
          <a:p>
            <a:pPr algn="ctr">
              <a:buFontTx/>
              <a:buNone/>
            </a:pPr>
            <a:r>
              <a:rPr lang="en-US" sz="1600" b="1" smtClean="0">
                <a:solidFill>
                  <a:schemeClr val="bg1"/>
                </a:solidFill>
              </a:rPr>
              <a:t>What Would Jesus Do? (Luke 9:1-2)</a:t>
            </a:r>
          </a:p>
          <a:p>
            <a:pPr algn="ctr">
              <a:buFontTx/>
              <a:buNone/>
            </a:pPr>
            <a:endParaRPr lang="en-US" sz="1600" b="1" smtClean="0">
              <a:solidFill>
                <a:schemeClr val="bg1"/>
              </a:solidFill>
            </a:endParaRPr>
          </a:p>
          <a:p>
            <a:r>
              <a:rPr lang="en-US" sz="1600" i="1" smtClean="0">
                <a:solidFill>
                  <a:srgbClr val="FFFF99"/>
                </a:solidFill>
              </a:rPr>
              <a:t>“Then He called His twelve disciples together and gave them power and authority over all demons, and to cure diseases. He sent them to preach the kingdom of God and to heal the sick.”</a:t>
            </a:r>
          </a:p>
          <a:p>
            <a:endParaRPr lang="en-US" sz="1600" i="1" smtClean="0">
              <a:solidFill>
                <a:schemeClr val="bg1"/>
              </a:solidFill>
            </a:endParaRPr>
          </a:p>
          <a:p>
            <a:r>
              <a:rPr lang="en-US" sz="1600" smtClean="0">
                <a:solidFill>
                  <a:schemeClr val="bg1"/>
                </a:solidFill>
              </a:rPr>
              <a:t>We see in this passage that Jesus shared both responsibility and authority. To succeed in our mission, we must share both our work and power with a team. Jesus aimed to develop the disciples as He shared the work. He did not spend the majority of His time with the masses. He focused on training the disciples. By not spending equal time with everyone, but more time with those who were ready to be trained, Jesus was able to multiply His ministry in about three years.</a:t>
            </a:r>
            <a:endParaRPr lang="en-US" sz="11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2950308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84995" name="Content Placeholder 8"/>
          <p:cNvSpPr>
            <a:spLocks noGrp="1"/>
          </p:cNvSpPr>
          <p:nvPr>
            <p:ph idx="1"/>
          </p:nvPr>
        </p:nvSpPr>
        <p:spPr>
          <a:xfrm>
            <a:off x="685800" y="2286000"/>
            <a:ext cx="7772400" cy="3810000"/>
          </a:xfrm>
        </p:spPr>
        <p:txBody>
          <a:bodyPr/>
          <a:lstStyle/>
          <a:p>
            <a:pPr algn="ctr">
              <a:buFontTx/>
              <a:buNone/>
            </a:pPr>
            <a:r>
              <a:rPr lang="en-US" sz="2400" b="1" smtClean="0">
                <a:solidFill>
                  <a:schemeClr val="bg1"/>
                </a:solidFill>
              </a:rPr>
              <a:t>The Development Process</a:t>
            </a:r>
          </a:p>
          <a:p>
            <a:pPr>
              <a:buFontTx/>
              <a:buAutoNum type="arabicPeriod"/>
            </a:pPr>
            <a:endParaRPr lang="en-US" sz="1600" smtClean="0">
              <a:solidFill>
                <a:schemeClr val="bg1"/>
              </a:solidFill>
            </a:endParaRPr>
          </a:p>
          <a:p>
            <a:pPr>
              <a:buFontTx/>
              <a:buAutoNum type="arabicPeriod"/>
            </a:pPr>
            <a:r>
              <a:rPr lang="en-US" sz="2000" smtClean="0">
                <a:solidFill>
                  <a:schemeClr val="bg1"/>
                </a:solidFill>
              </a:rPr>
              <a:t>I do it while you watch.</a:t>
            </a:r>
          </a:p>
          <a:p>
            <a:pPr>
              <a:buFontTx/>
              <a:buAutoNum type="arabicPeriod"/>
            </a:pPr>
            <a:r>
              <a:rPr lang="en-US" sz="2000" smtClean="0">
                <a:solidFill>
                  <a:schemeClr val="bg1"/>
                </a:solidFill>
              </a:rPr>
              <a:t>We do it together.</a:t>
            </a:r>
          </a:p>
          <a:p>
            <a:pPr>
              <a:buFontTx/>
              <a:buAutoNum type="arabicPeriod"/>
            </a:pPr>
            <a:r>
              <a:rPr lang="en-US" sz="2000" smtClean="0">
                <a:solidFill>
                  <a:schemeClr val="bg1"/>
                </a:solidFill>
              </a:rPr>
              <a:t>You do it while I watch.</a:t>
            </a:r>
          </a:p>
          <a:p>
            <a:pPr>
              <a:buFontTx/>
              <a:buAutoNum type="arabicPeriod"/>
            </a:pPr>
            <a:r>
              <a:rPr lang="en-US" sz="2000" smtClean="0">
                <a:solidFill>
                  <a:schemeClr val="bg1"/>
                </a:solidFill>
              </a:rPr>
              <a:t>We evaluate.</a:t>
            </a:r>
          </a:p>
          <a:p>
            <a:pPr>
              <a:buFontTx/>
              <a:buAutoNum type="arabicPeriod"/>
            </a:pPr>
            <a:r>
              <a:rPr lang="en-US" sz="2000" smtClean="0">
                <a:solidFill>
                  <a:schemeClr val="bg1"/>
                </a:solidFill>
              </a:rPr>
              <a:t>You do it while another watches.</a:t>
            </a:r>
            <a:endParaRPr lang="en-US" sz="14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3294743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pic>
        <p:nvPicPr>
          <p:cNvPr id="860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048000"/>
            <a:ext cx="4238625"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nvGraphicFramePr>
        <p:xfrm>
          <a:off x="3048000" y="1981200"/>
          <a:ext cx="3276600" cy="838200"/>
        </p:xfrm>
        <a:graphic>
          <a:graphicData uri="http://schemas.openxmlformats.org/drawingml/2006/table">
            <a:tbl>
              <a:tblPr/>
              <a:tblGrid>
                <a:gridCol w="3276600"/>
              </a:tblGrid>
              <a:tr h="838200">
                <a:tc>
                  <a:txBody>
                    <a:bodyPr/>
                    <a:lstStyle/>
                    <a:p>
                      <a:pPr marL="0" marR="0" algn="ctr">
                        <a:lnSpc>
                          <a:spcPts val="2455"/>
                        </a:lnSpc>
                        <a:spcBef>
                          <a:spcPts val="0"/>
                        </a:spcBef>
                        <a:spcAft>
                          <a:spcPts val="0"/>
                        </a:spcAft>
                      </a:pPr>
                      <a:r>
                        <a:rPr lang="en-US" sz="1100" b="1" dirty="0">
                          <a:solidFill>
                            <a:schemeClr val="bg1"/>
                          </a:solidFill>
                          <a:latin typeface="KNFEM D+ Perpetua"/>
                          <a:ea typeface="Times New Roman"/>
                          <a:cs typeface="KNFEM D+ Perpetua"/>
                        </a:rPr>
                        <a:t>ADDITION LOOKS LIKE THIS: 1 + 1 = 2 MULTIPLICATION LOOKS LIKE THIS: </a:t>
                      </a:r>
                      <a:endParaRPr lang="en-US" sz="1200" dirty="0">
                        <a:solidFill>
                          <a:schemeClr val="bg1"/>
                        </a:solidFill>
                        <a:latin typeface="KNFEM D+ Perpetua"/>
                        <a:ea typeface="Times New Roman"/>
                        <a:cs typeface="KNFEM D+ Perpetua"/>
                      </a:endParaRPr>
                    </a:p>
                  </a:txBody>
                  <a:tcPr marL="0" marR="0" marT="0" marB="0">
                    <a:lnL>
                      <a:noFill/>
                    </a:lnL>
                    <a:lnR>
                      <a:noFill/>
                    </a:lnR>
                    <a:lnT>
                      <a:noFill/>
                    </a:lnT>
                    <a:lnB>
                      <a:noFill/>
                    </a:lnB>
                  </a:tcPr>
                </a:tc>
              </a:tr>
            </a:tbl>
          </a:graphicData>
        </a:graphic>
      </p:graphicFrame>
      <p:sp>
        <p:nvSpPr>
          <p:cNvPr id="86022" name="TextBox 6"/>
          <p:cNvSpPr txBox="1">
            <a:spLocks noChangeArrowheads="1"/>
          </p:cNvSpPr>
          <p:nvPr/>
        </p:nvSpPr>
        <p:spPr bwMode="auto">
          <a:xfrm>
            <a:off x="228600" y="2819400"/>
            <a:ext cx="1981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200" b="1">
                <a:solidFill>
                  <a:schemeClr val="bg1"/>
                </a:solidFill>
              </a:rPr>
              <a:t>The Truth about Developing People</a:t>
            </a:r>
          </a:p>
          <a:p>
            <a:endParaRPr lang="en-US" sz="1200" b="1">
              <a:solidFill>
                <a:schemeClr val="bg1"/>
              </a:solidFill>
            </a:endParaRPr>
          </a:p>
          <a:p>
            <a:r>
              <a:rPr lang="en-US" sz="1200">
                <a:solidFill>
                  <a:schemeClr val="bg1"/>
                </a:solidFill>
              </a:rPr>
              <a:t>Nearly every lasting movement in history endured because the first group of leaders</a:t>
            </a:r>
          </a:p>
          <a:p>
            <a:r>
              <a:rPr lang="en-US" sz="1200">
                <a:solidFill>
                  <a:schemeClr val="bg1"/>
                </a:solidFill>
              </a:rPr>
              <a:t>reproduced their leadership and values into a second generation of leaders. It became a</a:t>
            </a:r>
          </a:p>
          <a:p>
            <a:r>
              <a:rPr lang="en-US" sz="1200">
                <a:solidFill>
                  <a:schemeClr val="bg1"/>
                </a:solidFill>
              </a:rPr>
              <a:t>movement because it was about multiplication and not addition.</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3759677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87043" name="Content Placeholder 8"/>
          <p:cNvSpPr>
            <a:spLocks noGrp="1"/>
          </p:cNvSpPr>
          <p:nvPr>
            <p:ph idx="1"/>
          </p:nvPr>
        </p:nvSpPr>
        <p:spPr>
          <a:xfrm>
            <a:off x="685800" y="2286000"/>
            <a:ext cx="7772400" cy="3810000"/>
          </a:xfrm>
        </p:spPr>
        <p:txBody>
          <a:bodyPr/>
          <a:lstStyle/>
          <a:p>
            <a:pPr algn="ctr">
              <a:buFontTx/>
              <a:buNone/>
            </a:pPr>
            <a:r>
              <a:rPr lang="en-US" sz="1600" b="1" smtClean="0">
                <a:solidFill>
                  <a:schemeClr val="bg1"/>
                </a:solidFill>
              </a:rPr>
              <a:t>Developing Others While Delegating Work</a:t>
            </a:r>
          </a:p>
          <a:p>
            <a:endParaRPr lang="en-US" sz="1600" smtClean="0">
              <a:solidFill>
                <a:schemeClr val="bg1"/>
              </a:solidFill>
            </a:endParaRPr>
          </a:p>
          <a:p>
            <a:pPr>
              <a:buFontTx/>
              <a:buNone/>
            </a:pPr>
            <a:r>
              <a:rPr lang="en-US" sz="1600" smtClean="0">
                <a:solidFill>
                  <a:schemeClr val="bg1"/>
                </a:solidFill>
              </a:rPr>
              <a:t>There are several distinctions between a leader of leaders and a leader of followers.</a:t>
            </a:r>
          </a:p>
          <a:p>
            <a:pPr>
              <a:buFontTx/>
              <a:buNone/>
            </a:pPr>
            <a:endParaRPr lang="en-US" sz="1600" smtClean="0">
              <a:solidFill>
                <a:schemeClr val="bg1"/>
              </a:solidFill>
            </a:endParaRPr>
          </a:p>
          <a:p>
            <a:pPr>
              <a:buFontTx/>
              <a:buNone/>
            </a:pPr>
            <a:r>
              <a:rPr lang="en-US" sz="1600" smtClean="0">
                <a:solidFill>
                  <a:schemeClr val="bg1"/>
                </a:solidFill>
              </a:rPr>
              <a:t>_____________</a:t>
            </a:r>
          </a:p>
          <a:p>
            <a:pPr>
              <a:buFontTx/>
              <a:buNone/>
            </a:pPr>
            <a:r>
              <a:rPr lang="en-US" sz="1600" smtClean="0">
                <a:solidFill>
                  <a:schemeClr val="bg1"/>
                </a:solidFill>
              </a:rPr>
              <a:t>Leaders who develop Followers… _________________________.</a:t>
            </a:r>
          </a:p>
          <a:p>
            <a:pPr>
              <a:buFontTx/>
              <a:buNone/>
            </a:pPr>
            <a:r>
              <a:rPr lang="en-US" sz="1600" smtClean="0">
                <a:solidFill>
                  <a:schemeClr val="bg1"/>
                </a:solidFill>
              </a:rPr>
              <a:t>Leaders who develop Leaders… __________________________.</a:t>
            </a:r>
          </a:p>
          <a:p>
            <a:pPr>
              <a:buFontTx/>
              <a:buNone/>
            </a:pPr>
            <a:endParaRPr lang="en-US" sz="1600" smtClean="0">
              <a:solidFill>
                <a:schemeClr val="bg1"/>
              </a:solidFill>
            </a:endParaRPr>
          </a:p>
          <a:p>
            <a:pPr>
              <a:buFontTx/>
              <a:buNone/>
            </a:pPr>
            <a:r>
              <a:rPr lang="en-US" sz="1600" smtClean="0">
                <a:solidFill>
                  <a:schemeClr val="bg1"/>
                </a:solidFill>
              </a:rPr>
              <a:t>_____________</a:t>
            </a:r>
          </a:p>
          <a:p>
            <a:pPr>
              <a:buFontTx/>
              <a:buNone/>
            </a:pPr>
            <a:r>
              <a:rPr lang="en-US" sz="1600" smtClean="0">
                <a:solidFill>
                  <a:schemeClr val="bg1"/>
                </a:solidFill>
              </a:rPr>
              <a:t>Leaders who develop Followers… Focus on the _______________ of people.</a:t>
            </a:r>
          </a:p>
          <a:p>
            <a:pPr>
              <a:buFontTx/>
              <a:buNone/>
            </a:pPr>
            <a:r>
              <a:rPr lang="en-US" sz="1600" smtClean="0">
                <a:solidFill>
                  <a:schemeClr val="bg1"/>
                </a:solidFill>
              </a:rPr>
              <a:t>Leaders who develop Leaders… Focus on the _______________ of people.</a:t>
            </a:r>
            <a:endParaRPr lang="en-US" sz="1100" smtClean="0">
              <a:solidFill>
                <a:schemeClr val="bg1"/>
              </a:solidFill>
            </a:endParaRPr>
          </a:p>
        </p:txBody>
      </p:sp>
      <p:sp>
        <p:nvSpPr>
          <p:cNvPr id="4" name="TextBox 3"/>
          <p:cNvSpPr txBox="1">
            <a:spLocks noChangeArrowheads="1"/>
          </p:cNvSpPr>
          <p:nvPr/>
        </p:nvSpPr>
        <p:spPr bwMode="auto">
          <a:xfrm>
            <a:off x="762000" y="33528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Desire</a:t>
            </a:r>
          </a:p>
        </p:txBody>
      </p:sp>
      <p:sp>
        <p:nvSpPr>
          <p:cNvPr id="5" name="TextBox 4"/>
          <p:cNvSpPr txBox="1">
            <a:spLocks noChangeArrowheads="1"/>
          </p:cNvSpPr>
          <p:nvPr/>
        </p:nvSpPr>
        <p:spPr bwMode="auto">
          <a:xfrm>
            <a:off x="3886200" y="3733800"/>
            <a:ext cx="2667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need to be needed</a:t>
            </a:r>
            <a:endParaRPr lang="en-US" sz="2000">
              <a:solidFill>
                <a:srgbClr val="FFFFCC"/>
              </a:solidFill>
            </a:endParaRPr>
          </a:p>
        </p:txBody>
      </p:sp>
      <p:sp>
        <p:nvSpPr>
          <p:cNvPr id="6" name="TextBox 5"/>
          <p:cNvSpPr txBox="1">
            <a:spLocks noChangeArrowheads="1"/>
          </p:cNvSpPr>
          <p:nvPr/>
        </p:nvSpPr>
        <p:spPr bwMode="auto">
          <a:xfrm>
            <a:off x="3733800" y="40386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want to be succeeded</a:t>
            </a:r>
          </a:p>
        </p:txBody>
      </p:sp>
      <p:sp>
        <p:nvSpPr>
          <p:cNvPr id="7" name="TextBox 6"/>
          <p:cNvSpPr txBox="1">
            <a:spLocks noChangeArrowheads="1"/>
          </p:cNvSpPr>
          <p:nvPr/>
        </p:nvSpPr>
        <p:spPr bwMode="auto">
          <a:xfrm>
            <a:off x="762000" y="45720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Focus</a:t>
            </a:r>
          </a:p>
        </p:txBody>
      </p:sp>
      <p:sp>
        <p:nvSpPr>
          <p:cNvPr id="8" name="TextBox 7"/>
          <p:cNvSpPr txBox="1">
            <a:spLocks noChangeArrowheads="1"/>
          </p:cNvSpPr>
          <p:nvPr/>
        </p:nvSpPr>
        <p:spPr bwMode="auto">
          <a:xfrm>
            <a:off x="5105400" y="48768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weaknesses</a:t>
            </a:r>
          </a:p>
        </p:txBody>
      </p:sp>
      <p:sp>
        <p:nvSpPr>
          <p:cNvPr id="9" name="TextBox 8"/>
          <p:cNvSpPr txBox="1">
            <a:spLocks noChangeArrowheads="1"/>
          </p:cNvSpPr>
          <p:nvPr/>
        </p:nvSpPr>
        <p:spPr bwMode="auto">
          <a:xfrm>
            <a:off x="4876800" y="51816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strengths</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15787207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itle 7"/>
          <p:cNvSpPr>
            <a:spLocks noGrp="1"/>
          </p:cNvSpPr>
          <p:nvPr>
            <p:ph type="title"/>
          </p:nvPr>
        </p:nvSpPr>
        <p:spPr/>
        <p:txBody>
          <a:bodyPr/>
          <a:lstStyle/>
          <a:p>
            <a:r>
              <a:rPr lang="en-US" sz="3200" dirty="0" smtClean="0">
                <a:solidFill>
                  <a:srgbClr val="FFFFCC"/>
                </a:solidFill>
              </a:rPr>
              <a:t>Delegating Tasks and Developing People</a:t>
            </a:r>
            <a:r>
              <a:rPr lang="en-US" dirty="0" smtClean="0">
                <a:solidFill>
                  <a:srgbClr val="FFFFCC"/>
                </a:solidFill>
              </a:rPr>
              <a:t/>
            </a:r>
            <a:br>
              <a:rPr lang="en-US" dirty="0" smtClean="0">
                <a:solidFill>
                  <a:srgbClr val="FFFFCC"/>
                </a:solidFill>
              </a:rPr>
            </a:br>
            <a:r>
              <a:rPr lang="en-US" sz="2000" dirty="0" smtClean="0">
                <a:solidFill>
                  <a:srgbClr val="FFFFCC"/>
                </a:solidFill>
              </a:rPr>
              <a:t>Moving From Addition to Multiplication</a:t>
            </a:r>
            <a:endParaRPr lang="en-US" sz="3600" dirty="0" smtClean="0">
              <a:solidFill>
                <a:srgbClr val="FFFFCC"/>
              </a:solidFill>
            </a:endParaRPr>
          </a:p>
        </p:txBody>
      </p:sp>
      <p:sp>
        <p:nvSpPr>
          <p:cNvPr id="69636" name="Content Placeholder 8"/>
          <p:cNvSpPr>
            <a:spLocks noGrp="1"/>
          </p:cNvSpPr>
          <p:nvPr>
            <p:ph idx="1"/>
          </p:nvPr>
        </p:nvSpPr>
        <p:spPr>
          <a:xfrm>
            <a:off x="685800" y="2286000"/>
            <a:ext cx="7772400" cy="3810000"/>
          </a:xfrm>
        </p:spPr>
        <p:txBody>
          <a:bodyPr/>
          <a:lstStyle/>
          <a:p>
            <a:pPr algn="ctr">
              <a:buFontTx/>
              <a:buNone/>
            </a:pPr>
            <a:r>
              <a:rPr lang="en-US" sz="2800" i="1" smtClean="0">
                <a:solidFill>
                  <a:srgbClr val="FFFF99"/>
                </a:solidFill>
              </a:rPr>
              <a:t>“Then the twelve summoned the multitude of the disciples and said, 'It is not desirable that we should leave the word of God and serve tables. Therefore, brethren, seek out from among you seven men of good reputation, full of the Holy Spirit and wisdom, whom we may appoint over this business.'” </a:t>
            </a:r>
          </a:p>
          <a:p>
            <a:pPr algn="ctr">
              <a:buFontTx/>
              <a:buNone/>
            </a:pPr>
            <a:r>
              <a:rPr lang="en-US" sz="1400" i="1" smtClean="0">
                <a:solidFill>
                  <a:srgbClr val="FFFF99"/>
                </a:solidFill>
              </a:rPr>
              <a:t>(Acts 6:2-3)</a:t>
            </a:r>
            <a:endParaRPr lang="en-US" sz="2800" smtClean="0">
              <a:solidFill>
                <a:srgbClr val="FFFF99"/>
              </a:solidFill>
            </a:endParaRP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276995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88067" name="Content Placeholder 8"/>
          <p:cNvSpPr>
            <a:spLocks noGrp="1"/>
          </p:cNvSpPr>
          <p:nvPr>
            <p:ph idx="1"/>
          </p:nvPr>
        </p:nvSpPr>
        <p:spPr>
          <a:xfrm>
            <a:off x="685800" y="2286000"/>
            <a:ext cx="7772400" cy="3810000"/>
          </a:xfrm>
        </p:spPr>
        <p:txBody>
          <a:bodyPr/>
          <a:lstStyle/>
          <a:p>
            <a:pPr algn="ctr">
              <a:buFontTx/>
              <a:buNone/>
            </a:pPr>
            <a:r>
              <a:rPr lang="en-US" sz="1600" b="1" smtClean="0">
                <a:solidFill>
                  <a:schemeClr val="bg1"/>
                </a:solidFill>
              </a:rPr>
              <a:t>Developing Others While Delegating Work</a:t>
            </a:r>
          </a:p>
          <a:p>
            <a:endParaRPr lang="en-US" sz="1600" smtClean="0">
              <a:solidFill>
                <a:schemeClr val="bg1"/>
              </a:solidFill>
            </a:endParaRPr>
          </a:p>
          <a:p>
            <a:pPr>
              <a:buFontTx/>
              <a:buNone/>
            </a:pPr>
            <a:r>
              <a:rPr lang="en-US" sz="1600" smtClean="0">
                <a:solidFill>
                  <a:schemeClr val="bg1"/>
                </a:solidFill>
              </a:rPr>
              <a:t>There are several distinctions between a leader of leaders and a leader of followers.</a:t>
            </a:r>
          </a:p>
          <a:p>
            <a:pPr>
              <a:buFontTx/>
              <a:buNone/>
            </a:pPr>
            <a:endParaRPr lang="en-US" sz="1600" smtClean="0">
              <a:solidFill>
                <a:schemeClr val="bg1"/>
              </a:solidFill>
            </a:endParaRPr>
          </a:p>
          <a:p>
            <a:pPr>
              <a:buFontTx/>
              <a:buNone/>
            </a:pPr>
            <a:r>
              <a:rPr lang="en-US" sz="1600" smtClean="0">
                <a:solidFill>
                  <a:schemeClr val="bg1"/>
                </a:solidFill>
              </a:rPr>
              <a:t>_____________</a:t>
            </a:r>
          </a:p>
          <a:p>
            <a:pPr>
              <a:buFontTx/>
              <a:buNone/>
            </a:pPr>
            <a:r>
              <a:rPr lang="en-US" sz="1600" smtClean="0">
                <a:solidFill>
                  <a:schemeClr val="bg1"/>
                </a:solidFill>
              </a:rPr>
              <a:t>Leaders who develop Followers… devote effort to those with the most___________.</a:t>
            </a:r>
          </a:p>
          <a:p>
            <a:pPr>
              <a:buFontTx/>
              <a:buNone/>
            </a:pPr>
            <a:r>
              <a:rPr lang="en-US" sz="1600" smtClean="0">
                <a:solidFill>
                  <a:schemeClr val="bg1"/>
                </a:solidFill>
              </a:rPr>
              <a:t>Leaders who develop Leaders… devote effort to those with the most____________.</a:t>
            </a:r>
          </a:p>
          <a:p>
            <a:pPr>
              <a:buFontTx/>
              <a:buNone/>
            </a:pPr>
            <a:endParaRPr lang="en-US" sz="1600" smtClean="0">
              <a:solidFill>
                <a:schemeClr val="bg1"/>
              </a:solidFill>
            </a:endParaRPr>
          </a:p>
          <a:p>
            <a:pPr>
              <a:buFontTx/>
              <a:buNone/>
            </a:pPr>
            <a:r>
              <a:rPr lang="en-US" sz="1600" smtClean="0">
                <a:solidFill>
                  <a:schemeClr val="bg1"/>
                </a:solidFill>
              </a:rPr>
              <a:t>_____________</a:t>
            </a:r>
          </a:p>
          <a:p>
            <a:pPr>
              <a:buFontTx/>
              <a:buNone/>
            </a:pPr>
            <a:r>
              <a:rPr lang="en-US" sz="1600" smtClean="0">
                <a:solidFill>
                  <a:schemeClr val="bg1"/>
                </a:solidFill>
              </a:rPr>
              <a:t>Leaders who develop Followers… are _______________ leaders.</a:t>
            </a:r>
          </a:p>
          <a:p>
            <a:pPr>
              <a:buFontTx/>
              <a:buNone/>
            </a:pPr>
            <a:r>
              <a:rPr lang="en-US" sz="1600" smtClean="0">
                <a:solidFill>
                  <a:schemeClr val="bg1"/>
                </a:solidFill>
              </a:rPr>
              <a:t>Leaders who develop Leaders… are _______________ leaders.</a:t>
            </a:r>
            <a:endParaRPr lang="en-US" sz="1100" smtClean="0">
              <a:solidFill>
                <a:schemeClr val="bg1"/>
              </a:solidFill>
            </a:endParaRPr>
          </a:p>
        </p:txBody>
      </p:sp>
      <p:sp>
        <p:nvSpPr>
          <p:cNvPr id="4" name="TextBox 3"/>
          <p:cNvSpPr txBox="1">
            <a:spLocks noChangeArrowheads="1"/>
          </p:cNvSpPr>
          <p:nvPr/>
        </p:nvSpPr>
        <p:spPr bwMode="auto">
          <a:xfrm>
            <a:off x="762000" y="33528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Priorities</a:t>
            </a:r>
          </a:p>
        </p:txBody>
      </p:sp>
      <p:sp>
        <p:nvSpPr>
          <p:cNvPr id="5" name="TextBox 4"/>
          <p:cNvSpPr txBox="1">
            <a:spLocks noChangeArrowheads="1"/>
          </p:cNvSpPr>
          <p:nvPr/>
        </p:nvSpPr>
        <p:spPr bwMode="auto">
          <a:xfrm>
            <a:off x="7010400" y="3733800"/>
            <a:ext cx="2667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needs</a:t>
            </a:r>
            <a:endParaRPr lang="en-US" sz="2000">
              <a:solidFill>
                <a:srgbClr val="FFFFCC"/>
              </a:solidFill>
            </a:endParaRPr>
          </a:p>
        </p:txBody>
      </p:sp>
      <p:sp>
        <p:nvSpPr>
          <p:cNvPr id="6" name="TextBox 5"/>
          <p:cNvSpPr txBox="1">
            <a:spLocks noChangeArrowheads="1"/>
          </p:cNvSpPr>
          <p:nvPr/>
        </p:nvSpPr>
        <p:spPr bwMode="auto">
          <a:xfrm>
            <a:off x="6934200" y="40386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potential</a:t>
            </a:r>
          </a:p>
        </p:txBody>
      </p:sp>
      <p:sp>
        <p:nvSpPr>
          <p:cNvPr id="7" name="TextBox 6"/>
          <p:cNvSpPr txBox="1">
            <a:spLocks noChangeArrowheads="1"/>
          </p:cNvSpPr>
          <p:nvPr/>
        </p:nvSpPr>
        <p:spPr bwMode="auto">
          <a:xfrm>
            <a:off x="762000" y="45720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Abilities</a:t>
            </a:r>
          </a:p>
        </p:txBody>
      </p:sp>
      <p:sp>
        <p:nvSpPr>
          <p:cNvPr id="8" name="TextBox 7"/>
          <p:cNvSpPr txBox="1">
            <a:spLocks noChangeArrowheads="1"/>
          </p:cNvSpPr>
          <p:nvPr/>
        </p:nvSpPr>
        <p:spPr bwMode="auto">
          <a:xfrm>
            <a:off x="4191000" y="48768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good</a:t>
            </a:r>
          </a:p>
        </p:txBody>
      </p:sp>
      <p:sp>
        <p:nvSpPr>
          <p:cNvPr id="9" name="TextBox 8"/>
          <p:cNvSpPr txBox="1">
            <a:spLocks noChangeArrowheads="1"/>
          </p:cNvSpPr>
          <p:nvPr/>
        </p:nvSpPr>
        <p:spPr bwMode="auto">
          <a:xfrm>
            <a:off x="4038600" y="51816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great</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3453338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89091" name="Content Placeholder 8"/>
          <p:cNvSpPr>
            <a:spLocks noGrp="1"/>
          </p:cNvSpPr>
          <p:nvPr>
            <p:ph idx="1"/>
          </p:nvPr>
        </p:nvSpPr>
        <p:spPr>
          <a:xfrm>
            <a:off x="685800" y="2286000"/>
            <a:ext cx="7772400" cy="3810000"/>
          </a:xfrm>
        </p:spPr>
        <p:txBody>
          <a:bodyPr/>
          <a:lstStyle/>
          <a:p>
            <a:pPr algn="ctr">
              <a:buFontTx/>
              <a:buNone/>
            </a:pPr>
            <a:r>
              <a:rPr lang="en-US" sz="1600" b="1" smtClean="0">
                <a:solidFill>
                  <a:schemeClr val="bg1"/>
                </a:solidFill>
              </a:rPr>
              <a:t>Developing Others While Delegating Work</a:t>
            </a:r>
          </a:p>
          <a:p>
            <a:endParaRPr lang="en-US" sz="1600" smtClean="0">
              <a:solidFill>
                <a:schemeClr val="bg1"/>
              </a:solidFill>
            </a:endParaRPr>
          </a:p>
          <a:p>
            <a:pPr>
              <a:buFontTx/>
              <a:buNone/>
            </a:pPr>
            <a:r>
              <a:rPr lang="en-US" sz="1600" smtClean="0">
                <a:solidFill>
                  <a:schemeClr val="bg1"/>
                </a:solidFill>
              </a:rPr>
              <a:t>There are several distinctions between a leader of leaders and a leader of followers.</a:t>
            </a:r>
          </a:p>
          <a:p>
            <a:pPr>
              <a:buFontTx/>
              <a:buNone/>
            </a:pPr>
            <a:endParaRPr lang="en-US" sz="1600" smtClean="0">
              <a:solidFill>
                <a:schemeClr val="bg1"/>
              </a:solidFill>
            </a:endParaRPr>
          </a:p>
          <a:p>
            <a:pPr>
              <a:buFontTx/>
              <a:buNone/>
            </a:pPr>
            <a:r>
              <a:rPr lang="en-US" sz="1600" smtClean="0">
                <a:solidFill>
                  <a:schemeClr val="bg1"/>
                </a:solidFill>
              </a:rPr>
              <a:t>_____________</a:t>
            </a:r>
          </a:p>
          <a:p>
            <a:pPr>
              <a:buFontTx/>
              <a:buNone/>
            </a:pPr>
            <a:r>
              <a:rPr lang="en-US" sz="1600" smtClean="0">
                <a:solidFill>
                  <a:schemeClr val="bg1"/>
                </a:solidFill>
              </a:rPr>
              <a:t>Leaders who develop Followers… life up _________________________.</a:t>
            </a:r>
          </a:p>
          <a:p>
            <a:pPr>
              <a:buFontTx/>
              <a:buNone/>
            </a:pPr>
            <a:r>
              <a:rPr lang="en-US" sz="1600" smtClean="0">
                <a:solidFill>
                  <a:schemeClr val="bg1"/>
                </a:solidFill>
              </a:rPr>
              <a:t>Leaders who develop Leaders… lift up __________________________.</a:t>
            </a:r>
          </a:p>
          <a:p>
            <a:pPr>
              <a:buFontTx/>
              <a:buNone/>
            </a:pPr>
            <a:endParaRPr lang="en-US" sz="1600" smtClean="0">
              <a:solidFill>
                <a:schemeClr val="bg1"/>
              </a:solidFill>
            </a:endParaRPr>
          </a:p>
          <a:p>
            <a:pPr>
              <a:buFontTx/>
              <a:buNone/>
            </a:pPr>
            <a:r>
              <a:rPr lang="en-US" sz="1600" smtClean="0">
                <a:solidFill>
                  <a:schemeClr val="bg1"/>
                </a:solidFill>
              </a:rPr>
              <a:t>_____________</a:t>
            </a:r>
          </a:p>
          <a:p>
            <a:pPr>
              <a:buFontTx/>
              <a:buNone/>
            </a:pPr>
            <a:r>
              <a:rPr lang="en-US" sz="1600" smtClean="0">
                <a:solidFill>
                  <a:schemeClr val="bg1"/>
                </a:solidFill>
              </a:rPr>
              <a:t>Leaders who develop Followers… _______________ time with people.</a:t>
            </a:r>
          </a:p>
          <a:p>
            <a:pPr>
              <a:buFontTx/>
              <a:buNone/>
            </a:pPr>
            <a:r>
              <a:rPr lang="en-US" sz="1600" smtClean="0">
                <a:solidFill>
                  <a:schemeClr val="bg1"/>
                </a:solidFill>
              </a:rPr>
              <a:t>Leaders who develop Leaders… _______________ time with people.</a:t>
            </a:r>
            <a:endParaRPr lang="en-US" sz="1100" smtClean="0">
              <a:solidFill>
                <a:schemeClr val="bg1"/>
              </a:solidFill>
            </a:endParaRPr>
          </a:p>
        </p:txBody>
      </p:sp>
      <p:sp>
        <p:nvSpPr>
          <p:cNvPr id="4" name="TextBox 3"/>
          <p:cNvSpPr txBox="1">
            <a:spLocks noChangeArrowheads="1"/>
          </p:cNvSpPr>
          <p:nvPr/>
        </p:nvSpPr>
        <p:spPr bwMode="auto">
          <a:xfrm>
            <a:off x="762000" y="33528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Attitude</a:t>
            </a:r>
          </a:p>
        </p:txBody>
      </p:sp>
      <p:sp>
        <p:nvSpPr>
          <p:cNvPr id="5" name="TextBox 4"/>
          <p:cNvSpPr txBox="1">
            <a:spLocks noChangeArrowheads="1"/>
          </p:cNvSpPr>
          <p:nvPr/>
        </p:nvSpPr>
        <p:spPr bwMode="auto">
          <a:xfrm>
            <a:off x="4495800" y="3733800"/>
            <a:ext cx="2667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themselves</a:t>
            </a:r>
            <a:endParaRPr lang="en-US" sz="2000">
              <a:solidFill>
                <a:srgbClr val="FFFFCC"/>
              </a:solidFill>
            </a:endParaRPr>
          </a:p>
        </p:txBody>
      </p:sp>
      <p:sp>
        <p:nvSpPr>
          <p:cNvPr id="6" name="TextBox 5"/>
          <p:cNvSpPr txBox="1">
            <a:spLocks noChangeArrowheads="1"/>
          </p:cNvSpPr>
          <p:nvPr/>
        </p:nvSpPr>
        <p:spPr bwMode="auto">
          <a:xfrm>
            <a:off x="4267200" y="40386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others</a:t>
            </a:r>
          </a:p>
        </p:txBody>
      </p:sp>
      <p:sp>
        <p:nvSpPr>
          <p:cNvPr id="7" name="TextBox 6"/>
          <p:cNvSpPr txBox="1">
            <a:spLocks noChangeArrowheads="1"/>
          </p:cNvSpPr>
          <p:nvPr/>
        </p:nvSpPr>
        <p:spPr bwMode="auto">
          <a:xfrm>
            <a:off x="762000" y="45720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Time</a:t>
            </a:r>
          </a:p>
        </p:txBody>
      </p:sp>
      <p:sp>
        <p:nvSpPr>
          <p:cNvPr id="8" name="TextBox 7"/>
          <p:cNvSpPr txBox="1">
            <a:spLocks noChangeArrowheads="1"/>
          </p:cNvSpPr>
          <p:nvPr/>
        </p:nvSpPr>
        <p:spPr bwMode="auto">
          <a:xfrm>
            <a:off x="4191000" y="48768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spend</a:t>
            </a:r>
          </a:p>
        </p:txBody>
      </p:sp>
      <p:sp>
        <p:nvSpPr>
          <p:cNvPr id="9" name="TextBox 8"/>
          <p:cNvSpPr txBox="1">
            <a:spLocks noChangeArrowheads="1"/>
          </p:cNvSpPr>
          <p:nvPr/>
        </p:nvSpPr>
        <p:spPr bwMode="auto">
          <a:xfrm>
            <a:off x="4191000" y="51816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invest</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3634724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90115" name="Content Placeholder 8"/>
          <p:cNvSpPr>
            <a:spLocks noGrp="1"/>
          </p:cNvSpPr>
          <p:nvPr>
            <p:ph idx="1"/>
          </p:nvPr>
        </p:nvSpPr>
        <p:spPr>
          <a:xfrm>
            <a:off x="685800" y="2286000"/>
            <a:ext cx="7772400" cy="3810000"/>
          </a:xfrm>
        </p:spPr>
        <p:txBody>
          <a:bodyPr/>
          <a:lstStyle/>
          <a:p>
            <a:pPr algn="ctr">
              <a:buFontTx/>
              <a:buNone/>
            </a:pPr>
            <a:r>
              <a:rPr lang="en-US" sz="1600" b="1" smtClean="0">
                <a:solidFill>
                  <a:schemeClr val="bg1"/>
                </a:solidFill>
              </a:rPr>
              <a:t>Developing Others While Delegating Work</a:t>
            </a:r>
          </a:p>
          <a:p>
            <a:endParaRPr lang="en-US" sz="1600" smtClean="0">
              <a:solidFill>
                <a:schemeClr val="bg1"/>
              </a:solidFill>
            </a:endParaRPr>
          </a:p>
          <a:p>
            <a:pPr>
              <a:buFontTx/>
              <a:buNone/>
            </a:pPr>
            <a:r>
              <a:rPr lang="en-US" sz="1600" smtClean="0">
                <a:solidFill>
                  <a:schemeClr val="bg1"/>
                </a:solidFill>
              </a:rPr>
              <a:t>There are several distinctions between a leader of leaders and a leader of followers.</a:t>
            </a:r>
          </a:p>
          <a:p>
            <a:pPr>
              <a:buFontTx/>
              <a:buNone/>
            </a:pPr>
            <a:endParaRPr lang="en-US" sz="1600" smtClean="0">
              <a:solidFill>
                <a:schemeClr val="bg1"/>
              </a:solidFill>
            </a:endParaRPr>
          </a:p>
          <a:p>
            <a:pPr>
              <a:buFontTx/>
              <a:buNone/>
            </a:pPr>
            <a:r>
              <a:rPr lang="en-US" sz="1600" smtClean="0">
                <a:solidFill>
                  <a:schemeClr val="bg1"/>
                </a:solidFill>
              </a:rPr>
              <a:t>______________</a:t>
            </a:r>
          </a:p>
          <a:p>
            <a:pPr>
              <a:buFontTx/>
              <a:buNone/>
            </a:pPr>
            <a:r>
              <a:rPr lang="en-US" sz="1600" smtClean="0">
                <a:solidFill>
                  <a:schemeClr val="bg1"/>
                </a:solidFill>
              </a:rPr>
              <a:t>Leaders who develop Followers… ask for  _________________ commitment.</a:t>
            </a:r>
          </a:p>
          <a:p>
            <a:pPr>
              <a:buFontTx/>
              <a:buNone/>
            </a:pPr>
            <a:r>
              <a:rPr lang="en-US" sz="1600" smtClean="0">
                <a:solidFill>
                  <a:schemeClr val="bg1"/>
                </a:solidFill>
              </a:rPr>
              <a:t>Leaders who develop Leaders… ask for _____________________ commitment.</a:t>
            </a:r>
          </a:p>
          <a:p>
            <a:pPr>
              <a:buFontTx/>
              <a:buNone/>
            </a:pPr>
            <a:endParaRPr lang="en-US" sz="1600" smtClean="0">
              <a:solidFill>
                <a:schemeClr val="bg1"/>
              </a:solidFill>
            </a:endParaRPr>
          </a:p>
          <a:p>
            <a:pPr>
              <a:buFontTx/>
              <a:buNone/>
            </a:pPr>
            <a:r>
              <a:rPr lang="en-US" sz="1600" smtClean="0">
                <a:solidFill>
                  <a:schemeClr val="bg1"/>
                </a:solidFill>
              </a:rPr>
              <a:t>_____________</a:t>
            </a:r>
          </a:p>
          <a:p>
            <a:pPr>
              <a:buFontTx/>
              <a:buNone/>
            </a:pPr>
            <a:r>
              <a:rPr lang="en-US" sz="1600" smtClean="0">
                <a:solidFill>
                  <a:schemeClr val="bg1"/>
                </a:solidFill>
              </a:rPr>
              <a:t>Leaders who develop Followers… lead everyone the _______________ .</a:t>
            </a:r>
          </a:p>
          <a:p>
            <a:pPr>
              <a:buFontTx/>
              <a:buNone/>
            </a:pPr>
            <a:r>
              <a:rPr lang="en-US" sz="1600" smtClean="0">
                <a:solidFill>
                  <a:schemeClr val="bg1"/>
                </a:solidFill>
              </a:rPr>
              <a:t>Leaders who develop Leaders… lead everyone _______________ .</a:t>
            </a:r>
            <a:endParaRPr lang="en-US" sz="1100" smtClean="0">
              <a:solidFill>
                <a:schemeClr val="bg1"/>
              </a:solidFill>
            </a:endParaRPr>
          </a:p>
        </p:txBody>
      </p:sp>
      <p:sp>
        <p:nvSpPr>
          <p:cNvPr id="4" name="TextBox 3"/>
          <p:cNvSpPr txBox="1">
            <a:spLocks noChangeArrowheads="1"/>
          </p:cNvSpPr>
          <p:nvPr/>
        </p:nvSpPr>
        <p:spPr bwMode="auto">
          <a:xfrm>
            <a:off x="762000" y="3352800"/>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Expectations</a:t>
            </a:r>
          </a:p>
        </p:txBody>
      </p:sp>
      <p:sp>
        <p:nvSpPr>
          <p:cNvPr id="5" name="TextBox 4"/>
          <p:cNvSpPr txBox="1">
            <a:spLocks noChangeArrowheads="1"/>
          </p:cNvSpPr>
          <p:nvPr/>
        </p:nvSpPr>
        <p:spPr bwMode="auto">
          <a:xfrm>
            <a:off x="4572000" y="3733800"/>
            <a:ext cx="2667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little</a:t>
            </a:r>
            <a:endParaRPr lang="en-US" sz="2000">
              <a:solidFill>
                <a:srgbClr val="FFFFCC"/>
              </a:solidFill>
            </a:endParaRPr>
          </a:p>
        </p:txBody>
      </p:sp>
      <p:sp>
        <p:nvSpPr>
          <p:cNvPr id="6" name="TextBox 5"/>
          <p:cNvSpPr txBox="1">
            <a:spLocks noChangeArrowheads="1"/>
          </p:cNvSpPr>
          <p:nvPr/>
        </p:nvSpPr>
        <p:spPr bwMode="auto">
          <a:xfrm>
            <a:off x="4419600" y="40386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much</a:t>
            </a:r>
          </a:p>
        </p:txBody>
      </p:sp>
      <p:sp>
        <p:nvSpPr>
          <p:cNvPr id="7" name="TextBox 6"/>
          <p:cNvSpPr txBox="1">
            <a:spLocks noChangeArrowheads="1"/>
          </p:cNvSpPr>
          <p:nvPr/>
        </p:nvSpPr>
        <p:spPr bwMode="auto">
          <a:xfrm>
            <a:off x="762000" y="45720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Leadership</a:t>
            </a:r>
          </a:p>
        </p:txBody>
      </p:sp>
      <p:sp>
        <p:nvSpPr>
          <p:cNvPr id="8" name="TextBox 7"/>
          <p:cNvSpPr txBox="1">
            <a:spLocks noChangeArrowheads="1"/>
          </p:cNvSpPr>
          <p:nvPr/>
        </p:nvSpPr>
        <p:spPr bwMode="auto">
          <a:xfrm>
            <a:off x="5562600" y="48768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same</a:t>
            </a:r>
          </a:p>
        </p:txBody>
      </p:sp>
      <p:sp>
        <p:nvSpPr>
          <p:cNvPr id="9" name="TextBox 8"/>
          <p:cNvSpPr txBox="1">
            <a:spLocks noChangeArrowheads="1"/>
          </p:cNvSpPr>
          <p:nvPr/>
        </p:nvSpPr>
        <p:spPr bwMode="auto">
          <a:xfrm>
            <a:off x="5105400" y="51816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differently</a:t>
            </a: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11"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14819108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9"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91139" name="Content Placeholder 8"/>
          <p:cNvSpPr>
            <a:spLocks noGrp="1"/>
          </p:cNvSpPr>
          <p:nvPr>
            <p:ph idx="1"/>
          </p:nvPr>
        </p:nvSpPr>
        <p:spPr>
          <a:xfrm>
            <a:off x="685800" y="2286000"/>
            <a:ext cx="7772400" cy="3810000"/>
          </a:xfrm>
        </p:spPr>
        <p:txBody>
          <a:bodyPr/>
          <a:lstStyle/>
          <a:p>
            <a:pPr algn="ctr">
              <a:buFontTx/>
              <a:buNone/>
            </a:pPr>
            <a:r>
              <a:rPr lang="en-US" sz="1600" b="1" smtClean="0">
                <a:solidFill>
                  <a:schemeClr val="bg1"/>
                </a:solidFill>
              </a:rPr>
              <a:t>Developing Others While Delegating Work</a:t>
            </a:r>
          </a:p>
          <a:p>
            <a:endParaRPr lang="en-US" sz="1600" smtClean="0">
              <a:solidFill>
                <a:schemeClr val="bg1"/>
              </a:solidFill>
            </a:endParaRPr>
          </a:p>
          <a:p>
            <a:pPr>
              <a:buFontTx/>
              <a:buNone/>
            </a:pPr>
            <a:r>
              <a:rPr lang="en-US" sz="1600" smtClean="0">
                <a:solidFill>
                  <a:schemeClr val="bg1"/>
                </a:solidFill>
              </a:rPr>
              <a:t>There are several distinctions between a leader of leaders and a leader of followers.</a:t>
            </a:r>
          </a:p>
          <a:p>
            <a:pPr>
              <a:buFontTx/>
              <a:buNone/>
            </a:pPr>
            <a:endParaRPr lang="en-US" sz="1600" smtClean="0">
              <a:solidFill>
                <a:schemeClr val="bg1"/>
              </a:solidFill>
            </a:endParaRPr>
          </a:p>
          <a:p>
            <a:pPr>
              <a:buFontTx/>
              <a:buNone/>
            </a:pPr>
            <a:r>
              <a:rPr lang="en-US" sz="1600" smtClean="0">
                <a:solidFill>
                  <a:schemeClr val="bg1"/>
                </a:solidFill>
              </a:rPr>
              <a:t>_____________</a:t>
            </a:r>
          </a:p>
          <a:p>
            <a:pPr>
              <a:buFontTx/>
              <a:buNone/>
            </a:pPr>
            <a:r>
              <a:rPr lang="en-US" sz="1600" smtClean="0">
                <a:solidFill>
                  <a:schemeClr val="bg1"/>
                </a:solidFill>
              </a:rPr>
              <a:t>Leaders who develop Followers… impact  ___________________ generation.</a:t>
            </a:r>
          </a:p>
          <a:p>
            <a:pPr>
              <a:buFontTx/>
              <a:buNone/>
            </a:pPr>
            <a:r>
              <a:rPr lang="en-US" sz="1600" smtClean="0">
                <a:solidFill>
                  <a:schemeClr val="bg1"/>
                </a:solidFill>
              </a:rPr>
              <a:t>Leaders who develop Leaders… impact ______________________ generation.</a:t>
            </a:r>
          </a:p>
        </p:txBody>
      </p:sp>
      <p:sp>
        <p:nvSpPr>
          <p:cNvPr id="4" name="TextBox 3"/>
          <p:cNvSpPr txBox="1">
            <a:spLocks noChangeArrowheads="1"/>
          </p:cNvSpPr>
          <p:nvPr/>
        </p:nvSpPr>
        <p:spPr bwMode="auto">
          <a:xfrm>
            <a:off x="762000" y="33528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000">
                <a:solidFill>
                  <a:srgbClr val="FFFFCC"/>
                </a:solidFill>
              </a:rPr>
              <a:t>Impact</a:t>
            </a:r>
          </a:p>
        </p:txBody>
      </p:sp>
      <p:sp>
        <p:nvSpPr>
          <p:cNvPr id="5" name="TextBox 4"/>
          <p:cNvSpPr txBox="1">
            <a:spLocks noChangeArrowheads="1"/>
          </p:cNvSpPr>
          <p:nvPr/>
        </p:nvSpPr>
        <p:spPr bwMode="auto">
          <a:xfrm>
            <a:off x="4572000" y="3733800"/>
            <a:ext cx="2667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this</a:t>
            </a:r>
            <a:endParaRPr lang="en-US" sz="2000">
              <a:solidFill>
                <a:srgbClr val="FFFFCC"/>
              </a:solidFill>
            </a:endParaRPr>
          </a:p>
        </p:txBody>
      </p:sp>
      <p:sp>
        <p:nvSpPr>
          <p:cNvPr id="6" name="TextBox 5"/>
          <p:cNvSpPr txBox="1">
            <a:spLocks noChangeArrowheads="1"/>
          </p:cNvSpPr>
          <p:nvPr/>
        </p:nvSpPr>
        <p:spPr bwMode="auto">
          <a:xfrm>
            <a:off x="4419600" y="4038600"/>
            <a:ext cx="304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600">
                <a:solidFill>
                  <a:srgbClr val="FFFFCC"/>
                </a:solidFill>
              </a:rPr>
              <a:t>this next</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915234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92163" name="Content Placeholder 8"/>
          <p:cNvSpPr>
            <a:spLocks noGrp="1"/>
          </p:cNvSpPr>
          <p:nvPr>
            <p:ph idx="1"/>
          </p:nvPr>
        </p:nvSpPr>
        <p:spPr>
          <a:xfrm>
            <a:off x="685800" y="2286000"/>
            <a:ext cx="7772400" cy="3810000"/>
          </a:xfrm>
        </p:spPr>
        <p:txBody>
          <a:bodyPr/>
          <a:lstStyle/>
          <a:p>
            <a:pPr>
              <a:buFontTx/>
              <a:buNone/>
            </a:pPr>
            <a:r>
              <a:rPr lang="en-US" sz="1800" b="1" i="1" smtClean="0">
                <a:solidFill>
                  <a:schemeClr val="bg1"/>
                </a:solidFill>
              </a:rPr>
              <a:t>ASSESSMENT: </a:t>
            </a:r>
            <a:r>
              <a:rPr lang="en-US" sz="1800" i="1" smtClean="0">
                <a:solidFill>
                  <a:schemeClr val="bg1"/>
                </a:solidFill>
              </a:rPr>
              <a:t>Am I spending my time developing followers or leaders? How am I cultivating a leadership environment?</a:t>
            </a:r>
          </a:p>
          <a:p>
            <a:pPr>
              <a:buFontTx/>
              <a:buNone/>
            </a:pPr>
            <a:endParaRPr lang="en-US" sz="1800" i="1" smtClean="0">
              <a:solidFill>
                <a:schemeClr val="bg1"/>
              </a:solidFill>
            </a:endParaRPr>
          </a:p>
          <a:p>
            <a:pPr>
              <a:buFontTx/>
              <a:buNone/>
            </a:pPr>
            <a:r>
              <a:rPr lang="en-US" sz="1800" b="1" i="1" smtClean="0">
                <a:solidFill>
                  <a:schemeClr val="bg1"/>
                </a:solidFill>
              </a:rPr>
              <a:t>APPLICATION: </a:t>
            </a:r>
            <a:r>
              <a:rPr lang="en-US" sz="1800" i="1" smtClean="0">
                <a:solidFill>
                  <a:schemeClr val="bg1"/>
                </a:solidFill>
              </a:rPr>
              <a:t>Who am I developing at this time? Who can I begin to develop? What is my plan for that person?</a:t>
            </a:r>
            <a:endParaRPr lang="en-US" sz="12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4044410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93187" name="Content Placeholder 8"/>
          <p:cNvSpPr>
            <a:spLocks noGrp="1"/>
          </p:cNvSpPr>
          <p:nvPr>
            <p:ph idx="1"/>
          </p:nvPr>
        </p:nvSpPr>
        <p:spPr>
          <a:xfrm>
            <a:off x="685800" y="2286000"/>
            <a:ext cx="7772400" cy="3810000"/>
          </a:xfrm>
        </p:spPr>
        <p:txBody>
          <a:bodyPr/>
          <a:lstStyle/>
          <a:p>
            <a:pPr algn="ctr">
              <a:buFontTx/>
              <a:buNone/>
            </a:pPr>
            <a:r>
              <a:rPr lang="en-US" sz="2800" i="1" smtClean="0">
                <a:solidFill>
                  <a:srgbClr val="FFFF99"/>
                </a:solidFill>
              </a:rPr>
              <a:t>“Then the twelve summoned the multitude of the disciples and said, 'It is not desirable that we should leave the word of God and serve tables. Therefore, brethren, seek out from among you seven men of good reputation, full of the Holy Spirit and wisdom, whom we may appoint over this business.'” </a:t>
            </a:r>
          </a:p>
          <a:p>
            <a:pPr algn="ctr">
              <a:buFontTx/>
              <a:buNone/>
            </a:pPr>
            <a:r>
              <a:rPr lang="en-US" sz="1400" i="1" smtClean="0">
                <a:solidFill>
                  <a:srgbClr val="FFFF99"/>
                </a:solidFill>
              </a:rPr>
              <a:t>(Acts 6:2-3)</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Teamwork Makes the Dream Work</a:t>
            </a:r>
          </a:p>
          <a:p>
            <a:pPr algn="ctr">
              <a:buFontTx/>
              <a:buNone/>
            </a:pPr>
            <a:endParaRPr lang="en-US" sz="2800" smtClean="0">
              <a:solidFill>
                <a:srgbClr val="FFFF99"/>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3325746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26</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a:t>
            </a:r>
            <a:r>
              <a:rPr lang="en-US" dirty="0">
                <a:solidFill>
                  <a:schemeClr val="bg1"/>
                </a:solidFill>
              </a:rPr>
              <a:t>106.02</a:t>
            </a:r>
            <a:r>
              <a:rPr lang="en-US" dirty="0" smtClean="0">
                <a:solidFill>
                  <a:schemeClr val="bg1"/>
                </a:solidFill>
              </a:rPr>
              <a:t>           </a:t>
            </a:r>
            <a:r>
              <a:rPr lang="en-US" dirty="0" smtClean="0">
                <a:solidFill>
                  <a:schemeClr val="bg1"/>
                </a:solidFill>
              </a:rPr>
              <a:t>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70659" name="Content Placeholder 8"/>
          <p:cNvSpPr>
            <a:spLocks noGrp="1"/>
          </p:cNvSpPr>
          <p:nvPr>
            <p:ph idx="1"/>
          </p:nvPr>
        </p:nvSpPr>
        <p:spPr>
          <a:xfrm>
            <a:off x="685800" y="2286000"/>
            <a:ext cx="7772400" cy="3810000"/>
          </a:xfrm>
        </p:spPr>
        <p:txBody>
          <a:bodyPr/>
          <a:lstStyle/>
          <a:p>
            <a:pPr>
              <a:buFontTx/>
              <a:buNone/>
            </a:pPr>
            <a:r>
              <a:rPr lang="en-US" sz="2400" smtClean="0">
                <a:solidFill>
                  <a:schemeClr val="bg1"/>
                </a:solidFill>
              </a:rPr>
              <a:t>When ministers decide to become leaders, they take an important stand. They make a revolutionary decision in the way they perform their ministry. They no longer evaluate themselves only by what they can do themselves. Their value now depends on what they can get done through others! This is what we call the “Jethro Principle.”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3213161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71683" name="Content Placeholder 8"/>
          <p:cNvSpPr>
            <a:spLocks noGrp="1"/>
          </p:cNvSpPr>
          <p:nvPr>
            <p:ph idx="1"/>
          </p:nvPr>
        </p:nvSpPr>
        <p:spPr>
          <a:xfrm>
            <a:off x="685800" y="2286000"/>
            <a:ext cx="7772400" cy="3810000"/>
          </a:xfrm>
        </p:spPr>
        <p:txBody>
          <a:bodyPr/>
          <a:lstStyle/>
          <a:p>
            <a:pPr algn="ctr">
              <a:buFontTx/>
              <a:buNone/>
            </a:pPr>
            <a:r>
              <a:rPr lang="en-US" sz="1800" b="1" smtClean="0">
                <a:solidFill>
                  <a:schemeClr val="bg1"/>
                </a:solidFill>
              </a:rPr>
              <a:t>The Day Moses Became a Leader</a:t>
            </a:r>
          </a:p>
          <a:p>
            <a:pPr algn="ctr">
              <a:buFontTx/>
              <a:buNone/>
            </a:pPr>
            <a:endParaRPr lang="en-US" sz="1600" b="1" smtClean="0">
              <a:solidFill>
                <a:schemeClr val="bg1"/>
              </a:solidFill>
            </a:endParaRPr>
          </a:p>
          <a:p>
            <a:pPr>
              <a:buFontTx/>
              <a:buNone/>
            </a:pPr>
            <a:r>
              <a:rPr lang="en-US" sz="1800" smtClean="0">
                <a:solidFill>
                  <a:srgbClr val="FFFF99"/>
                </a:solidFill>
              </a:rPr>
              <a:t>In Exodus 18:17-27 Jethro introduces this principle to Moses. </a:t>
            </a:r>
            <a:r>
              <a:rPr lang="en-US" sz="1800" i="1" smtClean="0">
                <a:solidFill>
                  <a:srgbClr val="FFFF99"/>
                </a:solidFill>
              </a:rPr>
              <a:t>“And Moses’ father-in-law said to him, ‘The thing that you are doing is not good.You will surely wear out, both yourself and these people who are with you, for the task is too heavy for you; you cannot do it alone.’” </a:t>
            </a:r>
            <a:r>
              <a:rPr lang="en-US" sz="1800" smtClean="0">
                <a:solidFill>
                  <a:srgbClr val="FFFF99"/>
                </a:solidFill>
              </a:rPr>
              <a:t>Jethro proceeded to give Moses wise counsel as to how he could delegate the work load to others and multiply the amount of service being rendered to others. The Scripture says: </a:t>
            </a:r>
            <a:r>
              <a:rPr lang="en-US" sz="1800" i="1" smtClean="0">
                <a:solidFill>
                  <a:srgbClr val="FFFF99"/>
                </a:solidFill>
              </a:rPr>
              <a:t>“So Moses listened to his father-in-law and did all that he said...” </a:t>
            </a:r>
            <a:r>
              <a:rPr lang="en-US" sz="1800" smtClean="0">
                <a:solidFill>
                  <a:srgbClr val="FFFF99"/>
                </a:solidFill>
              </a:rPr>
              <a:t>Many times in leadership it is easy for the leader to feel as if he or she must accomplish everything alone. However, as Jethro points out, that will cause one to wear out. So as a result, Moses made changes and began to equip others and share the responsibilities.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48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72707" name="Content Placeholder 8"/>
          <p:cNvSpPr>
            <a:spLocks noGrp="1"/>
          </p:cNvSpPr>
          <p:nvPr>
            <p:ph idx="1"/>
          </p:nvPr>
        </p:nvSpPr>
        <p:spPr>
          <a:xfrm>
            <a:off x="685800" y="2286000"/>
            <a:ext cx="7772400" cy="3810000"/>
          </a:xfrm>
        </p:spPr>
        <p:txBody>
          <a:bodyPr/>
          <a:lstStyle/>
          <a:p>
            <a:pPr algn="ctr">
              <a:buFontTx/>
              <a:buNone/>
            </a:pPr>
            <a:r>
              <a:rPr lang="en-US" sz="2400" b="1" smtClean="0">
                <a:solidFill>
                  <a:schemeClr val="bg1"/>
                </a:solidFill>
              </a:rPr>
              <a:t>Seven Changes Moses Made to Become a Leader: (Exodus 18)</a:t>
            </a:r>
          </a:p>
          <a:p>
            <a:pPr>
              <a:buFontTx/>
              <a:buNone/>
            </a:pPr>
            <a:endParaRPr lang="en-US" sz="1100" b="1" smtClean="0">
              <a:solidFill>
                <a:schemeClr val="bg1"/>
              </a:solidFill>
            </a:endParaRPr>
          </a:p>
          <a:p>
            <a:pPr>
              <a:buFontTx/>
              <a:buNone/>
            </a:pPr>
            <a:r>
              <a:rPr lang="en-US" sz="2400" b="1" smtClean="0">
                <a:solidFill>
                  <a:schemeClr val="bg1"/>
                </a:solidFill>
              </a:rPr>
              <a:t>He became a man of _________. (v. 19)</a:t>
            </a:r>
          </a:p>
          <a:p>
            <a:r>
              <a:rPr lang="en-US" sz="1800" i="1" smtClean="0">
                <a:solidFill>
                  <a:srgbClr val="FFFF99"/>
                </a:solidFill>
              </a:rPr>
              <a:t>“Now listen to me: I shall give you counsel, and God be with you. You be the people's representative before God, and you bring the disputes to God.”</a:t>
            </a:r>
          </a:p>
          <a:p>
            <a:pPr>
              <a:buFontTx/>
              <a:buNone/>
            </a:pPr>
            <a:endParaRPr lang="en-US" sz="2400" b="1" smtClean="0">
              <a:solidFill>
                <a:schemeClr val="bg1"/>
              </a:solidFill>
            </a:endParaRPr>
          </a:p>
          <a:p>
            <a:pPr>
              <a:buFontTx/>
              <a:buNone/>
            </a:pPr>
            <a:r>
              <a:rPr lang="en-US" sz="2400" b="1" smtClean="0">
                <a:solidFill>
                  <a:schemeClr val="bg1"/>
                </a:solidFill>
              </a:rPr>
              <a:t>He committed himself to _____________. (v. 20)</a:t>
            </a:r>
          </a:p>
          <a:p>
            <a:r>
              <a:rPr lang="en-US" sz="1800" i="1" smtClean="0">
                <a:solidFill>
                  <a:srgbClr val="FFFF99"/>
                </a:solidFill>
              </a:rPr>
              <a:t>“Then teach them the statutes and the laws, and make known to them the way in which they are to walk, and the work they are to do.”</a:t>
            </a:r>
            <a:endParaRPr lang="en-US" sz="1800" smtClean="0">
              <a:solidFill>
                <a:srgbClr val="FFFF99"/>
              </a:solidFill>
            </a:endParaRPr>
          </a:p>
        </p:txBody>
      </p:sp>
      <p:sp>
        <p:nvSpPr>
          <p:cNvPr id="4" name="TextBox 3"/>
          <p:cNvSpPr txBox="1">
            <a:spLocks noChangeArrowheads="1"/>
          </p:cNvSpPr>
          <p:nvPr/>
        </p:nvSpPr>
        <p:spPr bwMode="auto">
          <a:xfrm>
            <a:off x="3886200" y="32766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prayer</a:t>
            </a:r>
          </a:p>
        </p:txBody>
      </p:sp>
      <p:sp>
        <p:nvSpPr>
          <p:cNvPr id="5" name="TextBox 4"/>
          <p:cNvSpPr txBox="1">
            <a:spLocks noChangeArrowheads="1"/>
          </p:cNvSpPr>
          <p:nvPr/>
        </p:nvSpPr>
        <p:spPr bwMode="auto">
          <a:xfrm>
            <a:off x="4343400" y="5029200"/>
            <a:ext cx="236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communication</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9412645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73731" name="Content Placeholder 8"/>
          <p:cNvSpPr>
            <a:spLocks noGrp="1"/>
          </p:cNvSpPr>
          <p:nvPr>
            <p:ph idx="1"/>
          </p:nvPr>
        </p:nvSpPr>
        <p:spPr>
          <a:xfrm>
            <a:off x="685800" y="2286000"/>
            <a:ext cx="7772400" cy="3810000"/>
          </a:xfrm>
        </p:spPr>
        <p:txBody>
          <a:bodyPr/>
          <a:lstStyle/>
          <a:p>
            <a:pPr algn="ctr">
              <a:buFontTx/>
              <a:buNone/>
            </a:pPr>
            <a:r>
              <a:rPr lang="en-US" sz="2400" b="1" smtClean="0">
                <a:solidFill>
                  <a:schemeClr val="bg1"/>
                </a:solidFill>
              </a:rPr>
              <a:t>Seven Changes Moses Made to Become a Leader: (Exodus 18)</a:t>
            </a:r>
          </a:p>
          <a:p>
            <a:pPr>
              <a:buFontTx/>
              <a:buNone/>
            </a:pPr>
            <a:endParaRPr lang="en-US" sz="1100" b="1" smtClean="0">
              <a:solidFill>
                <a:schemeClr val="bg1"/>
              </a:solidFill>
            </a:endParaRPr>
          </a:p>
          <a:p>
            <a:pPr>
              <a:buFontTx/>
              <a:buNone/>
            </a:pPr>
            <a:r>
              <a:rPr lang="en-US" sz="2400" b="1" smtClean="0">
                <a:solidFill>
                  <a:schemeClr val="bg1"/>
                </a:solidFill>
              </a:rPr>
              <a:t>He laid out the ______. (v. 20)</a:t>
            </a:r>
          </a:p>
          <a:p>
            <a:r>
              <a:rPr lang="en-US" sz="1800" i="1" smtClean="0">
                <a:solidFill>
                  <a:srgbClr val="FFFF99"/>
                </a:solidFill>
              </a:rPr>
              <a:t>“Then teach them the statutes and the laws, and make known to them the way in which they are to walk, and the work they are to do.”</a:t>
            </a:r>
          </a:p>
          <a:p>
            <a:endParaRPr lang="en-US" sz="2400" i="1" smtClean="0">
              <a:solidFill>
                <a:schemeClr val="bg1"/>
              </a:solidFill>
            </a:endParaRPr>
          </a:p>
          <a:p>
            <a:pPr>
              <a:buFontTx/>
              <a:buNone/>
            </a:pPr>
            <a:r>
              <a:rPr lang="en-US" sz="2400" b="1" smtClean="0">
                <a:solidFill>
                  <a:schemeClr val="bg1"/>
                </a:solidFill>
              </a:rPr>
              <a:t>He developed a ____. (v. 20)</a:t>
            </a:r>
          </a:p>
          <a:p>
            <a:r>
              <a:rPr lang="en-US" sz="1800" i="1" smtClean="0">
                <a:solidFill>
                  <a:srgbClr val="FFFF99"/>
                </a:solidFill>
              </a:rPr>
              <a:t>“Then teach them the statutes and the laws, and make known to them the way in which they are to walk, and the work they are to do.”</a:t>
            </a:r>
            <a:endParaRPr lang="en-US" sz="1400" smtClean="0">
              <a:solidFill>
                <a:srgbClr val="FFFF99"/>
              </a:solidFill>
            </a:endParaRPr>
          </a:p>
        </p:txBody>
      </p:sp>
      <p:sp>
        <p:nvSpPr>
          <p:cNvPr id="4" name="TextBox 3"/>
          <p:cNvSpPr txBox="1">
            <a:spLocks noChangeArrowheads="1"/>
          </p:cNvSpPr>
          <p:nvPr/>
        </p:nvSpPr>
        <p:spPr bwMode="auto">
          <a:xfrm>
            <a:off x="2895600" y="32766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vision</a:t>
            </a:r>
          </a:p>
        </p:txBody>
      </p:sp>
      <p:sp>
        <p:nvSpPr>
          <p:cNvPr id="5" name="TextBox 4"/>
          <p:cNvSpPr txBox="1">
            <a:spLocks noChangeArrowheads="1"/>
          </p:cNvSpPr>
          <p:nvPr/>
        </p:nvSpPr>
        <p:spPr bwMode="auto">
          <a:xfrm>
            <a:off x="3048000" y="4724400"/>
            <a:ext cx="236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plan</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3960085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192516" name="Content Placeholder 8"/>
          <p:cNvSpPr>
            <a:spLocks noGrp="1"/>
          </p:cNvSpPr>
          <p:nvPr>
            <p:ph idx="1"/>
          </p:nvPr>
        </p:nvSpPr>
        <p:spPr>
          <a:xfrm>
            <a:off x="685800" y="2286000"/>
            <a:ext cx="7772400" cy="3810000"/>
          </a:xfrm>
        </p:spPr>
        <p:txBody>
          <a:bodyPr/>
          <a:lstStyle/>
          <a:p>
            <a:pPr algn="ctr">
              <a:buFontTx/>
              <a:buNone/>
              <a:defRPr/>
            </a:pPr>
            <a:r>
              <a:rPr lang="en-US" sz="2400" b="1" dirty="0" smtClean="0">
                <a:solidFill>
                  <a:schemeClr val="bg1">
                    <a:lumMod val="95000"/>
                  </a:schemeClr>
                </a:solidFill>
              </a:rPr>
              <a:t>Seven Changes Moses Made to Become a Leader: (Exodus 18)</a:t>
            </a:r>
          </a:p>
          <a:p>
            <a:pPr>
              <a:buFontTx/>
              <a:buNone/>
              <a:defRPr/>
            </a:pPr>
            <a:endParaRPr lang="en-US" sz="1100" b="1" dirty="0" smtClean="0">
              <a:solidFill>
                <a:schemeClr val="bg1">
                  <a:lumMod val="95000"/>
                </a:schemeClr>
              </a:solidFill>
            </a:endParaRPr>
          </a:p>
          <a:p>
            <a:pPr>
              <a:buFontTx/>
              <a:buNone/>
              <a:defRPr/>
            </a:pPr>
            <a:r>
              <a:rPr lang="en-US" sz="2400" b="1" dirty="0" smtClean="0">
                <a:solidFill>
                  <a:schemeClr val="bg1">
                    <a:lumMod val="95000"/>
                  </a:schemeClr>
                </a:solidFill>
              </a:rPr>
              <a:t>He ________ and trained the leaders. (v. 21)</a:t>
            </a:r>
          </a:p>
          <a:p>
            <a:pPr>
              <a:defRPr/>
            </a:pPr>
            <a:r>
              <a:rPr lang="en-US" sz="1800" i="1" dirty="0" smtClean="0">
                <a:solidFill>
                  <a:srgbClr val="FFFF99"/>
                </a:solidFill>
              </a:rPr>
              <a:t>“Furthermore, you shall select out of all the people able men who fear God, men of truth, those who hate dishonest gain; and you shall place these over them, as leaders of thousands, of hundreds, of fifties and of tens.”</a:t>
            </a:r>
          </a:p>
          <a:p>
            <a:pPr>
              <a:buFontTx/>
              <a:buNone/>
              <a:defRPr/>
            </a:pPr>
            <a:endParaRPr lang="en-US" sz="1800" i="1" dirty="0" smtClean="0">
              <a:solidFill>
                <a:srgbClr val="FFFF99"/>
              </a:solidFill>
            </a:endParaRPr>
          </a:p>
          <a:p>
            <a:pPr>
              <a:buFontTx/>
              <a:buNone/>
              <a:defRPr/>
            </a:pPr>
            <a:r>
              <a:rPr lang="en-US" sz="2400" b="1" dirty="0" smtClean="0">
                <a:solidFill>
                  <a:schemeClr val="bg1">
                    <a:lumMod val="95000"/>
                  </a:schemeClr>
                </a:solidFill>
              </a:rPr>
              <a:t>He released them to _____ based on their gifts. (v. 22)</a:t>
            </a:r>
          </a:p>
          <a:p>
            <a:pPr>
              <a:defRPr/>
            </a:pPr>
            <a:r>
              <a:rPr lang="en-US" sz="1800" i="1" dirty="0" smtClean="0">
                <a:solidFill>
                  <a:srgbClr val="FFFF99"/>
                </a:solidFill>
              </a:rPr>
              <a:t>“And let them judge the people at all times... every minor dispute they will judge.”</a:t>
            </a:r>
            <a:endParaRPr lang="en-US" sz="1400" dirty="0" smtClean="0">
              <a:solidFill>
                <a:srgbClr val="FFFF99"/>
              </a:solidFill>
            </a:endParaRPr>
          </a:p>
        </p:txBody>
      </p:sp>
      <p:sp>
        <p:nvSpPr>
          <p:cNvPr id="4" name="TextBox 3"/>
          <p:cNvSpPr txBox="1">
            <a:spLocks noChangeArrowheads="1"/>
          </p:cNvSpPr>
          <p:nvPr/>
        </p:nvSpPr>
        <p:spPr bwMode="auto">
          <a:xfrm>
            <a:off x="1219200" y="32766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selected</a:t>
            </a:r>
          </a:p>
        </p:txBody>
      </p:sp>
      <p:sp>
        <p:nvSpPr>
          <p:cNvPr id="5" name="TextBox 4"/>
          <p:cNvSpPr txBox="1">
            <a:spLocks noChangeArrowheads="1"/>
          </p:cNvSpPr>
          <p:nvPr/>
        </p:nvSpPr>
        <p:spPr bwMode="auto">
          <a:xfrm>
            <a:off x="3657600" y="5181600"/>
            <a:ext cx="236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serve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181578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7"/>
          <p:cNvSpPr>
            <a:spLocks noGrp="1"/>
          </p:cNvSpPr>
          <p:nvPr>
            <p:ph type="title"/>
          </p:nvPr>
        </p:nvSpPr>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75779" name="Content Placeholder 8"/>
          <p:cNvSpPr>
            <a:spLocks noGrp="1"/>
          </p:cNvSpPr>
          <p:nvPr>
            <p:ph idx="1"/>
          </p:nvPr>
        </p:nvSpPr>
        <p:spPr>
          <a:xfrm>
            <a:off x="685800" y="2286000"/>
            <a:ext cx="7772400" cy="3810000"/>
          </a:xfrm>
        </p:spPr>
        <p:txBody>
          <a:bodyPr/>
          <a:lstStyle/>
          <a:p>
            <a:pPr algn="ctr">
              <a:buFontTx/>
              <a:buNone/>
            </a:pPr>
            <a:r>
              <a:rPr lang="en-US" sz="2400" b="1" smtClean="0">
                <a:solidFill>
                  <a:schemeClr val="bg1"/>
                </a:solidFill>
              </a:rPr>
              <a:t>Seven Changes Moses Made to Become a Leader: (Exodus 18)</a:t>
            </a:r>
          </a:p>
          <a:p>
            <a:pPr>
              <a:buFontTx/>
              <a:buNone/>
            </a:pPr>
            <a:endParaRPr lang="en-US" sz="1100" b="1" smtClean="0">
              <a:solidFill>
                <a:schemeClr val="bg1"/>
              </a:solidFill>
            </a:endParaRPr>
          </a:p>
          <a:p>
            <a:pPr>
              <a:buFontTx/>
              <a:buNone/>
            </a:pPr>
            <a:r>
              <a:rPr lang="en-US" sz="2400" b="1" smtClean="0">
                <a:solidFill>
                  <a:schemeClr val="bg1"/>
                </a:solidFill>
              </a:rPr>
              <a:t>He only did what ____ could not do. (v. 22)</a:t>
            </a:r>
          </a:p>
          <a:p>
            <a:r>
              <a:rPr lang="en-US" sz="1800" i="1" smtClean="0">
                <a:solidFill>
                  <a:srgbClr val="FFFF99"/>
                </a:solidFill>
              </a:rPr>
              <a:t>“…and let it be that every major dispute they will bring to you…”</a:t>
            </a:r>
          </a:p>
          <a:p>
            <a:pPr>
              <a:buFontTx/>
              <a:buNone/>
            </a:pPr>
            <a:endParaRPr lang="en-US" sz="2400" smtClean="0">
              <a:solidFill>
                <a:schemeClr val="bg1"/>
              </a:solidFill>
            </a:endParaRPr>
          </a:p>
          <a:p>
            <a:pPr>
              <a:buFontTx/>
              <a:buNone/>
            </a:pPr>
            <a:r>
              <a:rPr lang="en-US" sz="2400" smtClean="0">
                <a:solidFill>
                  <a:schemeClr val="bg1"/>
                </a:solidFill>
              </a:rPr>
              <a:t>In verse 23, we see the results of Moses' change: strength for Moses and peace for the people.</a:t>
            </a:r>
          </a:p>
          <a:p>
            <a:r>
              <a:rPr lang="en-US" sz="1800" i="1" smtClean="0">
                <a:solidFill>
                  <a:srgbClr val="FFFF99"/>
                </a:solidFill>
              </a:rPr>
              <a:t>“If you will do this thing and God so commands you, then you will be able to endure, and all these people also will go to their place in peace.”</a:t>
            </a:r>
            <a:endParaRPr lang="en-US" sz="1400" smtClean="0">
              <a:solidFill>
                <a:srgbClr val="FFFF99"/>
              </a:solidFill>
            </a:endParaRPr>
          </a:p>
        </p:txBody>
      </p:sp>
      <p:sp>
        <p:nvSpPr>
          <p:cNvPr id="4" name="TextBox 3"/>
          <p:cNvSpPr txBox="1">
            <a:spLocks noChangeArrowheads="1"/>
          </p:cNvSpPr>
          <p:nvPr/>
        </p:nvSpPr>
        <p:spPr bwMode="auto">
          <a:xfrm>
            <a:off x="3200400" y="32766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a:solidFill>
                  <a:srgbClr val="FFFFCC"/>
                </a:solidFill>
              </a:rPr>
              <a:t>they</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2163664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7"/>
          <p:cNvSpPr>
            <a:spLocks noGrp="1"/>
          </p:cNvSpPr>
          <p:nvPr>
            <p:ph type="title"/>
          </p:nvPr>
        </p:nvSpPr>
        <p:spPr>
          <a:xfrm>
            <a:off x="457200" y="152400"/>
            <a:ext cx="8229600" cy="1143000"/>
          </a:xfrm>
        </p:spPr>
        <p:txBody>
          <a:bodyPr/>
          <a:lstStyle/>
          <a:p>
            <a:r>
              <a:rPr lang="en-US" sz="3200" smtClean="0">
                <a:solidFill>
                  <a:srgbClr val="FFFFCC"/>
                </a:solidFill>
              </a:rPr>
              <a:t>Delegating Tasks and Developing People</a:t>
            </a:r>
            <a:r>
              <a:rPr lang="en-US" smtClean="0">
                <a:solidFill>
                  <a:srgbClr val="FFFFCC"/>
                </a:solidFill>
              </a:rPr>
              <a:t/>
            </a:r>
            <a:br>
              <a:rPr lang="en-US" smtClean="0">
                <a:solidFill>
                  <a:srgbClr val="FFFFCC"/>
                </a:solidFill>
              </a:rPr>
            </a:br>
            <a:r>
              <a:rPr lang="en-US" sz="2000" smtClean="0">
                <a:solidFill>
                  <a:srgbClr val="FFFFCC"/>
                </a:solidFill>
              </a:rPr>
              <a:t>Moving From Addition to Multiplication</a:t>
            </a:r>
            <a:endParaRPr lang="en-US" sz="3600" smtClean="0">
              <a:solidFill>
                <a:srgbClr val="FFFFCC"/>
              </a:solidFill>
            </a:endParaRPr>
          </a:p>
        </p:txBody>
      </p:sp>
      <p:sp>
        <p:nvSpPr>
          <p:cNvPr id="76803" name="Text Placeholder 3"/>
          <p:cNvSpPr>
            <a:spLocks noGrp="1"/>
          </p:cNvSpPr>
          <p:nvPr>
            <p:ph type="body" idx="1"/>
          </p:nvPr>
        </p:nvSpPr>
        <p:spPr/>
        <p:txBody>
          <a:bodyPr/>
          <a:lstStyle/>
          <a:p>
            <a:r>
              <a:rPr lang="en-US" smtClean="0">
                <a:solidFill>
                  <a:schemeClr val="bg1"/>
                </a:solidFill>
              </a:rPr>
              <a:t>Minister</a:t>
            </a:r>
          </a:p>
        </p:txBody>
      </p:sp>
      <p:sp>
        <p:nvSpPr>
          <p:cNvPr id="76804" name="Content Placeholder 8"/>
          <p:cNvSpPr>
            <a:spLocks noGrp="1"/>
          </p:cNvSpPr>
          <p:nvPr>
            <p:ph sz="half" idx="2"/>
          </p:nvPr>
        </p:nvSpPr>
        <p:spPr/>
        <p:txBody>
          <a:bodyPr/>
          <a:lstStyle/>
          <a:p>
            <a:pPr marL="457200" indent="-457200">
              <a:buFontTx/>
              <a:buAutoNum type="arabicPeriod"/>
            </a:pPr>
            <a:r>
              <a:rPr lang="en-US" sz="2000" smtClean="0">
                <a:solidFill>
                  <a:schemeClr val="bg1"/>
                </a:solidFill>
              </a:rPr>
              <a:t>Serves people.</a:t>
            </a:r>
          </a:p>
          <a:p>
            <a:pPr marL="457200" indent="-457200">
              <a:buFontTx/>
              <a:buAutoNum type="arabicPeriod"/>
            </a:pPr>
            <a:r>
              <a:rPr lang="en-US" sz="2000" smtClean="0">
                <a:solidFill>
                  <a:schemeClr val="bg1"/>
                </a:solidFill>
              </a:rPr>
              <a:t>Directly meets the needs of people.</a:t>
            </a:r>
          </a:p>
          <a:p>
            <a:pPr marL="457200" indent="-457200">
              <a:buFontTx/>
              <a:buAutoNum type="arabicPeriod"/>
            </a:pPr>
            <a:r>
              <a:rPr lang="en-US" sz="2000" smtClean="0">
                <a:solidFill>
                  <a:schemeClr val="bg1"/>
                </a:solidFill>
              </a:rPr>
              <a:t>Draws fulfillment from doing the work.</a:t>
            </a:r>
          </a:p>
          <a:p>
            <a:pPr marL="457200" indent="-457200">
              <a:buFontTx/>
              <a:buAutoNum type="arabicPeriod"/>
            </a:pPr>
            <a:r>
              <a:rPr lang="en-US" sz="2000" smtClean="0">
                <a:solidFill>
                  <a:schemeClr val="bg1"/>
                </a:solidFill>
              </a:rPr>
              <a:t>Plays defense to survive.</a:t>
            </a:r>
          </a:p>
          <a:p>
            <a:pPr marL="457200" indent="-457200">
              <a:buFontTx/>
              <a:buAutoNum type="arabicPeriod"/>
            </a:pPr>
            <a:r>
              <a:rPr lang="en-US" sz="2000" smtClean="0">
                <a:solidFill>
                  <a:schemeClr val="bg1"/>
                </a:solidFill>
              </a:rPr>
              <a:t>Reacts to needs that arise from moment to moment.</a:t>
            </a:r>
          </a:p>
          <a:p>
            <a:pPr marL="457200" indent="-457200">
              <a:buFontTx/>
              <a:buAutoNum type="arabicPeriod"/>
            </a:pPr>
            <a:r>
              <a:rPr lang="en-US" sz="2000" smtClean="0">
                <a:solidFill>
                  <a:schemeClr val="bg1"/>
                </a:solidFill>
              </a:rPr>
              <a:t>Focuses on immediate needs.</a:t>
            </a:r>
          </a:p>
          <a:p>
            <a:pPr marL="457200" indent="-457200">
              <a:buFontTx/>
              <a:buAutoNum type="arabicPeriod"/>
            </a:pPr>
            <a:r>
              <a:rPr lang="en-US" sz="2000" smtClean="0">
                <a:solidFill>
                  <a:schemeClr val="bg1"/>
                </a:solidFill>
              </a:rPr>
              <a:t>Shepherds others.</a:t>
            </a:r>
          </a:p>
        </p:txBody>
      </p:sp>
      <p:sp>
        <p:nvSpPr>
          <p:cNvPr id="76805" name="Text Placeholder 4"/>
          <p:cNvSpPr>
            <a:spLocks noGrp="1"/>
          </p:cNvSpPr>
          <p:nvPr>
            <p:ph type="body" sz="quarter" idx="3"/>
          </p:nvPr>
        </p:nvSpPr>
        <p:spPr/>
        <p:txBody>
          <a:bodyPr/>
          <a:lstStyle/>
          <a:p>
            <a:r>
              <a:rPr lang="en-US" smtClean="0">
                <a:solidFill>
                  <a:schemeClr val="bg1"/>
                </a:solidFill>
              </a:rPr>
              <a:t>Leader</a:t>
            </a:r>
          </a:p>
        </p:txBody>
      </p:sp>
      <p:sp>
        <p:nvSpPr>
          <p:cNvPr id="76806" name="Content Placeholder 5"/>
          <p:cNvSpPr>
            <a:spLocks noGrp="1"/>
          </p:cNvSpPr>
          <p:nvPr>
            <p:ph sz="quarter" idx="4"/>
          </p:nvPr>
        </p:nvSpPr>
        <p:spPr/>
        <p:txBody>
          <a:bodyPr/>
          <a:lstStyle/>
          <a:p>
            <a:pPr marL="457200" indent="-457200">
              <a:buFontTx/>
              <a:buAutoNum type="arabicPeriod"/>
            </a:pPr>
            <a:r>
              <a:rPr lang="en-US" sz="2000" smtClean="0">
                <a:solidFill>
                  <a:schemeClr val="bg1"/>
                </a:solidFill>
              </a:rPr>
              <a:t>Serves people.</a:t>
            </a:r>
          </a:p>
          <a:p>
            <a:pPr marL="457200" indent="-457200">
              <a:buFontTx/>
              <a:buAutoNum type="arabicPeriod"/>
            </a:pPr>
            <a:r>
              <a:rPr lang="en-US" sz="2000" smtClean="0">
                <a:solidFill>
                  <a:schemeClr val="bg1"/>
                </a:solidFill>
              </a:rPr>
              <a:t>Empowers others to meet the needs of people.</a:t>
            </a:r>
          </a:p>
          <a:p>
            <a:pPr marL="457200" indent="-457200">
              <a:buFontTx/>
              <a:buAutoNum type="arabicPeriod"/>
            </a:pPr>
            <a:r>
              <a:rPr lang="en-US" sz="2000" smtClean="0">
                <a:solidFill>
                  <a:schemeClr val="bg1"/>
                </a:solidFill>
              </a:rPr>
              <a:t>Draws fulfillment from equipping others to do the work.</a:t>
            </a:r>
          </a:p>
          <a:p>
            <a:pPr marL="457200" indent="-457200">
              <a:buFontTx/>
              <a:buAutoNum type="arabicPeriod"/>
            </a:pPr>
            <a:r>
              <a:rPr lang="en-US" sz="2000" smtClean="0">
                <a:solidFill>
                  <a:schemeClr val="bg1"/>
                </a:solidFill>
              </a:rPr>
              <a:t>Plays offense to make progress.</a:t>
            </a:r>
          </a:p>
          <a:p>
            <a:pPr marL="457200" indent="-457200">
              <a:buFontTx/>
              <a:buAutoNum type="arabicPeriod"/>
            </a:pPr>
            <a:r>
              <a:rPr lang="en-US" sz="2000" smtClean="0">
                <a:solidFill>
                  <a:schemeClr val="bg1"/>
                </a:solidFill>
              </a:rPr>
              <a:t>Creates opportunities to mentor others.</a:t>
            </a:r>
          </a:p>
          <a:p>
            <a:pPr marL="457200" indent="-457200">
              <a:buFontTx/>
              <a:buAutoNum type="arabicPeriod"/>
            </a:pPr>
            <a:r>
              <a:rPr lang="en-US" sz="2000" smtClean="0">
                <a:solidFill>
                  <a:schemeClr val="bg1"/>
                </a:solidFill>
              </a:rPr>
              <a:t>Focuses on long-term vision.</a:t>
            </a:r>
          </a:p>
          <a:p>
            <a:pPr marL="457200" indent="-457200">
              <a:buFontTx/>
              <a:buAutoNum type="arabicPeriod"/>
            </a:pPr>
            <a:r>
              <a:rPr lang="en-US" sz="2000" smtClean="0">
                <a:solidFill>
                  <a:schemeClr val="bg1"/>
                </a:solidFill>
              </a:rPr>
              <a:t>Equips others.</a:t>
            </a:r>
          </a:p>
        </p:txBody>
      </p:sp>
      <p:sp>
        <p:nvSpPr>
          <p:cNvPr id="76807" name="TextBox 6"/>
          <p:cNvSpPr txBox="1">
            <a:spLocks noChangeArrowheads="1"/>
          </p:cNvSpPr>
          <p:nvPr/>
        </p:nvSpPr>
        <p:spPr bwMode="auto">
          <a:xfrm>
            <a:off x="457200" y="1143000"/>
            <a:ext cx="822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1400" b="1">
                <a:solidFill>
                  <a:schemeClr val="bg1"/>
                </a:solidFill>
              </a:rPr>
              <a:t>From Minister to Leader - </a:t>
            </a:r>
            <a:r>
              <a:rPr lang="en-US" sz="1400">
                <a:solidFill>
                  <a:schemeClr val="bg1"/>
                </a:solidFill>
              </a:rPr>
              <a:t>There is a difference between a minister and a leader. While every leader is also to be a minister, not every minister is a leader. Look at how they differ:</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T106.02           </a:t>
            </a:r>
            <a:r>
              <a:rPr lang="en-US" dirty="0" smtClean="0">
                <a:solidFill>
                  <a:schemeClr val="bg1"/>
                </a:solidFill>
              </a:rPr>
              <a:t>iteenchallenge.org               01 - 2012</a:t>
            </a:r>
            <a:endParaRPr lang="en-US" dirty="0">
              <a:solidFill>
                <a:schemeClr val="bg1"/>
              </a:solidFill>
            </a:endParaRPr>
          </a:p>
        </p:txBody>
      </p:sp>
      <p:sp>
        <p:nvSpPr>
          <p:cNvPr id="9"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8212837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2566</Words>
  <Application>Microsoft Office PowerPoint</Application>
  <PresentationFormat>On-screen Show (4:3)</PresentationFormat>
  <Paragraphs>310</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Blank Presentation</vt:lpstr>
      <vt:lpstr>Delegating Tasks and Developing People Moving From Addition to Multiplication  by EQUIP Ministries founded by John Maxwell </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Delegating Tasks and Developing People Moving From Addition to Multiplication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Charles A. Williams</cp:lastModifiedBy>
  <cp:revision>8</cp:revision>
  <dcterms:created xsi:type="dcterms:W3CDTF">2011-10-20T15:18:26Z</dcterms:created>
  <dcterms:modified xsi:type="dcterms:W3CDTF">2012-01-12T16:48:28Z</dcterms:modified>
</cp:coreProperties>
</file>