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9" r:id="rId2"/>
    <p:sldId id="299" r:id="rId3"/>
    <p:sldId id="300" r:id="rId4"/>
    <p:sldId id="301" r:id="rId5"/>
    <p:sldId id="302" r:id="rId6"/>
    <p:sldId id="303" r:id="rId7"/>
    <p:sldId id="304" r:id="rId8"/>
    <p:sldId id="305" r:id="rId9"/>
    <p:sldId id="306" r:id="rId10"/>
    <p:sldId id="307" r:id="rId11"/>
    <p:sldId id="308" r:id="rId12"/>
    <p:sldId id="309" r:id="rId13"/>
    <p:sldId id="310" r:id="rId14"/>
    <p:sldId id="311" r:id="rId15"/>
    <p:sldId id="312" r:id="rId16"/>
    <p:sldId id="313" r:id="rId17"/>
    <p:sldId id="314" r:id="rId18"/>
    <p:sldId id="315" r:id="rId19"/>
    <p:sldId id="316" r:id="rId20"/>
    <p:sldId id="317" r:id="rId21"/>
    <p:sldId id="318" r:id="rId22"/>
    <p:sldId id="319" r:id="rId23"/>
    <p:sldId id="320" r:id="rId24"/>
    <p:sldId id="321" r:id="rId25"/>
    <p:sldId id="322" r:id="rId26"/>
    <p:sldId id="323" r:id="rId27"/>
    <p:sldId id="324" r:id="rId28"/>
    <p:sldId id="325" r:id="rId29"/>
    <p:sldId id="326" r:id="rId30"/>
    <p:sldId id="327" r:id="rId31"/>
    <p:sldId id="328" r:id="rId32"/>
    <p:sldId id="329" r:id="rId33"/>
    <p:sldId id="330" r:id="rId34"/>
    <p:sldId id="298" r:id="rId35"/>
  </p:sldIdLst>
  <p:sldSz cx="9144000" cy="6858000" type="screen4x3"/>
  <p:notesSz cx="6858000" cy="91440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9" d="100"/>
          <a:sy n="69" d="100"/>
        </p:scale>
        <p:origin x="-546"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0F5854-FCE4-4675-A222-DFF3718A6AB8}" type="datetimeFigureOut">
              <a:rPr lang="en-US" smtClean="0"/>
              <a:pPr/>
              <a:t>1/12/2012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4669C6-B9B2-4C89-B895-8CA2810A4C37}" type="slidenum">
              <a:rPr lang="en-US" smtClean="0"/>
              <a:pPr/>
              <a:t>‹#›</a:t>
            </a:fld>
            <a:endParaRPr lang="en-US"/>
          </a:p>
        </p:txBody>
      </p:sp>
    </p:spTree>
    <p:extLst>
      <p:ext uri="{BB962C8B-B14F-4D97-AF65-F5344CB8AC3E}">
        <p14:creationId xmlns:p14="http://schemas.microsoft.com/office/powerpoint/2010/main" val="921931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037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FCEFC1F2-5DC0-4BBB-B3C4-2845AE2E65B6}" type="slidenum">
              <a:rPr lang="en-US" sz="1200">
                <a:solidFill>
                  <a:prstClr val="black"/>
                </a:solidFill>
              </a:rPr>
              <a:pPr/>
              <a:t>1</a:t>
            </a:fld>
            <a:endParaRPr lang="en-US" sz="120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08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8895B921-7003-402E-8D2F-17A938333A66}" type="slidenum">
              <a:rPr lang="en-US" sz="1200" smtClean="0"/>
              <a:pPr/>
              <a:t>10</a:t>
            </a:fld>
            <a:endParaRPr lang="en-US" sz="120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09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2FFEF8DC-B718-428D-9A8E-6A9A6D0BA0B7}" type="slidenum">
              <a:rPr lang="en-US" sz="1200" smtClean="0"/>
              <a:pPr/>
              <a:t>11</a:t>
            </a:fld>
            <a:endParaRPr lang="en-US" sz="12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10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99C8F84F-E58E-40CC-905D-1C0E49B9D5CE}" type="slidenum">
              <a:rPr lang="en-US" sz="1200" smtClean="0"/>
              <a:pPr/>
              <a:t>12</a:t>
            </a:fld>
            <a:endParaRPr lang="en-US"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11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3F14F373-376B-4F57-9F28-81088FDDE595}" type="slidenum">
              <a:rPr lang="en-US" sz="1200" smtClean="0"/>
              <a:pPr/>
              <a:t>13</a:t>
            </a:fld>
            <a:endParaRPr lang="en-US" sz="12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12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50960A51-6131-4630-93A3-6BA9B04A39AE}" type="slidenum">
              <a:rPr lang="en-US" sz="1200" smtClean="0"/>
              <a:pPr/>
              <a:t>14</a:t>
            </a:fld>
            <a:endParaRPr lang="en-US" sz="12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13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04C04EF7-935E-4A41-AEDE-07361E6B0190}" type="slidenum">
              <a:rPr lang="en-US" sz="1200" smtClean="0"/>
              <a:pPr/>
              <a:t>15</a:t>
            </a:fld>
            <a:endParaRPr lang="en-US" sz="12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14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1C13F130-365C-4B14-8BD0-9252F628D0B6}" type="slidenum">
              <a:rPr lang="en-US" sz="1200" smtClean="0"/>
              <a:pPr/>
              <a:t>16</a:t>
            </a:fld>
            <a:endParaRPr lang="en-US" sz="12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15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BCBF5DCB-5788-47EE-A531-A5075793A62D}" type="slidenum">
              <a:rPr lang="en-US" sz="1200" smtClean="0"/>
              <a:pPr/>
              <a:t>17</a:t>
            </a:fld>
            <a:endParaRPr lang="en-US" sz="12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16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756C35A3-1AC9-4845-BA6D-2D09AB54126D}" type="slidenum">
              <a:rPr lang="en-US" sz="1200" smtClean="0"/>
              <a:pPr/>
              <a:t>18</a:t>
            </a:fld>
            <a:endParaRPr lang="en-US"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174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14A39742-EF57-4D25-8143-0A7C57EF2706}" type="slidenum">
              <a:rPr lang="en-US" sz="1200" smtClean="0"/>
              <a:pPr/>
              <a:t>19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000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DE9A2DFE-7898-47A7-9BCD-0A6B020D8859}" type="slidenum">
              <a:rPr lang="en-US" sz="1200" smtClean="0"/>
              <a:pPr/>
              <a:t>2</a:t>
            </a:fld>
            <a:endParaRPr lang="en-US" sz="120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184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1F21F1DF-6297-4CAD-AB9B-5B06983C50DE}" type="slidenum">
              <a:rPr lang="en-US" sz="1200" smtClean="0"/>
              <a:pPr/>
              <a:t>20</a:t>
            </a:fld>
            <a:endParaRPr lang="en-US" sz="12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19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C7D61B6E-DC71-45D3-8B61-01C32CF7F748}" type="slidenum">
              <a:rPr lang="en-US" sz="1200" smtClean="0"/>
              <a:pPr/>
              <a:t>21</a:t>
            </a:fld>
            <a:endParaRPr lang="en-US" sz="120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205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8955CD54-4FB5-4A91-AF78-66292F6A8571}" type="slidenum">
              <a:rPr lang="en-US" sz="1200" smtClean="0"/>
              <a:pPr/>
              <a:t>22</a:t>
            </a:fld>
            <a:endParaRPr lang="en-US" sz="120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215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5BAE492E-41BC-4809-AAFA-E717E56EF771}" type="slidenum">
              <a:rPr lang="en-US" sz="1200" smtClean="0"/>
              <a:pPr/>
              <a:t>23</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225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C539047E-A2DD-4DFE-A787-6F9C8ADC06CA}" type="slidenum">
              <a:rPr lang="en-US" sz="1200" smtClean="0"/>
              <a:pPr/>
              <a:t>24</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235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C95BE8AC-5CA0-4884-87ED-589545DEAD34}" type="slidenum">
              <a:rPr lang="en-US" sz="1200" smtClean="0"/>
              <a:pPr/>
              <a:t>25</a:t>
            </a:fld>
            <a:endParaRPr lang="en-US" sz="120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246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2AA0F69D-A566-4498-BBCD-2BDBC4DC34BD}" type="slidenum">
              <a:rPr lang="en-US" sz="1200" smtClean="0"/>
              <a:pPr/>
              <a:t>26</a:t>
            </a:fld>
            <a:endParaRPr lang="en-US" sz="120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256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B8DCC982-C771-4BBD-B8F7-7126562E1BE5}" type="slidenum">
              <a:rPr lang="en-US" sz="1200" smtClean="0"/>
              <a:pPr/>
              <a:t>27</a:t>
            </a:fld>
            <a:endParaRPr lang="en-US" sz="120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266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45BE207E-1075-4DDA-9833-7182BFFC4CF5}" type="slidenum">
              <a:rPr lang="en-US" sz="1200" smtClean="0"/>
              <a:pPr/>
              <a:t>28</a:t>
            </a:fld>
            <a:endParaRPr lang="en-US" sz="120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276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A589FAFE-89B5-4A34-BCD3-78E64445E1FB}" type="slidenum">
              <a:rPr lang="en-US" sz="1200" smtClean="0"/>
              <a:pPr/>
              <a:t>29</a:t>
            </a:fld>
            <a:endParaRPr 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010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6B0AD2BD-2548-4C09-8C29-9374A2B3BAB4}" type="slidenum">
              <a:rPr lang="en-US" sz="1200" smtClean="0"/>
              <a:pPr/>
              <a:t>3</a:t>
            </a:fld>
            <a:endParaRPr lang="en-US" sz="120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287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01DF633D-682C-4E32-958A-78A3F47EA9CD}" type="slidenum">
              <a:rPr lang="en-US" sz="1200" smtClean="0"/>
              <a:pPr/>
              <a:t>30</a:t>
            </a:fld>
            <a:endParaRPr lang="en-US" sz="120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297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00714F68-C471-433D-A8B3-C509FE487741}" type="slidenum">
              <a:rPr lang="en-US" sz="1200" smtClean="0"/>
              <a:pPr/>
              <a:t>31</a:t>
            </a:fld>
            <a:endParaRPr lang="en-US" sz="120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307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CE31B153-E9C1-4F59-9D3A-B7C276DCDC36}" type="slidenum">
              <a:rPr lang="en-US" sz="1200" smtClean="0"/>
              <a:pPr/>
              <a:t>32</a:t>
            </a:fld>
            <a:endParaRPr lang="en-US" sz="120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317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519B5FDF-8BD8-44EA-86F5-C5558CE0170C}" type="slidenum">
              <a:rPr lang="en-US" sz="1200" smtClean="0"/>
              <a:pPr/>
              <a:t>33</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02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A95439F6-2EFC-4C12-A2FD-B1F8FBC5B5AA}" type="slidenum">
              <a:rPr lang="en-US" sz="1200" smtClean="0"/>
              <a:pPr/>
              <a:t>4</a:t>
            </a:fld>
            <a:endParaRPr lang="en-US" sz="12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03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92D67E36-4F5E-4053-BCCE-625B63C9A847}" type="slidenum">
              <a:rPr lang="en-US" sz="1200" smtClean="0"/>
              <a:pPr/>
              <a:t>5</a:t>
            </a:fld>
            <a:endParaRPr lang="en-US" sz="12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04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46A700F3-DEDF-4CFF-BCEB-494960ABF085}" type="slidenum">
              <a:rPr lang="en-US" sz="1200" smtClean="0"/>
              <a:pPr/>
              <a:t>6</a:t>
            </a:fld>
            <a:endParaRPr lang="en-US" sz="12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05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9D6B9625-8BB7-4084-A53B-DB17482C231B}" type="slidenum">
              <a:rPr lang="en-US" sz="1200" smtClean="0"/>
              <a:pPr/>
              <a:t>7</a:t>
            </a:fld>
            <a:endParaRPr lang="en-US" sz="12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06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66FF9FB1-E48E-40B4-8286-6464D65EAECB}" type="slidenum">
              <a:rPr lang="en-US" sz="1200" smtClean="0"/>
              <a:pPr/>
              <a:t>8</a:t>
            </a:fld>
            <a:endParaRPr lang="en-US" sz="12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307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D2E4EAA4-9479-4FCA-90BF-C15D44556254}" type="slidenum">
              <a:rPr lang="en-US" sz="1200" smtClean="0"/>
              <a:pPr/>
              <a:t>9</a:t>
            </a:fld>
            <a:endParaRPr 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CA90CF6-23E5-4010-90B2-6A2EE90C21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12160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0E897AA-17CC-4D76-AE30-97F82B15091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7080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8547890-9C1C-4298-8B96-59553DA81F8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81571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solidFill>
                  <a:srgbClr val="000000"/>
                </a:solidFill>
              </a:rPr>
              <a:t>iteenchallenge.org                T102.03            10 - 2011</a:t>
            </a: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45EC6E8-98E1-4849-A5C4-247ED1CA1DE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56366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9567FD-A1B8-4B53-A624-7FCEE13D0DB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4050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DC34706-0546-493E-923A-98A35F104A9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35882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0393DAA7-E244-4517-9B2E-CD6BF9604CD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0781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796E276-9713-4133-941C-9249351D61C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9613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BA0F05D5-1FFD-429D-9865-006AF6AD011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56629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F39811-17F5-41B9-871D-E41556B747E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34901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150B0C-BCCF-4117-A201-7F4CD6596B3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60046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4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eaLnBrk="0" fontAlgn="base" hangingPunct="0">
              <a:spcBef>
                <a:spcPct val="0"/>
              </a:spcBef>
              <a:spcAft>
                <a:spcPct val="0"/>
              </a:spcAft>
              <a:defRPr/>
            </a:pPr>
            <a:endParaRPr lang="en-US" dirty="0">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eaLnBrk="0" fontAlgn="base" hangingPunct="0">
              <a:spcBef>
                <a:spcPct val="0"/>
              </a:spcBef>
              <a:spcAft>
                <a:spcPct val="0"/>
              </a:spcAft>
              <a:defRPr/>
            </a:pPr>
            <a:r>
              <a:rPr lang="en-US" dirty="0" smtClean="0">
                <a:solidFill>
                  <a:schemeClr val="bg1"/>
                </a:solidFill>
              </a:rPr>
              <a:t>iteenchallenge.org</a:t>
            </a:r>
            <a:r>
              <a:rPr lang="en-US" dirty="0" smtClean="0">
                <a:solidFill>
                  <a:srgbClr val="000000"/>
                </a:solidFill>
              </a:rPr>
              <a:t>                </a:t>
            </a:r>
            <a:r>
              <a:rPr lang="en-US" dirty="0" smtClean="0">
                <a:solidFill>
                  <a:schemeClr val="bg1"/>
                </a:solidFill>
              </a:rPr>
              <a:t>T102.03            10 - 2011</a:t>
            </a:r>
            <a:endParaRPr lang="en-US" dirty="0">
              <a:solidFill>
                <a:schemeClr val="bg1"/>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eaLnBrk="0" fontAlgn="base" hangingPunct="0">
              <a:spcBef>
                <a:spcPct val="0"/>
              </a:spcBef>
              <a:spcAft>
                <a:spcPct val="0"/>
              </a:spcAft>
              <a:defRPr/>
            </a:pPr>
            <a:fld id="{C345F714-FEF3-4A48-827D-492AA418E35A}" type="slidenum">
              <a:rPr lang="en-US">
                <a:solidFill>
                  <a:srgbClr val="000000"/>
                </a:solidFill>
              </a:rPr>
              <a:pPr eaLnBrk="0" fontAlgn="base" hangingPunct="0">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6494928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ea typeface="MS PGothic" pitchFamily="34" charset="-128"/>
        </a:defRPr>
      </a:lvl2pPr>
      <a:lvl3pPr algn="ctr" rtl="0" eaLnBrk="0" fontAlgn="base" hangingPunct="0">
        <a:spcBef>
          <a:spcPct val="0"/>
        </a:spcBef>
        <a:spcAft>
          <a:spcPct val="0"/>
        </a:spcAft>
        <a:defRPr sz="4400">
          <a:solidFill>
            <a:schemeClr val="tx2"/>
          </a:solidFill>
          <a:latin typeface="Arial" pitchFamily="34" charset="0"/>
          <a:ea typeface="MS PGothic" pitchFamily="34" charset="-128"/>
        </a:defRPr>
      </a:lvl3pPr>
      <a:lvl4pPr algn="ctr" rtl="0" eaLnBrk="0" fontAlgn="base" hangingPunct="0">
        <a:spcBef>
          <a:spcPct val="0"/>
        </a:spcBef>
        <a:spcAft>
          <a:spcPct val="0"/>
        </a:spcAft>
        <a:defRPr sz="4400">
          <a:solidFill>
            <a:schemeClr val="tx2"/>
          </a:solidFill>
          <a:latin typeface="Arial" pitchFamily="34" charset="0"/>
          <a:ea typeface="MS PGothic" pitchFamily="34" charset="-128"/>
        </a:defRPr>
      </a:lvl4pPr>
      <a:lvl5pPr algn="ctr" rtl="0" eaLnBrk="0" fontAlgn="base" hangingPunct="0">
        <a:spcBef>
          <a:spcPct val="0"/>
        </a:spcBef>
        <a:spcAft>
          <a:spcPct val="0"/>
        </a:spcAft>
        <a:defRPr sz="4400">
          <a:solidFill>
            <a:schemeClr val="tx2"/>
          </a:solidFill>
          <a:latin typeface="Arial" pitchFamily="34" charset="0"/>
          <a:ea typeface="MS PGothic" pitchFamily="34" charset="-128"/>
        </a:defRPr>
      </a:lvl5pPr>
      <a:lvl6pPr marL="457200" algn="ctr" rtl="0" fontAlgn="base">
        <a:spcBef>
          <a:spcPct val="0"/>
        </a:spcBef>
        <a:spcAft>
          <a:spcPct val="0"/>
        </a:spcAft>
        <a:defRPr sz="4400">
          <a:solidFill>
            <a:schemeClr val="tx2"/>
          </a:solidFill>
          <a:latin typeface="Arial" pitchFamily="34" charset="0"/>
          <a:ea typeface="MS PGothic" pitchFamily="34" charset="-128"/>
        </a:defRPr>
      </a:lvl6pPr>
      <a:lvl7pPr marL="914400" algn="ctr" rtl="0" fontAlgn="base">
        <a:spcBef>
          <a:spcPct val="0"/>
        </a:spcBef>
        <a:spcAft>
          <a:spcPct val="0"/>
        </a:spcAft>
        <a:defRPr sz="4400">
          <a:solidFill>
            <a:schemeClr val="tx2"/>
          </a:solidFill>
          <a:latin typeface="Arial" pitchFamily="34" charset="0"/>
          <a:ea typeface="MS PGothic" pitchFamily="34" charset="-128"/>
        </a:defRPr>
      </a:lvl7pPr>
      <a:lvl8pPr marL="1371600" algn="ctr" rtl="0" fontAlgn="base">
        <a:spcBef>
          <a:spcPct val="0"/>
        </a:spcBef>
        <a:spcAft>
          <a:spcPct val="0"/>
        </a:spcAft>
        <a:defRPr sz="4400">
          <a:solidFill>
            <a:schemeClr val="tx2"/>
          </a:solidFill>
          <a:latin typeface="Arial" pitchFamily="34" charset="0"/>
          <a:ea typeface="MS PGothic" pitchFamily="34" charset="-128"/>
        </a:defRPr>
      </a:lvl8pPr>
      <a:lvl9pPr marL="1828800" algn="ctr" rtl="0" fontAlgn="base">
        <a:spcBef>
          <a:spcPct val="0"/>
        </a:spcBef>
        <a:spcAft>
          <a:spcPct val="0"/>
        </a:spcAft>
        <a:defRPr sz="4400">
          <a:solidFill>
            <a:schemeClr val="tx2"/>
          </a:solidFill>
          <a:latin typeface="Arial" pitchFamily="34" charset="0"/>
          <a:ea typeface="MS PGothic" pitchFamily="34"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7"/>
          <p:cNvSpPr>
            <a:spLocks noGrp="1"/>
          </p:cNvSpPr>
          <p:nvPr>
            <p:ph type="title"/>
          </p:nvPr>
        </p:nvSpPr>
        <p:spPr>
          <a:xfrm>
            <a:off x="736751" y="1295400"/>
            <a:ext cx="7772400" cy="1600200"/>
          </a:xfrm>
        </p:spPr>
        <p:txBody>
          <a:bodyPr/>
          <a:lstStyle/>
          <a:p>
            <a:r>
              <a:rPr lang="en-US" sz="5400" dirty="0">
                <a:solidFill>
                  <a:srgbClr val="FFFFCC"/>
                </a:solidFill>
              </a:rPr>
              <a:t>The Wisest Investment You’ll Ever Make</a:t>
            </a:r>
            <a:r>
              <a:rPr lang="en-US" sz="2800" dirty="0">
                <a:solidFill>
                  <a:srgbClr val="FFFFCC"/>
                </a:solidFill>
              </a:rPr>
              <a:t/>
            </a:r>
            <a:br>
              <a:rPr lang="en-US" sz="2800" dirty="0">
                <a:solidFill>
                  <a:srgbClr val="FFFFCC"/>
                </a:solidFill>
              </a:rPr>
            </a:br>
            <a:r>
              <a:rPr lang="en-US" sz="2800" dirty="0">
                <a:solidFill>
                  <a:srgbClr val="FFFFCC"/>
                </a:solidFill>
              </a:rPr>
              <a:t>Mentoring Future Leaders</a:t>
            </a:r>
            <a:r>
              <a:rPr lang="en-US" sz="2800" dirty="0" smtClean="0">
                <a:solidFill>
                  <a:srgbClr val="FFFFCC"/>
                </a:solidFill>
              </a:rPr>
              <a:t/>
            </a:r>
            <a:br>
              <a:rPr lang="en-US" sz="2800" dirty="0" smtClean="0">
                <a:solidFill>
                  <a:srgbClr val="FFFFCC"/>
                </a:solidFill>
              </a:rPr>
            </a:br>
            <a:r>
              <a:rPr lang="en-US" sz="2000" dirty="0" smtClean="0">
                <a:solidFill>
                  <a:srgbClr val="FFFFCC"/>
                </a:solidFill>
              </a:rPr>
              <a:t/>
            </a:r>
            <a:br>
              <a:rPr lang="en-US" sz="2000" dirty="0" smtClean="0">
                <a:solidFill>
                  <a:srgbClr val="FFFFCC"/>
                </a:solidFill>
              </a:rPr>
            </a:br>
            <a:r>
              <a:rPr lang="en-US" sz="2000" dirty="0" smtClean="0">
                <a:solidFill>
                  <a:srgbClr val="FFFFCC"/>
                </a:solidFill>
              </a:rPr>
              <a:t>by EQUIP Ministries founded by John Maxwell</a:t>
            </a:r>
            <a:br>
              <a:rPr lang="en-US" sz="2000" dirty="0" smtClean="0">
                <a:solidFill>
                  <a:srgbClr val="FFFFCC"/>
                </a:solidFill>
              </a:rPr>
            </a:br>
            <a:endParaRPr lang="en-US" dirty="0" smtClean="0">
              <a:solidFill>
                <a:srgbClr val="FFFFCC"/>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1</a:t>
            </a:fld>
            <a:endParaRPr lang="en-US">
              <a:solidFill>
                <a:srgbClr val="000000"/>
              </a:solidFill>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77000" y="5257800"/>
            <a:ext cx="2343911" cy="1362739"/>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4799" y="5257800"/>
            <a:ext cx="2533205" cy="1125869"/>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794302" y="2895600"/>
            <a:ext cx="3657298" cy="2035896"/>
          </a:xfrm>
          <a:prstGeom prst="rect">
            <a:avLst/>
          </a:prstGeom>
        </p:spPr>
      </p:pic>
      <p:sp>
        <p:nvSpPr>
          <p:cNvPr id="8"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a:t>
            </a:r>
            <a:r>
              <a:rPr lang="en-US" dirty="0">
                <a:solidFill>
                  <a:schemeClr val="bg1"/>
                </a:solidFill>
              </a:rPr>
              <a:t>108.02</a:t>
            </a:r>
            <a:r>
              <a:rPr lang="en-US" dirty="0" smtClean="0">
                <a:solidFill>
                  <a:schemeClr val="bg1"/>
                </a:solidFill>
              </a:rPr>
              <a:t>           iteenchallenge.org               01 - 2012</a:t>
            </a:r>
            <a:endParaRPr lang="en-US" dirty="0">
              <a:solidFill>
                <a:schemeClr val="bg1"/>
              </a:solidFill>
            </a:endParaRPr>
          </a:p>
        </p:txBody>
      </p:sp>
      <p:sp>
        <p:nvSpPr>
          <p:cNvPr id="9" name="Slide Number Placeholder 4"/>
          <p:cNvSpPr txBox="1">
            <a:spLocks/>
          </p:cNvSpPr>
          <p:nvPr/>
        </p:nvSpPr>
        <p:spPr bwMode="auto">
          <a:xfrm>
            <a:off x="6705600" y="64008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chemeClr val="tx1"/>
                </a:solidFill>
                <a:latin typeface="Arial"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F45EC6E8-98E1-4849-A5C4-247ED1CA1DED}" type="slidenum">
              <a:rPr lang="en-US" smtClean="0">
                <a:solidFill>
                  <a:srgbClr val="000000"/>
                </a:solidFill>
              </a:rPr>
              <a:pPr>
                <a:defRPr/>
              </a:pPr>
              <a:t>1</a:t>
            </a:fld>
            <a:endParaRPr lang="en-US" dirty="0">
              <a:solidFill>
                <a:srgbClr val="000000"/>
              </a:solidFill>
            </a:endParaRPr>
          </a:p>
        </p:txBody>
      </p:sp>
    </p:spTree>
    <p:extLst>
      <p:ext uri="{BB962C8B-B14F-4D97-AF65-F5344CB8AC3E}">
        <p14:creationId xmlns:p14="http://schemas.microsoft.com/office/powerpoint/2010/main" val="39333530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30051" name="Content Placeholder 8"/>
          <p:cNvSpPr>
            <a:spLocks noGrp="1"/>
          </p:cNvSpPr>
          <p:nvPr>
            <p:ph idx="1"/>
          </p:nvPr>
        </p:nvSpPr>
        <p:spPr>
          <a:xfrm>
            <a:off x="685800" y="2286000"/>
            <a:ext cx="7772400" cy="3810000"/>
          </a:xfrm>
        </p:spPr>
        <p:txBody>
          <a:bodyPr/>
          <a:lstStyle/>
          <a:p>
            <a:pPr algn="ctr">
              <a:buFontTx/>
              <a:buNone/>
            </a:pPr>
            <a:r>
              <a:rPr lang="en-US" sz="1600" b="1" smtClean="0">
                <a:solidFill>
                  <a:schemeClr val="bg1"/>
                </a:solidFill>
              </a:rPr>
              <a:t>The Process of Training Leaders</a:t>
            </a:r>
          </a:p>
          <a:p>
            <a:pPr>
              <a:buFontTx/>
              <a:buNone/>
            </a:pPr>
            <a:endParaRPr lang="en-US" sz="900" b="1" smtClean="0">
              <a:solidFill>
                <a:schemeClr val="bg1"/>
              </a:solidFill>
            </a:endParaRPr>
          </a:p>
          <a:p>
            <a:pPr>
              <a:buFontTx/>
              <a:buNone/>
            </a:pPr>
            <a:r>
              <a:rPr lang="en-US" sz="1600" b="1" smtClean="0">
                <a:solidFill>
                  <a:schemeClr val="bg1"/>
                </a:solidFill>
              </a:rPr>
              <a:t>STEP 3: Monitor</a:t>
            </a:r>
          </a:p>
          <a:p>
            <a:pPr>
              <a:buFontTx/>
              <a:buNone/>
            </a:pPr>
            <a:r>
              <a:rPr lang="en-US" sz="1600" smtClean="0">
                <a:solidFill>
                  <a:schemeClr val="bg1"/>
                </a:solidFill>
              </a:rPr>
              <a:t>At this point, the mentor and the mentee exchange places. The mentee performs the task and the mentor will assist and correct. It is especially important during this phase to be positive and encouraging to the mentee. It will help the mentee to keep on trying and wanting to improve rather than give up. Work together to develop consistency. Once the mentee understands the process, have him/her explain it back to the mentor.The explanation will reinforce the process in the mentee’s memory.</a:t>
            </a:r>
          </a:p>
          <a:p>
            <a:pPr>
              <a:buFontTx/>
              <a:buNone/>
            </a:pPr>
            <a:endParaRPr lang="en-US" sz="1600" b="1" smtClean="0">
              <a:solidFill>
                <a:schemeClr val="bg1"/>
              </a:solidFill>
            </a:endParaRPr>
          </a:p>
          <a:p>
            <a:pPr>
              <a:buFontTx/>
              <a:buNone/>
            </a:pPr>
            <a:r>
              <a:rPr lang="en-US" sz="1600" b="1" smtClean="0">
                <a:solidFill>
                  <a:schemeClr val="bg1"/>
                </a:solidFill>
              </a:rPr>
              <a:t>STEP 4: Motivate</a:t>
            </a:r>
          </a:p>
          <a:p>
            <a:pPr>
              <a:buFontTx/>
              <a:buNone/>
            </a:pPr>
            <a:r>
              <a:rPr lang="en-US" sz="1600" smtClean="0">
                <a:solidFill>
                  <a:schemeClr val="bg1"/>
                </a:solidFill>
              </a:rPr>
              <a:t>At this point the mentor will step out of the task and relinquish the responsibility to the mentee. The assignment of the mentor is to make sure the mentee has the knowledge to do the task and the encouragement to continue to improve. It is important for the mentor to stay with the mentee until success is realized. This will motivate the mentee to make improvements to the process.</a:t>
            </a:r>
            <a:endParaRPr lang="en-US" sz="1600" b="1" smtClean="0">
              <a:solidFill>
                <a:schemeClr val="bg1"/>
              </a:solidFill>
            </a:endParaRP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10</a:t>
            </a:fld>
            <a:endParaRPr lang="en-US" dirty="0">
              <a:solidFill>
                <a:srgbClr val="000000"/>
              </a:solidFill>
            </a:endParaRPr>
          </a:p>
        </p:txBody>
      </p:sp>
    </p:spTree>
    <p:extLst>
      <p:ext uri="{BB962C8B-B14F-4D97-AF65-F5344CB8AC3E}">
        <p14:creationId xmlns:p14="http://schemas.microsoft.com/office/powerpoint/2010/main" val="3649868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31075" name="Content Placeholder 8"/>
          <p:cNvSpPr>
            <a:spLocks noGrp="1"/>
          </p:cNvSpPr>
          <p:nvPr>
            <p:ph sz="half" idx="1"/>
          </p:nvPr>
        </p:nvSpPr>
        <p:spPr/>
        <p:txBody>
          <a:bodyPr/>
          <a:lstStyle/>
          <a:p>
            <a:pPr algn="ctr">
              <a:buFontTx/>
              <a:buNone/>
            </a:pPr>
            <a:r>
              <a:rPr lang="en-US" sz="1800" b="1" smtClean="0">
                <a:solidFill>
                  <a:schemeClr val="bg1"/>
                </a:solidFill>
              </a:rPr>
              <a:t>The Process of Training Leaders</a:t>
            </a:r>
          </a:p>
          <a:p>
            <a:pPr>
              <a:buFontTx/>
              <a:buNone/>
            </a:pPr>
            <a:endParaRPr lang="en-US" sz="1800" b="1" smtClean="0">
              <a:solidFill>
                <a:schemeClr val="bg1"/>
              </a:solidFill>
            </a:endParaRPr>
          </a:p>
          <a:p>
            <a:pPr>
              <a:buFontTx/>
              <a:buNone/>
            </a:pPr>
            <a:r>
              <a:rPr lang="en-US" sz="1800" b="1" smtClean="0">
                <a:solidFill>
                  <a:schemeClr val="bg1"/>
                </a:solidFill>
              </a:rPr>
              <a:t>STEP 5: Multiply</a:t>
            </a:r>
          </a:p>
          <a:p>
            <a:pPr>
              <a:buFontTx/>
              <a:buNone/>
            </a:pPr>
            <a:r>
              <a:rPr lang="en-US" sz="1800" smtClean="0">
                <a:solidFill>
                  <a:schemeClr val="bg1"/>
                </a:solidFill>
              </a:rPr>
              <a:t>Once the mentee does the job well, the next step is for the mentee to become a mentor. As teachers know, the best way to learn something is to teach it. The beauty of the mentoring process is that it allows the mentor to move on to other important developmental tasks while the new leader is now capable of fulfilling various tasks and leading others.</a:t>
            </a:r>
          </a:p>
        </p:txBody>
      </p:sp>
      <p:pic>
        <p:nvPicPr>
          <p:cNvPr id="131076" name="Picture 6" descr="http://churchmusictoday.files.wordpress.com/2011/08/business-success-mentor-coach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2743200"/>
            <a:ext cx="3457575" cy="315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11</a:t>
            </a:fld>
            <a:endParaRPr lang="en-US" dirty="0">
              <a:solidFill>
                <a:srgbClr val="000000"/>
              </a:solidFill>
            </a:endParaRPr>
          </a:p>
        </p:txBody>
      </p:sp>
    </p:spTree>
    <p:extLst>
      <p:ext uri="{BB962C8B-B14F-4D97-AF65-F5344CB8AC3E}">
        <p14:creationId xmlns:p14="http://schemas.microsoft.com/office/powerpoint/2010/main" val="1851455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pic>
        <p:nvPicPr>
          <p:cNvPr id="132099" name="Picture 2"/>
          <p:cNvPicPr>
            <a:picLocks noChangeAspect="1" noChangeArrowheads="1"/>
          </p:cNvPicPr>
          <p:nvPr/>
        </p:nvPicPr>
        <p:blipFill>
          <a:blip r:embed="rId3">
            <a:extLst>
              <a:ext uri="{28A0092B-C50C-407E-A947-70E740481C1C}">
                <a14:useLocalDpi xmlns:a14="http://schemas.microsoft.com/office/drawing/2010/main" val="0"/>
              </a:ext>
            </a:extLst>
          </a:blip>
          <a:srcRect r="25620"/>
          <a:stretch>
            <a:fillRect/>
          </a:stretch>
        </p:blipFill>
        <p:spPr bwMode="auto">
          <a:xfrm>
            <a:off x="2438400" y="2133600"/>
            <a:ext cx="3429000" cy="166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2100" name="TextBox 5"/>
          <p:cNvSpPr txBox="1">
            <a:spLocks noChangeArrowheads="1"/>
          </p:cNvSpPr>
          <p:nvPr/>
        </p:nvSpPr>
        <p:spPr bwMode="auto">
          <a:xfrm>
            <a:off x="990600" y="4343400"/>
            <a:ext cx="68580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2000">
                <a:solidFill>
                  <a:schemeClr val="bg1"/>
                </a:solidFill>
              </a:rPr>
              <a:t>A candle loses nothing when it lights another; instead it doubles its brightness. This is how mentoring works. Leaders invest their time and insight into an emerging leader and begin to multiply their effort. While the work seems slow at first, it grows at an exponential rate!</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12</a:t>
            </a:fld>
            <a:endParaRPr lang="en-US" dirty="0">
              <a:solidFill>
                <a:srgbClr val="000000"/>
              </a:solidFill>
            </a:endParaRPr>
          </a:p>
        </p:txBody>
      </p:sp>
    </p:spTree>
    <p:extLst>
      <p:ext uri="{BB962C8B-B14F-4D97-AF65-F5344CB8AC3E}">
        <p14:creationId xmlns:p14="http://schemas.microsoft.com/office/powerpoint/2010/main" val="433339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33123"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Gifts That Good Mentors Give Away:</a:t>
            </a:r>
          </a:p>
          <a:p>
            <a:pPr>
              <a:buFontTx/>
              <a:buNone/>
            </a:pPr>
            <a:endParaRPr lang="en-US" sz="1800" b="1" smtClean="0">
              <a:solidFill>
                <a:schemeClr val="bg1"/>
              </a:solidFill>
            </a:endParaRPr>
          </a:p>
          <a:p>
            <a:pPr>
              <a:buFontTx/>
              <a:buNone/>
            </a:pPr>
            <a:endParaRPr lang="en-US" sz="1800" smtClean="0">
              <a:solidFill>
                <a:schemeClr val="bg1"/>
              </a:solidFill>
            </a:endParaRPr>
          </a:p>
          <a:p>
            <a:pPr>
              <a:buFontTx/>
              <a:buNone/>
            </a:pPr>
            <a:endParaRPr lang="en-US" sz="1800" smtClean="0">
              <a:solidFill>
                <a:schemeClr val="bg1"/>
              </a:solidFill>
            </a:endParaRPr>
          </a:p>
          <a:p>
            <a:pPr>
              <a:buFontTx/>
              <a:buNone/>
            </a:pPr>
            <a:endParaRPr lang="en-US" sz="1800" smtClean="0">
              <a:solidFill>
                <a:schemeClr val="bg1"/>
              </a:solidFill>
            </a:endParaRPr>
          </a:p>
          <a:p>
            <a:pPr>
              <a:buFontTx/>
              <a:buNone/>
            </a:pPr>
            <a:r>
              <a:rPr lang="en-US" sz="1800" smtClean="0">
                <a:solidFill>
                  <a:schemeClr val="bg1"/>
                </a:solidFill>
              </a:rPr>
              <a:t>The human mind thinks in pictures. We are visual people living in a visual age. Stories, analogies and metaphors help us to retain important information. When mentors paint pictures with their words, it helps those being mentored to grasp the concepts they are being taught. Mentors paint pictures through stories, analogies, word pictures and parables.</a:t>
            </a:r>
          </a:p>
        </p:txBody>
      </p:sp>
      <p:sp>
        <p:nvSpPr>
          <p:cNvPr id="4" name="TextBox 3"/>
          <p:cNvSpPr txBox="1">
            <a:spLocks noChangeArrowheads="1"/>
          </p:cNvSpPr>
          <p:nvPr/>
        </p:nvSpPr>
        <p:spPr bwMode="auto">
          <a:xfrm>
            <a:off x="1143000" y="2971800"/>
            <a:ext cx="6553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r>
              <a:rPr lang="en-US">
                <a:solidFill>
                  <a:srgbClr val="FFFFCC"/>
                </a:solidFill>
              </a:rPr>
              <a:t>They paint pictures</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13</a:t>
            </a:fld>
            <a:endParaRPr lang="en-US" dirty="0">
              <a:solidFill>
                <a:srgbClr val="000000"/>
              </a:solidFill>
            </a:endParaRPr>
          </a:p>
        </p:txBody>
      </p:sp>
    </p:spTree>
    <p:extLst>
      <p:ext uri="{BB962C8B-B14F-4D97-AF65-F5344CB8AC3E}">
        <p14:creationId xmlns:p14="http://schemas.microsoft.com/office/powerpoint/2010/main" val="15547943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34147"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Gifts That Good Mentors Give Away:</a:t>
            </a:r>
          </a:p>
          <a:p>
            <a:pPr>
              <a:buFontTx/>
              <a:buNone/>
            </a:pPr>
            <a:endParaRPr lang="en-US" sz="1800" b="1" smtClean="0">
              <a:solidFill>
                <a:schemeClr val="bg1"/>
              </a:solidFill>
            </a:endParaRPr>
          </a:p>
          <a:p>
            <a:pPr>
              <a:buFontTx/>
              <a:buNone/>
            </a:pPr>
            <a:endParaRPr lang="en-US" sz="1800" smtClean="0">
              <a:solidFill>
                <a:schemeClr val="bg1"/>
              </a:solidFill>
            </a:endParaRPr>
          </a:p>
          <a:p>
            <a:pPr>
              <a:buFontTx/>
              <a:buNone/>
            </a:pPr>
            <a:endParaRPr lang="en-US" sz="1800" smtClean="0">
              <a:solidFill>
                <a:schemeClr val="bg1"/>
              </a:solidFill>
            </a:endParaRPr>
          </a:p>
          <a:p>
            <a:pPr>
              <a:buFontTx/>
              <a:buNone/>
            </a:pPr>
            <a:endParaRPr lang="en-US" sz="1800" smtClean="0">
              <a:solidFill>
                <a:schemeClr val="bg1"/>
              </a:solidFill>
            </a:endParaRPr>
          </a:p>
          <a:p>
            <a:pPr>
              <a:buFontTx/>
              <a:buNone/>
            </a:pPr>
            <a:r>
              <a:rPr lang="en-US" sz="1800" smtClean="0">
                <a:solidFill>
                  <a:schemeClr val="bg1"/>
                </a:solidFill>
              </a:rPr>
              <a:t>Everyone possesses some knowledge of truth. Most people, however, are determined to understand it so strongly that they can use it in everyday life. Simply put, “handles” are things we can grab on to. We give people handles when we summarize truths into a “user friendly” fashion. Truth then becomes a principle they can live by. When someone has a “handle” on something, it means they “own it” and can practice it, as well as communicate it to others. A good mentor can distill or crystallize truth so that the complex becomes simple.</a:t>
            </a:r>
          </a:p>
        </p:txBody>
      </p:sp>
      <p:sp>
        <p:nvSpPr>
          <p:cNvPr id="4" name="TextBox 3"/>
          <p:cNvSpPr txBox="1">
            <a:spLocks noChangeArrowheads="1"/>
          </p:cNvSpPr>
          <p:nvPr/>
        </p:nvSpPr>
        <p:spPr bwMode="auto">
          <a:xfrm>
            <a:off x="1143000" y="2971800"/>
            <a:ext cx="6553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r>
              <a:rPr lang="en-US">
                <a:solidFill>
                  <a:srgbClr val="FFFFCC"/>
                </a:solidFill>
              </a:rPr>
              <a:t>They provide handles</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14</a:t>
            </a:fld>
            <a:endParaRPr lang="en-US" dirty="0">
              <a:solidFill>
                <a:srgbClr val="000000"/>
              </a:solidFill>
            </a:endParaRPr>
          </a:p>
        </p:txBody>
      </p:sp>
      <p:sp>
        <p:nvSpPr>
          <p:cNvPr id="7" name="Slide Number Placeholder 4"/>
          <p:cNvSpPr txBox="1">
            <a:spLocks/>
          </p:cNvSpPr>
          <p:nvPr/>
        </p:nvSpPr>
        <p:spPr bwMode="auto">
          <a:xfrm>
            <a:off x="6705600" y="64008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chemeClr val="tx1"/>
                </a:solidFill>
                <a:latin typeface="Arial"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F45EC6E8-98E1-4849-A5C4-247ED1CA1DED}" type="slidenum">
              <a:rPr lang="en-US" smtClean="0">
                <a:solidFill>
                  <a:srgbClr val="000000"/>
                </a:solidFill>
              </a:rPr>
              <a:pPr>
                <a:defRPr/>
              </a:pPr>
              <a:t>14</a:t>
            </a:fld>
            <a:endParaRPr lang="en-US" dirty="0">
              <a:solidFill>
                <a:srgbClr val="000000"/>
              </a:solidFill>
            </a:endParaRPr>
          </a:p>
        </p:txBody>
      </p:sp>
    </p:spTree>
    <p:extLst>
      <p:ext uri="{BB962C8B-B14F-4D97-AF65-F5344CB8AC3E}">
        <p14:creationId xmlns:p14="http://schemas.microsoft.com/office/powerpoint/2010/main" val="14071792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35171"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Gifts That Good Mentors Give Away:</a:t>
            </a:r>
          </a:p>
          <a:p>
            <a:pPr>
              <a:buFontTx/>
              <a:buNone/>
            </a:pPr>
            <a:endParaRPr lang="en-US" sz="1800" b="1" smtClean="0">
              <a:solidFill>
                <a:schemeClr val="bg1"/>
              </a:solidFill>
            </a:endParaRPr>
          </a:p>
          <a:p>
            <a:pPr>
              <a:buFontTx/>
              <a:buNone/>
            </a:pPr>
            <a:endParaRPr lang="en-US" sz="1800" smtClean="0">
              <a:solidFill>
                <a:schemeClr val="bg1"/>
              </a:solidFill>
            </a:endParaRPr>
          </a:p>
          <a:p>
            <a:pPr>
              <a:buFontTx/>
              <a:buNone/>
            </a:pPr>
            <a:endParaRPr lang="en-US" sz="1800" smtClean="0">
              <a:solidFill>
                <a:schemeClr val="bg1"/>
              </a:solidFill>
            </a:endParaRPr>
          </a:p>
          <a:p>
            <a:pPr>
              <a:buFontTx/>
              <a:buNone/>
            </a:pPr>
            <a:endParaRPr lang="en-US" sz="1800" smtClean="0">
              <a:solidFill>
                <a:schemeClr val="bg1"/>
              </a:solidFill>
            </a:endParaRPr>
          </a:p>
          <a:p>
            <a:pPr>
              <a:buFontTx/>
              <a:buNone/>
            </a:pPr>
            <a:r>
              <a:rPr lang="en-US" sz="1800" smtClean="0">
                <a:solidFill>
                  <a:schemeClr val="bg1"/>
                </a:solidFill>
              </a:rPr>
              <a:t>Road maps are items that help give us both direction and a “big picture” view. When we give someone a “road map” we are passing on a “life compass” to them. That map helps us travel on roads we've never known. These spiritual “road maps” help people not only see the right road, but also see its relation to all other roads. They provide perspective on the whole picture. This generally happens only when we communicate intentionally, not accidentally.</a:t>
            </a:r>
          </a:p>
        </p:txBody>
      </p:sp>
      <p:sp>
        <p:nvSpPr>
          <p:cNvPr id="4" name="TextBox 3"/>
          <p:cNvSpPr txBox="1">
            <a:spLocks noChangeArrowheads="1"/>
          </p:cNvSpPr>
          <p:nvPr/>
        </p:nvSpPr>
        <p:spPr bwMode="auto">
          <a:xfrm>
            <a:off x="1143000" y="2971800"/>
            <a:ext cx="6553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r>
              <a:rPr lang="en-US">
                <a:solidFill>
                  <a:srgbClr val="FFFFCC"/>
                </a:solidFill>
              </a:rPr>
              <a:t>They offer road maps</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15</a:t>
            </a:fld>
            <a:endParaRPr lang="en-US" dirty="0">
              <a:solidFill>
                <a:srgbClr val="000000"/>
              </a:solidFill>
            </a:endParaRPr>
          </a:p>
        </p:txBody>
      </p:sp>
    </p:spTree>
    <p:extLst>
      <p:ext uri="{BB962C8B-B14F-4D97-AF65-F5344CB8AC3E}">
        <p14:creationId xmlns:p14="http://schemas.microsoft.com/office/powerpoint/2010/main" val="41730282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36195"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Gifts That Good Mentors Give Away:</a:t>
            </a:r>
          </a:p>
          <a:p>
            <a:pPr>
              <a:buFontTx/>
              <a:buNone/>
            </a:pPr>
            <a:endParaRPr lang="en-US" sz="1800" b="1" smtClean="0">
              <a:solidFill>
                <a:schemeClr val="bg1"/>
              </a:solidFill>
            </a:endParaRPr>
          </a:p>
          <a:p>
            <a:pPr>
              <a:buFontTx/>
              <a:buNone/>
            </a:pPr>
            <a:endParaRPr lang="en-US" sz="1800" smtClean="0">
              <a:solidFill>
                <a:schemeClr val="bg1"/>
              </a:solidFill>
            </a:endParaRPr>
          </a:p>
          <a:p>
            <a:pPr>
              <a:buFontTx/>
              <a:buNone/>
            </a:pPr>
            <a:endParaRPr lang="en-US" sz="1800" smtClean="0">
              <a:solidFill>
                <a:schemeClr val="bg1"/>
              </a:solidFill>
            </a:endParaRPr>
          </a:p>
          <a:p>
            <a:pPr>
              <a:buFontTx/>
              <a:buNone/>
            </a:pPr>
            <a:endParaRPr lang="en-US" sz="1800" smtClean="0">
              <a:solidFill>
                <a:schemeClr val="bg1"/>
              </a:solidFill>
            </a:endParaRPr>
          </a:p>
          <a:p>
            <a:pPr>
              <a:buFontTx/>
              <a:buNone/>
            </a:pPr>
            <a:r>
              <a:rPr lang="en-US" sz="1800" smtClean="0">
                <a:solidFill>
                  <a:schemeClr val="bg1"/>
                </a:solidFill>
              </a:rPr>
              <a:t>When we provide “laboratories” for our mentees, we are giving them a place to practice the truth we've discussed with them. By definition, laboratories are safe places in which to experiment. We all need a “lab” to accompany all the knowledge and teaching we receive. In these labs, we learn the right questions to ask, the appropriate exercises to practice, an understanding of the issues, and experiential knowledge of what our agenda should be in life. Good laboratories are measurable and can be evaluated together.</a:t>
            </a:r>
          </a:p>
        </p:txBody>
      </p:sp>
      <p:sp>
        <p:nvSpPr>
          <p:cNvPr id="4" name="TextBox 3"/>
          <p:cNvSpPr txBox="1">
            <a:spLocks noChangeArrowheads="1"/>
          </p:cNvSpPr>
          <p:nvPr/>
        </p:nvSpPr>
        <p:spPr bwMode="auto">
          <a:xfrm>
            <a:off x="1143000" y="2971800"/>
            <a:ext cx="6553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r>
              <a:rPr lang="en-US">
                <a:solidFill>
                  <a:srgbClr val="FFFFCC"/>
                </a:solidFill>
              </a:rPr>
              <a:t>They supply laboratories</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16</a:t>
            </a:fld>
            <a:endParaRPr lang="en-US" dirty="0">
              <a:solidFill>
                <a:srgbClr val="000000"/>
              </a:solidFill>
            </a:endParaRPr>
          </a:p>
        </p:txBody>
      </p:sp>
    </p:spTree>
    <p:extLst>
      <p:ext uri="{BB962C8B-B14F-4D97-AF65-F5344CB8AC3E}">
        <p14:creationId xmlns:p14="http://schemas.microsoft.com/office/powerpoint/2010/main" val="28400105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37219"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Gifts That Good Mentors Give Away:</a:t>
            </a:r>
          </a:p>
          <a:p>
            <a:pPr>
              <a:buFontTx/>
              <a:buNone/>
            </a:pPr>
            <a:endParaRPr lang="en-US" sz="1800" b="1" smtClean="0">
              <a:solidFill>
                <a:schemeClr val="bg1"/>
              </a:solidFill>
            </a:endParaRPr>
          </a:p>
          <a:p>
            <a:pPr>
              <a:buFontTx/>
              <a:buNone/>
            </a:pPr>
            <a:endParaRPr lang="en-US" sz="1800" smtClean="0">
              <a:solidFill>
                <a:schemeClr val="bg1"/>
              </a:solidFill>
            </a:endParaRPr>
          </a:p>
          <a:p>
            <a:pPr>
              <a:buFontTx/>
              <a:buNone/>
            </a:pPr>
            <a:endParaRPr lang="en-US" sz="1800" smtClean="0">
              <a:solidFill>
                <a:schemeClr val="bg1"/>
              </a:solidFill>
            </a:endParaRPr>
          </a:p>
          <a:p>
            <a:pPr>
              <a:buFontTx/>
              <a:buNone/>
            </a:pPr>
            <a:r>
              <a:rPr lang="en-US" sz="1800" smtClean="0">
                <a:solidFill>
                  <a:schemeClr val="bg1"/>
                </a:solidFill>
              </a:rPr>
              <a:t>One of the most crucial goals a mentor ought to have for their mentee is to give them “roots and wings.” This popular phrase describes everyone's need for foundations to be laid, as well as the freedom to soar and to broaden their horizons. The foundation we must help to lay in our mentee involves the construction of a “character-based life” versus an “emotion-based life.” At the end of their time together, the mentee should possess strong convictions they can live by, as well as the self-esteem to stand behind those convictions. The deeper the roots, the taller the tree can grow, and the more durable that tree is during the storm.</a:t>
            </a:r>
          </a:p>
        </p:txBody>
      </p:sp>
      <p:sp>
        <p:nvSpPr>
          <p:cNvPr id="4" name="TextBox 3"/>
          <p:cNvSpPr txBox="1">
            <a:spLocks noChangeArrowheads="1"/>
          </p:cNvSpPr>
          <p:nvPr/>
        </p:nvSpPr>
        <p:spPr bwMode="auto">
          <a:xfrm>
            <a:off x="1143000" y="2971800"/>
            <a:ext cx="6553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r>
              <a:rPr lang="en-US">
                <a:solidFill>
                  <a:srgbClr val="FFFFCC"/>
                </a:solidFill>
              </a:rPr>
              <a:t>They furnish roots</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17</a:t>
            </a:fld>
            <a:endParaRPr lang="en-US" dirty="0">
              <a:solidFill>
                <a:srgbClr val="000000"/>
              </a:solidFill>
            </a:endParaRPr>
          </a:p>
        </p:txBody>
      </p:sp>
    </p:spTree>
    <p:extLst>
      <p:ext uri="{BB962C8B-B14F-4D97-AF65-F5344CB8AC3E}">
        <p14:creationId xmlns:p14="http://schemas.microsoft.com/office/powerpoint/2010/main" val="36614224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38243"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Gifts That Good Mentors Give Away:</a:t>
            </a:r>
          </a:p>
          <a:p>
            <a:pPr>
              <a:buFontTx/>
              <a:buNone/>
            </a:pPr>
            <a:endParaRPr lang="en-US" sz="1800" b="1" smtClean="0">
              <a:solidFill>
                <a:schemeClr val="bg1"/>
              </a:solidFill>
            </a:endParaRPr>
          </a:p>
          <a:p>
            <a:pPr>
              <a:buFontTx/>
              <a:buNone/>
            </a:pPr>
            <a:endParaRPr lang="en-US" sz="1800" smtClean="0">
              <a:solidFill>
                <a:schemeClr val="bg1"/>
              </a:solidFill>
            </a:endParaRPr>
          </a:p>
          <a:p>
            <a:pPr>
              <a:buFontTx/>
              <a:buNone/>
            </a:pPr>
            <a:endParaRPr lang="en-US" sz="1800" smtClean="0">
              <a:solidFill>
                <a:schemeClr val="bg1"/>
              </a:solidFill>
            </a:endParaRPr>
          </a:p>
          <a:p>
            <a:pPr>
              <a:buFontTx/>
              <a:buNone/>
            </a:pPr>
            <a:r>
              <a:rPr lang="en-US" sz="1800" smtClean="0">
                <a:solidFill>
                  <a:schemeClr val="bg1"/>
                </a:solidFill>
              </a:rPr>
              <a:t>The final word picture that describes what a mentor provides for a mentee is “wings.”We give others wings when we enable them to think big, and expect big things from God and themselves. When people possess wings, they are free to explore and to plumb the depths of their own potential. When mentors give wings, they help mentees to soar to new heights in their lives. Consequently, it's as important to teach those mentees how to ask the questions as much as how to obtain the answers.</a:t>
            </a:r>
          </a:p>
        </p:txBody>
      </p:sp>
      <p:sp>
        <p:nvSpPr>
          <p:cNvPr id="4" name="TextBox 3"/>
          <p:cNvSpPr txBox="1">
            <a:spLocks noChangeArrowheads="1"/>
          </p:cNvSpPr>
          <p:nvPr/>
        </p:nvSpPr>
        <p:spPr bwMode="auto">
          <a:xfrm>
            <a:off x="1143000" y="2971800"/>
            <a:ext cx="6553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r>
              <a:rPr lang="en-US">
                <a:solidFill>
                  <a:srgbClr val="FFFFCC"/>
                </a:solidFill>
              </a:rPr>
              <a:t>They give wings</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18</a:t>
            </a:fld>
            <a:endParaRPr lang="en-US" dirty="0">
              <a:solidFill>
                <a:srgbClr val="000000"/>
              </a:solidFill>
            </a:endParaRPr>
          </a:p>
        </p:txBody>
      </p:sp>
    </p:spTree>
    <p:extLst>
      <p:ext uri="{BB962C8B-B14F-4D97-AF65-F5344CB8AC3E}">
        <p14:creationId xmlns:p14="http://schemas.microsoft.com/office/powerpoint/2010/main" val="33041365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39267" name="Content Placeholder 8"/>
          <p:cNvSpPr>
            <a:spLocks noGrp="1"/>
          </p:cNvSpPr>
          <p:nvPr>
            <p:ph sz="half" idx="1"/>
          </p:nvPr>
        </p:nvSpPr>
        <p:spPr/>
        <p:txBody>
          <a:bodyPr/>
          <a:lstStyle/>
          <a:p>
            <a:pPr algn="ctr">
              <a:buFontTx/>
              <a:buNone/>
            </a:pPr>
            <a:r>
              <a:rPr lang="en-US" sz="1600" b="1" smtClean="0">
                <a:solidFill>
                  <a:schemeClr val="bg1"/>
                </a:solidFill>
              </a:rPr>
              <a:t>Gifts That Good Mentors Give Away</a:t>
            </a:r>
          </a:p>
          <a:p>
            <a:pPr>
              <a:buFontTx/>
              <a:buNone/>
            </a:pPr>
            <a:endParaRPr lang="en-US" sz="1800" b="1" smtClean="0">
              <a:solidFill>
                <a:schemeClr val="bg1"/>
              </a:solidFill>
            </a:endParaRPr>
          </a:p>
          <a:p>
            <a:pPr>
              <a:buFontTx/>
              <a:buNone/>
            </a:pPr>
            <a:endParaRPr lang="en-US" sz="1800" b="1" smtClean="0">
              <a:solidFill>
                <a:schemeClr val="bg1"/>
              </a:solidFill>
            </a:endParaRPr>
          </a:p>
          <a:p>
            <a:pPr>
              <a:buFontTx/>
              <a:buNone/>
            </a:pPr>
            <a:endParaRPr lang="en-US" sz="1800" b="1" smtClean="0">
              <a:solidFill>
                <a:schemeClr val="bg1"/>
              </a:solidFill>
            </a:endParaRPr>
          </a:p>
          <a:p>
            <a:pPr>
              <a:buFontTx/>
              <a:buNone/>
            </a:pPr>
            <a:r>
              <a:rPr lang="en-US" sz="1800" b="1" smtClean="0">
                <a:solidFill>
                  <a:schemeClr val="bg1"/>
                </a:solidFill>
              </a:rPr>
              <a:t>Question: Which of these “gifts” do you give away to others?</a:t>
            </a:r>
            <a:endParaRPr lang="en-US" sz="1800" smtClean="0">
              <a:solidFill>
                <a:schemeClr val="bg1"/>
              </a:solidFill>
            </a:endParaRPr>
          </a:p>
        </p:txBody>
      </p:sp>
      <p:pic>
        <p:nvPicPr>
          <p:cNvPr id="139268" name="Picture 6" descr="http://looneytunes09.files.wordpress.com/2010/12/mentor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2133600"/>
            <a:ext cx="356235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19</a:t>
            </a:fld>
            <a:endParaRPr lang="en-US" dirty="0">
              <a:solidFill>
                <a:srgbClr val="000000"/>
              </a:solidFill>
            </a:endParaRPr>
          </a:p>
        </p:txBody>
      </p:sp>
    </p:spTree>
    <p:extLst>
      <p:ext uri="{BB962C8B-B14F-4D97-AF65-F5344CB8AC3E}">
        <p14:creationId xmlns:p14="http://schemas.microsoft.com/office/powerpoint/2010/main" val="36320486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9" name="Title 7"/>
          <p:cNvSpPr>
            <a:spLocks noGrp="1"/>
          </p:cNvSpPr>
          <p:nvPr>
            <p:ph type="title"/>
          </p:nvPr>
        </p:nvSpPr>
        <p:spPr/>
        <p:txBody>
          <a:bodyPr/>
          <a:lstStyle/>
          <a:p>
            <a:r>
              <a:rPr lang="en-US" sz="3200" dirty="0" smtClean="0">
                <a:solidFill>
                  <a:srgbClr val="FFFFCC"/>
                </a:solidFill>
              </a:rPr>
              <a:t>The Wisest Investment You’ll Ever Make</a:t>
            </a:r>
            <a:r>
              <a:rPr lang="en-US" dirty="0" smtClean="0">
                <a:solidFill>
                  <a:srgbClr val="FFFFCC"/>
                </a:solidFill>
              </a:rPr>
              <a:t/>
            </a:r>
            <a:br>
              <a:rPr lang="en-US" dirty="0" smtClean="0">
                <a:solidFill>
                  <a:srgbClr val="FFFFCC"/>
                </a:solidFill>
              </a:rPr>
            </a:br>
            <a:r>
              <a:rPr lang="en-US" sz="2000" dirty="0" smtClean="0">
                <a:solidFill>
                  <a:srgbClr val="FFFFCC"/>
                </a:solidFill>
              </a:rPr>
              <a:t>Mentoring Future Leaders</a:t>
            </a:r>
            <a:endParaRPr lang="en-US" sz="3600" dirty="0" smtClean="0">
              <a:solidFill>
                <a:srgbClr val="FFFFCC"/>
              </a:solidFill>
            </a:endParaRPr>
          </a:p>
        </p:txBody>
      </p:sp>
      <p:sp>
        <p:nvSpPr>
          <p:cNvPr id="121860" name="Content Placeholder 8"/>
          <p:cNvSpPr>
            <a:spLocks noGrp="1"/>
          </p:cNvSpPr>
          <p:nvPr>
            <p:ph idx="1"/>
          </p:nvPr>
        </p:nvSpPr>
        <p:spPr>
          <a:xfrm>
            <a:off x="685800" y="2286000"/>
            <a:ext cx="7772400" cy="3810000"/>
          </a:xfrm>
        </p:spPr>
        <p:txBody>
          <a:bodyPr/>
          <a:lstStyle/>
          <a:p>
            <a:pPr algn="ctr">
              <a:buFontTx/>
              <a:buNone/>
            </a:pPr>
            <a:r>
              <a:rPr lang="en-US" i="1" smtClean="0">
                <a:solidFill>
                  <a:srgbClr val="FFFF99"/>
                </a:solidFill>
              </a:rPr>
              <a:t>“Then He appointed twelve, that they might be with Him and that He might send them out to preach.” </a:t>
            </a:r>
          </a:p>
          <a:p>
            <a:pPr algn="ctr">
              <a:buFontTx/>
              <a:buNone/>
            </a:pPr>
            <a:r>
              <a:rPr lang="en-US" sz="1400" i="1" smtClean="0">
                <a:solidFill>
                  <a:srgbClr val="FFFF99"/>
                </a:solidFill>
              </a:rPr>
              <a:t>(Mark 3:14)</a:t>
            </a:r>
            <a:endParaRPr lang="en-US" smtClean="0">
              <a:solidFill>
                <a:srgbClr val="FFFF99"/>
              </a:solidFill>
            </a:endParaRPr>
          </a:p>
        </p:txBody>
      </p:sp>
      <p:sp>
        <p:nvSpPr>
          <p:cNvPr id="7"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77000" y="5257800"/>
            <a:ext cx="2343911" cy="1362739"/>
          </a:xfrm>
          <a:prstGeom prst="rect">
            <a:avLst/>
          </a:prstGeom>
        </p:spPr>
      </p:pic>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a:t>
            </a:fld>
            <a:endParaRPr lang="en-US" dirty="0">
              <a:solidFill>
                <a:srgbClr val="000000"/>
              </a:solidFill>
            </a:endParaRPr>
          </a:p>
        </p:txBody>
      </p:sp>
    </p:spTree>
    <p:extLst>
      <p:ext uri="{BB962C8B-B14F-4D97-AF65-F5344CB8AC3E}">
        <p14:creationId xmlns:p14="http://schemas.microsoft.com/office/powerpoint/2010/main" val="9688179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40291"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Jesus’ Example of Mentoring</a:t>
            </a:r>
          </a:p>
          <a:p>
            <a:pPr>
              <a:buFontTx/>
              <a:buNone/>
            </a:pPr>
            <a:endParaRPr lang="en-US" sz="1800" smtClean="0">
              <a:solidFill>
                <a:schemeClr val="bg1"/>
              </a:solidFill>
            </a:endParaRPr>
          </a:p>
          <a:p>
            <a:pPr>
              <a:buFontTx/>
              <a:buNone/>
            </a:pPr>
            <a:r>
              <a:rPr lang="en-US" sz="1800" smtClean="0">
                <a:solidFill>
                  <a:schemeClr val="bg1"/>
                </a:solidFill>
              </a:rPr>
              <a:t>Jesus faced the task of changing the lives of people thousands of years after Him – and He succeeded. He did it without writing any books, building any schools, or founding any institutions. </a:t>
            </a:r>
          </a:p>
          <a:p>
            <a:pPr>
              <a:buFontTx/>
              <a:buNone/>
            </a:pPr>
            <a:endParaRPr lang="en-US" sz="1800" smtClean="0">
              <a:solidFill>
                <a:schemeClr val="bg1"/>
              </a:solidFill>
            </a:endParaRPr>
          </a:p>
          <a:p>
            <a:pPr>
              <a:buFontTx/>
              <a:buNone/>
            </a:pPr>
            <a:r>
              <a:rPr lang="en-US" sz="1800" smtClean="0">
                <a:solidFill>
                  <a:schemeClr val="bg1"/>
                </a:solidFill>
              </a:rPr>
              <a:t>So if Jesus chose to deposit His legacy in people, we should learn His method and practice it as best as we can. In the Bible, we find the ideal model of a mentor to follow, Jesus, the Master-Teacher. The following is how He did it…</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20</a:t>
            </a:fld>
            <a:endParaRPr lang="en-US" dirty="0">
              <a:solidFill>
                <a:srgbClr val="000000"/>
              </a:solidFill>
            </a:endParaRPr>
          </a:p>
        </p:txBody>
      </p:sp>
    </p:spTree>
    <p:extLst>
      <p:ext uri="{BB962C8B-B14F-4D97-AF65-F5344CB8AC3E}">
        <p14:creationId xmlns:p14="http://schemas.microsoft.com/office/powerpoint/2010/main" val="3951615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41315"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Jesus’ Example of Mentoring</a:t>
            </a:r>
          </a:p>
          <a:p>
            <a:pPr>
              <a:buFontTx/>
              <a:buNone/>
            </a:pPr>
            <a:endParaRPr lang="en-US" sz="1100" b="1" smtClean="0">
              <a:solidFill>
                <a:schemeClr val="bg1"/>
              </a:solidFill>
            </a:endParaRPr>
          </a:p>
          <a:p>
            <a:pPr>
              <a:buFontTx/>
              <a:buNone/>
            </a:pPr>
            <a:r>
              <a:rPr lang="en-US" sz="1800" b="1" smtClean="0">
                <a:solidFill>
                  <a:schemeClr val="bg1"/>
                </a:solidFill>
              </a:rPr>
              <a:t>1. _______________ in a life-related context.</a:t>
            </a:r>
          </a:p>
          <a:p>
            <a:pPr>
              <a:buFontTx/>
              <a:buNone/>
            </a:pPr>
            <a:r>
              <a:rPr lang="en-US" sz="1800" smtClean="0">
                <a:solidFill>
                  <a:schemeClr val="bg1"/>
                </a:solidFill>
              </a:rPr>
              <a:t>(He taught and instructed them verbally.)</a:t>
            </a:r>
          </a:p>
          <a:p>
            <a:pPr>
              <a:buFontTx/>
              <a:buNone/>
            </a:pPr>
            <a:endParaRPr lang="en-US" sz="1800" smtClean="0">
              <a:solidFill>
                <a:schemeClr val="bg1"/>
              </a:solidFill>
            </a:endParaRPr>
          </a:p>
          <a:p>
            <a:pPr>
              <a:buFontTx/>
              <a:buNone/>
            </a:pPr>
            <a:r>
              <a:rPr lang="en-US" sz="1800" smtClean="0">
                <a:solidFill>
                  <a:schemeClr val="bg1"/>
                </a:solidFill>
              </a:rPr>
              <a:t>Jesus constantly taught, most often with parables, and discussed hundreds of issues with the twelve. When the disciples would ask Him the meaning of a parable, He explained it, revealing insightful truth wrapped in a story. While His mentoring was so much more than “words,” it did, indeed, involve careful instructions on His part.</a:t>
            </a:r>
          </a:p>
          <a:p>
            <a:pPr>
              <a:buFontTx/>
              <a:buNone/>
            </a:pPr>
            <a:endParaRPr lang="en-US" sz="1800" smtClean="0">
              <a:solidFill>
                <a:schemeClr val="bg1"/>
              </a:solidFill>
            </a:endParaRPr>
          </a:p>
          <a:p>
            <a:pPr>
              <a:buFontTx/>
              <a:buNone/>
            </a:pPr>
            <a:r>
              <a:rPr lang="en-US" sz="1800" i="1" smtClean="0">
                <a:solidFill>
                  <a:srgbClr val="FFFF99"/>
                </a:solidFill>
              </a:rPr>
              <a:t>“…Jesus climbed the mountain with His disciples and taught them…” (Matthew 5:1)</a:t>
            </a:r>
            <a:endParaRPr lang="en-US" sz="1800" smtClean="0">
              <a:solidFill>
                <a:srgbClr val="FFFF99"/>
              </a:solidFill>
            </a:endParaRPr>
          </a:p>
        </p:txBody>
      </p:sp>
      <p:sp>
        <p:nvSpPr>
          <p:cNvPr id="4" name="TextBox 3"/>
          <p:cNvSpPr txBox="1">
            <a:spLocks noChangeArrowheads="1"/>
          </p:cNvSpPr>
          <p:nvPr/>
        </p:nvSpPr>
        <p:spPr bwMode="auto">
          <a:xfrm>
            <a:off x="990600" y="2819400"/>
            <a:ext cx="1828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1800">
                <a:solidFill>
                  <a:srgbClr val="FFFFCC"/>
                </a:solidFill>
              </a:rPr>
              <a:t>Instruction</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21</a:t>
            </a:fld>
            <a:endParaRPr lang="en-US" dirty="0">
              <a:solidFill>
                <a:srgbClr val="000000"/>
              </a:solidFill>
            </a:endParaRPr>
          </a:p>
        </p:txBody>
      </p:sp>
    </p:spTree>
    <p:extLst>
      <p:ext uri="{BB962C8B-B14F-4D97-AF65-F5344CB8AC3E}">
        <p14:creationId xmlns:p14="http://schemas.microsoft.com/office/powerpoint/2010/main" val="30730048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42339"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Jesus’ Example of Mentoring</a:t>
            </a:r>
          </a:p>
          <a:p>
            <a:pPr>
              <a:buFontTx/>
              <a:buNone/>
            </a:pPr>
            <a:endParaRPr lang="en-US" sz="1100" b="1" smtClean="0">
              <a:solidFill>
                <a:schemeClr val="bg1"/>
              </a:solidFill>
            </a:endParaRPr>
          </a:p>
          <a:p>
            <a:pPr>
              <a:buFontTx/>
              <a:buNone/>
            </a:pPr>
            <a:r>
              <a:rPr lang="en-US" sz="1800" b="1" smtClean="0">
                <a:solidFill>
                  <a:schemeClr val="bg1"/>
                </a:solidFill>
              </a:rPr>
              <a:t>2. _______________ in a life-related context.</a:t>
            </a:r>
          </a:p>
          <a:p>
            <a:pPr>
              <a:buFontTx/>
              <a:buNone/>
            </a:pPr>
            <a:r>
              <a:rPr lang="en-US" sz="1800" smtClean="0">
                <a:solidFill>
                  <a:schemeClr val="bg1"/>
                </a:solidFill>
              </a:rPr>
              <a:t>(He modeled truths for the disciples to observe.)</a:t>
            </a:r>
          </a:p>
          <a:p>
            <a:pPr>
              <a:buFontTx/>
              <a:buNone/>
            </a:pPr>
            <a:endParaRPr lang="en-US" sz="1800" smtClean="0">
              <a:solidFill>
                <a:schemeClr val="bg1"/>
              </a:solidFill>
            </a:endParaRPr>
          </a:p>
          <a:p>
            <a:pPr>
              <a:buFontTx/>
              <a:buNone/>
            </a:pPr>
            <a:r>
              <a:rPr lang="en-US" sz="1800" smtClean="0">
                <a:solidFill>
                  <a:schemeClr val="bg1"/>
                </a:solidFill>
              </a:rPr>
              <a:t>Educational philosophy today relies too heavily on instruction. If Jesus had taught the disciples and had done nothing more, they never would have carried on His legacy. But Jesus shared His life with them. He deliberately gave the disciples His life as an example to watch. He knew they would learn faster if He showed them, not just told them. He taught with His life.</a:t>
            </a:r>
          </a:p>
          <a:p>
            <a:pPr>
              <a:buFontTx/>
              <a:buNone/>
            </a:pPr>
            <a:endParaRPr lang="en-US" sz="1800" i="1" smtClean="0">
              <a:solidFill>
                <a:srgbClr val="FFFFCC"/>
              </a:solidFill>
            </a:endParaRPr>
          </a:p>
          <a:p>
            <a:pPr>
              <a:buFontTx/>
              <a:buNone/>
            </a:pPr>
            <a:r>
              <a:rPr lang="en-US" sz="1800" i="1" smtClean="0">
                <a:solidFill>
                  <a:srgbClr val="FFFF99"/>
                </a:solidFill>
              </a:rPr>
              <a:t>“For I have given you an example, that you should do as I have done to you.” (John 13:15)</a:t>
            </a:r>
            <a:endParaRPr lang="en-US" sz="1800" smtClean="0">
              <a:solidFill>
                <a:srgbClr val="FFFF99"/>
              </a:solidFill>
            </a:endParaRPr>
          </a:p>
        </p:txBody>
      </p:sp>
      <p:sp>
        <p:nvSpPr>
          <p:cNvPr id="4" name="TextBox 3"/>
          <p:cNvSpPr txBox="1">
            <a:spLocks noChangeArrowheads="1"/>
          </p:cNvSpPr>
          <p:nvPr/>
        </p:nvSpPr>
        <p:spPr bwMode="auto">
          <a:xfrm>
            <a:off x="990600" y="2819400"/>
            <a:ext cx="1828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1800">
                <a:solidFill>
                  <a:srgbClr val="FFFFCC"/>
                </a:solidFill>
              </a:rPr>
              <a:t>Demonstration</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22</a:t>
            </a:fld>
            <a:endParaRPr lang="en-US" dirty="0">
              <a:solidFill>
                <a:srgbClr val="000000"/>
              </a:solidFill>
            </a:endParaRPr>
          </a:p>
        </p:txBody>
      </p:sp>
    </p:spTree>
    <p:extLst>
      <p:ext uri="{BB962C8B-B14F-4D97-AF65-F5344CB8AC3E}">
        <p14:creationId xmlns:p14="http://schemas.microsoft.com/office/powerpoint/2010/main" val="25372215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43363"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Jesus’ Example of Mentoring</a:t>
            </a:r>
          </a:p>
          <a:p>
            <a:pPr>
              <a:buFontTx/>
              <a:buNone/>
            </a:pPr>
            <a:endParaRPr lang="en-US" sz="1100" b="1" smtClean="0">
              <a:solidFill>
                <a:schemeClr val="bg1"/>
              </a:solidFill>
            </a:endParaRPr>
          </a:p>
          <a:p>
            <a:pPr>
              <a:buFontTx/>
              <a:buNone/>
            </a:pPr>
            <a:r>
              <a:rPr lang="en-US" sz="1800" b="1" smtClean="0">
                <a:solidFill>
                  <a:schemeClr val="bg1"/>
                </a:solidFill>
              </a:rPr>
              <a:t>3. _______________ in a life-related context.</a:t>
            </a:r>
          </a:p>
          <a:p>
            <a:pPr>
              <a:buFontTx/>
              <a:buNone/>
            </a:pPr>
            <a:r>
              <a:rPr lang="en-US" sz="1800" smtClean="0">
                <a:solidFill>
                  <a:schemeClr val="bg1"/>
                </a:solidFill>
              </a:rPr>
              <a:t>(He let the disciples participate and apply truth themselves.)</a:t>
            </a:r>
          </a:p>
          <a:p>
            <a:pPr>
              <a:buFontTx/>
              <a:buNone/>
            </a:pPr>
            <a:endParaRPr lang="en-US" sz="1800" smtClean="0">
              <a:solidFill>
                <a:schemeClr val="bg1"/>
              </a:solidFill>
            </a:endParaRPr>
          </a:p>
          <a:p>
            <a:pPr>
              <a:buFontTx/>
              <a:buNone/>
            </a:pPr>
            <a:r>
              <a:rPr lang="en-US" sz="1600" smtClean="0">
                <a:solidFill>
                  <a:schemeClr val="bg1"/>
                </a:solidFill>
              </a:rPr>
              <a:t>After Jesus had modeled good leadership and taught spiritual truths, He didn't turn His men loose and move on. He gradually worked them into positions of independent leadership by giving them valuable experience. Jesus transferred the responsibility He felt for advancing God's Kingdom to His mentees (disciples). Jesus gave His followers an opportunity to practice what He had taught and to practice leadership. He gave them all ownership for the ministry through delegation and authority.</a:t>
            </a:r>
          </a:p>
          <a:p>
            <a:pPr>
              <a:buFontTx/>
              <a:buNone/>
            </a:pPr>
            <a:endParaRPr lang="en-US" sz="1800" smtClean="0">
              <a:solidFill>
                <a:schemeClr val="bg1"/>
              </a:solidFill>
            </a:endParaRPr>
          </a:p>
          <a:p>
            <a:pPr>
              <a:buFontTx/>
              <a:buNone/>
            </a:pPr>
            <a:r>
              <a:rPr lang="en-US" sz="1800" i="1" smtClean="0">
                <a:solidFill>
                  <a:srgbClr val="FFFF99"/>
                </a:solidFill>
              </a:rPr>
              <a:t>“And He called the twelve to Himself, and began to send them out two by two, and gave them power over unclean spirits.” (Mark 6:7)</a:t>
            </a:r>
            <a:endParaRPr lang="en-US" sz="1800" smtClean="0">
              <a:solidFill>
                <a:srgbClr val="FFFF99"/>
              </a:solidFill>
            </a:endParaRPr>
          </a:p>
        </p:txBody>
      </p:sp>
      <p:sp>
        <p:nvSpPr>
          <p:cNvPr id="4" name="TextBox 3"/>
          <p:cNvSpPr txBox="1">
            <a:spLocks noChangeArrowheads="1"/>
          </p:cNvSpPr>
          <p:nvPr/>
        </p:nvSpPr>
        <p:spPr bwMode="auto">
          <a:xfrm>
            <a:off x="990600" y="2819400"/>
            <a:ext cx="1828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1800">
                <a:solidFill>
                  <a:srgbClr val="FFFFCC"/>
                </a:solidFill>
              </a:rPr>
              <a:t>Experience</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23</a:t>
            </a:fld>
            <a:endParaRPr lang="en-US" dirty="0">
              <a:solidFill>
                <a:srgbClr val="000000"/>
              </a:solidFill>
            </a:endParaRPr>
          </a:p>
        </p:txBody>
      </p:sp>
    </p:spTree>
    <p:extLst>
      <p:ext uri="{BB962C8B-B14F-4D97-AF65-F5344CB8AC3E}">
        <p14:creationId xmlns:p14="http://schemas.microsoft.com/office/powerpoint/2010/main" val="39518078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44387"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Jesus’ Example of Mentoring</a:t>
            </a:r>
          </a:p>
          <a:p>
            <a:pPr>
              <a:buFontTx/>
              <a:buNone/>
            </a:pPr>
            <a:endParaRPr lang="en-US" sz="1100" b="1" smtClean="0">
              <a:solidFill>
                <a:schemeClr val="bg1"/>
              </a:solidFill>
            </a:endParaRPr>
          </a:p>
          <a:p>
            <a:pPr>
              <a:buFontTx/>
              <a:buNone/>
            </a:pPr>
            <a:r>
              <a:rPr lang="en-US" sz="1800" b="1" smtClean="0">
                <a:solidFill>
                  <a:schemeClr val="bg1"/>
                </a:solidFill>
              </a:rPr>
              <a:t>4. _______________ in a life-related context.</a:t>
            </a:r>
          </a:p>
          <a:p>
            <a:pPr>
              <a:buFontTx/>
              <a:buNone/>
            </a:pPr>
            <a:r>
              <a:rPr lang="en-US" sz="1800" smtClean="0">
                <a:solidFill>
                  <a:schemeClr val="bg1"/>
                </a:solidFill>
              </a:rPr>
              <a:t>(He debriefed their shared experience and assessed their growth.)</a:t>
            </a:r>
          </a:p>
          <a:p>
            <a:pPr>
              <a:buFontTx/>
              <a:buNone/>
            </a:pPr>
            <a:endParaRPr lang="en-US" sz="1200" smtClean="0">
              <a:solidFill>
                <a:schemeClr val="bg1"/>
              </a:solidFill>
            </a:endParaRPr>
          </a:p>
          <a:p>
            <a:pPr>
              <a:buFontTx/>
              <a:buNone/>
            </a:pPr>
            <a:r>
              <a:rPr lang="en-US" sz="1800" smtClean="0">
                <a:solidFill>
                  <a:schemeClr val="bg1"/>
                </a:solidFill>
              </a:rPr>
              <a:t>Jesus repeatedly evaluated the progress of His disciples. After the return of the seventy, He debriefed them, gave them instruction concerning priorities, and celebrated with them (Luke 10:17-24). He also gave individual assessment to His disciples, including specific feedback concerning their character and their capabilities. Once He trusted them with tasks, He knew they would need accountability on their performance.</a:t>
            </a:r>
          </a:p>
          <a:p>
            <a:pPr>
              <a:buFontTx/>
              <a:buNone/>
            </a:pPr>
            <a:endParaRPr lang="en-US" sz="1200" i="1" smtClean="0">
              <a:solidFill>
                <a:schemeClr val="bg1"/>
              </a:solidFill>
            </a:endParaRPr>
          </a:p>
          <a:p>
            <a:pPr>
              <a:buFontTx/>
              <a:buNone/>
            </a:pPr>
            <a:r>
              <a:rPr lang="en-US" sz="1800" i="1" smtClean="0">
                <a:solidFill>
                  <a:srgbClr val="FFFF99"/>
                </a:solidFill>
              </a:rPr>
              <a:t>“Nevertheless, do not rejoice in this, that the spirits are subject to you, but rather rejoice because your names are written in heaven.” (Luke 10:20)</a:t>
            </a:r>
            <a:endParaRPr lang="en-US" sz="1800" smtClean="0">
              <a:solidFill>
                <a:srgbClr val="FFFF99"/>
              </a:solidFill>
            </a:endParaRPr>
          </a:p>
        </p:txBody>
      </p:sp>
      <p:sp>
        <p:nvSpPr>
          <p:cNvPr id="4" name="TextBox 3"/>
          <p:cNvSpPr txBox="1">
            <a:spLocks noChangeArrowheads="1"/>
          </p:cNvSpPr>
          <p:nvPr/>
        </p:nvSpPr>
        <p:spPr bwMode="auto">
          <a:xfrm>
            <a:off x="990600" y="2819400"/>
            <a:ext cx="1828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1800">
                <a:solidFill>
                  <a:srgbClr val="FFFFCC"/>
                </a:solidFill>
              </a:rPr>
              <a:t>Assessment</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24</a:t>
            </a:fld>
            <a:endParaRPr lang="en-US" dirty="0">
              <a:solidFill>
                <a:srgbClr val="000000"/>
              </a:solidFill>
            </a:endParaRPr>
          </a:p>
        </p:txBody>
      </p:sp>
    </p:spTree>
    <p:extLst>
      <p:ext uri="{BB962C8B-B14F-4D97-AF65-F5344CB8AC3E}">
        <p14:creationId xmlns:p14="http://schemas.microsoft.com/office/powerpoint/2010/main" val="33819660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45411" name="Content Placeholder 8"/>
          <p:cNvSpPr>
            <a:spLocks noGrp="1"/>
          </p:cNvSpPr>
          <p:nvPr>
            <p:ph idx="1"/>
          </p:nvPr>
        </p:nvSpPr>
        <p:spPr>
          <a:xfrm>
            <a:off x="685800" y="2286000"/>
            <a:ext cx="7772400" cy="3810000"/>
          </a:xfrm>
        </p:spPr>
        <p:txBody>
          <a:bodyPr/>
          <a:lstStyle/>
          <a:p>
            <a:pPr>
              <a:buFontTx/>
              <a:buNone/>
            </a:pPr>
            <a:r>
              <a:rPr lang="en-US" sz="1800" smtClean="0">
                <a:solidFill>
                  <a:schemeClr val="bg1"/>
                </a:solidFill>
              </a:rPr>
              <a:t>The beautiful part about these principles is that every one of us can apply them. </a:t>
            </a:r>
          </a:p>
          <a:p>
            <a:pPr>
              <a:buFontTx/>
              <a:buNone/>
            </a:pPr>
            <a:endParaRPr lang="en-US" sz="1000" smtClean="0">
              <a:solidFill>
                <a:schemeClr val="bg1"/>
              </a:solidFill>
            </a:endParaRPr>
          </a:p>
          <a:p>
            <a:pPr>
              <a:buFontTx/>
              <a:buNone/>
            </a:pPr>
            <a:r>
              <a:rPr lang="en-US" sz="1800" smtClean="0">
                <a:solidFill>
                  <a:schemeClr val="bg1"/>
                </a:solidFill>
              </a:rPr>
              <a:t>They are transferable concepts that anyone, in any generation, in any location can practice. </a:t>
            </a:r>
          </a:p>
          <a:p>
            <a:pPr>
              <a:buFontTx/>
              <a:buNone/>
            </a:pPr>
            <a:endParaRPr lang="en-US" sz="1000" smtClean="0">
              <a:solidFill>
                <a:schemeClr val="bg1"/>
              </a:solidFill>
            </a:endParaRPr>
          </a:p>
          <a:p>
            <a:pPr>
              <a:buFontTx/>
              <a:buNone/>
            </a:pPr>
            <a:r>
              <a:rPr lang="en-US" sz="1800" smtClean="0">
                <a:solidFill>
                  <a:schemeClr val="bg1"/>
                </a:solidFill>
              </a:rPr>
              <a:t>If you want to leave a legacy, you must look for people to carry it for you.</a:t>
            </a:r>
          </a:p>
          <a:p>
            <a:pPr>
              <a:buFontTx/>
              <a:buNone/>
            </a:pPr>
            <a:r>
              <a:rPr lang="en-US" sz="1000" smtClean="0">
                <a:solidFill>
                  <a:schemeClr val="bg1"/>
                </a:solidFill>
              </a:rPr>
              <a:t> </a:t>
            </a:r>
          </a:p>
          <a:p>
            <a:pPr>
              <a:buFontTx/>
              <a:buNone/>
            </a:pPr>
            <a:r>
              <a:rPr lang="en-US" sz="1800" smtClean="0">
                <a:solidFill>
                  <a:schemeClr val="bg1"/>
                </a:solidFill>
              </a:rPr>
              <a:t>Find the right people, and use the right preparation process for each of them. </a:t>
            </a:r>
          </a:p>
          <a:p>
            <a:pPr>
              <a:buFontTx/>
              <a:buNone/>
            </a:pPr>
            <a:endParaRPr lang="en-US" sz="1000" smtClean="0">
              <a:solidFill>
                <a:schemeClr val="bg1"/>
              </a:solidFill>
            </a:endParaRPr>
          </a:p>
          <a:p>
            <a:pPr>
              <a:buFontTx/>
              <a:buNone/>
            </a:pPr>
            <a:r>
              <a:rPr lang="en-US" sz="1800" smtClean="0">
                <a:solidFill>
                  <a:schemeClr val="bg1"/>
                </a:solidFill>
              </a:rPr>
              <a:t>Only as you pour yourself into them will they be able to pour out themselves for others. </a:t>
            </a:r>
          </a:p>
          <a:p>
            <a:pPr>
              <a:buFontTx/>
              <a:buNone/>
            </a:pPr>
            <a:endParaRPr lang="en-US" sz="1000" smtClean="0">
              <a:solidFill>
                <a:schemeClr val="bg1"/>
              </a:solidFill>
            </a:endParaRPr>
          </a:p>
          <a:p>
            <a:pPr>
              <a:buFontTx/>
              <a:buNone/>
            </a:pPr>
            <a:r>
              <a:rPr lang="en-US" sz="1800" smtClean="0">
                <a:solidFill>
                  <a:schemeClr val="bg1"/>
                </a:solidFill>
              </a:rPr>
              <a:t>No one can give what he does not have.</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25</a:t>
            </a:fld>
            <a:endParaRPr lang="en-US" dirty="0">
              <a:solidFill>
                <a:srgbClr val="000000"/>
              </a:solidFill>
            </a:endParaRPr>
          </a:p>
        </p:txBody>
      </p:sp>
    </p:spTree>
    <p:extLst>
      <p:ext uri="{BB962C8B-B14F-4D97-AF65-F5344CB8AC3E}">
        <p14:creationId xmlns:p14="http://schemas.microsoft.com/office/powerpoint/2010/main" val="18674087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94564"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How to Get Started</a:t>
            </a:r>
          </a:p>
          <a:p>
            <a:pPr>
              <a:buFontTx/>
              <a:buAutoNum type="alphaLcPeriod"/>
            </a:pPr>
            <a:r>
              <a:rPr lang="en-US" sz="1600" smtClean="0">
                <a:solidFill>
                  <a:schemeClr val="bg1"/>
                </a:solidFill>
              </a:rPr>
              <a:t>Pray for God to help you own the vision for mentoring other leaders.</a:t>
            </a:r>
          </a:p>
          <a:p>
            <a:pPr>
              <a:buFontTx/>
              <a:buAutoNum type="alphaLcPeriod"/>
            </a:pPr>
            <a:r>
              <a:rPr lang="en-US" sz="1600" smtClean="0">
                <a:solidFill>
                  <a:schemeClr val="bg1"/>
                </a:solidFill>
              </a:rPr>
              <a:t>Select a potential mentee or group of mentees from your circle of influence.</a:t>
            </a:r>
          </a:p>
          <a:p>
            <a:pPr>
              <a:buFontTx/>
              <a:buAutoNum type="alphaLcPeriod"/>
            </a:pPr>
            <a:r>
              <a:rPr lang="en-US" sz="1600" smtClean="0">
                <a:solidFill>
                  <a:schemeClr val="bg1"/>
                </a:solidFill>
              </a:rPr>
              <a:t>Spend two initial meetings to discuss both of your expectations and goals.</a:t>
            </a:r>
          </a:p>
          <a:p>
            <a:pPr>
              <a:buFontTx/>
              <a:buAutoNum type="alphaLcPeriod"/>
            </a:pPr>
            <a:r>
              <a:rPr lang="en-US" sz="1600" smtClean="0">
                <a:solidFill>
                  <a:schemeClr val="bg1"/>
                </a:solidFill>
              </a:rPr>
              <a:t>Cast vision to them for spiritual reproduction and leadership multiplication.</a:t>
            </a:r>
          </a:p>
          <a:p>
            <a:pPr>
              <a:buFontTx/>
              <a:buAutoNum type="alphaLcPeriod"/>
            </a:pPr>
            <a:r>
              <a:rPr lang="en-US" sz="1600" smtClean="0">
                <a:solidFill>
                  <a:schemeClr val="bg1"/>
                </a:solidFill>
              </a:rPr>
              <a:t>Determine what tool or resource you will study together.</a:t>
            </a:r>
          </a:p>
          <a:p>
            <a:pPr>
              <a:buFontTx/>
              <a:buAutoNum type="alphaLcPeriod"/>
            </a:pPr>
            <a:r>
              <a:rPr lang="en-US" sz="1600" smtClean="0">
                <a:solidFill>
                  <a:schemeClr val="bg1"/>
                </a:solidFill>
              </a:rPr>
              <a:t>Ask for commitment.</a:t>
            </a:r>
          </a:p>
          <a:p>
            <a:pPr>
              <a:buFontTx/>
              <a:buAutoNum type="alphaLcPeriod"/>
            </a:pPr>
            <a:r>
              <a:rPr lang="en-US" sz="1600" smtClean="0">
                <a:solidFill>
                  <a:schemeClr val="bg1"/>
                </a:solidFill>
              </a:rPr>
              <a:t>Determine how long and how often you will meet.</a:t>
            </a:r>
          </a:p>
          <a:p>
            <a:pPr>
              <a:buFontTx/>
              <a:buAutoNum type="alphaLcPeriod"/>
            </a:pPr>
            <a:r>
              <a:rPr lang="en-US" sz="1600" smtClean="0">
                <a:solidFill>
                  <a:schemeClr val="bg1"/>
                </a:solidFill>
              </a:rPr>
              <a:t>Be prepared and set goals.</a:t>
            </a:r>
          </a:p>
          <a:p>
            <a:pPr>
              <a:buFontTx/>
              <a:buAutoNum type="alphaLcPeriod"/>
            </a:pPr>
            <a:r>
              <a:rPr lang="en-US" sz="1600" smtClean="0">
                <a:solidFill>
                  <a:schemeClr val="bg1"/>
                </a:solidFill>
              </a:rPr>
              <a:t>Discuss and apply the truths together.</a:t>
            </a:r>
          </a:p>
          <a:p>
            <a:pPr>
              <a:buFontTx/>
              <a:buAutoNum type="alphaLcPeriod"/>
            </a:pPr>
            <a:r>
              <a:rPr lang="en-US" sz="1600" smtClean="0">
                <a:solidFill>
                  <a:schemeClr val="bg1"/>
                </a:solidFill>
              </a:rPr>
              <a:t>Evaluate their progress regularly.</a:t>
            </a:r>
          </a:p>
          <a:p>
            <a:pPr>
              <a:buFontTx/>
              <a:buAutoNum type="alphaLcPeriod"/>
            </a:pPr>
            <a:r>
              <a:rPr lang="en-US" sz="1600" smtClean="0">
                <a:solidFill>
                  <a:schemeClr val="bg1"/>
                </a:solidFill>
              </a:rPr>
              <a:t>Help them find a potential leader to mentor.</a:t>
            </a:r>
          </a:p>
          <a:p>
            <a:pPr>
              <a:buFontTx/>
              <a:buAutoNum type="alphaLcPeriod"/>
            </a:pPr>
            <a:r>
              <a:rPr lang="en-US" sz="1600" smtClean="0">
                <a:solidFill>
                  <a:schemeClr val="bg1"/>
                </a:solidFill>
              </a:rPr>
              <a:t>Pray for the Holy Spirit's anointing, and launch them to multiply!</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26</a:t>
            </a:fld>
            <a:endParaRPr lang="en-US" dirty="0">
              <a:solidFill>
                <a:srgbClr val="000000"/>
              </a:solidFill>
            </a:endParaRPr>
          </a:p>
        </p:txBody>
      </p:sp>
    </p:spTree>
    <p:extLst>
      <p:ext uri="{BB962C8B-B14F-4D97-AF65-F5344CB8AC3E}">
        <p14:creationId xmlns:p14="http://schemas.microsoft.com/office/powerpoint/2010/main" val="38897672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4564">
                                            <p:txEl>
                                              <p:pRg st="0" end="0"/>
                                            </p:txEl>
                                          </p:spTgt>
                                        </p:tgtEl>
                                        <p:attrNameLst>
                                          <p:attrName>style.visibility</p:attrName>
                                        </p:attrNameLst>
                                      </p:cBhvr>
                                      <p:to>
                                        <p:strVal val="visible"/>
                                      </p:to>
                                    </p:set>
                                    <p:anim calcmode="lin" valueType="num">
                                      <p:cBhvr additive="base">
                                        <p:cTn id="7" dur="500" fill="hold"/>
                                        <p:tgtEl>
                                          <p:spTgt spid="19456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6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4564">
                                            <p:txEl>
                                              <p:pRg st="1" end="1"/>
                                            </p:txEl>
                                          </p:spTgt>
                                        </p:tgtEl>
                                        <p:attrNameLst>
                                          <p:attrName>style.visibility</p:attrName>
                                        </p:attrNameLst>
                                      </p:cBhvr>
                                      <p:to>
                                        <p:strVal val="visible"/>
                                      </p:to>
                                    </p:set>
                                    <p:anim calcmode="lin" valueType="num">
                                      <p:cBhvr additive="base">
                                        <p:cTn id="13" dur="500" fill="hold"/>
                                        <p:tgtEl>
                                          <p:spTgt spid="19456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6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94564">
                                            <p:txEl>
                                              <p:pRg st="2" end="2"/>
                                            </p:txEl>
                                          </p:spTgt>
                                        </p:tgtEl>
                                        <p:attrNameLst>
                                          <p:attrName>style.visibility</p:attrName>
                                        </p:attrNameLst>
                                      </p:cBhvr>
                                      <p:to>
                                        <p:strVal val="visible"/>
                                      </p:to>
                                    </p:set>
                                    <p:anim calcmode="lin" valueType="num">
                                      <p:cBhvr additive="base">
                                        <p:cTn id="19" dur="500" fill="hold"/>
                                        <p:tgtEl>
                                          <p:spTgt spid="19456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56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94564">
                                            <p:txEl>
                                              <p:pRg st="3" end="3"/>
                                            </p:txEl>
                                          </p:spTgt>
                                        </p:tgtEl>
                                        <p:attrNameLst>
                                          <p:attrName>style.visibility</p:attrName>
                                        </p:attrNameLst>
                                      </p:cBhvr>
                                      <p:to>
                                        <p:strVal val="visible"/>
                                      </p:to>
                                    </p:set>
                                    <p:anim calcmode="lin" valueType="num">
                                      <p:cBhvr additive="base">
                                        <p:cTn id="25" dur="500" fill="hold"/>
                                        <p:tgtEl>
                                          <p:spTgt spid="19456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9456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94564">
                                            <p:txEl>
                                              <p:pRg st="4" end="4"/>
                                            </p:txEl>
                                          </p:spTgt>
                                        </p:tgtEl>
                                        <p:attrNameLst>
                                          <p:attrName>style.visibility</p:attrName>
                                        </p:attrNameLst>
                                      </p:cBhvr>
                                      <p:to>
                                        <p:strVal val="visible"/>
                                      </p:to>
                                    </p:set>
                                    <p:anim calcmode="lin" valueType="num">
                                      <p:cBhvr additive="base">
                                        <p:cTn id="31" dur="500" fill="hold"/>
                                        <p:tgtEl>
                                          <p:spTgt spid="19456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9456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94564">
                                            <p:txEl>
                                              <p:pRg st="5" end="5"/>
                                            </p:txEl>
                                          </p:spTgt>
                                        </p:tgtEl>
                                        <p:attrNameLst>
                                          <p:attrName>style.visibility</p:attrName>
                                        </p:attrNameLst>
                                      </p:cBhvr>
                                      <p:to>
                                        <p:strVal val="visible"/>
                                      </p:to>
                                    </p:set>
                                    <p:anim calcmode="lin" valueType="num">
                                      <p:cBhvr additive="base">
                                        <p:cTn id="37" dur="500" fill="hold"/>
                                        <p:tgtEl>
                                          <p:spTgt spid="19456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9456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94564">
                                            <p:txEl>
                                              <p:pRg st="6" end="6"/>
                                            </p:txEl>
                                          </p:spTgt>
                                        </p:tgtEl>
                                        <p:attrNameLst>
                                          <p:attrName>style.visibility</p:attrName>
                                        </p:attrNameLst>
                                      </p:cBhvr>
                                      <p:to>
                                        <p:strVal val="visible"/>
                                      </p:to>
                                    </p:set>
                                    <p:anim calcmode="lin" valueType="num">
                                      <p:cBhvr additive="base">
                                        <p:cTn id="43" dur="500" fill="hold"/>
                                        <p:tgtEl>
                                          <p:spTgt spid="19456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9456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94564">
                                            <p:txEl>
                                              <p:pRg st="7" end="7"/>
                                            </p:txEl>
                                          </p:spTgt>
                                        </p:tgtEl>
                                        <p:attrNameLst>
                                          <p:attrName>style.visibility</p:attrName>
                                        </p:attrNameLst>
                                      </p:cBhvr>
                                      <p:to>
                                        <p:strVal val="visible"/>
                                      </p:to>
                                    </p:set>
                                    <p:anim calcmode="lin" valueType="num">
                                      <p:cBhvr additive="base">
                                        <p:cTn id="49" dur="500" fill="hold"/>
                                        <p:tgtEl>
                                          <p:spTgt spid="19456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9456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94564">
                                            <p:txEl>
                                              <p:pRg st="8" end="8"/>
                                            </p:txEl>
                                          </p:spTgt>
                                        </p:tgtEl>
                                        <p:attrNameLst>
                                          <p:attrName>style.visibility</p:attrName>
                                        </p:attrNameLst>
                                      </p:cBhvr>
                                      <p:to>
                                        <p:strVal val="visible"/>
                                      </p:to>
                                    </p:set>
                                    <p:anim calcmode="lin" valueType="num">
                                      <p:cBhvr additive="base">
                                        <p:cTn id="55" dur="500" fill="hold"/>
                                        <p:tgtEl>
                                          <p:spTgt spid="19456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9456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94564">
                                            <p:txEl>
                                              <p:pRg st="9" end="9"/>
                                            </p:txEl>
                                          </p:spTgt>
                                        </p:tgtEl>
                                        <p:attrNameLst>
                                          <p:attrName>style.visibility</p:attrName>
                                        </p:attrNameLst>
                                      </p:cBhvr>
                                      <p:to>
                                        <p:strVal val="visible"/>
                                      </p:to>
                                    </p:set>
                                    <p:anim calcmode="lin" valueType="num">
                                      <p:cBhvr additive="base">
                                        <p:cTn id="61" dur="500" fill="hold"/>
                                        <p:tgtEl>
                                          <p:spTgt spid="19456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9456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94564">
                                            <p:txEl>
                                              <p:pRg st="10" end="10"/>
                                            </p:txEl>
                                          </p:spTgt>
                                        </p:tgtEl>
                                        <p:attrNameLst>
                                          <p:attrName>style.visibility</p:attrName>
                                        </p:attrNameLst>
                                      </p:cBhvr>
                                      <p:to>
                                        <p:strVal val="visible"/>
                                      </p:to>
                                    </p:set>
                                    <p:anim calcmode="lin" valueType="num">
                                      <p:cBhvr additive="base">
                                        <p:cTn id="67" dur="500" fill="hold"/>
                                        <p:tgtEl>
                                          <p:spTgt spid="194564">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9456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94564">
                                            <p:txEl>
                                              <p:pRg st="11" end="11"/>
                                            </p:txEl>
                                          </p:spTgt>
                                        </p:tgtEl>
                                        <p:attrNameLst>
                                          <p:attrName>style.visibility</p:attrName>
                                        </p:attrNameLst>
                                      </p:cBhvr>
                                      <p:to>
                                        <p:strVal val="visible"/>
                                      </p:to>
                                    </p:set>
                                    <p:anim calcmode="lin" valueType="num">
                                      <p:cBhvr additive="base">
                                        <p:cTn id="73" dur="500" fill="hold"/>
                                        <p:tgtEl>
                                          <p:spTgt spid="194564">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94564">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94564">
                                            <p:txEl>
                                              <p:pRg st="12" end="12"/>
                                            </p:txEl>
                                          </p:spTgt>
                                        </p:tgtEl>
                                        <p:attrNameLst>
                                          <p:attrName>style.visibility</p:attrName>
                                        </p:attrNameLst>
                                      </p:cBhvr>
                                      <p:to>
                                        <p:strVal val="visible"/>
                                      </p:to>
                                    </p:set>
                                    <p:anim calcmode="lin" valueType="num">
                                      <p:cBhvr additive="base">
                                        <p:cTn id="79" dur="500" fill="hold"/>
                                        <p:tgtEl>
                                          <p:spTgt spid="194564">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194564">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64"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47459" name="Content Placeholder 8"/>
          <p:cNvSpPr>
            <a:spLocks noGrp="1"/>
          </p:cNvSpPr>
          <p:nvPr>
            <p:ph idx="1"/>
          </p:nvPr>
        </p:nvSpPr>
        <p:spPr>
          <a:xfrm>
            <a:off x="685800" y="2286000"/>
            <a:ext cx="7772400" cy="3810000"/>
          </a:xfrm>
        </p:spPr>
        <p:txBody>
          <a:bodyPr/>
          <a:lstStyle/>
          <a:p>
            <a:pPr>
              <a:buFontTx/>
              <a:buNone/>
            </a:pPr>
            <a:r>
              <a:rPr lang="en-US" sz="1800" smtClean="0">
                <a:solidFill>
                  <a:schemeClr val="bg1"/>
                </a:solidFill>
              </a:rPr>
              <a:t>Remember, the mentoring process will feel slow at first. It is all about a movement, not a program. </a:t>
            </a:r>
          </a:p>
          <a:p>
            <a:pPr>
              <a:buFontTx/>
              <a:buNone/>
            </a:pPr>
            <a:endParaRPr lang="en-US" sz="1800" smtClean="0">
              <a:solidFill>
                <a:schemeClr val="bg1"/>
              </a:solidFill>
            </a:endParaRPr>
          </a:p>
          <a:p>
            <a:pPr>
              <a:buFontTx/>
              <a:buNone/>
            </a:pPr>
            <a:r>
              <a:rPr lang="en-US" sz="1800" smtClean="0">
                <a:solidFill>
                  <a:schemeClr val="bg1"/>
                </a:solidFill>
              </a:rPr>
              <a:t>Programs usually start very big, then eventually lose momentum and become very small. Movements are just the opposite. They usually start very small, and grow very large.</a:t>
            </a:r>
          </a:p>
          <a:p>
            <a:pPr>
              <a:buFontTx/>
              <a:buNone/>
            </a:pPr>
            <a:endParaRPr lang="en-US" sz="1800" smtClean="0">
              <a:solidFill>
                <a:schemeClr val="bg1"/>
              </a:solidFill>
            </a:endParaRPr>
          </a:p>
          <a:p>
            <a:pPr>
              <a:buFontTx/>
              <a:buNone/>
            </a:pPr>
            <a:r>
              <a:rPr lang="en-US" sz="1800" smtClean="0">
                <a:solidFill>
                  <a:schemeClr val="bg1"/>
                </a:solidFill>
              </a:rPr>
              <a:t>The Son of God selected twelve men, not twelve hundred men. He said the Kingdom grows like a mustard seed. It is the smallest of seeds in the beginning, but eventually grows so large that birds can build nests in its branches. We are about a movement as we train leaders.</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27</a:t>
            </a:fld>
            <a:endParaRPr lang="en-US" dirty="0">
              <a:solidFill>
                <a:srgbClr val="000000"/>
              </a:solidFill>
            </a:endParaRPr>
          </a:p>
        </p:txBody>
      </p:sp>
    </p:spTree>
    <p:extLst>
      <p:ext uri="{BB962C8B-B14F-4D97-AF65-F5344CB8AC3E}">
        <p14:creationId xmlns:p14="http://schemas.microsoft.com/office/powerpoint/2010/main" val="4755582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48483"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When You Meet, Offer Them These Resources</a:t>
            </a:r>
          </a:p>
          <a:p>
            <a:pPr>
              <a:buFontTx/>
              <a:buNone/>
            </a:pPr>
            <a:endParaRPr lang="en-US" sz="1800" smtClean="0">
              <a:solidFill>
                <a:schemeClr val="bg1"/>
              </a:solidFill>
            </a:endParaRPr>
          </a:p>
          <a:p>
            <a:pPr>
              <a:buFontTx/>
              <a:buNone/>
            </a:pPr>
            <a:r>
              <a:rPr lang="en-US" sz="1800" smtClean="0">
                <a:solidFill>
                  <a:schemeClr val="bg1"/>
                </a:solidFill>
              </a:rPr>
              <a:t>Even if you've never really mentored other leaders before, you have the ability to offer some resources to them immediately. </a:t>
            </a:r>
          </a:p>
          <a:p>
            <a:pPr>
              <a:buFontTx/>
              <a:buNone/>
            </a:pPr>
            <a:endParaRPr lang="en-US" sz="1800" smtClean="0">
              <a:solidFill>
                <a:schemeClr val="bg1"/>
              </a:solidFill>
            </a:endParaRPr>
          </a:p>
          <a:p>
            <a:pPr>
              <a:buFontTx/>
              <a:buNone/>
            </a:pPr>
            <a:r>
              <a:rPr lang="en-US" sz="1800" smtClean="0">
                <a:solidFill>
                  <a:schemeClr val="bg1"/>
                </a:solidFill>
              </a:rPr>
              <a:t>The following eight resources are ones that don't require you to learn a single new truth in order to provide them for a potential leader.</a:t>
            </a:r>
          </a:p>
          <a:p>
            <a:pPr>
              <a:buFontTx/>
              <a:buNone/>
            </a:pPr>
            <a:r>
              <a:rPr lang="en-US" sz="1800" smtClean="0">
                <a:solidFill>
                  <a:schemeClr val="bg1"/>
                </a:solidFill>
              </a:rPr>
              <a:t> </a:t>
            </a:r>
          </a:p>
          <a:p>
            <a:pPr>
              <a:buFontTx/>
              <a:buNone/>
            </a:pPr>
            <a:r>
              <a:rPr lang="en-US" sz="1800" smtClean="0">
                <a:solidFill>
                  <a:schemeClr val="bg1"/>
                </a:solidFill>
              </a:rPr>
              <a:t>Why not begin offering them to a small cluster of emerging leaders as you find them?</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28</a:t>
            </a:fld>
            <a:endParaRPr lang="en-US" dirty="0">
              <a:solidFill>
                <a:srgbClr val="000000"/>
              </a:solidFill>
            </a:endParaRPr>
          </a:p>
        </p:txBody>
      </p:sp>
    </p:spTree>
    <p:extLst>
      <p:ext uri="{BB962C8B-B14F-4D97-AF65-F5344CB8AC3E}">
        <p14:creationId xmlns:p14="http://schemas.microsoft.com/office/powerpoint/2010/main" val="339040356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49507" name="Content Placeholder 8"/>
          <p:cNvSpPr>
            <a:spLocks noGrp="1"/>
          </p:cNvSpPr>
          <p:nvPr>
            <p:ph idx="1"/>
          </p:nvPr>
        </p:nvSpPr>
        <p:spPr>
          <a:xfrm>
            <a:off x="152400" y="2286000"/>
            <a:ext cx="8763000" cy="3810000"/>
          </a:xfrm>
        </p:spPr>
        <p:txBody>
          <a:bodyPr/>
          <a:lstStyle/>
          <a:p>
            <a:pPr algn="ctr">
              <a:buFontTx/>
              <a:buNone/>
            </a:pPr>
            <a:r>
              <a:rPr lang="en-US" sz="1600" b="1" smtClean="0">
                <a:solidFill>
                  <a:schemeClr val="bg1"/>
                </a:solidFill>
              </a:rPr>
              <a:t>When You Meet, Offer Them These Resources</a:t>
            </a:r>
          </a:p>
          <a:p>
            <a:pPr>
              <a:buFontTx/>
              <a:buAutoNum type="arabicPeriod"/>
            </a:pPr>
            <a:endParaRPr lang="en-US" sz="1600" b="1" smtClean="0">
              <a:solidFill>
                <a:schemeClr val="bg1"/>
              </a:solidFill>
            </a:endParaRPr>
          </a:p>
          <a:p>
            <a:pPr>
              <a:buFontTx/>
              <a:buAutoNum type="arabicPeriod"/>
            </a:pPr>
            <a:r>
              <a:rPr lang="en-US" sz="1600" smtClean="0">
                <a:solidFill>
                  <a:schemeClr val="bg1"/>
                </a:solidFill>
              </a:rPr>
              <a:t>________________ – Ask tough questions; help them keep commitments.</a:t>
            </a:r>
          </a:p>
          <a:p>
            <a:pPr>
              <a:buFontTx/>
              <a:buAutoNum type="arabicPeriod"/>
            </a:pPr>
            <a:endParaRPr lang="en-US" sz="1600" smtClean="0">
              <a:solidFill>
                <a:schemeClr val="bg1"/>
              </a:solidFill>
            </a:endParaRPr>
          </a:p>
          <a:p>
            <a:pPr>
              <a:buFontTx/>
              <a:buAutoNum type="arabicPeriod"/>
            </a:pPr>
            <a:r>
              <a:rPr lang="en-US" sz="1600" smtClean="0">
                <a:solidFill>
                  <a:schemeClr val="bg1"/>
                </a:solidFill>
              </a:rPr>
              <a:t>________________ – Offer words of encouragement and support; affirm their strengths.</a:t>
            </a:r>
          </a:p>
          <a:p>
            <a:pPr>
              <a:buFontTx/>
              <a:buAutoNum type="arabicPeriod"/>
            </a:pPr>
            <a:endParaRPr lang="en-US" sz="1600" smtClean="0">
              <a:solidFill>
                <a:schemeClr val="bg1"/>
              </a:solidFill>
            </a:endParaRPr>
          </a:p>
          <a:p>
            <a:pPr>
              <a:buFontTx/>
              <a:buAutoNum type="arabicPeriod"/>
            </a:pPr>
            <a:r>
              <a:rPr lang="en-US" sz="1600" smtClean="0">
                <a:solidFill>
                  <a:schemeClr val="bg1"/>
                </a:solidFill>
              </a:rPr>
              <a:t>________________ – Evaluate their condition objectively; help them gain perspective.</a:t>
            </a:r>
          </a:p>
          <a:p>
            <a:pPr>
              <a:buFontTx/>
              <a:buAutoNum type="arabicPeriod"/>
            </a:pPr>
            <a:endParaRPr lang="en-US" sz="1600" smtClean="0">
              <a:solidFill>
                <a:schemeClr val="bg1"/>
              </a:solidFill>
            </a:endParaRPr>
          </a:p>
          <a:p>
            <a:pPr>
              <a:buFontTx/>
              <a:buAutoNum type="arabicPeriod"/>
            </a:pPr>
            <a:r>
              <a:rPr lang="en-US" sz="1600" smtClean="0">
                <a:solidFill>
                  <a:schemeClr val="bg1"/>
                </a:solidFill>
              </a:rPr>
              <a:t>________________ – Provide unconditional love and grace to them even when they fail.</a:t>
            </a:r>
          </a:p>
        </p:txBody>
      </p:sp>
      <p:sp>
        <p:nvSpPr>
          <p:cNvPr id="4" name="TextBox 3"/>
          <p:cNvSpPr txBox="1">
            <a:spLocks noChangeArrowheads="1"/>
          </p:cNvSpPr>
          <p:nvPr/>
        </p:nvSpPr>
        <p:spPr bwMode="auto">
          <a:xfrm>
            <a:off x="533400" y="2819400"/>
            <a:ext cx="1828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2000">
                <a:solidFill>
                  <a:srgbClr val="FFFFCC"/>
                </a:solidFill>
              </a:rPr>
              <a:t>Accountability</a:t>
            </a:r>
          </a:p>
        </p:txBody>
      </p:sp>
      <p:sp>
        <p:nvSpPr>
          <p:cNvPr id="5" name="TextBox 4"/>
          <p:cNvSpPr txBox="1">
            <a:spLocks noChangeArrowheads="1"/>
          </p:cNvSpPr>
          <p:nvPr/>
        </p:nvSpPr>
        <p:spPr bwMode="auto">
          <a:xfrm>
            <a:off x="533400" y="3352800"/>
            <a:ext cx="1828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2000">
                <a:solidFill>
                  <a:srgbClr val="FFFFCC"/>
                </a:solidFill>
              </a:rPr>
              <a:t>Affirmation</a:t>
            </a:r>
          </a:p>
        </p:txBody>
      </p:sp>
      <p:sp>
        <p:nvSpPr>
          <p:cNvPr id="6" name="TextBox 5"/>
          <p:cNvSpPr txBox="1">
            <a:spLocks noChangeArrowheads="1"/>
          </p:cNvSpPr>
          <p:nvPr/>
        </p:nvSpPr>
        <p:spPr bwMode="auto">
          <a:xfrm>
            <a:off x="533400" y="3962400"/>
            <a:ext cx="1828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2000">
                <a:solidFill>
                  <a:srgbClr val="FFFFCC"/>
                </a:solidFill>
              </a:rPr>
              <a:t>Assessment</a:t>
            </a:r>
          </a:p>
        </p:txBody>
      </p:sp>
      <p:sp>
        <p:nvSpPr>
          <p:cNvPr id="7" name="TextBox 6"/>
          <p:cNvSpPr txBox="1">
            <a:spLocks noChangeArrowheads="1"/>
          </p:cNvSpPr>
          <p:nvPr/>
        </p:nvSpPr>
        <p:spPr bwMode="auto">
          <a:xfrm>
            <a:off x="533400" y="4572000"/>
            <a:ext cx="1828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2000">
                <a:solidFill>
                  <a:srgbClr val="FFFFCC"/>
                </a:solidFill>
              </a:rPr>
              <a:t>Acceptance</a:t>
            </a:r>
          </a:p>
        </p:txBody>
      </p:sp>
      <p:sp>
        <p:nvSpPr>
          <p:cNvPr id="8"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9"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29</a:t>
            </a:fld>
            <a:endParaRPr lang="en-US" dirty="0">
              <a:solidFill>
                <a:srgbClr val="000000"/>
              </a:solidFill>
            </a:endParaRPr>
          </a:p>
        </p:txBody>
      </p:sp>
    </p:spTree>
    <p:extLst>
      <p:ext uri="{BB962C8B-B14F-4D97-AF65-F5344CB8AC3E}">
        <p14:creationId xmlns:p14="http://schemas.microsoft.com/office/powerpoint/2010/main" val="37012611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5" grpId="0" build="allAtOnce"/>
      <p:bldP spid="6" grpId="0" build="allAtOnce"/>
      <p:bldP spid="7"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94564" name="Content Placeholder 8"/>
          <p:cNvSpPr>
            <a:spLocks noGrp="1"/>
          </p:cNvSpPr>
          <p:nvPr>
            <p:ph idx="1"/>
          </p:nvPr>
        </p:nvSpPr>
        <p:spPr>
          <a:xfrm>
            <a:off x="685800" y="2286000"/>
            <a:ext cx="7772400" cy="3810000"/>
          </a:xfrm>
        </p:spPr>
        <p:txBody>
          <a:bodyPr/>
          <a:lstStyle/>
          <a:p>
            <a:pPr>
              <a:defRPr/>
            </a:pPr>
            <a:r>
              <a:rPr lang="en-US" sz="1800" dirty="0" smtClean="0">
                <a:solidFill>
                  <a:schemeClr val="bg1"/>
                </a:solidFill>
              </a:rPr>
              <a:t>Jesus welcomed people to come to Him for mentoring. He was and is the ultimate mentor. He developed imperfect humans to become effective leaders. Jesus did everything a mentor can do to enable the disciples to flourish in their personal lives and ministry.</a:t>
            </a:r>
          </a:p>
          <a:p>
            <a:pPr lvl="1">
              <a:defRPr/>
            </a:pPr>
            <a:r>
              <a:rPr lang="en-US" sz="1400" dirty="0" smtClean="0">
                <a:solidFill>
                  <a:srgbClr val="FFFF99"/>
                </a:solidFill>
                <a:cs typeface="+mn-cs"/>
              </a:rPr>
              <a:t>In Matthew 11:28-30, He says, </a:t>
            </a:r>
            <a:r>
              <a:rPr lang="en-US" sz="1400" i="1" dirty="0" smtClean="0">
                <a:solidFill>
                  <a:srgbClr val="FFFF99"/>
                </a:solidFill>
                <a:cs typeface="+mn-cs"/>
              </a:rPr>
              <a:t>“Take My yoke upon you, and learn from Me, for I am gentle and lowly in heart, and you will find rest for your souls. For My yoke fits perfectly, and the burden I give you is light.” In those days a yoke was used for oxen as they labored in the field. </a:t>
            </a:r>
          </a:p>
          <a:p>
            <a:pPr>
              <a:defRPr/>
            </a:pPr>
            <a:r>
              <a:rPr lang="en-US" sz="1800" i="1" dirty="0" smtClean="0">
                <a:solidFill>
                  <a:schemeClr val="bg1"/>
                </a:solidFill>
              </a:rPr>
              <a:t>The </a:t>
            </a:r>
            <a:r>
              <a:rPr lang="en-US" sz="1800" dirty="0" smtClean="0">
                <a:solidFill>
                  <a:schemeClr val="bg1"/>
                </a:solidFill>
              </a:rPr>
              <a:t>yoke He spoke of was designed to harness two oxen, a strong one and a weak one. The weaker of the two was present to learn what it meant to work in the field through “on-the-job” training from the stronger ox. Most of the weight was carried by the strong one until the development process was complete. What a vivid picture of the mentoring process.</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3</a:t>
            </a:fld>
            <a:endParaRPr lang="en-US" dirty="0">
              <a:solidFill>
                <a:srgbClr val="000000"/>
              </a:solidFill>
            </a:endParaRPr>
          </a:p>
        </p:txBody>
      </p:sp>
    </p:spTree>
    <p:extLst>
      <p:ext uri="{BB962C8B-B14F-4D97-AF65-F5344CB8AC3E}">
        <p14:creationId xmlns:p14="http://schemas.microsoft.com/office/powerpoint/2010/main" val="31969336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50531" name="Content Placeholder 8"/>
          <p:cNvSpPr>
            <a:spLocks noGrp="1"/>
          </p:cNvSpPr>
          <p:nvPr>
            <p:ph idx="1"/>
          </p:nvPr>
        </p:nvSpPr>
        <p:spPr>
          <a:xfrm>
            <a:off x="152400" y="2286000"/>
            <a:ext cx="8763000" cy="3810000"/>
          </a:xfrm>
        </p:spPr>
        <p:txBody>
          <a:bodyPr/>
          <a:lstStyle/>
          <a:p>
            <a:pPr algn="ctr">
              <a:buFontTx/>
              <a:buNone/>
            </a:pPr>
            <a:r>
              <a:rPr lang="en-US" sz="1600" b="1" smtClean="0">
                <a:solidFill>
                  <a:schemeClr val="bg1"/>
                </a:solidFill>
              </a:rPr>
              <a:t>When You Meet, Offer Them These Resources</a:t>
            </a:r>
          </a:p>
          <a:p>
            <a:pPr>
              <a:buFontTx/>
              <a:buNone/>
            </a:pPr>
            <a:endParaRPr lang="en-US" sz="1600" b="1" smtClean="0">
              <a:solidFill>
                <a:schemeClr val="bg1"/>
              </a:solidFill>
            </a:endParaRPr>
          </a:p>
          <a:p>
            <a:pPr>
              <a:buFontTx/>
              <a:buAutoNum type="arabicPeriod" startAt="5"/>
            </a:pPr>
            <a:r>
              <a:rPr lang="en-US" sz="1600" smtClean="0">
                <a:solidFill>
                  <a:schemeClr val="bg1"/>
                </a:solidFill>
              </a:rPr>
              <a:t>_______________ – Speak words of wise counsel and give them options for their ecisions.</a:t>
            </a:r>
          </a:p>
          <a:p>
            <a:pPr>
              <a:buFontTx/>
              <a:buAutoNum type="arabicPeriod" startAt="5"/>
            </a:pPr>
            <a:endParaRPr lang="en-US" sz="1600" smtClean="0">
              <a:solidFill>
                <a:schemeClr val="bg1"/>
              </a:solidFill>
            </a:endParaRPr>
          </a:p>
          <a:p>
            <a:pPr>
              <a:buFontTx/>
              <a:buAutoNum type="arabicPeriod" startAt="5"/>
            </a:pPr>
            <a:r>
              <a:rPr lang="en-US" sz="1600" smtClean="0">
                <a:solidFill>
                  <a:schemeClr val="bg1"/>
                </a:solidFill>
              </a:rPr>
              <a:t>_______________ – Offer words of caution and warning so they can avoid pitfalls.</a:t>
            </a:r>
          </a:p>
          <a:p>
            <a:pPr>
              <a:buFontTx/>
              <a:buAutoNum type="arabicPeriod" startAt="5"/>
            </a:pPr>
            <a:endParaRPr lang="en-US" sz="1600" smtClean="0">
              <a:solidFill>
                <a:schemeClr val="bg1"/>
              </a:solidFill>
            </a:endParaRPr>
          </a:p>
          <a:p>
            <a:pPr>
              <a:buFontTx/>
              <a:buAutoNum type="arabicPeriod" startAt="5"/>
            </a:pPr>
            <a:r>
              <a:rPr lang="en-US" sz="1600" smtClean="0">
                <a:solidFill>
                  <a:schemeClr val="bg1"/>
                </a:solidFill>
              </a:rPr>
              <a:t>_______________ – Give them tangible gifts and resources – a book, a tape, or a personal contact.</a:t>
            </a:r>
          </a:p>
          <a:p>
            <a:pPr>
              <a:buFontTx/>
              <a:buAutoNum type="arabicPeriod" startAt="5"/>
            </a:pPr>
            <a:endParaRPr lang="en-US" sz="1600" smtClean="0">
              <a:solidFill>
                <a:schemeClr val="bg1"/>
              </a:solidFill>
            </a:endParaRPr>
          </a:p>
          <a:p>
            <a:pPr>
              <a:buFontTx/>
              <a:buAutoNum type="arabicPeriod" startAt="5"/>
            </a:pPr>
            <a:r>
              <a:rPr lang="en-US" sz="1600" smtClean="0">
                <a:solidFill>
                  <a:schemeClr val="bg1"/>
                </a:solidFill>
              </a:rPr>
              <a:t>_______________ – Direct them to discover how they can practice what they've learned.</a:t>
            </a:r>
          </a:p>
        </p:txBody>
      </p:sp>
      <p:sp>
        <p:nvSpPr>
          <p:cNvPr id="4" name="TextBox 3"/>
          <p:cNvSpPr txBox="1">
            <a:spLocks noChangeArrowheads="1"/>
          </p:cNvSpPr>
          <p:nvPr/>
        </p:nvSpPr>
        <p:spPr bwMode="auto">
          <a:xfrm>
            <a:off x="533400" y="2819400"/>
            <a:ext cx="1828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2000">
                <a:solidFill>
                  <a:srgbClr val="FFFFCC"/>
                </a:solidFill>
              </a:rPr>
              <a:t>Advice</a:t>
            </a:r>
          </a:p>
        </p:txBody>
      </p:sp>
      <p:sp>
        <p:nvSpPr>
          <p:cNvPr id="5" name="TextBox 4"/>
          <p:cNvSpPr txBox="1">
            <a:spLocks noChangeArrowheads="1"/>
          </p:cNvSpPr>
          <p:nvPr/>
        </p:nvSpPr>
        <p:spPr bwMode="auto">
          <a:xfrm>
            <a:off x="533400" y="3352800"/>
            <a:ext cx="1828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2000">
                <a:solidFill>
                  <a:srgbClr val="FFFFCC"/>
                </a:solidFill>
              </a:rPr>
              <a:t>Admonition</a:t>
            </a:r>
          </a:p>
        </p:txBody>
      </p:sp>
      <p:sp>
        <p:nvSpPr>
          <p:cNvPr id="6" name="TextBox 5"/>
          <p:cNvSpPr txBox="1">
            <a:spLocks noChangeArrowheads="1"/>
          </p:cNvSpPr>
          <p:nvPr/>
        </p:nvSpPr>
        <p:spPr bwMode="auto">
          <a:xfrm>
            <a:off x="533400" y="3962400"/>
            <a:ext cx="1828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2000">
                <a:solidFill>
                  <a:srgbClr val="FFFFCC"/>
                </a:solidFill>
              </a:rPr>
              <a:t>Assets</a:t>
            </a:r>
          </a:p>
        </p:txBody>
      </p:sp>
      <p:sp>
        <p:nvSpPr>
          <p:cNvPr id="7" name="TextBox 6"/>
          <p:cNvSpPr txBox="1">
            <a:spLocks noChangeArrowheads="1"/>
          </p:cNvSpPr>
          <p:nvPr/>
        </p:nvSpPr>
        <p:spPr bwMode="auto">
          <a:xfrm>
            <a:off x="533400" y="4800600"/>
            <a:ext cx="1828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2000">
                <a:solidFill>
                  <a:srgbClr val="FFFFCC"/>
                </a:solidFill>
              </a:rPr>
              <a:t>Application</a:t>
            </a:r>
          </a:p>
        </p:txBody>
      </p:sp>
      <p:sp>
        <p:nvSpPr>
          <p:cNvPr id="8"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9"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30</a:t>
            </a:fld>
            <a:endParaRPr lang="en-US" dirty="0">
              <a:solidFill>
                <a:srgbClr val="000000"/>
              </a:solidFill>
            </a:endParaRPr>
          </a:p>
        </p:txBody>
      </p:sp>
    </p:spTree>
    <p:extLst>
      <p:ext uri="{BB962C8B-B14F-4D97-AF65-F5344CB8AC3E}">
        <p14:creationId xmlns:p14="http://schemas.microsoft.com/office/powerpoint/2010/main" val="4575567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5" grpId="0" build="allAtOnce"/>
      <p:bldP spid="6" grpId="0" build="allAtOnce"/>
      <p:bldP spid="7" grpId="0" build="allAtOnce"/>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graphicFrame>
        <p:nvGraphicFramePr>
          <p:cNvPr id="7" name="Table 6"/>
          <p:cNvGraphicFramePr>
            <a:graphicFrameLocks noGrp="1"/>
          </p:cNvGraphicFramePr>
          <p:nvPr/>
        </p:nvGraphicFramePr>
        <p:xfrm>
          <a:off x="1066800" y="2286000"/>
          <a:ext cx="6400800" cy="3733800"/>
        </p:xfrm>
        <a:graphic>
          <a:graphicData uri="http://schemas.openxmlformats.org/drawingml/2006/table">
            <a:tbl>
              <a:tblPr/>
              <a:tblGrid>
                <a:gridCol w="2080078"/>
                <a:gridCol w="2131405"/>
                <a:gridCol w="2095337"/>
                <a:gridCol w="93980"/>
              </a:tblGrid>
              <a:tr h="605255">
                <a:tc gridSpan="4">
                  <a:txBody>
                    <a:bodyPr/>
                    <a:lstStyle/>
                    <a:p>
                      <a:pPr marL="0" marR="0" algn="ctr">
                        <a:lnSpc>
                          <a:spcPct val="115000"/>
                        </a:lnSpc>
                        <a:spcBef>
                          <a:spcPts val="0"/>
                        </a:spcBef>
                        <a:spcAft>
                          <a:spcPts val="0"/>
                        </a:spcAft>
                      </a:pPr>
                      <a:r>
                        <a:rPr lang="en-US" sz="1800" b="1">
                          <a:solidFill>
                            <a:schemeClr val="bg1"/>
                          </a:solidFill>
                          <a:latin typeface="KNFEM D+ Perpetua"/>
                          <a:ea typeface="Times New Roman"/>
                          <a:cs typeface="KNFEM D+ Perpetua"/>
                        </a:rPr>
                        <a:t>EMPOWERING PEOPLE </a:t>
                      </a:r>
                      <a:endParaRPr lang="en-US" sz="1200">
                        <a:solidFill>
                          <a:schemeClr val="bg1"/>
                        </a:solidFill>
                        <a:latin typeface="KNFEM D+ Perpetua"/>
                        <a:ea typeface="Times New Roman"/>
                        <a:cs typeface="KNFEM D+ Perpetua"/>
                      </a:endParaRPr>
                    </a:p>
                  </a:txBody>
                  <a:tcPr marL="68580" marR="68580" marT="0" marB="0" anchor="ct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330456">
                <a:tc>
                  <a:txBody>
                    <a:bodyPr/>
                    <a:lstStyle/>
                    <a:p>
                      <a:pPr marL="0" marR="0" algn="ctr">
                        <a:lnSpc>
                          <a:spcPct val="115000"/>
                        </a:lnSpc>
                        <a:spcBef>
                          <a:spcPts val="0"/>
                        </a:spcBef>
                        <a:spcAft>
                          <a:spcPts val="0"/>
                        </a:spcAft>
                      </a:pPr>
                      <a:r>
                        <a:rPr lang="en-US" sz="1150" b="1" dirty="0">
                          <a:solidFill>
                            <a:schemeClr val="bg1"/>
                          </a:solidFill>
                          <a:latin typeface="KNFEM D+ Perpetua"/>
                          <a:ea typeface="Times New Roman"/>
                          <a:cs typeface="KNFEM D+ Perpetua"/>
                        </a:rPr>
                        <a:t>SHEPHERDING </a:t>
                      </a:r>
                      <a:endParaRPr lang="en-US" sz="1200" dirty="0">
                        <a:solidFill>
                          <a:schemeClr val="bg1"/>
                        </a:solidFill>
                        <a:latin typeface="KNFEM D+ Perpetua"/>
                        <a:ea typeface="Times New Roman"/>
                        <a:cs typeface="KNFEM D+ Perpetua"/>
                      </a:endParaRPr>
                    </a:p>
                  </a:txBody>
                  <a:tcPr marL="68580" marR="68580" marT="0" marB="0" anchor="ctr">
                    <a:lnL w="381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50" b="1">
                          <a:solidFill>
                            <a:schemeClr val="bg1"/>
                          </a:solidFill>
                          <a:latin typeface="KNFEM D+ Perpetua"/>
                          <a:ea typeface="Times New Roman"/>
                          <a:cs typeface="KNFEM D+ Perpetua"/>
                        </a:rPr>
                        <a:t>EQUIPPING </a:t>
                      </a:r>
                      <a:endParaRPr lang="en-US" sz="1200">
                        <a:solidFill>
                          <a:schemeClr val="bg1"/>
                        </a:solidFill>
                        <a:latin typeface="KNFEM D+ Perpetua"/>
                        <a:ea typeface="Times New Roman"/>
                        <a:cs typeface="KNFEM D+ Perpetua"/>
                      </a:endParaRPr>
                    </a:p>
                  </a:txBody>
                  <a:tcPr marL="68580" marR="6858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50" b="1" dirty="0">
                          <a:solidFill>
                            <a:schemeClr val="bg1"/>
                          </a:solidFill>
                          <a:latin typeface="KNFEM D+ Perpetua"/>
                          <a:ea typeface="Times New Roman"/>
                          <a:cs typeface="KNFEM D+ Perpetua"/>
                        </a:rPr>
                        <a:t>DEVELOPING </a:t>
                      </a:r>
                      <a:endParaRPr lang="en-US" sz="1200" dirty="0">
                        <a:solidFill>
                          <a:schemeClr val="bg1"/>
                        </a:solidFill>
                        <a:latin typeface="KNFEM D+ Perpetua"/>
                        <a:ea typeface="Times New Roman"/>
                        <a:cs typeface="KNFEM D+ Perpetua"/>
                      </a:endParaRPr>
                    </a:p>
                  </a:txBody>
                  <a:tcPr marL="68580" marR="68580" marT="0" marB="0" anchor="ctr">
                    <a:lnL w="28575"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100">
                          <a:solidFill>
                            <a:schemeClr val="bg1"/>
                          </a:solidFill>
                          <a:latin typeface="Calibri"/>
                          <a:ea typeface="Times New Roman"/>
                          <a:cs typeface="Times New Roman"/>
                        </a:rPr>
                        <a:t> </a:t>
                      </a:r>
                    </a:p>
                  </a:txBody>
                  <a:tcPr marL="0" marR="0" marT="0" marB="0" anchor="ctr">
                    <a:lnL w="38100"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tcPr>
                </a:tc>
              </a:tr>
              <a:tr h="2798089">
                <a:tc>
                  <a:txBody>
                    <a:bodyPr/>
                    <a:lstStyle/>
                    <a:p>
                      <a:pPr marL="0" marR="0" algn="ctr">
                        <a:lnSpc>
                          <a:spcPct val="115000"/>
                        </a:lnSpc>
                        <a:spcBef>
                          <a:spcPts val="0"/>
                        </a:spcBef>
                        <a:spcAft>
                          <a:spcPts val="0"/>
                        </a:spcAft>
                      </a:pPr>
                      <a:r>
                        <a:rPr lang="en-US" sz="1100">
                          <a:solidFill>
                            <a:schemeClr val="bg1"/>
                          </a:solidFill>
                          <a:latin typeface="KNFEJ D+ Perpetua"/>
                          <a:ea typeface="Times New Roman"/>
                          <a:cs typeface="KNFEJ D+ Perpetua"/>
                        </a:rPr>
                        <a:t>Care Immediate need focus Relational Service Ministry by maintenance Immediate Feeling better Availability Focus on nurture No curriculum Need oriented Maintenance What is the problem? Problem focused They begin to walk </a:t>
                      </a:r>
                      <a:endParaRPr lang="en-US" sz="1800">
                        <a:solidFill>
                          <a:schemeClr val="bg1"/>
                        </a:solidFill>
                        <a:latin typeface="KNFEM D+ Perpetua"/>
                        <a:ea typeface="Times New Roman"/>
                        <a:cs typeface="KNFEM D+ Perpetua"/>
                      </a:endParaRPr>
                    </a:p>
                  </a:txBody>
                  <a:tcPr marL="68580" marR="68580" marT="0" marB="0">
                    <a:lnL w="381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solidFill>
                            <a:schemeClr val="bg1"/>
                          </a:solidFill>
                          <a:latin typeface="KNFEJ D+ Perpetua"/>
                          <a:ea typeface="Times New Roman"/>
                          <a:cs typeface="KNFEJ D+ Perpetua"/>
                        </a:rPr>
                        <a:t>Training for ministry Task focus Transactional Management Ministry by addition Short term Unleashing Teaching Focus on specific ministry Set curriculum Skill oriented Doing What do I need? Purpose focused They'll walk the first mile </a:t>
                      </a:r>
                      <a:endParaRPr lang="en-US" sz="1800">
                        <a:solidFill>
                          <a:schemeClr val="bg1"/>
                        </a:solidFill>
                        <a:latin typeface="KNFEM D+ Perpetua"/>
                        <a:ea typeface="Times New Roman"/>
                        <a:cs typeface="KNFEM D+ Perpetua"/>
                      </a:endParaRPr>
                    </a:p>
                  </a:txBody>
                  <a:tcPr marL="68580" marR="68580"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dirty="0">
                          <a:solidFill>
                            <a:schemeClr val="bg1"/>
                          </a:solidFill>
                          <a:latin typeface="KNFEJ D+ Perpetua"/>
                          <a:ea typeface="Times New Roman"/>
                          <a:cs typeface="KNFEJ D+ Perpetua"/>
                        </a:rPr>
                        <a:t>Training for personal growth Person focus Transformational Leadership Ministry by multiplication Long term Empowering Mentoring Focus on specific leader Flexible curriculum Character oriented Being What do they need? Person focused They'll walk the second mile </a:t>
                      </a:r>
                      <a:endParaRPr lang="en-US" sz="1800" dirty="0">
                        <a:solidFill>
                          <a:schemeClr val="bg1"/>
                        </a:solidFill>
                        <a:latin typeface="KNFEM D+ Perpetua"/>
                        <a:ea typeface="Times New Roman"/>
                        <a:cs typeface="KNFEM D+ Perpetua"/>
                      </a:endParaRPr>
                    </a:p>
                  </a:txBody>
                  <a:tcPr marL="68580" marR="68580" marT="0" marB="0">
                    <a:lnL w="28575"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100" dirty="0">
                          <a:solidFill>
                            <a:schemeClr val="bg1"/>
                          </a:solidFill>
                          <a:latin typeface="Calibri"/>
                          <a:ea typeface="Times New Roman"/>
                          <a:cs typeface="Times New Roman"/>
                        </a:rPr>
                        <a:t> </a:t>
                      </a:r>
                    </a:p>
                  </a:txBody>
                  <a:tcPr marL="0" marR="0" marT="0" marB="0" anchor="ctr">
                    <a:lnL w="38100" cap="flat" cmpd="sng" algn="ctr">
                      <a:solidFill>
                        <a:srgbClr val="000000"/>
                      </a:solidFill>
                      <a:prstDash val="solid"/>
                      <a:round/>
                      <a:headEnd type="none" w="med" len="med"/>
                      <a:tailEnd type="none" w="med" len="med"/>
                    </a:lnL>
                    <a:lnR>
                      <a:noFill/>
                    </a:lnR>
                    <a:lnT>
                      <a:noFill/>
                    </a:lnT>
                    <a:lnB>
                      <a:noFill/>
                    </a:lnB>
                  </a:tcPr>
                </a:tc>
              </a:tr>
            </a:tbl>
          </a:graphicData>
        </a:graphic>
      </p:graphicFrame>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31</a:t>
            </a:fld>
            <a:endParaRPr lang="en-US" dirty="0">
              <a:solidFill>
                <a:srgbClr val="000000"/>
              </a:solidFill>
            </a:endParaRPr>
          </a:p>
        </p:txBody>
      </p:sp>
    </p:spTree>
    <p:extLst>
      <p:ext uri="{BB962C8B-B14F-4D97-AF65-F5344CB8AC3E}">
        <p14:creationId xmlns:p14="http://schemas.microsoft.com/office/powerpoint/2010/main" val="19951000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52579" name="Content Placeholder 8"/>
          <p:cNvSpPr>
            <a:spLocks noGrp="1"/>
          </p:cNvSpPr>
          <p:nvPr>
            <p:ph idx="1"/>
          </p:nvPr>
        </p:nvSpPr>
        <p:spPr>
          <a:xfrm>
            <a:off x="685800" y="2286000"/>
            <a:ext cx="7772400" cy="3810000"/>
          </a:xfrm>
        </p:spPr>
        <p:txBody>
          <a:bodyPr/>
          <a:lstStyle/>
          <a:p>
            <a:pPr>
              <a:buFontTx/>
              <a:buNone/>
            </a:pPr>
            <a:r>
              <a:rPr lang="en-US" sz="1800" b="1" i="1" smtClean="0">
                <a:solidFill>
                  <a:schemeClr val="bg1"/>
                </a:solidFill>
              </a:rPr>
              <a:t>ASSESSMENT: </a:t>
            </a:r>
            <a:r>
              <a:rPr lang="en-US" sz="1800" i="1" smtClean="0">
                <a:solidFill>
                  <a:schemeClr val="bg1"/>
                </a:solidFill>
              </a:rPr>
              <a:t>Who are some people you could mentor and develop?</a:t>
            </a:r>
          </a:p>
          <a:p>
            <a:pPr>
              <a:buFontTx/>
              <a:buNone/>
            </a:pPr>
            <a:endParaRPr lang="en-US" sz="1800" b="1" i="1" smtClean="0">
              <a:solidFill>
                <a:schemeClr val="bg1"/>
              </a:solidFill>
            </a:endParaRPr>
          </a:p>
          <a:p>
            <a:pPr>
              <a:buFontTx/>
              <a:buNone/>
            </a:pPr>
            <a:r>
              <a:rPr lang="en-US" sz="1800" b="1" i="1" smtClean="0">
                <a:solidFill>
                  <a:schemeClr val="bg1"/>
                </a:solidFill>
              </a:rPr>
              <a:t>APPLICATION: </a:t>
            </a:r>
            <a:r>
              <a:rPr lang="en-US" sz="1800" i="1" smtClean="0">
                <a:solidFill>
                  <a:schemeClr val="bg1"/>
                </a:solidFill>
              </a:rPr>
              <a:t>When will you begin the process?</a:t>
            </a:r>
          </a:p>
          <a:p>
            <a:pPr>
              <a:buFontTx/>
              <a:buNone/>
            </a:pPr>
            <a:endParaRPr lang="en-US" sz="1800" b="1" smtClean="0">
              <a:solidFill>
                <a:schemeClr val="bg1"/>
              </a:solidFill>
            </a:endParaRPr>
          </a:p>
          <a:p>
            <a:pPr>
              <a:buFontTx/>
              <a:buNone/>
            </a:pPr>
            <a:endParaRPr lang="en-US" sz="1800" b="1" smtClean="0">
              <a:solidFill>
                <a:schemeClr val="bg1"/>
              </a:solidFill>
            </a:endParaRPr>
          </a:p>
          <a:p>
            <a:pPr>
              <a:buFontTx/>
              <a:buNone/>
            </a:pPr>
            <a:endParaRPr lang="en-US" sz="1800" b="1" smtClean="0">
              <a:solidFill>
                <a:schemeClr val="bg1"/>
              </a:solidFill>
            </a:endParaRPr>
          </a:p>
          <a:p>
            <a:pPr algn="ctr">
              <a:buFontTx/>
              <a:buNone/>
            </a:pPr>
            <a:r>
              <a:rPr lang="en-US" sz="1800" b="1" smtClean="0">
                <a:solidFill>
                  <a:schemeClr val="bg1"/>
                </a:solidFill>
              </a:rPr>
              <a:t>We must commit ourselves to reproduce and multiply.</a:t>
            </a:r>
            <a:endParaRPr lang="en-US" sz="1800" smtClean="0">
              <a:solidFill>
                <a:schemeClr val="bg1"/>
              </a:solidFill>
            </a:endParaRP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32</a:t>
            </a:fld>
            <a:endParaRPr lang="en-US" dirty="0">
              <a:solidFill>
                <a:srgbClr val="000000"/>
              </a:solidFill>
            </a:endParaRPr>
          </a:p>
        </p:txBody>
      </p:sp>
    </p:spTree>
    <p:extLst>
      <p:ext uri="{BB962C8B-B14F-4D97-AF65-F5344CB8AC3E}">
        <p14:creationId xmlns:p14="http://schemas.microsoft.com/office/powerpoint/2010/main" val="203647225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3"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53604" name="Content Placeholder 8"/>
          <p:cNvSpPr>
            <a:spLocks noGrp="1"/>
          </p:cNvSpPr>
          <p:nvPr>
            <p:ph idx="1"/>
          </p:nvPr>
        </p:nvSpPr>
        <p:spPr>
          <a:xfrm>
            <a:off x="685800" y="2286000"/>
            <a:ext cx="7772400" cy="3810000"/>
          </a:xfrm>
        </p:spPr>
        <p:txBody>
          <a:bodyPr/>
          <a:lstStyle/>
          <a:p>
            <a:pPr algn="ctr">
              <a:buFontTx/>
              <a:buNone/>
            </a:pPr>
            <a:r>
              <a:rPr lang="en-US" i="1" smtClean="0">
                <a:solidFill>
                  <a:srgbClr val="FFFF99"/>
                </a:solidFill>
              </a:rPr>
              <a:t>“Then He appointed twelve, that they might be with Him and that He might send them out to preach.” </a:t>
            </a:r>
          </a:p>
          <a:p>
            <a:pPr algn="ctr">
              <a:buFontTx/>
              <a:buNone/>
            </a:pPr>
            <a:r>
              <a:rPr lang="en-US" sz="1400" i="1" smtClean="0">
                <a:solidFill>
                  <a:srgbClr val="FFFF99"/>
                </a:solidFill>
              </a:rPr>
              <a:t>(Mark 3:14)</a:t>
            </a:r>
          </a:p>
          <a:p>
            <a:pPr algn="ctr">
              <a:buFontTx/>
              <a:buNone/>
            </a:pPr>
            <a:endParaRPr lang="en-US" sz="1400" i="1" smtClean="0">
              <a:solidFill>
                <a:srgbClr val="FFFF99"/>
              </a:solidFill>
            </a:endParaRPr>
          </a:p>
          <a:p>
            <a:pPr algn="ctr">
              <a:buFontTx/>
              <a:buNone/>
            </a:pPr>
            <a:r>
              <a:rPr lang="en-US" sz="1400" i="1" smtClean="0">
                <a:solidFill>
                  <a:srgbClr val="FFFF99"/>
                </a:solidFill>
              </a:rPr>
              <a:t>Next Session: Measuring Your Leadership Growth</a:t>
            </a:r>
            <a:endParaRPr lang="en-US" smtClean="0">
              <a:solidFill>
                <a:srgbClr val="FFFF99"/>
              </a:solidFill>
            </a:endParaRP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77000" y="5257800"/>
            <a:ext cx="2343911" cy="1362739"/>
          </a:xfrm>
          <a:prstGeom prst="rect">
            <a:avLst/>
          </a:prstGeom>
        </p:spPr>
      </p:pic>
      <p:sp>
        <p:nvSpPr>
          <p:cNvPr id="7"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33</a:t>
            </a:fld>
            <a:endParaRPr lang="en-US" dirty="0">
              <a:solidFill>
                <a:srgbClr val="000000"/>
              </a:solidFill>
            </a:endParaRPr>
          </a:p>
        </p:txBody>
      </p:sp>
    </p:spTree>
    <p:extLst>
      <p:ext uri="{BB962C8B-B14F-4D97-AF65-F5344CB8AC3E}">
        <p14:creationId xmlns:p14="http://schemas.microsoft.com/office/powerpoint/2010/main" val="306319542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0400" y="2286000"/>
            <a:ext cx="7772400" cy="4114800"/>
          </a:xfrm>
        </p:spPr>
        <p:txBody>
          <a:bodyPr/>
          <a:lstStyle/>
          <a:p>
            <a:pPr marL="0" lvl="0" indent="0" algn="ctr" eaLnBrk="1" hangingPunct="1">
              <a:spcBef>
                <a:spcPct val="0"/>
              </a:spcBef>
              <a:buNone/>
              <a:defRPr/>
            </a:pP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For more information about this course and other training resources:</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Contact</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Global Teen Challenge at</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GTC@Globaltc.org</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Or visit our training website at</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iTeenChallenge.org </a:t>
            </a:r>
          </a:p>
          <a:p>
            <a:endParaRPr lang="en-US" dirty="0"/>
          </a:p>
        </p:txBody>
      </p:sp>
      <p:sp>
        <p:nvSpPr>
          <p:cNvPr id="5" name="Slide Number Placeholder 4"/>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34</a:t>
            </a:fld>
            <a:endParaRPr lang="en-US" dirty="0">
              <a:solidFill>
                <a:srgbClr val="000000"/>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17951" y="381000"/>
            <a:ext cx="3657298" cy="2035896"/>
          </a:xfrm>
          <a:prstGeom prst="rect">
            <a:avLst/>
          </a:prstGeom>
        </p:spPr>
      </p:pic>
      <p:sp>
        <p:nvSpPr>
          <p:cNvPr id="7"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a:t>
            </a:r>
            <a:r>
              <a:rPr lang="en-US" smtClean="0">
                <a:solidFill>
                  <a:schemeClr val="bg1"/>
                </a:solidFill>
              </a:rPr>
              <a:t>: </a:t>
            </a:r>
            <a:r>
              <a:rPr lang="en-US">
                <a:solidFill>
                  <a:schemeClr val="bg1"/>
                </a:solidFill>
              </a:rPr>
              <a:t>T108.02           </a:t>
            </a:r>
            <a:r>
              <a:rPr lang="en-US" dirty="0" smtClean="0">
                <a:solidFill>
                  <a:schemeClr val="bg1"/>
                </a:solidFill>
              </a:rPr>
              <a:t>iteenchallenge.org               01 - 2012</a:t>
            </a:r>
            <a:endParaRPr lang="en-US" dirty="0">
              <a:solidFill>
                <a:schemeClr val="bg1"/>
              </a:solidFill>
            </a:endParaRPr>
          </a:p>
        </p:txBody>
      </p:sp>
    </p:spTree>
    <p:extLst>
      <p:ext uri="{BB962C8B-B14F-4D97-AF65-F5344CB8AC3E}">
        <p14:creationId xmlns:p14="http://schemas.microsoft.com/office/powerpoint/2010/main" val="1717819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23907" name="Content Placeholder 8"/>
          <p:cNvSpPr>
            <a:spLocks noGrp="1"/>
          </p:cNvSpPr>
          <p:nvPr>
            <p:ph idx="1"/>
          </p:nvPr>
        </p:nvSpPr>
        <p:spPr>
          <a:xfrm>
            <a:off x="685800" y="2286000"/>
            <a:ext cx="7772400" cy="3810000"/>
          </a:xfrm>
        </p:spPr>
        <p:txBody>
          <a:bodyPr/>
          <a:lstStyle/>
          <a:p>
            <a:pPr>
              <a:buFontTx/>
              <a:buNone/>
            </a:pPr>
            <a:r>
              <a:rPr lang="en-US" sz="2000" b="1" smtClean="0">
                <a:solidFill>
                  <a:schemeClr val="bg1"/>
                </a:solidFill>
              </a:rPr>
              <a:t>A Definition of Mentoring:</a:t>
            </a:r>
          </a:p>
          <a:p>
            <a:pPr>
              <a:buFontTx/>
              <a:buNone/>
            </a:pPr>
            <a:endParaRPr lang="en-US" sz="2000" b="1" smtClean="0">
              <a:solidFill>
                <a:schemeClr val="bg1"/>
              </a:solidFill>
            </a:endParaRPr>
          </a:p>
          <a:p>
            <a:pPr>
              <a:buFontTx/>
              <a:buNone/>
            </a:pPr>
            <a:endParaRPr lang="en-US" sz="2000" b="1" smtClean="0">
              <a:solidFill>
                <a:schemeClr val="bg1"/>
              </a:solidFill>
            </a:endParaRPr>
          </a:p>
          <a:p>
            <a:pPr>
              <a:buFontTx/>
              <a:buNone/>
            </a:pPr>
            <a:endParaRPr lang="en-US" sz="2000" b="1" smtClean="0">
              <a:solidFill>
                <a:schemeClr val="bg1"/>
              </a:solidFill>
            </a:endParaRPr>
          </a:p>
          <a:p>
            <a:pPr>
              <a:buFontTx/>
              <a:buNone/>
            </a:pPr>
            <a:endParaRPr lang="en-US" sz="2000" b="1" smtClean="0">
              <a:solidFill>
                <a:schemeClr val="bg1"/>
              </a:solidFill>
            </a:endParaRPr>
          </a:p>
          <a:p>
            <a:pPr>
              <a:buFontTx/>
              <a:buNone/>
            </a:pPr>
            <a:r>
              <a:rPr lang="en-US" sz="2000" b="1" smtClean="0">
                <a:solidFill>
                  <a:schemeClr val="bg1"/>
                </a:solidFill>
              </a:rPr>
              <a:t>A Definition of Empowerment:</a:t>
            </a:r>
            <a:endParaRPr lang="en-US" sz="2000" smtClean="0">
              <a:solidFill>
                <a:schemeClr val="bg1"/>
              </a:solidFill>
            </a:endParaRPr>
          </a:p>
        </p:txBody>
      </p:sp>
      <p:sp>
        <p:nvSpPr>
          <p:cNvPr id="4" name="TextBox 3"/>
          <p:cNvSpPr txBox="1">
            <a:spLocks noChangeArrowheads="1"/>
          </p:cNvSpPr>
          <p:nvPr/>
        </p:nvSpPr>
        <p:spPr bwMode="auto">
          <a:xfrm>
            <a:off x="762000" y="2971800"/>
            <a:ext cx="7848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2000">
                <a:solidFill>
                  <a:srgbClr val="FFFFCC"/>
                </a:solidFill>
              </a:rPr>
              <a:t>A RELATIONAL EXPERIENCE WHERE ONE PERSON EMPOWERS ANOTHER BY SHARING GOD-GIVEN RESOURCES</a:t>
            </a:r>
          </a:p>
        </p:txBody>
      </p:sp>
      <p:sp>
        <p:nvSpPr>
          <p:cNvPr id="5" name="TextBox 4"/>
          <p:cNvSpPr txBox="1">
            <a:spLocks noChangeArrowheads="1"/>
          </p:cNvSpPr>
          <p:nvPr/>
        </p:nvSpPr>
        <p:spPr bwMode="auto">
          <a:xfrm>
            <a:off x="762000" y="4800600"/>
            <a:ext cx="7848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2000">
                <a:solidFill>
                  <a:srgbClr val="FFFFCC"/>
                </a:solidFill>
              </a:rPr>
              <a:t>THE ACT OF GIVING YOUR POWER TO ANOTHER, SO THEY CAN SERVE EFFECTIVELY</a:t>
            </a: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7"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4</a:t>
            </a:fld>
            <a:endParaRPr lang="en-US" dirty="0">
              <a:solidFill>
                <a:srgbClr val="000000"/>
              </a:solidFill>
            </a:endParaRPr>
          </a:p>
        </p:txBody>
      </p:sp>
    </p:spTree>
    <p:extLst>
      <p:ext uri="{BB962C8B-B14F-4D97-AF65-F5344CB8AC3E}">
        <p14:creationId xmlns:p14="http://schemas.microsoft.com/office/powerpoint/2010/main" val="37838989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5"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24931"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Leadership and Commitment</a:t>
            </a:r>
          </a:p>
          <a:p>
            <a:pPr>
              <a:buFontTx/>
              <a:buNone/>
            </a:pPr>
            <a:endParaRPr lang="en-US" sz="1800" b="1" smtClean="0">
              <a:solidFill>
                <a:schemeClr val="bg1"/>
              </a:solidFill>
            </a:endParaRPr>
          </a:p>
          <a:p>
            <a:pPr>
              <a:buFontTx/>
              <a:buNone/>
            </a:pPr>
            <a:r>
              <a:rPr lang="en-US" sz="1800" b="1" smtClean="0">
                <a:solidFill>
                  <a:schemeClr val="bg1"/>
                </a:solidFill>
              </a:rPr>
              <a:t>We must be committed to a _________.</a:t>
            </a:r>
          </a:p>
          <a:p>
            <a:pPr>
              <a:buFontTx/>
              <a:buNone/>
            </a:pPr>
            <a:endParaRPr lang="en-US" sz="1800" smtClean="0">
              <a:solidFill>
                <a:schemeClr val="bg1"/>
              </a:solidFill>
            </a:endParaRPr>
          </a:p>
          <a:p>
            <a:pPr>
              <a:buFontTx/>
              <a:buNone/>
            </a:pPr>
            <a:r>
              <a:rPr lang="en-US" sz="1800" smtClean="0">
                <a:solidFill>
                  <a:schemeClr val="bg1"/>
                </a:solidFill>
              </a:rPr>
              <a:t>Our mentees must sense our commitment to them as people, not as projects. We must love them and have their best interests in mind. Leaders cannot be developed in massive crowds. They are developed individually through life on life mentoring.</a:t>
            </a:r>
          </a:p>
          <a:p>
            <a:pPr>
              <a:buFontTx/>
              <a:buNone/>
            </a:pPr>
            <a:endParaRPr lang="en-US" sz="1800" smtClean="0">
              <a:solidFill>
                <a:schemeClr val="bg1"/>
              </a:solidFill>
            </a:endParaRPr>
          </a:p>
          <a:p>
            <a:pPr algn="ctr">
              <a:buFontTx/>
              <a:buNone/>
            </a:pPr>
            <a:r>
              <a:rPr lang="en-US" sz="1800" b="1" smtClean="0">
                <a:solidFill>
                  <a:schemeClr val="bg1"/>
                </a:solidFill>
              </a:rPr>
              <a:t>Question: Who is someone you could mentor or equip for ministry?</a:t>
            </a:r>
            <a:endParaRPr lang="en-US" sz="1800" smtClean="0">
              <a:solidFill>
                <a:schemeClr val="bg1"/>
              </a:solidFill>
            </a:endParaRPr>
          </a:p>
        </p:txBody>
      </p:sp>
      <p:sp>
        <p:nvSpPr>
          <p:cNvPr id="124932" name="TextBox 3"/>
          <p:cNvSpPr txBox="1">
            <a:spLocks noChangeArrowheads="1"/>
          </p:cNvSpPr>
          <p:nvPr/>
        </p:nvSpPr>
        <p:spPr bwMode="auto">
          <a:xfrm>
            <a:off x="3810000" y="2819400"/>
            <a:ext cx="2743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a:solidFill>
                  <a:srgbClr val="FFFFCC"/>
                </a:solidFill>
              </a:rPr>
              <a:t>person</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5</a:t>
            </a:fld>
            <a:endParaRPr lang="en-US" dirty="0">
              <a:solidFill>
                <a:srgbClr val="000000"/>
              </a:solidFill>
            </a:endParaRPr>
          </a:p>
        </p:txBody>
      </p:sp>
    </p:spTree>
    <p:extLst>
      <p:ext uri="{BB962C8B-B14F-4D97-AF65-F5344CB8AC3E}">
        <p14:creationId xmlns:p14="http://schemas.microsoft.com/office/powerpoint/2010/main" val="777457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25955"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Leadership and Commitment</a:t>
            </a:r>
          </a:p>
          <a:p>
            <a:pPr>
              <a:buFontTx/>
              <a:buNone/>
            </a:pPr>
            <a:endParaRPr lang="en-US" sz="1800" b="1" smtClean="0">
              <a:solidFill>
                <a:schemeClr val="bg1"/>
              </a:solidFill>
            </a:endParaRPr>
          </a:p>
          <a:p>
            <a:pPr>
              <a:buFontTx/>
              <a:buNone/>
            </a:pPr>
            <a:r>
              <a:rPr lang="en-US" sz="1800" b="1" smtClean="0">
                <a:solidFill>
                  <a:schemeClr val="bg1"/>
                </a:solidFill>
              </a:rPr>
              <a:t>We must be committed to a __________.</a:t>
            </a:r>
          </a:p>
          <a:p>
            <a:pPr>
              <a:buFontTx/>
              <a:buNone/>
            </a:pPr>
            <a:endParaRPr lang="en-US" sz="1800" smtClean="0">
              <a:solidFill>
                <a:schemeClr val="bg1"/>
              </a:solidFill>
            </a:endParaRPr>
          </a:p>
          <a:p>
            <a:pPr>
              <a:buFontTx/>
              <a:buNone/>
            </a:pPr>
            <a:r>
              <a:rPr lang="en-US" sz="1800" smtClean="0">
                <a:solidFill>
                  <a:schemeClr val="bg1"/>
                </a:solidFill>
              </a:rPr>
              <a:t>There will be ups and downs through the season you meet with your mentee. We must step back and see the process they are in and the steps required for growth, understanding the big picture of their life. We must be discerning.</a:t>
            </a:r>
          </a:p>
          <a:p>
            <a:pPr>
              <a:buFontTx/>
              <a:buNone/>
            </a:pPr>
            <a:endParaRPr lang="en-US" sz="1800" smtClean="0">
              <a:solidFill>
                <a:schemeClr val="bg1"/>
              </a:solidFill>
            </a:endParaRPr>
          </a:p>
          <a:p>
            <a:pPr algn="ctr">
              <a:buFontTx/>
              <a:buNone/>
            </a:pPr>
            <a:r>
              <a:rPr lang="en-US" sz="1800" b="1" smtClean="0">
                <a:solidFill>
                  <a:schemeClr val="bg1"/>
                </a:solidFill>
              </a:rPr>
              <a:t>Question: What steps should you take to train them?</a:t>
            </a:r>
            <a:endParaRPr lang="en-US" sz="1800" smtClean="0">
              <a:solidFill>
                <a:schemeClr val="bg1"/>
              </a:solidFill>
            </a:endParaRPr>
          </a:p>
        </p:txBody>
      </p:sp>
      <p:sp>
        <p:nvSpPr>
          <p:cNvPr id="125956" name="TextBox 3"/>
          <p:cNvSpPr txBox="1">
            <a:spLocks noChangeArrowheads="1"/>
          </p:cNvSpPr>
          <p:nvPr/>
        </p:nvSpPr>
        <p:spPr bwMode="auto">
          <a:xfrm>
            <a:off x="3810000" y="2819400"/>
            <a:ext cx="2743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a:solidFill>
                  <a:srgbClr val="FFFFCC"/>
                </a:solidFill>
              </a:rPr>
              <a:t>process</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6</a:t>
            </a:fld>
            <a:endParaRPr lang="en-US" dirty="0">
              <a:solidFill>
                <a:srgbClr val="000000"/>
              </a:solidFill>
            </a:endParaRPr>
          </a:p>
        </p:txBody>
      </p:sp>
    </p:spTree>
    <p:extLst>
      <p:ext uri="{BB962C8B-B14F-4D97-AF65-F5344CB8AC3E}">
        <p14:creationId xmlns:p14="http://schemas.microsoft.com/office/powerpoint/2010/main" val="12588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26979"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Leadership and Commitment</a:t>
            </a:r>
          </a:p>
          <a:p>
            <a:pPr>
              <a:buFontTx/>
              <a:buNone/>
            </a:pPr>
            <a:endParaRPr lang="en-US" sz="1800" b="1" smtClean="0">
              <a:solidFill>
                <a:schemeClr val="bg1"/>
              </a:solidFill>
            </a:endParaRPr>
          </a:p>
          <a:p>
            <a:pPr>
              <a:buFontTx/>
              <a:buNone/>
            </a:pPr>
            <a:r>
              <a:rPr lang="en-US" sz="1800" b="1" smtClean="0">
                <a:solidFill>
                  <a:schemeClr val="bg1"/>
                </a:solidFill>
              </a:rPr>
              <a:t>We must be committed to a __________.</a:t>
            </a:r>
          </a:p>
          <a:p>
            <a:pPr>
              <a:buFontTx/>
              <a:buNone/>
            </a:pPr>
            <a:endParaRPr lang="en-US" sz="1800" smtClean="0">
              <a:solidFill>
                <a:schemeClr val="bg1"/>
              </a:solidFill>
            </a:endParaRPr>
          </a:p>
          <a:p>
            <a:pPr>
              <a:buFontTx/>
              <a:buNone/>
            </a:pPr>
            <a:r>
              <a:rPr lang="en-US" sz="1800" smtClean="0">
                <a:solidFill>
                  <a:schemeClr val="bg1"/>
                </a:solidFill>
              </a:rPr>
              <a:t>Our final commitment must be to the end result. We must determine that we will help them get from where they are to the goal that has been mutually set. Just as God will complete the work He has begun in us (Phillipians 1:6), we must see the finished product inside our mentees and fulfill our commitment to them. We must be diligent.</a:t>
            </a:r>
          </a:p>
          <a:p>
            <a:pPr>
              <a:buFontTx/>
              <a:buNone/>
            </a:pPr>
            <a:endParaRPr lang="en-US" sz="1800" smtClean="0">
              <a:solidFill>
                <a:schemeClr val="bg1"/>
              </a:solidFill>
            </a:endParaRPr>
          </a:p>
          <a:p>
            <a:pPr algn="ctr">
              <a:buFontTx/>
              <a:buNone/>
            </a:pPr>
            <a:r>
              <a:rPr lang="en-US" sz="1800" b="1" smtClean="0">
                <a:solidFill>
                  <a:schemeClr val="bg1"/>
                </a:solidFill>
              </a:rPr>
              <a:t>Question: What purpose are you accomplishing?</a:t>
            </a:r>
            <a:endParaRPr lang="en-US" sz="1800" smtClean="0">
              <a:solidFill>
                <a:schemeClr val="bg1"/>
              </a:solidFill>
            </a:endParaRPr>
          </a:p>
        </p:txBody>
      </p:sp>
      <p:sp>
        <p:nvSpPr>
          <p:cNvPr id="126980" name="TextBox 3"/>
          <p:cNvSpPr txBox="1">
            <a:spLocks noChangeArrowheads="1"/>
          </p:cNvSpPr>
          <p:nvPr/>
        </p:nvSpPr>
        <p:spPr bwMode="auto">
          <a:xfrm>
            <a:off x="3810000" y="2819400"/>
            <a:ext cx="2743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a:solidFill>
                  <a:srgbClr val="FFFFCC"/>
                </a:solidFill>
              </a:rPr>
              <a:t>purpose</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7</a:t>
            </a:fld>
            <a:endParaRPr lang="en-US" dirty="0">
              <a:solidFill>
                <a:srgbClr val="000000"/>
              </a:solidFill>
            </a:endParaRPr>
          </a:p>
        </p:txBody>
      </p:sp>
    </p:spTree>
    <p:extLst>
      <p:ext uri="{BB962C8B-B14F-4D97-AF65-F5344CB8AC3E}">
        <p14:creationId xmlns:p14="http://schemas.microsoft.com/office/powerpoint/2010/main" val="1126683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28003" name="Content Placeholder 8"/>
          <p:cNvSpPr>
            <a:spLocks noGrp="1"/>
          </p:cNvSpPr>
          <p:nvPr>
            <p:ph idx="1"/>
          </p:nvPr>
        </p:nvSpPr>
        <p:spPr>
          <a:xfrm>
            <a:off x="685800" y="2286000"/>
            <a:ext cx="7772400" cy="3810000"/>
          </a:xfrm>
        </p:spPr>
        <p:txBody>
          <a:bodyPr/>
          <a:lstStyle/>
          <a:p>
            <a:pPr>
              <a:buFontTx/>
              <a:buNone/>
            </a:pPr>
            <a:r>
              <a:rPr lang="en-US" sz="1800" b="1" smtClean="0">
                <a:solidFill>
                  <a:schemeClr val="bg1"/>
                </a:solidFill>
              </a:rPr>
              <a:t>John 15:15</a:t>
            </a:r>
          </a:p>
          <a:p>
            <a:r>
              <a:rPr lang="en-US" sz="1800" i="1" smtClean="0">
                <a:solidFill>
                  <a:srgbClr val="FFFF99"/>
                </a:solidFill>
              </a:rPr>
              <a:t>“No longer do I call you servants, for a servant does not know what his master is doing; but I have called you friends, for all things that I heard from My Father I have made known to you.”</a:t>
            </a:r>
          </a:p>
          <a:p>
            <a:endParaRPr lang="en-US" sz="1800" b="1" smtClean="0">
              <a:solidFill>
                <a:schemeClr val="bg1"/>
              </a:solidFill>
            </a:endParaRPr>
          </a:p>
          <a:p>
            <a:pPr>
              <a:buFontTx/>
              <a:buNone/>
            </a:pPr>
            <a:r>
              <a:rPr lang="en-US" sz="1800" b="1" smtClean="0">
                <a:solidFill>
                  <a:schemeClr val="bg1"/>
                </a:solidFill>
              </a:rPr>
              <a:t>Matthew 28:18-20</a:t>
            </a:r>
          </a:p>
          <a:p>
            <a:r>
              <a:rPr lang="en-US" sz="1800" i="1" smtClean="0">
                <a:solidFill>
                  <a:srgbClr val="FFFF99"/>
                </a:solidFill>
              </a:rPr>
              <a:t>“And Jesus came and spoke to them, saying, 'All authority has been given to Me in heaven and on earth. Go therefore and make disciples of all the nations, baptizing them in the name of the Father and the Son and of the Holy Spirit, teaching them to observe all things that I have commanded you; and lo, I am with you always, even to the end of the age.' Amen.”</a:t>
            </a:r>
            <a:endParaRPr lang="en-US" sz="1800" smtClean="0">
              <a:solidFill>
                <a:srgbClr val="FFFF99"/>
              </a:solidFill>
            </a:endParaRP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8</a:t>
            </a:fld>
            <a:endParaRPr lang="en-US" dirty="0">
              <a:solidFill>
                <a:srgbClr val="000000"/>
              </a:solidFill>
            </a:endParaRPr>
          </a:p>
        </p:txBody>
      </p:sp>
    </p:spTree>
    <p:extLst>
      <p:ext uri="{BB962C8B-B14F-4D97-AF65-F5344CB8AC3E}">
        <p14:creationId xmlns:p14="http://schemas.microsoft.com/office/powerpoint/2010/main" val="3461047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Title 7"/>
          <p:cNvSpPr>
            <a:spLocks noGrp="1"/>
          </p:cNvSpPr>
          <p:nvPr>
            <p:ph type="title"/>
          </p:nvPr>
        </p:nvSpPr>
        <p:spPr/>
        <p:txBody>
          <a:bodyPr/>
          <a:lstStyle/>
          <a:p>
            <a:r>
              <a:rPr lang="en-US" sz="3200" smtClean="0">
                <a:solidFill>
                  <a:srgbClr val="FFFFCC"/>
                </a:solidFill>
              </a:rPr>
              <a:t>The Wisest Investment You’ll Ever Make</a:t>
            </a:r>
            <a:r>
              <a:rPr lang="en-US" smtClean="0">
                <a:solidFill>
                  <a:srgbClr val="FFFFCC"/>
                </a:solidFill>
              </a:rPr>
              <a:t/>
            </a:r>
            <a:br>
              <a:rPr lang="en-US" smtClean="0">
                <a:solidFill>
                  <a:srgbClr val="FFFFCC"/>
                </a:solidFill>
              </a:rPr>
            </a:br>
            <a:r>
              <a:rPr lang="en-US" sz="2000" smtClean="0">
                <a:solidFill>
                  <a:srgbClr val="FFFFCC"/>
                </a:solidFill>
              </a:rPr>
              <a:t>Mentoring Future Leaders</a:t>
            </a:r>
            <a:endParaRPr lang="en-US" sz="3600" smtClean="0">
              <a:solidFill>
                <a:srgbClr val="FFFFCC"/>
              </a:solidFill>
            </a:endParaRPr>
          </a:p>
        </p:txBody>
      </p:sp>
      <p:sp>
        <p:nvSpPr>
          <p:cNvPr id="129027"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The Process of Training Leaders</a:t>
            </a:r>
          </a:p>
          <a:p>
            <a:pPr>
              <a:buFontTx/>
              <a:buNone/>
            </a:pPr>
            <a:endParaRPr lang="en-US" sz="1800" b="1" smtClean="0">
              <a:solidFill>
                <a:schemeClr val="bg1"/>
              </a:solidFill>
            </a:endParaRPr>
          </a:p>
          <a:p>
            <a:pPr>
              <a:buFontTx/>
              <a:buNone/>
            </a:pPr>
            <a:r>
              <a:rPr lang="en-US" sz="1800" b="1" smtClean="0">
                <a:solidFill>
                  <a:schemeClr val="bg1"/>
                </a:solidFill>
              </a:rPr>
              <a:t>STEP 1: Model</a:t>
            </a:r>
          </a:p>
          <a:p>
            <a:pPr>
              <a:buFontTx/>
              <a:buNone/>
            </a:pPr>
            <a:r>
              <a:rPr lang="en-US" sz="1800" smtClean="0">
                <a:solidFill>
                  <a:schemeClr val="bg1"/>
                </a:solidFill>
              </a:rPr>
              <a:t>The process begins with the mentor doing the tasks while the mentee watches. Be sure to give the mentee the opportunity to see the whole process. Too often the mentor begins in the middle of the task and confuses the mentee. When the mentee sees the task performed correctly and completely, it demonstrates the process to imitate.</a:t>
            </a:r>
          </a:p>
          <a:p>
            <a:pPr>
              <a:buFontTx/>
              <a:buNone/>
            </a:pPr>
            <a:endParaRPr lang="en-US" sz="1800" b="1" smtClean="0">
              <a:solidFill>
                <a:schemeClr val="bg1"/>
              </a:solidFill>
            </a:endParaRPr>
          </a:p>
          <a:p>
            <a:pPr>
              <a:buFontTx/>
              <a:buNone/>
            </a:pPr>
            <a:r>
              <a:rPr lang="en-US" sz="1800" b="1" smtClean="0">
                <a:solidFill>
                  <a:schemeClr val="bg1"/>
                </a:solidFill>
              </a:rPr>
              <a:t>STEP 2: Mentor</a:t>
            </a:r>
          </a:p>
          <a:p>
            <a:pPr>
              <a:buFontTx/>
              <a:buNone/>
            </a:pPr>
            <a:r>
              <a:rPr lang="en-US" sz="1800" smtClean="0">
                <a:solidFill>
                  <a:schemeClr val="bg1"/>
                </a:solidFill>
              </a:rPr>
              <a:t>During this next step, the mentor will continue to perform the task, but this time the mentee comes alongside and assists in the process. Take time to explain not only the </a:t>
            </a:r>
            <a:r>
              <a:rPr lang="en-US" sz="1800" i="1" smtClean="0">
                <a:solidFill>
                  <a:schemeClr val="bg1"/>
                </a:solidFill>
              </a:rPr>
              <a:t>how but </a:t>
            </a:r>
            <a:r>
              <a:rPr lang="en-US" sz="1800" smtClean="0">
                <a:solidFill>
                  <a:schemeClr val="bg1"/>
                </a:solidFill>
              </a:rPr>
              <a:t>also the </a:t>
            </a:r>
            <a:r>
              <a:rPr lang="en-US" sz="1800" i="1" smtClean="0">
                <a:solidFill>
                  <a:schemeClr val="bg1"/>
                </a:solidFill>
              </a:rPr>
              <a:t>why of each step. There should be lots of communication happening at this stage.</a:t>
            </a:r>
            <a:endParaRPr lang="en-US" sz="1800" smtClean="0">
              <a:solidFill>
                <a:schemeClr val="bg1"/>
              </a:solidFill>
            </a:endParaRP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T108.02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9</a:t>
            </a:fld>
            <a:endParaRPr lang="en-US" dirty="0">
              <a:solidFill>
                <a:srgbClr val="000000"/>
              </a:solidFill>
            </a:endParaRPr>
          </a:p>
        </p:txBody>
      </p:sp>
    </p:spTree>
    <p:extLst>
      <p:ext uri="{BB962C8B-B14F-4D97-AF65-F5344CB8AC3E}">
        <p14:creationId xmlns:p14="http://schemas.microsoft.com/office/powerpoint/2010/main" val="303236802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38c13194c9df4b4e341df175e6d9d7f27b8c75"/>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MS PGothic"/>
        <a:cs typeface=""/>
      </a:majorFont>
      <a:minorFont>
        <a:latin typeface="Arial"/>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MS PGothic"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3530</Words>
  <Application>Microsoft Office PowerPoint</Application>
  <PresentationFormat>On-screen Show (4:3)</PresentationFormat>
  <Paragraphs>366</Paragraphs>
  <Slides>34</Slides>
  <Notes>33</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Blank Presentation</vt:lpstr>
      <vt:lpstr>The Wisest Investment You’ll Ever Make Mentoring Future Leaders  by EQUIP Ministries founded by John Maxwell </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The Wisest Investment You’ll Ever Make Mentoring Future Leaders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Table of Contents</dc:title>
  <dc:creator>Gregg</dc:creator>
  <cp:lastModifiedBy>Charles A. Williams</cp:lastModifiedBy>
  <cp:revision>14</cp:revision>
  <dcterms:created xsi:type="dcterms:W3CDTF">2011-10-20T15:18:26Z</dcterms:created>
  <dcterms:modified xsi:type="dcterms:W3CDTF">2012-01-12T17:29:00Z</dcterms:modified>
</cp:coreProperties>
</file>