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9" r:id="rId2"/>
    <p:sldId id="299" r:id="rId3"/>
    <p:sldId id="300" r:id="rId4"/>
    <p:sldId id="301" r:id="rId5"/>
    <p:sldId id="302" r:id="rId6"/>
    <p:sldId id="303" r:id="rId7"/>
    <p:sldId id="304" r:id="rId8"/>
    <p:sldId id="305" r:id="rId9"/>
    <p:sldId id="306" r:id="rId10"/>
    <p:sldId id="307" r:id="rId11"/>
    <p:sldId id="308" r:id="rId12"/>
    <p:sldId id="309" r:id="rId13"/>
    <p:sldId id="310" r:id="rId14"/>
    <p:sldId id="311" r:id="rId15"/>
    <p:sldId id="312" r:id="rId16"/>
    <p:sldId id="313" r:id="rId17"/>
    <p:sldId id="314" r:id="rId18"/>
    <p:sldId id="315" r:id="rId19"/>
    <p:sldId id="316" r:id="rId20"/>
    <p:sldId id="317" r:id="rId21"/>
    <p:sldId id="318" r:id="rId22"/>
    <p:sldId id="319" r:id="rId23"/>
    <p:sldId id="320" r:id="rId24"/>
    <p:sldId id="321" r:id="rId25"/>
    <p:sldId id="322" r:id="rId26"/>
    <p:sldId id="323" r:id="rId27"/>
    <p:sldId id="298" r:id="rId28"/>
  </p:sldIdLst>
  <p:sldSz cx="9144000" cy="6858000" type="screen4x3"/>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8" d="100"/>
          <a:sy n="68" d="100"/>
        </p:scale>
        <p:origin x="-1218" y="-24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0F5854-FCE4-4675-A222-DFF3718A6AB8}" type="datetimeFigureOut">
              <a:rPr lang="en-US" smtClean="0"/>
              <a:pPr/>
              <a:t>1/26/2012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4669C6-B9B2-4C89-B895-8CA2810A4C37}" type="slidenum">
              <a:rPr lang="en-US" smtClean="0"/>
              <a:pPr/>
              <a:t>‹#›</a:t>
            </a:fld>
            <a:endParaRPr lang="en-US"/>
          </a:p>
        </p:txBody>
      </p:sp>
    </p:spTree>
    <p:extLst>
      <p:ext uri="{BB962C8B-B14F-4D97-AF65-F5344CB8AC3E}">
        <p14:creationId xmlns:p14="http://schemas.microsoft.com/office/powerpoint/2010/main" val="921931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037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FCEFC1F2-5DC0-4BBB-B3C4-2845AE2E65B6}" type="slidenum">
              <a:rPr lang="en-US" sz="1200">
                <a:solidFill>
                  <a:prstClr val="black"/>
                </a:solidFill>
              </a:rPr>
              <a:pPr/>
              <a:t>1</a:t>
            </a:fld>
            <a:endParaRPr lang="en-US" sz="120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437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EFA28CD3-B459-43D2-BC2F-F9FA36482E43}" type="slidenum">
              <a:rPr lang="en-US" sz="1200" smtClean="0"/>
              <a:pPr/>
              <a:t>10</a:t>
            </a:fld>
            <a:endParaRPr lang="en-US" sz="12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447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7DA32900-445A-4AD4-91CC-C37D30542D2B}" type="slidenum">
              <a:rPr lang="en-US" sz="1200" smtClean="0"/>
              <a:pPr/>
              <a:t>11</a:t>
            </a:fld>
            <a:endParaRPr lang="en-US" sz="12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457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71712F69-CDD1-4EFA-A643-2981E3D420A6}" type="slidenum">
              <a:rPr lang="en-US" sz="1200" smtClean="0"/>
              <a:pPr/>
              <a:t>12</a:t>
            </a:fld>
            <a:endParaRPr 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467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7A575459-B050-49D7-8E8E-4247445AFACC}" type="slidenum">
              <a:rPr lang="en-US" sz="1200" smtClean="0"/>
              <a:pPr/>
              <a:t>13</a:t>
            </a:fld>
            <a:endParaRPr lang="en-US"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478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8519EDA6-D0D1-4743-AF54-8992EDC8AB19}" type="slidenum">
              <a:rPr lang="en-US" sz="1200" smtClean="0"/>
              <a:pPr/>
              <a:t>14</a:t>
            </a:fld>
            <a:endParaRPr lang="en-US" sz="12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488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2A3EF24F-CB07-4653-8A2C-9B9367AE4B52}" type="slidenum">
              <a:rPr lang="en-US" sz="1200" smtClean="0"/>
              <a:pPr/>
              <a:t>15</a:t>
            </a:fld>
            <a:endParaRPr lang="en-US" sz="12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498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8FF31E1A-1AC4-4705-BA48-B14AEE574BC4}" type="slidenum">
              <a:rPr lang="en-US" sz="1200" smtClean="0"/>
              <a:pPr/>
              <a:t>16</a:t>
            </a:fld>
            <a:endParaRPr lang="en-US"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508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BA533D46-F810-427E-87B2-EAFDF5C530CC}" type="slidenum">
              <a:rPr lang="en-US" sz="1200" smtClean="0"/>
              <a:pPr/>
              <a:t>17</a:t>
            </a:fld>
            <a:endParaRPr lang="en-US" sz="12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519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73A803BB-8BDA-4A20-9E3F-A948C3892DC8}" type="slidenum">
              <a:rPr lang="en-US" sz="1200" smtClean="0"/>
              <a:pPr/>
              <a:t>18</a:t>
            </a:fld>
            <a:endParaRPr 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529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9736DCE6-D696-4358-8AC0-59E41140DEF3}" type="slidenum">
              <a:rPr lang="en-US" sz="1200" smtClean="0"/>
              <a:pPr/>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355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70F8707C-5EFF-476C-9EE9-E47BFC4CC0CE}" type="slidenum">
              <a:rPr lang="en-US" sz="1200" smtClean="0"/>
              <a:pPr/>
              <a:t>2</a:t>
            </a:fld>
            <a:endParaRPr lang="en-US" sz="120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539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032BB47A-0154-4AD9-B9EE-61AC0BEAB394}" type="slidenum">
              <a:rPr lang="en-US" sz="1200" smtClean="0"/>
              <a:pPr/>
              <a:t>20</a:t>
            </a:fld>
            <a:endParaRPr lang="en-US" sz="12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549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D976521B-A658-4586-84D6-C246220D76E6}" type="slidenum">
              <a:rPr lang="en-US" sz="1200" smtClean="0"/>
              <a:pPr/>
              <a:t>21</a:t>
            </a:fld>
            <a:endParaRPr lang="en-US" sz="120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560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59AD115B-5F85-40AA-AAFF-7F89CD8E2FD9}" type="slidenum">
              <a:rPr lang="en-US" sz="1200" smtClean="0"/>
              <a:pPr/>
              <a:t>22</a:t>
            </a:fld>
            <a:endParaRPr lang="en-US" sz="120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57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274A173E-620A-4112-AC10-EBB7F2572E4B}" type="slidenum">
              <a:rPr lang="en-US" sz="1200" smtClean="0"/>
              <a:pPr/>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58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0171643B-43B3-40A3-88C9-6C549FF7125B}" type="slidenum">
              <a:rPr lang="en-US" sz="1200" smtClean="0"/>
              <a:pPr/>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59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713B1261-E22F-4B5B-8ECB-77218FF4FDD9}" type="slidenum">
              <a:rPr lang="en-US" sz="1200" smtClean="0"/>
              <a:pPr/>
              <a:t>25</a:t>
            </a:fld>
            <a:endParaRPr lang="en-US" sz="120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601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7EB813B7-3E33-4038-9FF1-186DF24581F6}" type="slidenum">
              <a:rPr lang="en-US" sz="1200" smtClean="0"/>
              <a:pPr/>
              <a:t>26</a:t>
            </a:fld>
            <a:endParaRPr 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365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0CF00A03-EE12-414F-BAEF-CB490DDAAA5B}" type="slidenum">
              <a:rPr lang="en-US" sz="1200" smtClean="0"/>
              <a:pPr/>
              <a:t>3</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375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669D86B0-018B-4D0C-ADDC-98981361DE07}" type="slidenum">
              <a:rPr lang="en-US" sz="1200" smtClean="0"/>
              <a:pPr/>
              <a:t>4</a:t>
            </a:fld>
            <a:endParaRPr lang="en-US" sz="12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385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84EFD1DB-201B-4D0B-A01D-5698F78BD7DD}" type="slidenum">
              <a:rPr lang="en-US" sz="1200" smtClean="0"/>
              <a:pPr/>
              <a:t>5</a:t>
            </a:fld>
            <a:endParaRPr lang="en-US" sz="12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396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3EDFC9A0-208C-40CA-A1A8-EC8E56E2054E}" type="slidenum">
              <a:rPr lang="en-US" sz="1200" smtClean="0"/>
              <a:pPr/>
              <a:t>6</a:t>
            </a:fld>
            <a:endParaRPr lang="en-US" sz="12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406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96637DE2-53AD-4FA6-9F0F-30379A43733A}" type="slidenum">
              <a:rPr lang="en-US" sz="1200" smtClean="0"/>
              <a:pPr/>
              <a:t>7</a:t>
            </a:fld>
            <a:endParaRPr lang="en-US" sz="12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416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98595ECC-5058-4D40-A7DF-69CDE5F2C401}" type="slidenum">
              <a:rPr lang="en-US" sz="1200" smtClean="0"/>
              <a:pPr/>
              <a:t>8</a:t>
            </a:fld>
            <a:endParaRPr lang="en-US" sz="12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426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4AD3530E-6DFD-433E-8EF7-796DE45589E7}" type="slidenum">
              <a:rPr lang="en-US" sz="1200" smtClean="0"/>
              <a:pPr/>
              <a:t>9</a:t>
            </a:fld>
            <a:endParaRPr 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CA90CF6-23E5-4010-90B2-6A2EE90C21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12160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0E897AA-17CC-4D76-AE30-97F82B15091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7080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8547890-9C1C-4298-8B96-59553DA81F8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81571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solidFill>
                  <a:srgbClr val="000000"/>
                </a:solidFill>
              </a:rPr>
              <a:t>iteenchallenge.org                T102.03            10 - 2011</a:t>
            </a: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45EC6E8-98E1-4849-A5C4-247ED1CA1DE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56366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9567FD-A1B8-4B53-A624-7FCEE13D0DB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4050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DC34706-0546-493E-923A-98A35F104A9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35882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0393DAA7-E244-4517-9B2E-CD6BF9604CD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0781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796E276-9713-4133-941C-9249351D61C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9613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BA0F05D5-1FFD-429D-9865-006AF6AD011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56629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F39811-17F5-41B9-871D-E41556B747E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34901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150B0C-BCCF-4117-A201-7F4CD6596B3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60046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4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eaLnBrk="0" fontAlgn="base" hangingPunct="0">
              <a:spcBef>
                <a:spcPct val="0"/>
              </a:spcBef>
              <a:spcAft>
                <a:spcPct val="0"/>
              </a:spcAft>
              <a:defRPr/>
            </a:pPr>
            <a:endParaRPr lang="en-US" dirty="0">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eaLnBrk="0" fontAlgn="base" hangingPunct="0">
              <a:spcBef>
                <a:spcPct val="0"/>
              </a:spcBef>
              <a:spcAft>
                <a:spcPct val="0"/>
              </a:spcAft>
              <a:defRPr/>
            </a:pPr>
            <a:r>
              <a:rPr lang="en-US" dirty="0" smtClean="0">
                <a:solidFill>
                  <a:schemeClr val="bg1"/>
                </a:solidFill>
              </a:rPr>
              <a:t>iteenchallenge.org</a:t>
            </a:r>
            <a:r>
              <a:rPr lang="en-US" dirty="0" smtClean="0">
                <a:solidFill>
                  <a:srgbClr val="000000"/>
                </a:solidFill>
              </a:rPr>
              <a:t>                </a:t>
            </a:r>
            <a:r>
              <a:rPr lang="en-US" dirty="0" smtClean="0">
                <a:solidFill>
                  <a:schemeClr val="bg1"/>
                </a:solidFill>
              </a:rPr>
              <a:t>T102.03            10 - 2011</a:t>
            </a:r>
            <a:endParaRPr lang="en-US" dirty="0">
              <a:solidFill>
                <a:schemeClr val="bg1"/>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eaLnBrk="0" fontAlgn="base" hangingPunct="0">
              <a:spcBef>
                <a:spcPct val="0"/>
              </a:spcBef>
              <a:spcAft>
                <a:spcPct val="0"/>
              </a:spcAft>
              <a:defRPr/>
            </a:pPr>
            <a:fld id="{C345F714-FEF3-4A48-827D-492AA418E35A}" type="slidenum">
              <a:rPr lang="en-US">
                <a:solidFill>
                  <a:srgbClr val="000000"/>
                </a:solidFill>
              </a:rPr>
              <a:pPr eaLnBrk="0" fontAlgn="base" hangingPunct="0">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6494928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ea typeface="MS PGothic" pitchFamily="34" charset="-128"/>
        </a:defRPr>
      </a:lvl2pPr>
      <a:lvl3pPr algn="ctr" rtl="0" eaLnBrk="0" fontAlgn="base" hangingPunct="0">
        <a:spcBef>
          <a:spcPct val="0"/>
        </a:spcBef>
        <a:spcAft>
          <a:spcPct val="0"/>
        </a:spcAft>
        <a:defRPr sz="4400">
          <a:solidFill>
            <a:schemeClr val="tx2"/>
          </a:solidFill>
          <a:latin typeface="Arial" pitchFamily="34" charset="0"/>
          <a:ea typeface="MS PGothic" pitchFamily="34" charset="-128"/>
        </a:defRPr>
      </a:lvl3pPr>
      <a:lvl4pPr algn="ctr" rtl="0" eaLnBrk="0" fontAlgn="base" hangingPunct="0">
        <a:spcBef>
          <a:spcPct val="0"/>
        </a:spcBef>
        <a:spcAft>
          <a:spcPct val="0"/>
        </a:spcAft>
        <a:defRPr sz="4400">
          <a:solidFill>
            <a:schemeClr val="tx2"/>
          </a:solidFill>
          <a:latin typeface="Arial" pitchFamily="34" charset="0"/>
          <a:ea typeface="MS PGothic" pitchFamily="34" charset="-128"/>
        </a:defRPr>
      </a:lvl4pPr>
      <a:lvl5pPr algn="ctr" rtl="0" eaLnBrk="0" fontAlgn="base" hangingPunct="0">
        <a:spcBef>
          <a:spcPct val="0"/>
        </a:spcBef>
        <a:spcAft>
          <a:spcPct val="0"/>
        </a:spcAft>
        <a:defRPr sz="4400">
          <a:solidFill>
            <a:schemeClr val="tx2"/>
          </a:solidFill>
          <a:latin typeface="Arial" pitchFamily="34" charset="0"/>
          <a:ea typeface="MS PGothic" pitchFamily="34" charset="-128"/>
        </a:defRPr>
      </a:lvl5pPr>
      <a:lvl6pPr marL="457200" algn="ctr" rtl="0" fontAlgn="base">
        <a:spcBef>
          <a:spcPct val="0"/>
        </a:spcBef>
        <a:spcAft>
          <a:spcPct val="0"/>
        </a:spcAft>
        <a:defRPr sz="4400">
          <a:solidFill>
            <a:schemeClr val="tx2"/>
          </a:solidFill>
          <a:latin typeface="Arial" pitchFamily="34" charset="0"/>
          <a:ea typeface="MS PGothic" pitchFamily="34" charset="-128"/>
        </a:defRPr>
      </a:lvl6pPr>
      <a:lvl7pPr marL="914400" algn="ctr" rtl="0" fontAlgn="base">
        <a:spcBef>
          <a:spcPct val="0"/>
        </a:spcBef>
        <a:spcAft>
          <a:spcPct val="0"/>
        </a:spcAft>
        <a:defRPr sz="4400">
          <a:solidFill>
            <a:schemeClr val="tx2"/>
          </a:solidFill>
          <a:latin typeface="Arial" pitchFamily="34" charset="0"/>
          <a:ea typeface="MS PGothic" pitchFamily="34" charset="-128"/>
        </a:defRPr>
      </a:lvl7pPr>
      <a:lvl8pPr marL="1371600" algn="ctr" rtl="0" fontAlgn="base">
        <a:spcBef>
          <a:spcPct val="0"/>
        </a:spcBef>
        <a:spcAft>
          <a:spcPct val="0"/>
        </a:spcAft>
        <a:defRPr sz="4400">
          <a:solidFill>
            <a:schemeClr val="tx2"/>
          </a:solidFill>
          <a:latin typeface="Arial" pitchFamily="34" charset="0"/>
          <a:ea typeface="MS PGothic" pitchFamily="34" charset="-128"/>
        </a:defRPr>
      </a:lvl8pPr>
      <a:lvl9pPr marL="1828800" algn="ctr" rtl="0" fontAlgn="base">
        <a:spcBef>
          <a:spcPct val="0"/>
        </a:spcBef>
        <a:spcAft>
          <a:spcPct val="0"/>
        </a:spcAft>
        <a:defRPr sz="4400">
          <a:solidFill>
            <a:schemeClr val="tx2"/>
          </a:solidFill>
          <a:latin typeface="Arial" pitchFamily="34" charset="0"/>
          <a:ea typeface="MS PGothic" pitchFamily="34"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7"/>
          <p:cNvSpPr>
            <a:spLocks noGrp="1"/>
          </p:cNvSpPr>
          <p:nvPr>
            <p:ph type="title"/>
          </p:nvPr>
        </p:nvSpPr>
        <p:spPr>
          <a:xfrm>
            <a:off x="736751" y="1295400"/>
            <a:ext cx="7772400" cy="1600200"/>
          </a:xfrm>
        </p:spPr>
        <p:txBody>
          <a:bodyPr/>
          <a:lstStyle/>
          <a:p>
            <a:r>
              <a:rPr lang="en-US" sz="5400" dirty="0">
                <a:solidFill>
                  <a:srgbClr val="FFFFCC"/>
                </a:solidFill>
              </a:rPr>
              <a:t>Christ the Great Communicator</a:t>
            </a:r>
            <a:r>
              <a:rPr lang="en-US" sz="2800" dirty="0">
                <a:solidFill>
                  <a:srgbClr val="FFFFCC"/>
                </a:solidFill>
              </a:rPr>
              <a:t/>
            </a:r>
            <a:br>
              <a:rPr lang="en-US" sz="2800" dirty="0">
                <a:solidFill>
                  <a:srgbClr val="FFFFCC"/>
                </a:solidFill>
              </a:rPr>
            </a:br>
            <a:r>
              <a:rPr lang="en-US" sz="2800" dirty="0">
                <a:solidFill>
                  <a:srgbClr val="FFFFCC"/>
                </a:solidFill>
              </a:rPr>
              <a:t>Improving Your Communication Skills by Imitating the Master</a:t>
            </a:r>
            <a:r>
              <a:rPr lang="en-US" sz="2800" dirty="0" smtClean="0">
                <a:solidFill>
                  <a:srgbClr val="FFFFCC"/>
                </a:solidFill>
              </a:rPr>
              <a:t/>
            </a:r>
            <a:br>
              <a:rPr lang="en-US" sz="2800" dirty="0" smtClean="0">
                <a:solidFill>
                  <a:srgbClr val="FFFFCC"/>
                </a:solidFill>
              </a:rPr>
            </a:br>
            <a:r>
              <a:rPr lang="en-US" sz="2000" dirty="0" smtClean="0">
                <a:solidFill>
                  <a:srgbClr val="FFFFCC"/>
                </a:solidFill>
              </a:rPr>
              <a:t/>
            </a:r>
            <a:br>
              <a:rPr lang="en-US" sz="2000" dirty="0" smtClean="0">
                <a:solidFill>
                  <a:srgbClr val="FFFFCC"/>
                </a:solidFill>
              </a:rPr>
            </a:br>
            <a:r>
              <a:rPr lang="en-US" sz="2000" dirty="0" smtClean="0">
                <a:solidFill>
                  <a:srgbClr val="FFFFCC"/>
                </a:solidFill>
              </a:rPr>
              <a:t>by EQUIP Ministries founded by John Maxwell</a:t>
            </a:r>
            <a:br>
              <a:rPr lang="en-US" sz="2000" dirty="0" smtClean="0">
                <a:solidFill>
                  <a:srgbClr val="FFFFCC"/>
                </a:solidFill>
              </a:rPr>
            </a:br>
            <a:endParaRPr lang="en-US" dirty="0" smtClean="0">
              <a:solidFill>
                <a:srgbClr val="FFFFCC"/>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1</a:t>
            </a:fld>
            <a:endParaRPr lang="en-US">
              <a:solidFill>
                <a:srgbClr val="000000"/>
              </a:solidFil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77000" y="5257800"/>
            <a:ext cx="2343911" cy="1362739"/>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799" y="5257800"/>
            <a:ext cx="2533205" cy="1125869"/>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94302" y="3221904"/>
            <a:ext cx="3657298" cy="2035896"/>
          </a:xfrm>
          <a:prstGeom prst="rect">
            <a:avLst/>
          </a:prstGeom>
        </p:spPr>
      </p:pic>
      <p:sp>
        <p:nvSpPr>
          <p:cNvPr id="8"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9" name="Slide Number Placeholder 4"/>
          <p:cNvSpPr txBox="1">
            <a:spLocks/>
          </p:cNvSpPr>
          <p:nvPr/>
        </p:nvSpPr>
        <p:spPr bwMode="auto">
          <a:xfrm>
            <a:off x="6705600" y="64008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chemeClr val="tx1"/>
                </a:solidFill>
                <a:latin typeface="Arial"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F45EC6E8-98E1-4849-A5C4-247ED1CA1DED}" type="slidenum">
              <a:rPr lang="en-US" smtClean="0">
                <a:solidFill>
                  <a:srgbClr val="000000"/>
                </a:solidFill>
              </a:rPr>
              <a:pPr>
                <a:defRPr/>
              </a:pPr>
              <a:t>1</a:t>
            </a:fld>
            <a:endParaRPr lang="en-US" dirty="0">
              <a:solidFill>
                <a:srgbClr val="000000"/>
              </a:solidFill>
            </a:endParaRPr>
          </a:p>
        </p:txBody>
      </p:sp>
    </p:spTree>
    <p:extLst>
      <p:ext uri="{BB962C8B-B14F-4D97-AF65-F5344CB8AC3E}">
        <p14:creationId xmlns:p14="http://schemas.microsoft.com/office/powerpoint/2010/main" val="39333530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355332" name="Content Placeholder 8"/>
          <p:cNvSpPr>
            <a:spLocks noGrp="1"/>
          </p:cNvSpPr>
          <p:nvPr>
            <p:ph idx="1"/>
          </p:nvPr>
        </p:nvSpPr>
        <p:spPr>
          <a:xfrm>
            <a:off x="685800" y="2286000"/>
            <a:ext cx="7772400" cy="3810000"/>
          </a:xfrm>
        </p:spPr>
        <p:txBody>
          <a:bodyPr/>
          <a:lstStyle/>
          <a:p>
            <a:pPr algn="ctr">
              <a:buFontTx/>
              <a:buNone/>
            </a:pPr>
            <a:r>
              <a:rPr lang="en-US" sz="2800" b="1" smtClean="0">
                <a:solidFill>
                  <a:schemeClr val="bg1"/>
                </a:solidFill>
              </a:rPr>
              <a:t>Questions to ask about timing</a:t>
            </a:r>
          </a:p>
          <a:p>
            <a:pPr algn="ctr">
              <a:buFontTx/>
              <a:buNone/>
            </a:pPr>
            <a:endParaRPr lang="en-US" sz="800" b="1" smtClean="0">
              <a:solidFill>
                <a:schemeClr val="bg1"/>
              </a:solidFill>
            </a:endParaRPr>
          </a:p>
          <a:p>
            <a:pPr>
              <a:buFontTx/>
              <a:buAutoNum type="alphaLcPeriod"/>
            </a:pPr>
            <a:r>
              <a:rPr lang="en-US" sz="2400" smtClean="0">
                <a:solidFill>
                  <a:schemeClr val="bg1"/>
                </a:solidFill>
              </a:rPr>
              <a:t>Who is my audience?</a:t>
            </a:r>
          </a:p>
          <a:p>
            <a:pPr>
              <a:buFontTx/>
              <a:buAutoNum type="alphaLcPeriod"/>
            </a:pPr>
            <a:r>
              <a:rPr lang="en-US" sz="2400" smtClean="0">
                <a:solidFill>
                  <a:schemeClr val="bg1"/>
                </a:solidFill>
              </a:rPr>
              <a:t>What are their questions and needs right now?</a:t>
            </a:r>
          </a:p>
          <a:p>
            <a:pPr>
              <a:buFontTx/>
              <a:buAutoNum type="alphaLcPeriod"/>
            </a:pPr>
            <a:r>
              <a:rPr lang="en-US" sz="2400" smtClean="0">
                <a:solidFill>
                  <a:schemeClr val="bg1"/>
                </a:solidFill>
              </a:rPr>
              <a:t>What needs to be accomplished most?</a:t>
            </a:r>
          </a:p>
          <a:p>
            <a:pPr>
              <a:buFontTx/>
              <a:buAutoNum type="alphaLcPeriod"/>
            </a:pPr>
            <a:r>
              <a:rPr lang="en-US" sz="2400" smtClean="0">
                <a:solidFill>
                  <a:schemeClr val="bg1"/>
                </a:solidFill>
              </a:rPr>
              <a:t>What's God's answer to their questions and needs?</a:t>
            </a:r>
          </a:p>
          <a:p>
            <a:pPr>
              <a:buFontTx/>
              <a:buAutoNum type="alphaLcPeriod"/>
            </a:pPr>
            <a:r>
              <a:rPr lang="en-US" sz="2400" smtClean="0">
                <a:solidFill>
                  <a:schemeClr val="bg1"/>
                </a:solidFill>
              </a:rPr>
              <a:t>Are they ready to receive it?</a:t>
            </a:r>
          </a:p>
          <a:p>
            <a:pPr>
              <a:buFontTx/>
              <a:buAutoNum type="alphaLcPeriod"/>
            </a:pPr>
            <a:r>
              <a:rPr lang="en-US" sz="2400" smtClean="0">
                <a:solidFill>
                  <a:schemeClr val="bg1"/>
                </a:solidFill>
              </a:rPr>
              <a:t>How can I build a bridge of relationship that will bear the weight of truth?</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10</a:t>
            </a:fld>
            <a:endParaRPr lang="en-US" dirty="0">
              <a:solidFill>
                <a:srgbClr val="000000"/>
              </a:solidFill>
            </a:endParaRPr>
          </a:p>
        </p:txBody>
      </p:sp>
    </p:spTree>
    <p:extLst>
      <p:ext uri="{BB962C8B-B14F-4D97-AF65-F5344CB8AC3E}">
        <p14:creationId xmlns:p14="http://schemas.microsoft.com/office/powerpoint/2010/main" val="4183417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5332">
                                            <p:txEl>
                                              <p:pRg st="0" end="0"/>
                                            </p:txEl>
                                          </p:spTgt>
                                        </p:tgtEl>
                                        <p:attrNameLst>
                                          <p:attrName>style.visibility</p:attrName>
                                        </p:attrNameLst>
                                      </p:cBhvr>
                                      <p:to>
                                        <p:strVal val="visible"/>
                                      </p:to>
                                    </p:set>
                                    <p:anim calcmode="lin" valueType="num">
                                      <p:cBhvr additive="base">
                                        <p:cTn id="7" dur="500" fill="hold"/>
                                        <p:tgtEl>
                                          <p:spTgt spid="35533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533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55332">
                                            <p:txEl>
                                              <p:pRg st="2" end="2"/>
                                            </p:txEl>
                                          </p:spTgt>
                                        </p:tgtEl>
                                        <p:attrNameLst>
                                          <p:attrName>style.visibility</p:attrName>
                                        </p:attrNameLst>
                                      </p:cBhvr>
                                      <p:to>
                                        <p:strVal val="visible"/>
                                      </p:to>
                                    </p:set>
                                    <p:anim calcmode="lin" valueType="num">
                                      <p:cBhvr additive="base">
                                        <p:cTn id="13" dur="500" fill="hold"/>
                                        <p:tgtEl>
                                          <p:spTgt spid="35533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5533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55332">
                                            <p:txEl>
                                              <p:pRg st="3" end="3"/>
                                            </p:txEl>
                                          </p:spTgt>
                                        </p:tgtEl>
                                        <p:attrNameLst>
                                          <p:attrName>style.visibility</p:attrName>
                                        </p:attrNameLst>
                                      </p:cBhvr>
                                      <p:to>
                                        <p:strVal val="visible"/>
                                      </p:to>
                                    </p:set>
                                    <p:anim calcmode="lin" valueType="num">
                                      <p:cBhvr additive="base">
                                        <p:cTn id="19" dur="500" fill="hold"/>
                                        <p:tgtEl>
                                          <p:spTgt spid="35533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5533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5332">
                                            <p:txEl>
                                              <p:pRg st="4" end="4"/>
                                            </p:txEl>
                                          </p:spTgt>
                                        </p:tgtEl>
                                        <p:attrNameLst>
                                          <p:attrName>style.visibility</p:attrName>
                                        </p:attrNameLst>
                                      </p:cBhvr>
                                      <p:to>
                                        <p:strVal val="visible"/>
                                      </p:to>
                                    </p:set>
                                    <p:anim calcmode="lin" valueType="num">
                                      <p:cBhvr additive="base">
                                        <p:cTn id="25" dur="500" fill="hold"/>
                                        <p:tgtEl>
                                          <p:spTgt spid="35533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5533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55332">
                                            <p:txEl>
                                              <p:pRg st="5" end="5"/>
                                            </p:txEl>
                                          </p:spTgt>
                                        </p:tgtEl>
                                        <p:attrNameLst>
                                          <p:attrName>style.visibility</p:attrName>
                                        </p:attrNameLst>
                                      </p:cBhvr>
                                      <p:to>
                                        <p:strVal val="visible"/>
                                      </p:to>
                                    </p:set>
                                    <p:anim calcmode="lin" valueType="num">
                                      <p:cBhvr additive="base">
                                        <p:cTn id="31" dur="500" fill="hold"/>
                                        <p:tgtEl>
                                          <p:spTgt spid="35533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5533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55332">
                                            <p:txEl>
                                              <p:pRg st="6" end="6"/>
                                            </p:txEl>
                                          </p:spTgt>
                                        </p:tgtEl>
                                        <p:attrNameLst>
                                          <p:attrName>style.visibility</p:attrName>
                                        </p:attrNameLst>
                                      </p:cBhvr>
                                      <p:to>
                                        <p:strVal val="visible"/>
                                      </p:to>
                                    </p:set>
                                    <p:anim calcmode="lin" valueType="num">
                                      <p:cBhvr additive="base">
                                        <p:cTn id="37" dur="500" fill="hold"/>
                                        <p:tgtEl>
                                          <p:spTgt spid="35533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5533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55332">
                                            <p:txEl>
                                              <p:pRg st="7" end="7"/>
                                            </p:txEl>
                                          </p:spTgt>
                                        </p:tgtEl>
                                        <p:attrNameLst>
                                          <p:attrName>style.visibility</p:attrName>
                                        </p:attrNameLst>
                                      </p:cBhvr>
                                      <p:to>
                                        <p:strVal val="visible"/>
                                      </p:to>
                                    </p:set>
                                    <p:anim calcmode="lin" valueType="num">
                                      <p:cBhvr additive="base">
                                        <p:cTn id="43" dur="500" fill="hold"/>
                                        <p:tgtEl>
                                          <p:spTgt spid="35533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5533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533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72707"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IMPROVING YOUR COMMUNICATION SKILLS</a:t>
            </a:r>
          </a:p>
          <a:p>
            <a:pPr algn="ctr">
              <a:buFontTx/>
              <a:buNone/>
            </a:pPr>
            <a:endParaRPr lang="en-US" sz="1800" b="1" smtClean="0">
              <a:solidFill>
                <a:schemeClr val="bg1"/>
              </a:solidFill>
            </a:endParaRPr>
          </a:p>
          <a:p>
            <a:pPr>
              <a:buFontTx/>
              <a:buAutoNum type="arabicPeriod" startAt="4"/>
            </a:pPr>
            <a:r>
              <a:rPr lang="en-US" sz="1800" b="1" smtClean="0">
                <a:solidFill>
                  <a:schemeClr val="bg1"/>
                </a:solidFill>
              </a:rPr>
              <a:t>______________________(Matthew 13:54)</a:t>
            </a:r>
          </a:p>
          <a:p>
            <a:r>
              <a:rPr lang="en-US" sz="1800" smtClean="0">
                <a:solidFill>
                  <a:schemeClr val="bg1"/>
                </a:solidFill>
              </a:rPr>
              <a:t>Our lesson: It's not just what you say, but how you </a:t>
            </a:r>
            <a:r>
              <a:rPr lang="en-US" sz="1800" i="1" smtClean="0">
                <a:solidFill>
                  <a:schemeClr val="bg1"/>
                </a:solidFill>
              </a:rPr>
              <a:t>show it.</a:t>
            </a:r>
          </a:p>
          <a:p>
            <a:endParaRPr lang="en-US" sz="800" smtClean="0">
              <a:solidFill>
                <a:schemeClr val="bg1"/>
              </a:solidFill>
            </a:endParaRPr>
          </a:p>
          <a:p>
            <a:r>
              <a:rPr lang="en-US" sz="1600" i="1" smtClean="0">
                <a:solidFill>
                  <a:srgbClr val="FFFF99"/>
                </a:solidFill>
              </a:rPr>
              <a:t>“And coming to His home town, He began teaching them in their synagogue, so that they became astonished and said, 'Where did this man get His wisdom and these miraculous signs?'” </a:t>
            </a:r>
          </a:p>
          <a:p>
            <a:r>
              <a:rPr lang="en-US" sz="1600" i="1" smtClean="0">
                <a:solidFill>
                  <a:schemeClr val="bg1"/>
                </a:solidFill>
              </a:rPr>
              <a:t>Jesus‘ </a:t>
            </a:r>
            <a:r>
              <a:rPr lang="en-US" sz="1600" smtClean="0">
                <a:solidFill>
                  <a:schemeClr val="bg1"/>
                </a:solidFill>
              </a:rPr>
              <a:t>credibility came not only from His words, but also from His life. He modeled His teaching. It was show and tell. He said “Follow Me,” not just “listen to Me”  (Matthew 4:19).</a:t>
            </a:r>
            <a:endParaRPr lang="en-US" sz="1400" smtClean="0">
              <a:solidFill>
                <a:schemeClr val="bg1"/>
              </a:solidFill>
            </a:endParaRPr>
          </a:p>
        </p:txBody>
      </p:sp>
      <p:sp>
        <p:nvSpPr>
          <p:cNvPr id="4" name="TextBox 3"/>
          <p:cNvSpPr txBox="1">
            <a:spLocks noChangeArrowheads="1"/>
          </p:cNvSpPr>
          <p:nvPr/>
        </p:nvSpPr>
        <p:spPr bwMode="auto">
          <a:xfrm>
            <a:off x="1066800" y="2895600"/>
            <a:ext cx="18351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rgbClr val="FFFFCC"/>
                </a:solidFill>
              </a:rPr>
              <a:t>Show the truth</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11</a:t>
            </a:fld>
            <a:endParaRPr lang="en-US" dirty="0">
              <a:solidFill>
                <a:srgbClr val="000000"/>
              </a:solidFill>
            </a:endParaRPr>
          </a:p>
        </p:txBody>
      </p:sp>
    </p:spTree>
    <p:extLst>
      <p:ext uri="{BB962C8B-B14F-4D97-AF65-F5344CB8AC3E}">
        <p14:creationId xmlns:p14="http://schemas.microsoft.com/office/powerpoint/2010/main" val="42420632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355332" name="Content Placeholder 8"/>
          <p:cNvSpPr>
            <a:spLocks noGrp="1"/>
          </p:cNvSpPr>
          <p:nvPr>
            <p:ph idx="1"/>
          </p:nvPr>
        </p:nvSpPr>
        <p:spPr>
          <a:xfrm>
            <a:off x="685800" y="2286000"/>
            <a:ext cx="7772400" cy="3810000"/>
          </a:xfrm>
        </p:spPr>
        <p:txBody>
          <a:bodyPr/>
          <a:lstStyle/>
          <a:p>
            <a:pPr>
              <a:buFontTx/>
              <a:buNone/>
            </a:pPr>
            <a:r>
              <a:rPr lang="en-US" b="1" smtClean="0">
                <a:solidFill>
                  <a:schemeClr val="bg1"/>
                </a:solidFill>
              </a:rPr>
              <a:t>Every time you speak, your audience is quietly asking:</a:t>
            </a:r>
          </a:p>
          <a:p>
            <a:pPr>
              <a:buFontTx/>
              <a:buNone/>
            </a:pPr>
            <a:endParaRPr lang="en-US" b="1" smtClean="0">
              <a:solidFill>
                <a:schemeClr val="bg1"/>
              </a:solidFill>
            </a:endParaRPr>
          </a:p>
          <a:p>
            <a:pPr>
              <a:buFontTx/>
              <a:buAutoNum type="alphaLcPeriod"/>
            </a:pPr>
            <a:r>
              <a:rPr lang="en-US" smtClean="0">
                <a:solidFill>
                  <a:schemeClr val="bg1"/>
                </a:solidFill>
              </a:rPr>
              <a:t>Why should I listen to you?</a:t>
            </a:r>
          </a:p>
          <a:p>
            <a:pPr>
              <a:buFontTx/>
              <a:buAutoNum type="alphaLcPeriod"/>
            </a:pPr>
            <a:r>
              <a:rPr lang="en-US" smtClean="0">
                <a:solidFill>
                  <a:schemeClr val="bg1"/>
                </a:solidFill>
              </a:rPr>
              <a:t>Can I trust you?</a:t>
            </a:r>
          </a:p>
          <a:p>
            <a:pPr>
              <a:buFontTx/>
              <a:buAutoNum type="alphaLcPeriod"/>
            </a:pPr>
            <a:r>
              <a:rPr lang="en-US" smtClean="0">
                <a:solidFill>
                  <a:schemeClr val="bg1"/>
                </a:solidFill>
              </a:rPr>
              <a:t>Do you care for me?</a:t>
            </a:r>
          </a:p>
          <a:p>
            <a:pPr>
              <a:buFontTx/>
              <a:buAutoNum type="alphaLcPeriod"/>
            </a:pPr>
            <a:r>
              <a:rPr lang="en-US" smtClean="0">
                <a:solidFill>
                  <a:schemeClr val="bg1"/>
                </a:solidFill>
              </a:rPr>
              <a:t>Do you know your subject?</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12</a:t>
            </a:fld>
            <a:endParaRPr lang="en-US" dirty="0">
              <a:solidFill>
                <a:srgbClr val="000000"/>
              </a:solidFill>
            </a:endParaRPr>
          </a:p>
        </p:txBody>
      </p:sp>
    </p:spTree>
    <p:extLst>
      <p:ext uri="{BB962C8B-B14F-4D97-AF65-F5344CB8AC3E}">
        <p14:creationId xmlns:p14="http://schemas.microsoft.com/office/powerpoint/2010/main" val="26835746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5332">
                                            <p:txEl>
                                              <p:pRg st="0" end="0"/>
                                            </p:txEl>
                                          </p:spTgt>
                                        </p:tgtEl>
                                        <p:attrNameLst>
                                          <p:attrName>style.visibility</p:attrName>
                                        </p:attrNameLst>
                                      </p:cBhvr>
                                      <p:to>
                                        <p:strVal val="visible"/>
                                      </p:to>
                                    </p:set>
                                    <p:anim calcmode="lin" valueType="num">
                                      <p:cBhvr additive="base">
                                        <p:cTn id="7" dur="500" fill="hold"/>
                                        <p:tgtEl>
                                          <p:spTgt spid="35533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533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55332">
                                            <p:txEl>
                                              <p:pRg st="2" end="2"/>
                                            </p:txEl>
                                          </p:spTgt>
                                        </p:tgtEl>
                                        <p:attrNameLst>
                                          <p:attrName>style.visibility</p:attrName>
                                        </p:attrNameLst>
                                      </p:cBhvr>
                                      <p:to>
                                        <p:strVal val="visible"/>
                                      </p:to>
                                    </p:set>
                                    <p:anim calcmode="lin" valueType="num">
                                      <p:cBhvr additive="base">
                                        <p:cTn id="13" dur="500" fill="hold"/>
                                        <p:tgtEl>
                                          <p:spTgt spid="35533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5533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55332">
                                            <p:txEl>
                                              <p:pRg st="3" end="3"/>
                                            </p:txEl>
                                          </p:spTgt>
                                        </p:tgtEl>
                                        <p:attrNameLst>
                                          <p:attrName>style.visibility</p:attrName>
                                        </p:attrNameLst>
                                      </p:cBhvr>
                                      <p:to>
                                        <p:strVal val="visible"/>
                                      </p:to>
                                    </p:set>
                                    <p:anim calcmode="lin" valueType="num">
                                      <p:cBhvr additive="base">
                                        <p:cTn id="19" dur="500" fill="hold"/>
                                        <p:tgtEl>
                                          <p:spTgt spid="35533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5533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5332">
                                            <p:txEl>
                                              <p:pRg st="4" end="4"/>
                                            </p:txEl>
                                          </p:spTgt>
                                        </p:tgtEl>
                                        <p:attrNameLst>
                                          <p:attrName>style.visibility</p:attrName>
                                        </p:attrNameLst>
                                      </p:cBhvr>
                                      <p:to>
                                        <p:strVal val="visible"/>
                                      </p:to>
                                    </p:set>
                                    <p:anim calcmode="lin" valueType="num">
                                      <p:cBhvr additive="base">
                                        <p:cTn id="25" dur="500" fill="hold"/>
                                        <p:tgtEl>
                                          <p:spTgt spid="35533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5533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55332">
                                            <p:txEl>
                                              <p:pRg st="5" end="5"/>
                                            </p:txEl>
                                          </p:spTgt>
                                        </p:tgtEl>
                                        <p:attrNameLst>
                                          <p:attrName>style.visibility</p:attrName>
                                        </p:attrNameLst>
                                      </p:cBhvr>
                                      <p:to>
                                        <p:strVal val="visible"/>
                                      </p:to>
                                    </p:set>
                                    <p:anim calcmode="lin" valueType="num">
                                      <p:cBhvr additive="base">
                                        <p:cTn id="31" dur="500" fill="hold"/>
                                        <p:tgtEl>
                                          <p:spTgt spid="35533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5533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533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74755" name="Content Placeholder 8"/>
          <p:cNvSpPr>
            <a:spLocks noGrp="1"/>
          </p:cNvSpPr>
          <p:nvPr>
            <p:ph idx="1"/>
          </p:nvPr>
        </p:nvSpPr>
        <p:spPr>
          <a:xfrm>
            <a:off x="685800" y="2286000"/>
            <a:ext cx="7772400" cy="3810000"/>
          </a:xfrm>
        </p:spPr>
        <p:txBody>
          <a:bodyPr/>
          <a:lstStyle/>
          <a:p>
            <a:pPr>
              <a:buFontTx/>
              <a:buNone/>
            </a:pPr>
            <a:r>
              <a:rPr lang="en-US" sz="2000" smtClean="0">
                <a:solidFill>
                  <a:schemeClr val="bg1"/>
                </a:solidFill>
              </a:rPr>
              <a:t>Author Charles Allen describes Jesus this way:</a:t>
            </a:r>
          </a:p>
          <a:p>
            <a:pPr>
              <a:buFontTx/>
              <a:buNone/>
            </a:pPr>
            <a:endParaRPr lang="en-US" sz="2000" smtClean="0">
              <a:solidFill>
                <a:schemeClr val="bg1"/>
              </a:solidFill>
            </a:endParaRPr>
          </a:p>
          <a:p>
            <a:r>
              <a:rPr lang="en-US" sz="2000" smtClean="0">
                <a:solidFill>
                  <a:schemeClr val="bg1"/>
                </a:solidFill>
              </a:rPr>
              <a:t>“He might have preached lengthy sermons on the dignity of labor, temptation, how to enjoy life, the immortality of the soul, the worth of children, and the fact that God answers prayer.</a:t>
            </a:r>
          </a:p>
          <a:p>
            <a:endParaRPr lang="en-US" sz="2000" smtClean="0">
              <a:solidFill>
                <a:schemeClr val="bg1"/>
              </a:solidFill>
            </a:endParaRPr>
          </a:p>
          <a:p>
            <a:r>
              <a:rPr lang="en-US" sz="2000" smtClean="0">
                <a:solidFill>
                  <a:schemeClr val="bg1"/>
                </a:solidFill>
              </a:rPr>
              <a:t>Instead, He worked in a carpenter's shop, He met and conquered temptation in the wilderness, He went to parties and laughed with other happy people, He raised the dead, He stopped to love little children, and after He prayed, the power of the Lord was present.</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13</a:t>
            </a:fld>
            <a:endParaRPr lang="en-US" dirty="0">
              <a:solidFill>
                <a:srgbClr val="000000"/>
              </a:solidFill>
            </a:endParaRPr>
          </a:p>
        </p:txBody>
      </p:sp>
    </p:spTree>
    <p:extLst>
      <p:ext uri="{BB962C8B-B14F-4D97-AF65-F5344CB8AC3E}">
        <p14:creationId xmlns:p14="http://schemas.microsoft.com/office/powerpoint/2010/main" val="7041716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75779" name="Content Placeholder 8"/>
          <p:cNvSpPr>
            <a:spLocks noGrp="1"/>
          </p:cNvSpPr>
          <p:nvPr>
            <p:ph idx="1"/>
          </p:nvPr>
        </p:nvSpPr>
        <p:spPr>
          <a:xfrm>
            <a:off x="685800" y="2286000"/>
            <a:ext cx="7772400" cy="3810000"/>
          </a:xfrm>
        </p:spPr>
        <p:txBody>
          <a:bodyPr/>
          <a:lstStyle/>
          <a:p>
            <a:r>
              <a:rPr lang="en-US" sz="2000" smtClean="0">
                <a:solidFill>
                  <a:schemeClr val="bg1"/>
                </a:solidFill>
              </a:rPr>
              <a:t>“He might have talked long and loud about the need of man for human sympathy, the worth of womanhood, the blessing of humility, and the equal worth of all men.</a:t>
            </a:r>
          </a:p>
          <a:p>
            <a:endParaRPr lang="en-US" sz="2000" smtClean="0">
              <a:solidFill>
                <a:schemeClr val="bg1"/>
              </a:solidFill>
            </a:endParaRPr>
          </a:p>
          <a:p>
            <a:r>
              <a:rPr lang="en-US" sz="2000" smtClean="0">
                <a:solidFill>
                  <a:schemeClr val="bg1"/>
                </a:solidFill>
              </a:rPr>
              <a:t>Instead, He wept at the grave of a friend, He treated all women with deep respect, He took a towel and washed His disciples' feet, He gave His time to the poor and outcasts.”</a:t>
            </a:r>
          </a:p>
          <a:p>
            <a:endParaRPr lang="en-US" sz="2000" smtClean="0">
              <a:solidFill>
                <a:schemeClr val="bg1"/>
              </a:solidFill>
            </a:endParaRPr>
          </a:p>
          <a:p>
            <a:r>
              <a:rPr lang="en-US" sz="2000" smtClean="0">
                <a:solidFill>
                  <a:schemeClr val="bg1"/>
                </a:solidFill>
              </a:rPr>
              <a:t>“Instead of talking about how He could transform lives, He took a harlot and made her the first herald of the resurrection. </a:t>
            </a:r>
          </a:p>
          <a:p>
            <a:endParaRPr lang="en-US" sz="2000" smtClean="0">
              <a:solidFill>
                <a:schemeClr val="bg1"/>
              </a:solidFill>
            </a:endParaRP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14</a:t>
            </a:fld>
            <a:endParaRPr lang="en-US" dirty="0">
              <a:solidFill>
                <a:srgbClr val="000000"/>
              </a:solidFill>
            </a:endParaRPr>
          </a:p>
        </p:txBody>
      </p:sp>
    </p:spTree>
    <p:extLst>
      <p:ext uri="{BB962C8B-B14F-4D97-AF65-F5344CB8AC3E}">
        <p14:creationId xmlns:p14="http://schemas.microsoft.com/office/powerpoint/2010/main" val="17468224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76803" name="Content Placeholder 8"/>
          <p:cNvSpPr>
            <a:spLocks noGrp="1"/>
          </p:cNvSpPr>
          <p:nvPr>
            <p:ph idx="1"/>
          </p:nvPr>
        </p:nvSpPr>
        <p:spPr>
          <a:xfrm>
            <a:off x="685800" y="2286000"/>
            <a:ext cx="7772400" cy="3810000"/>
          </a:xfrm>
        </p:spPr>
        <p:txBody>
          <a:bodyPr/>
          <a:lstStyle/>
          <a:p>
            <a:r>
              <a:rPr lang="en-US" sz="2000" smtClean="0">
                <a:solidFill>
                  <a:schemeClr val="bg1"/>
                </a:solidFill>
              </a:rPr>
              <a:t>Instead of preaching that people need bread, He fed the multitude. </a:t>
            </a:r>
          </a:p>
          <a:p>
            <a:endParaRPr lang="en-US" sz="800" smtClean="0">
              <a:solidFill>
                <a:schemeClr val="bg1"/>
              </a:solidFill>
            </a:endParaRPr>
          </a:p>
          <a:p>
            <a:r>
              <a:rPr lang="en-US" sz="2000" smtClean="0">
                <a:solidFill>
                  <a:schemeClr val="bg1"/>
                </a:solidFill>
              </a:rPr>
              <a:t>Instead of arguing the spirit is stronger than matter, He walked</a:t>
            </a:r>
          </a:p>
          <a:p>
            <a:r>
              <a:rPr lang="en-US" sz="2000" smtClean="0">
                <a:solidFill>
                  <a:schemeClr val="bg1"/>
                </a:solidFill>
              </a:rPr>
              <a:t>on water. </a:t>
            </a:r>
          </a:p>
          <a:p>
            <a:endParaRPr lang="en-US" sz="800" smtClean="0">
              <a:solidFill>
                <a:schemeClr val="bg1"/>
              </a:solidFill>
            </a:endParaRPr>
          </a:p>
          <a:p>
            <a:r>
              <a:rPr lang="en-US" sz="2000" smtClean="0">
                <a:solidFill>
                  <a:schemeClr val="bg1"/>
                </a:solidFill>
              </a:rPr>
              <a:t>Instead of telling people how bad it is to be crippled, He said, 'Arise, take up your bed and walk.' </a:t>
            </a:r>
          </a:p>
          <a:p>
            <a:endParaRPr lang="en-US" sz="800" smtClean="0">
              <a:solidFill>
                <a:schemeClr val="bg1"/>
              </a:solidFill>
            </a:endParaRPr>
          </a:p>
          <a:p>
            <a:r>
              <a:rPr lang="en-US" sz="2000" smtClean="0">
                <a:solidFill>
                  <a:schemeClr val="bg1"/>
                </a:solidFill>
              </a:rPr>
              <a:t>Instead of merely telling people they should forgive, while</a:t>
            </a:r>
          </a:p>
          <a:p>
            <a:r>
              <a:rPr lang="en-US" sz="2000" smtClean="0">
                <a:solidFill>
                  <a:schemeClr val="bg1"/>
                </a:solidFill>
              </a:rPr>
              <a:t>He was dying and being spit on He prayed, 'Father, forgive them.'”</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15</a:t>
            </a:fld>
            <a:endParaRPr lang="en-US" dirty="0">
              <a:solidFill>
                <a:srgbClr val="000000"/>
              </a:solidFill>
            </a:endParaRPr>
          </a:p>
        </p:txBody>
      </p:sp>
    </p:spTree>
    <p:extLst>
      <p:ext uri="{BB962C8B-B14F-4D97-AF65-F5344CB8AC3E}">
        <p14:creationId xmlns:p14="http://schemas.microsoft.com/office/powerpoint/2010/main" val="13887213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77827"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IMPROVING YOUR COMMUNICATION SKILLS</a:t>
            </a:r>
          </a:p>
          <a:p>
            <a:pPr algn="ctr">
              <a:buFontTx/>
              <a:buNone/>
            </a:pPr>
            <a:endParaRPr lang="en-US" sz="1800" b="1" smtClean="0">
              <a:solidFill>
                <a:schemeClr val="bg1"/>
              </a:solidFill>
            </a:endParaRPr>
          </a:p>
          <a:p>
            <a:pPr>
              <a:buFontTx/>
              <a:buAutoNum type="arabicPeriod" startAt="5"/>
            </a:pPr>
            <a:r>
              <a:rPr lang="en-US" sz="1800" b="1" smtClean="0">
                <a:solidFill>
                  <a:schemeClr val="bg1"/>
                </a:solidFill>
              </a:rPr>
              <a:t>______________________(Matthew 13:53-57)</a:t>
            </a:r>
          </a:p>
          <a:p>
            <a:r>
              <a:rPr lang="en-US" sz="1800" smtClean="0">
                <a:solidFill>
                  <a:schemeClr val="bg1"/>
                </a:solidFill>
              </a:rPr>
              <a:t>Our lesson: It's not just what you say, but </a:t>
            </a:r>
            <a:r>
              <a:rPr lang="en-US" sz="1800" i="1" smtClean="0">
                <a:solidFill>
                  <a:schemeClr val="bg1"/>
                </a:solidFill>
              </a:rPr>
              <a:t>why you say it.</a:t>
            </a:r>
          </a:p>
          <a:p>
            <a:endParaRPr lang="en-US" sz="800" smtClean="0">
              <a:solidFill>
                <a:schemeClr val="bg1"/>
              </a:solidFill>
            </a:endParaRPr>
          </a:p>
          <a:p>
            <a:r>
              <a:rPr lang="en-US" sz="1600" smtClean="0">
                <a:solidFill>
                  <a:schemeClr val="bg1"/>
                </a:solidFill>
              </a:rPr>
              <a:t>Jesus spoke from His convictions. His convictions enabled Him to conclude that a prophet is not without honor except in his own country (v.57). His words were from His heart. He spoke with passion and demonstrated obedience to His heavenly Father. He had nothing to prove, nothing to lose and nothing to hide. He didn't speak out of routine or obligation. When He spoke, His words always had great meaning.</a:t>
            </a:r>
          </a:p>
          <a:p>
            <a:pPr lvl="1"/>
            <a:r>
              <a:rPr lang="en-US" sz="1200" smtClean="0">
                <a:solidFill>
                  <a:schemeClr val="bg1"/>
                </a:solidFill>
              </a:rPr>
              <a:t>There are no boring subjects-only boring speakers.</a:t>
            </a:r>
          </a:p>
          <a:p>
            <a:pPr lvl="1"/>
            <a:r>
              <a:rPr lang="en-US" sz="1200" smtClean="0">
                <a:solidFill>
                  <a:schemeClr val="bg1"/>
                </a:solidFill>
              </a:rPr>
              <a:t>There are no small audiences-only small speakers.</a:t>
            </a:r>
          </a:p>
          <a:p>
            <a:pPr lvl="1"/>
            <a:r>
              <a:rPr lang="en-US" sz="1200" smtClean="0">
                <a:solidFill>
                  <a:schemeClr val="bg1"/>
                </a:solidFill>
              </a:rPr>
              <a:t>If you are interested in your audience, they will be interested in you.</a:t>
            </a:r>
            <a:endParaRPr lang="en-US" sz="1000" smtClean="0">
              <a:solidFill>
                <a:schemeClr val="bg1"/>
              </a:solidFill>
            </a:endParaRPr>
          </a:p>
        </p:txBody>
      </p:sp>
      <p:sp>
        <p:nvSpPr>
          <p:cNvPr id="4" name="TextBox 3"/>
          <p:cNvSpPr txBox="1">
            <a:spLocks noChangeArrowheads="1"/>
          </p:cNvSpPr>
          <p:nvPr/>
        </p:nvSpPr>
        <p:spPr bwMode="auto">
          <a:xfrm>
            <a:off x="1066800" y="2895600"/>
            <a:ext cx="22510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rgbClr val="FFFFCC"/>
                </a:solidFill>
              </a:rPr>
              <a:t>Share the passion</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16</a:t>
            </a:fld>
            <a:endParaRPr lang="en-US" dirty="0">
              <a:solidFill>
                <a:srgbClr val="000000"/>
              </a:solidFill>
            </a:endParaRPr>
          </a:p>
        </p:txBody>
      </p:sp>
    </p:spTree>
    <p:extLst>
      <p:ext uri="{BB962C8B-B14F-4D97-AF65-F5344CB8AC3E}">
        <p14:creationId xmlns:p14="http://schemas.microsoft.com/office/powerpoint/2010/main" val="25512521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355332" name="Content Placeholder 8"/>
          <p:cNvSpPr>
            <a:spLocks noGrp="1"/>
          </p:cNvSpPr>
          <p:nvPr>
            <p:ph idx="1"/>
          </p:nvPr>
        </p:nvSpPr>
        <p:spPr>
          <a:xfrm>
            <a:off x="685800" y="2286000"/>
            <a:ext cx="7772400" cy="3810000"/>
          </a:xfrm>
        </p:spPr>
        <p:txBody>
          <a:bodyPr/>
          <a:lstStyle/>
          <a:p>
            <a:pPr algn="ctr">
              <a:buFontTx/>
              <a:buNone/>
            </a:pPr>
            <a:r>
              <a:rPr lang="en-US" sz="2400" b="1" smtClean="0">
                <a:solidFill>
                  <a:schemeClr val="bg1"/>
                </a:solidFill>
              </a:rPr>
              <a:t>Tips on speaking with passion</a:t>
            </a:r>
          </a:p>
          <a:p>
            <a:pPr algn="ctr">
              <a:buFontTx/>
              <a:buNone/>
            </a:pPr>
            <a:endParaRPr lang="en-US" sz="2400" b="1" smtClean="0">
              <a:solidFill>
                <a:schemeClr val="bg1"/>
              </a:solidFill>
            </a:endParaRPr>
          </a:p>
          <a:p>
            <a:pPr>
              <a:buFontTx/>
              <a:buAutoNum type="alphaLcPeriod"/>
            </a:pPr>
            <a:r>
              <a:rPr lang="en-US" sz="2400" smtClean="0">
                <a:solidFill>
                  <a:schemeClr val="bg1"/>
                </a:solidFill>
              </a:rPr>
              <a:t>Speak on themes that you own for yourself.</a:t>
            </a:r>
          </a:p>
          <a:p>
            <a:pPr>
              <a:buFontTx/>
              <a:buAutoNum type="alphaLcPeriod"/>
            </a:pPr>
            <a:r>
              <a:rPr lang="en-US" sz="2400" smtClean="0">
                <a:solidFill>
                  <a:schemeClr val="bg1"/>
                </a:solidFill>
              </a:rPr>
              <a:t>Be impact-conscious rather than image-conscious.</a:t>
            </a:r>
          </a:p>
          <a:p>
            <a:pPr>
              <a:buFontTx/>
              <a:buAutoNum type="alphaLcPeriod"/>
            </a:pPr>
            <a:r>
              <a:rPr lang="en-US" sz="2400" smtClean="0">
                <a:solidFill>
                  <a:schemeClr val="bg1"/>
                </a:solidFill>
              </a:rPr>
              <a:t>Be authentic. Lock on to a pair of eyes with each point.</a:t>
            </a:r>
          </a:p>
          <a:p>
            <a:pPr>
              <a:buFontTx/>
              <a:buAutoNum type="alphaLcPeriod"/>
            </a:pPr>
            <a:r>
              <a:rPr lang="en-US" sz="2400" smtClean="0">
                <a:solidFill>
                  <a:schemeClr val="bg1"/>
                </a:solidFill>
              </a:rPr>
              <a:t>Paint pictures in their hearts.</a:t>
            </a:r>
          </a:p>
          <a:p>
            <a:pPr>
              <a:buFontTx/>
              <a:buAutoNum type="alphaLcPeriod"/>
            </a:pPr>
            <a:r>
              <a:rPr lang="en-US" sz="2400" smtClean="0">
                <a:solidFill>
                  <a:schemeClr val="bg1"/>
                </a:solidFill>
              </a:rPr>
              <a:t>Know what your goal is when you speak.</a:t>
            </a:r>
          </a:p>
          <a:p>
            <a:pPr>
              <a:buFontTx/>
              <a:buAutoNum type="alphaLcPeriod"/>
            </a:pPr>
            <a:r>
              <a:rPr lang="en-US" sz="2400" smtClean="0">
                <a:solidFill>
                  <a:schemeClr val="bg1"/>
                </a:solidFill>
              </a:rPr>
              <a:t>Prepare with prayer and let God build a fire inside you.</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17</a:t>
            </a:fld>
            <a:endParaRPr lang="en-US" dirty="0">
              <a:solidFill>
                <a:srgbClr val="000000"/>
              </a:solidFill>
            </a:endParaRPr>
          </a:p>
        </p:txBody>
      </p:sp>
    </p:spTree>
    <p:extLst>
      <p:ext uri="{BB962C8B-B14F-4D97-AF65-F5344CB8AC3E}">
        <p14:creationId xmlns:p14="http://schemas.microsoft.com/office/powerpoint/2010/main" val="33421498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5332">
                                            <p:txEl>
                                              <p:pRg st="0" end="0"/>
                                            </p:txEl>
                                          </p:spTgt>
                                        </p:tgtEl>
                                        <p:attrNameLst>
                                          <p:attrName>style.visibility</p:attrName>
                                        </p:attrNameLst>
                                      </p:cBhvr>
                                      <p:to>
                                        <p:strVal val="visible"/>
                                      </p:to>
                                    </p:set>
                                    <p:anim calcmode="lin" valueType="num">
                                      <p:cBhvr additive="base">
                                        <p:cTn id="7" dur="500" fill="hold"/>
                                        <p:tgtEl>
                                          <p:spTgt spid="35533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533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55332">
                                            <p:txEl>
                                              <p:pRg st="2" end="2"/>
                                            </p:txEl>
                                          </p:spTgt>
                                        </p:tgtEl>
                                        <p:attrNameLst>
                                          <p:attrName>style.visibility</p:attrName>
                                        </p:attrNameLst>
                                      </p:cBhvr>
                                      <p:to>
                                        <p:strVal val="visible"/>
                                      </p:to>
                                    </p:set>
                                    <p:anim calcmode="lin" valueType="num">
                                      <p:cBhvr additive="base">
                                        <p:cTn id="13" dur="500" fill="hold"/>
                                        <p:tgtEl>
                                          <p:spTgt spid="35533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5533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55332">
                                            <p:txEl>
                                              <p:pRg st="3" end="3"/>
                                            </p:txEl>
                                          </p:spTgt>
                                        </p:tgtEl>
                                        <p:attrNameLst>
                                          <p:attrName>style.visibility</p:attrName>
                                        </p:attrNameLst>
                                      </p:cBhvr>
                                      <p:to>
                                        <p:strVal val="visible"/>
                                      </p:to>
                                    </p:set>
                                    <p:anim calcmode="lin" valueType="num">
                                      <p:cBhvr additive="base">
                                        <p:cTn id="19" dur="500" fill="hold"/>
                                        <p:tgtEl>
                                          <p:spTgt spid="35533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5533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5332">
                                            <p:txEl>
                                              <p:pRg st="4" end="4"/>
                                            </p:txEl>
                                          </p:spTgt>
                                        </p:tgtEl>
                                        <p:attrNameLst>
                                          <p:attrName>style.visibility</p:attrName>
                                        </p:attrNameLst>
                                      </p:cBhvr>
                                      <p:to>
                                        <p:strVal val="visible"/>
                                      </p:to>
                                    </p:set>
                                    <p:anim calcmode="lin" valueType="num">
                                      <p:cBhvr additive="base">
                                        <p:cTn id="25" dur="500" fill="hold"/>
                                        <p:tgtEl>
                                          <p:spTgt spid="35533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5533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55332">
                                            <p:txEl>
                                              <p:pRg st="5" end="5"/>
                                            </p:txEl>
                                          </p:spTgt>
                                        </p:tgtEl>
                                        <p:attrNameLst>
                                          <p:attrName>style.visibility</p:attrName>
                                        </p:attrNameLst>
                                      </p:cBhvr>
                                      <p:to>
                                        <p:strVal val="visible"/>
                                      </p:to>
                                    </p:set>
                                    <p:anim calcmode="lin" valueType="num">
                                      <p:cBhvr additive="base">
                                        <p:cTn id="31" dur="500" fill="hold"/>
                                        <p:tgtEl>
                                          <p:spTgt spid="35533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5533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55332">
                                            <p:txEl>
                                              <p:pRg st="6" end="6"/>
                                            </p:txEl>
                                          </p:spTgt>
                                        </p:tgtEl>
                                        <p:attrNameLst>
                                          <p:attrName>style.visibility</p:attrName>
                                        </p:attrNameLst>
                                      </p:cBhvr>
                                      <p:to>
                                        <p:strVal val="visible"/>
                                      </p:to>
                                    </p:set>
                                    <p:anim calcmode="lin" valueType="num">
                                      <p:cBhvr additive="base">
                                        <p:cTn id="37" dur="500" fill="hold"/>
                                        <p:tgtEl>
                                          <p:spTgt spid="35533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5533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55332">
                                            <p:txEl>
                                              <p:pRg st="7" end="7"/>
                                            </p:txEl>
                                          </p:spTgt>
                                        </p:tgtEl>
                                        <p:attrNameLst>
                                          <p:attrName>style.visibility</p:attrName>
                                        </p:attrNameLst>
                                      </p:cBhvr>
                                      <p:to>
                                        <p:strVal val="visible"/>
                                      </p:to>
                                    </p:set>
                                    <p:anim calcmode="lin" valueType="num">
                                      <p:cBhvr additive="base">
                                        <p:cTn id="43" dur="500" fill="hold"/>
                                        <p:tgtEl>
                                          <p:spTgt spid="35533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5533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533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79875"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IMPROVING YOUR COMMUNICATION SKILLS</a:t>
            </a:r>
          </a:p>
          <a:p>
            <a:pPr algn="ctr">
              <a:buFontTx/>
              <a:buNone/>
            </a:pPr>
            <a:endParaRPr lang="en-US" sz="1800" b="1" smtClean="0">
              <a:solidFill>
                <a:schemeClr val="bg1"/>
              </a:solidFill>
            </a:endParaRPr>
          </a:p>
          <a:p>
            <a:pPr>
              <a:buFontTx/>
              <a:buAutoNum type="arabicPeriod" startAt="6"/>
            </a:pPr>
            <a:r>
              <a:rPr lang="en-US" sz="1800" b="1" smtClean="0">
                <a:solidFill>
                  <a:schemeClr val="bg1"/>
                </a:solidFill>
              </a:rPr>
              <a:t>______________________(Matthew 13:51)</a:t>
            </a:r>
          </a:p>
          <a:p>
            <a:r>
              <a:rPr lang="en-US" sz="1800" smtClean="0">
                <a:solidFill>
                  <a:schemeClr val="bg1"/>
                </a:solidFill>
              </a:rPr>
              <a:t>Our lesson: It's not just what you say, but how they </a:t>
            </a:r>
            <a:r>
              <a:rPr lang="en-US" sz="1800" i="1" smtClean="0">
                <a:solidFill>
                  <a:schemeClr val="bg1"/>
                </a:solidFill>
              </a:rPr>
              <a:t>respond to it.</a:t>
            </a:r>
          </a:p>
          <a:p>
            <a:endParaRPr lang="en-US" sz="800" smtClean="0">
              <a:solidFill>
                <a:schemeClr val="bg1"/>
              </a:solidFill>
            </a:endParaRPr>
          </a:p>
          <a:p>
            <a:r>
              <a:rPr lang="en-US" sz="1600" smtClean="0">
                <a:solidFill>
                  <a:schemeClr val="bg1"/>
                </a:solidFill>
              </a:rPr>
              <a:t>After Jesus taught, He asked, “Have you understood these things?” He was probing to make sure they could apply the truth. Jesus always spoke with a goal in mind. There was something for the audience to know, something for them to feel, and something for them to do. A good message always includes all three of these ingredients. This will require us to research our audience, not just our message.</a:t>
            </a:r>
          </a:p>
          <a:p>
            <a:r>
              <a:rPr lang="en-US" sz="1600" smtClean="0">
                <a:solidFill>
                  <a:schemeClr val="bg1"/>
                </a:solidFill>
              </a:rPr>
              <a:t>The fact is:</a:t>
            </a:r>
          </a:p>
          <a:p>
            <a:pPr lvl="1"/>
            <a:r>
              <a:rPr lang="en-US" sz="1200" smtClean="0">
                <a:solidFill>
                  <a:schemeClr val="bg1"/>
                </a:solidFill>
              </a:rPr>
              <a:t>20% of most audiences will act on their own.</a:t>
            </a:r>
          </a:p>
          <a:p>
            <a:pPr lvl="1"/>
            <a:r>
              <a:rPr lang="en-US" sz="1200" smtClean="0">
                <a:solidFill>
                  <a:schemeClr val="bg1"/>
                </a:solidFill>
              </a:rPr>
              <a:t>80% of most audiences will not act on their own.</a:t>
            </a:r>
            <a:endParaRPr lang="en-US" sz="600" smtClean="0">
              <a:solidFill>
                <a:schemeClr val="bg1"/>
              </a:solidFill>
            </a:endParaRPr>
          </a:p>
        </p:txBody>
      </p:sp>
      <p:sp>
        <p:nvSpPr>
          <p:cNvPr id="4" name="TextBox 3"/>
          <p:cNvSpPr txBox="1">
            <a:spLocks noChangeArrowheads="1"/>
          </p:cNvSpPr>
          <p:nvPr/>
        </p:nvSpPr>
        <p:spPr bwMode="auto">
          <a:xfrm>
            <a:off x="1066800" y="2895600"/>
            <a:ext cx="22510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rgbClr val="FFFFCC"/>
                </a:solidFill>
              </a:rPr>
              <a:t>Share the passion</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18</a:t>
            </a:fld>
            <a:endParaRPr lang="en-US" dirty="0">
              <a:solidFill>
                <a:srgbClr val="000000"/>
              </a:solidFill>
            </a:endParaRPr>
          </a:p>
        </p:txBody>
      </p:sp>
    </p:spTree>
    <p:extLst>
      <p:ext uri="{BB962C8B-B14F-4D97-AF65-F5344CB8AC3E}">
        <p14:creationId xmlns:p14="http://schemas.microsoft.com/office/powerpoint/2010/main" val="7746726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80899" name="Content Placeholder 8"/>
          <p:cNvSpPr>
            <a:spLocks noGrp="1"/>
          </p:cNvSpPr>
          <p:nvPr>
            <p:ph idx="1"/>
          </p:nvPr>
        </p:nvSpPr>
        <p:spPr>
          <a:xfrm>
            <a:off x="685800" y="2286000"/>
            <a:ext cx="7772400" cy="3810000"/>
          </a:xfrm>
        </p:spPr>
        <p:txBody>
          <a:bodyPr/>
          <a:lstStyle/>
          <a:p>
            <a:pPr algn="ctr">
              <a:buFontTx/>
              <a:buNone/>
            </a:pPr>
            <a:r>
              <a:rPr lang="en-US" sz="2400" b="1" smtClean="0">
                <a:solidFill>
                  <a:schemeClr val="bg1"/>
                </a:solidFill>
              </a:rPr>
              <a:t>Tips on helping people to respond to truth</a:t>
            </a:r>
          </a:p>
          <a:p>
            <a:pPr algn="ctr">
              <a:buFontTx/>
              <a:buNone/>
            </a:pPr>
            <a:endParaRPr lang="en-US" sz="800" b="1" smtClean="0">
              <a:solidFill>
                <a:schemeClr val="bg1"/>
              </a:solidFill>
            </a:endParaRPr>
          </a:p>
          <a:p>
            <a:pPr>
              <a:buFontTx/>
              <a:buAutoNum type="alphaLcPeriod"/>
            </a:pPr>
            <a:r>
              <a:rPr lang="en-US" sz="2400" smtClean="0">
                <a:solidFill>
                  <a:schemeClr val="bg1"/>
                </a:solidFill>
              </a:rPr>
              <a:t>Have a clear objective for your listener to act on.</a:t>
            </a:r>
          </a:p>
          <a:p>
            <a:pPr>
              <a:buFontTx/>
              <a:buAutoNum type="alphaLcPeriod"/>
            </a:pPr>
            <a:r>
              <a:rPr lang="en-US" sz="2400" smtClean="0">
                <a:solidFill>
                  <a:schemeClr val="bg1"/>
                </a:solidFill>
              </a:rPr>
              <a:t>Reduce it to a simple phrase and write it down.</a:t>
            </a:r>
          </a:p>
          <a:p>
            <a:pPr>
              <a:buFontTx/>
              <a:buAutoNum type="alphaLcPeriod"/>
            </a:pPr>
            <a:r>
              <a:rPr lang="en-US" sz="2400" smtClean="0">
                <a:solidFill>
                  <a:schemeClr val="bg1"/>
                </a:solidFill>
              </a:rPr>
              <a:t>Use a “hook” the listener can grasp and remember.</a:t>
            </a:r>
          </a:p>
          <a:p>
            <a:pPr>
              <a:buFontTx/>
              <a:buAutoNum type="alphaLcPeriod"/>
            </a:pPr>
            <a:r>
              <a:rPr lang="en-US" sz="2400" smtClean="0">
                <a:solidFill>
                  <a:schemeClr val="bg1"/>
                </a:solidFill>
              </a:rPr>
              <a:t>Give them a point for their head and a picture for their heart.</a:t>
            </a:r>
          </a:p>
          <a:p>
            <a:pPr>
              <a:buFontTx/>
              <a:buAutoNum type="alphaLcPeriod"/>
            </a:pPr>
            <a:r>
              <a:rPr lang="en-US" sz="2400" smtClean="0">
                <a:solidFill>
                  <a:schemeClr val="bg1"/>
                </a:solidFill>
              </a:rPr>
              <a:t>Provide a vehicle for them to use to respond.</a:t>
            </a:r>
          </a:p>
          <a:p>
            <a:pPr>
              <a:buFontTx/>
              <a:buAutoNum type="alphaLcPeriod"/>
            </a:pPr>
            <a:r>
              <a:rPr lang="en-US" sz="2400" smtClean="0">
                <a:solidFill>
                  <a:schemeClr val="bg1"/>
                </a:solidFill>
              </a:rPr>
              <a:t>Ask for what you want them to do.</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19</a:t>
            </a:fld>
            <a:endParaRPr lang="en-US" dirty="0">
              <a:solidFill>
                <a:srgbClr val="000000"/>
              </a:solidFill>
            </a:endParaRPr>
          </a:p>
        </p:txBody>
      </p:sp>
    </p:spTree>
    <p:extLst>
      <p:ext uri="{BB962C8B-B14F-4D97-AF65-F5344CB8AC3E}">
        <p14:creationId xmlns:p14="http://schemas.microsoft.com/office/powerpoint/2010/main" val="7742067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Title 7"/>
          <p:cNvSpPr>
            <a:spLocks noGrp="1"/>
          </p:cNvSpPr>
          <p:nvPr>
            <p:ph type="title"/>
          </p:nvPr>
        </p:nvSpPr>
        <p:spPr/>
        <p:txBody>
          <a:bodyPr/>
          <a:lstStyle/>
          <a:p>
            <a:r>
              <a:rPr lang="en-US" sz="3200" dirty="0" smtClean="0">
                <a:solidFill>
                  <a:srgbClr val="FFFFCC"/>
                </a:solidFill>
              </a:rPr>
              <a:t>Christ the Great Communicator</a:t>
            </a:r>
            <a:r>
              <a:rPr lang="en-US" dirty="0" smtClean="0">
                <a:solidFill>
                  <a:srgbClr val="FFFFCC"/>
                </a:solidFill>
              </a:rPr>
              <a:t/>
            </a:r>
            <a:br>
              <a:rPr lang="en-US" dirty="0" smtClean="0">
                <a:solidFill>
                  <a:srgbClr val="FFFFCC"/>
                </a:solidFill>
              </a:rPr>
            </a:br>
            <a:r>
              <a:rPr lang="en-US" sz="2000" dirty="0" smtClean="0">
                <a:solidFill>
                  <a:srgbClr val="FFFFCC"/>
                </a:solidFill>
              </a:rPr>
              <a:t>Improving Your Communication Skills by Imitating the Master</a:t>
            </a:r>
            <a:endParaRPr lang="en-US" sz="3600" dirty="0" smtClean="0">
              <a:solidFill>
                <a:srgbClr val="FFFFCC"/>
              </a:solidFill>
            </a:endParaRPr>
          </a:p>
        </p:txBody>
      </p:sp>
      <p:sp>
        <p:nvSpPr>
          <p:cNvPr id="63492" name="Content Placeholder 8"/>
          <p:cNvSpPr>
            <a:spLocks noGrp="1"/>
          </p:cNvSpPr>
          <p:nvPr>
            <p:ph idx="1"/>
          </p:nvPr>
        </p:nvSpPr>
        <p:spPr>
          <a:xfrm>
            <a:off x="685800" y="2286000"/>
            <a:ext cx="7772400" cy="3810000"/>
          </a:xfrm>
        </p:spPr>
        <p:txBody>
          <a:bodyPr/>
          <a:lstStyle/>
          <a:p>
            <a:pPr algn="ctr">
              <a:buFontTx/>
              <a:buNone/>
            </a:pPr>
            <a:r>
              <a:rPr lang="en-US" sz="3600" i="1" smtClean="0">
                <a:solidFill>
                  <a:srgbClr val="FFFF99"/>
                </a:solidFill>
              </a:rPr>
              <a:t>“Death and life are in the power of the tongue, and those who love it will eat its fruit.” </a:t>
            </a:r>
          </a:p>
          <a:p>
            <a:pPr algn="ctr">
              <a:buFontTx/>
              <a:buNone/>
            </a:pPr>
            <a:r>
              <a:rPr lang="en-US" sz="1400" i="1" smtClean="0">
                <a:solidFill>
                  <a:srgbClr val="FFFF99"/>
                </a:solidFill>
              </a:rPr>
              <a:t>(Proverbs 18:21)</a:t>
            </a:r>
            <a:endParaRPr lang="en-US" smtClean="0">
              <a:solidFill>
                <a:srgbClr val="FFFF99"/>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77000" y="5257800"/>
            <a:ext cx="2343911" cy="1362739"/>
          </a:xfrm>
          <a:prstGeom prst="rect">
            <a:avLst/>
          </a:prstGeom>
        </p:spPr>
      </p:pic>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7"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a:t>
            </a:fld>
            <a:endParaRPr lang="en-US" dirty="0">
              <a:solidFill>
                <a:srgbClr val="000000"/>
              </a:solidFill>
            </a:endParaRPr>
          </a:p>
        </p:txBody>
      </p:sp>
    </p:spTree>
    <p:extLst>
      <p:ext uri="{BB962C8B-B14F-4D97-AF65-F5344CB8AC3E}">
        <p14:creationId xmlns:p14="http://schemas.microsoft.com/office/powerpoint/2010/main" val="2353912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355332" name="Content Placeholder 8"/>
          <p:cNvSpPr>
            <a:spLocks noGrp="1"/>
          </p:cNvSpPr>
          <p:nvPr>
            <p:ph idx="1"/>
          </p:nvPr>
        </p:nvSpPr>
        <p:spPr>
          <a:xfrm>
            <a:off x="685800" y="2286000"/>
            <a:ext cx="7772400" cy="3810000"/>
          </a:xfrm>
        </p:spPr>
        <p:txBody>
          <a:bodyPr/>
          <a:lstStyle/>
          <a:p>
            <a:pPr algn="ctr">
              <a:buFontTx/>
              <a:buNone/>
            </a:pPr>
            <a:r>
              <a:rPr lang="en-US" sz="2400" b="1" smtClean="0">
                <a:solidFill>
                  <a:schemeClr val="bg1"/>
                </a:solidFill>
              </a:rPr>
              <a:t>Steps to Reduce Your Anxiety as a Communicator</a:t>
            </a:r>
          </a:p>
          <a:p>
            <a:pPr algn="ctr">
              <a:buFontTx/>
              <a:buNone/>
            </a:pPr>
            <a:endParaRPr lang="en-US" sz="800" b="1" smtClean="0">
              <a:solidFill>
                <a:schemeClr val="bg1"/>
              </a:solidFill>
            </a:endParaRPr>
          </a:p>
          <a:p>
            <a:pPr>
              <a:buFontTx/>
              <a:buAutoNum type="arabicPeriod"/>
            </a:pPr>
            <a:r>
              <a:rPr lang="en-US" sz="2000" smtClean="0">
                <a:solidFill>
                  <a:schemeClr val="bg1"/>
                </a:solidFill>
              </a:rPr>
              <a:t>Prepare extensively. (The more ready you are, the more relaxed you'll be.)</a:t>
            </a:r>
          </a:p>
          <a:p>
            <a:pPr>
              <a:buFontTx/>
              <a:buAutoNum type="arabicPeriod"/>
            </a:pPr>
            <a:r>
              <a:rPr lang="en-US" sz="2000" smtClean="0">
                <a:solidFill>
                  <a:schemeClr val="bg1"/>
                </a:solidFill>
              </a:rPr>
              <a:t>Memorize your first burst. (Know your first three sentences or opening story.)</a:t>
            </a:r>
          </a:p>
          <a:p>
            <a:pPr>
              <a:buFontTx/>
              <a:buAutoNum type="arabicPeriod"/>
            </a:pPr>
            <a:r>
              <a:rPr lang="en-US" sz="2000" smtClean="0">
                <a:solidFill>
                  <a:schemeClr val="bg1"/>
                </a:solidFill>
              </a:rPr>
              <a:t>Speak to friendly eyes. (To get comfortable, focus on faces that are interested.)</a:t>
            </a:r>
          </a:p>
          <a:p>
            <a:pPr>
              <a:buFontTx/>
              <a:buAutoNum type="arabicPeriod"/>
            </a:pPr>
            <a:r>
              <a:rPr lang="en-US" sz="2000" smtClean="0">
                <a:solidFill>
                  <a:schemeClr val="bg1"/>
                </a:solidFill>
              </a:rPr>
              <a:t>Dress comfortably for the audience. (If you don't, you may get preoccupied.)</a:t>
            </a:r>
          </a:p>
          <a:p>
            <a:pPr>
              <a:buFontTx/>
              <a:buAutoNum type="arabicPeriod"/>
            </a:pPr>
            <a:r>
              <a:rPr lang="en-US" sz="2000" smtClean="0">
                <a:solidFill>
                  <a:schemeClr val="bg1"/>
                </a:solidFill>
              </a:rPr>
              <a:t>Take deep breaths before you begin. (This keeps you from nervously rushing.)</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20</a:t>
            </a:fld>
            <a:endParaRPr lang="en-US" dirty="0">
              <a:solidFill>
                <a:srgbClr val="000000"/>
              </a:solidFill>
            </a:endParaRPr>
          </a:p>
        </p:txBody>
      </p:sp>
    </p:spTree>
    <p:extLst>
      <p:ext uri="{BB962C8B-B14F-4D97-AF65-F5344CB8AC3E}">
        <p14:creationId xmlns:p14="http://schemas.microsoft.com/office/powerpoint/2010/main" val="11290505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5332">
                                            <p:txEl>
                                              <p:pRg st="0" end="0"/>
                                            </p:txEl>
                                          </p:spTgt>
                                        </p:tgtEl>
                                        <p:attrNameLst>
                                          <p:attrName>style.visibility</p:attrName>
                                        </p:attrNameLst>
                                      </p:cBhvr>
                                      <p:to>
                                        <p:strVal val="visible"/>
                                      </p:to>
                                    </p:set>
                                    <p:anim calcmode="lin" valueType="num">
                                      <p:cBhvr additive="base">
                                        <p:cTn id="7" dur="500" fill="hold"/>
                                        <p:tgtEl>
                                          <p:spTgt spid="35533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533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55332">
                                            <p:txEl>
                                              <p:pRg st="2" end="2"/>
                                            </p:txEl>
                                          </p:spTgt>
                                        </p:tgtEl>
                                        <p:attrNameLst>
                                          <p:attrName>style.visibility</p:attrName>
                                        </p:attrNameLst>
                                      </p:cBhvr>
                                      <p:to>
                                        <p:strVal val="visible"/>
                                      </p:to>
                                    </p:set>
                                    <p:anim calcmode="lin" valueType="num">
                                      <p:cBhvr additive="base">
                                        <p:cTn id="13" dur="500" fill="hold"/>
                                        <p:tgtEl>
                                          <p:spTgt spid="35533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5533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55332">
                                            <p:txEl>
                                              <p:pRg st="3" end="3"/>
                                            </p:txEl>
                                          </p:spTgt>
                                        </p:tgtEl>
                                        <p:attrNameLst>
                                          <p:attrName>style.visibility</p:attrName>
                                        </p:attrNameLst>
                                      </p:cBhvr>
                                      <p:to>
                                        <p:strVal val="visible"/>
                                      </p:to>
                                    </p:set>
                                    <p:anim calcmode="lin" valueType="num">
                                      <p:cBhvr additive="base">
                                        <p:cTn id="19" dur="500" fill="hold"/>
                                        <p:tgtEl>
                                          <p:spTgt spid="35533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5533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5332">
                                            <p:txEl>
                                              <p:pRg st="4" end="4"/>
                                            </p:txEl>
                                          </p:spTgt>
                                        </p:tgtEl>
                                        <p:attrNameLst>
                                          <p:attrName>style.visibility</p:attrName>
                                        </p:attrNameLst>
                                      </p:cBhvr>
                                      <p:to>
                                        <p:strVal val="visible"/>
                                      </p:to>
                                    </p:set>
                                    <p:anim calcmode="lin" valueType="num">
                                      <p:cBhvr additive="base">
                                        <p:cTn id="25" dur="500" fill="hold"/>
                                        <p:tgtEl>
                                          <p:spTgt spid="35533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5533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55332">
                                            <p:txEl>
                                              <p:pRg st="5" end="5"/>
                                            </p:txEl>
                                          </p:spTgt>
                                        </p:tgtEl>
                                        <p:attrNameLst>
                                          <p:attrName>style.visibility</p:attrName>
                                        </p:attrNameLst>
                                      </p:cBhvr>
                                      <p:to>
                                        <p:strVal val="visible"/>
                                      </p:to>
                                    </p:set>
                                    <p:anim calcmode="lin" valueType="num">
                                      <p:cBhvr additive="base">
                                        <p:cTn id="31" dur="500" fill="hold"/>
                                        <p:tgtEl>
                                          <p:spTgt spid="35533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5533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55332">
                                            <p:txEl>
                                              <p:pRg st="6" end="6"/>
                                            </p:txEl>
                                          </p:spTgt>
                                        </p:tgtEl>
                                        <p:attrNameLst>
                                          <p:attrName>style.visibility</p:attrName>
                                        </p:attrNameLst>
                                      </p:cBhvr>
                                      <p:to>
                                        <p:strVal val="visible"/>
                                      </p:to>
                                    </p:set>
                                    <p:anim calcmode="lin" valueType="num">
                                      <p:cBhvr additive="base">
                                        <p:cTn id="37" dur="500" fill="hold"/>
                                        <p:tgtEl>
                                          <p:spTgt spid="35533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5533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5332"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5" name="Content Placeholder 4"/>
          <p:cNvSpPr>
            <a:spLocks noGrp="1"/>
          </p:cNvSpPr>
          <p:nvPr>
            <p:ph sz="half" idx="2"/>
          </p:nvPr>
        </p:nvSpPr>
        <p:spPr/>
        <p:txBody>
          <a:bodyPr/>
          <a:lstStyle/>
          <a:p>
            <a:pPr>
              <a:buFontTx/>
              <a:buNone/>
            </a:pPr>
            <a:r>
              <a:rPr lang="en-US" sz="2400" smtClean="0">
                <a:solidFill>
                  <a:schemeClr val="bg1"/>
                </a:solidFill>
              </a:rPr>
              <a:t>You must:</a:t>
            </a:r>
          </a:p>
          <a:p>
            <a:pPr>
              <a:buFontTx/>
              <a:buAutoNum type="alphaLcPeriod"/>
            </a:pPr>
            <a:r>
              <a:rPr lang="en-US" sz="2400" smtClean="0">
                <a:solidFill>
                  <a:schemeClr val="bg1"/>
                </a:solidFill>
              </a:rPr>
              <a:t>Believe in your God.</a:t>
            </a:r>
          </a:p>
          <a:p>
            <a:pPr>
              <a:buFontTx/>
              <a:buAutoNum type="alphaLcPeriod"/>
            </a:pPr>
            <a:r>
              <a:rPr lang="en-US" sz="2400" smtClean="0">
                <a:solidFill>
                  <a:schemeClr val="bg1"/>
                </a:solidFill>
              </a:rPr>
              <a:t>Believe in your message.</a:t>
            </a:r>
          </a:p>
          <a:p>
            <a:pPr>
              <a:buFontTx/>
              <a:buAutoNum type="alphaLcPeriod"/>
            </a:pPr>
            <a:r>
              <a:rPr lang="en-US" sz="2400" smtClean="0">
                <a:solidFill>
                  <a:schemeClr val="bg1"/>
                </a:solidFill>
              </a:rPr>
              <a:t>Believe in yourself.</a:t>
            </a:r>
          </a:p>
          <a:p>
            <a:pPr>
              <a:buFontTx/>
              <a:buAutoNum type="alphaLcPeriod"/>
            </a:pPr>
            <a:r>
              <a:rPr lang="en-US" sz="2400" smtClean="0">
                <a:solidFill>
                  <a:schemeClr val="bg1"/>
                </a:solidFill>
              </a:rPr>
              <a:t>Believe in your audience.</a:t>
            </a:r>
          </a:p>
        </p:txBody>
      </p:sp>
      <p:pic>
        <p:nvPicPr>
          <p:cNvPr id="82948" name="Picture 6" descr="http://www.coastmasters.org/images/speaking.JPG"/>
          <p:cNvPicPr>
            <a:picLocks noChangeAspect="1" noChangeArrowheads="1"/>
          </p:cNvPicPr>
          <p:nvPr/>
        </p:nvPicPr>
        <p:blipFill>
          <a:blip r:embed="rId3">
            <a:extLst>
              <a:ext uri="{28A0092B-C50C-407E-A947-70E740481C1C}">
                <a14:useLocalDpi xmlns:a14="http://schemas.microsoft.com/office/drawing/2010/main" val="0"/>
              </a:ext>
            </a:extLst>
          </a:blip>
          <a:srcRect t="5508"/>
          <a:stretch>
            <a:fillRect/>
          </a:stretch>
        </p:blipFill>
        <p:spPr bwMode="auto">
          <a:xfrm>
            <a:off x="304800" y="2286000"/>
            <a:ext cx="3886200" cy="261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7"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21</a:t>
            </a:fld>
            <a:endParaRPr lang="en-US" dirty="0">
              <a:solidFill>
                <a:srgbClr val="000000"/>
              </a:solidFill>
            </a:endParaRPr>
          </a:p>
        </p:txBody>
      </p:sp>
    </p:spTree>
    <p:extLst>
      <p:ext uri="{BB962C8B-B14F-4D97-AF65-F5344CB8AC3E}">
        <p14:creationId xmlns:p14="http://schemas.microsoft.com/office/powerpoint/2010/main" val="29229040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83971" name="Content Placeholder 8"/>
          <p:cNvSpPr>
            <a:spLocks noGrp="1"/>
          </p:cNvSpPr>
          <p:nvPr>
            <p:ph idx="1"/>
          </p:nvPr>
        </p:nvSpPr>
        <p:spPr>
          <a:xfrm>
            <a:off x="685800" y="2286000"/>
            <a:ext cx="7772400" cy="3810000"/>
          </a:xfrm>
        </p:spPr>
        <p:txBody>
          <a:bodyPr/>
          <a:lstStyle/>
          <a:p>
            <a:r>
              <a:rPr lang="en-US" sz="2800" b="1" smtClean="0">
                <a:solidFill>
                  <a:schemeClr val="bg1"/>
                </a:solidFill>
              </a:rPr>
              <a:t>Question: </a:t>
            </a:r>
          </a:p>
          <a:p>
            <a:r>
              <a:rPr lang="en-US" sz="2800" smtClean="0">
                <a:solidFill>
                  <a:schemeClr val="bg1"/>
                </a:solidFill>
              </a:rPr>
              <a:t>What is it you desire your listeners to do when you speak to them?</a:t>
            </a:r>
          </a:p>
          <a:p>
            <a:endParaRPr lang="en-US" sz="2800" smtClean="0">
              <a:solidFill>
                <a:schemeClr val="bg1"/>
              </a:solidFill>
            </a:endParaRPr>
          </a:p>
          <a:p>
            <a:endParaRPr lang="en-US" sz="1200" b="1" smtClean="0">
              <a:solidFill>
                <a:schemeClr val="bg1"/>
              </a:solidFill>
            </a:endParaRPr>
          </a:p>
          <a:p>
            <a:r>
              <a:rPr lang="en-US" sz="2800" b="1" smtClean="0">
                <a:solidFill>
                  <a:schemeClr val="bg1"/>
                </a:solidFill>
              </a:rPr>
              <a:t>Question: </a:t>
            </a:r>
          </a:p>
          <a:p>
            <a:r>
              <a:rPr lang="en-US" sz="2800" smtClean="0">
                <a:solidFill>
                  <a:schemeClr val="bg1"/>
                </a:solidFill>
              </a:rPr>
              <a:t>How can you best encourage them to take that step of obedience?</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22</a:t>
            </a:fld>
            <a:endParaRPr lang="en-US" dirty="0">
              <a:solidFill>
                <a:srgbClr val="000000"/>
              </a:solidFill>
            </a:endParaRPr>
          </a:p>
        </p:txBody>
      </p:sp>
    </p:spTree>
    <p:extLst>
      <p:ext uri="{BB962C8B-B14F-4D97-AF65-F5344CB8AC3E}">
        <p14:creationId xmlns:p14="http://schemas.microsoft.com/office/powerpoint/2010/main" val="31917808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84995" name="Content Placeholder 8"/>
          <p:cNvSpPr>
            <a:spLocks noGrp="1"/>
          </p:cNvSpPr>
          <p:nvPr>
            <p:ph idx="1"/>
          </p:nvPr>
        </p:nvSpPr>
        <p:spPr>
          <a:xfrm>
            <a:off x="685800" y="2286000"/>
            <a:ext cx="7772400" cy="3810000"/>
          </a:xfrm>
        </p:spPr>
        <p:txBody>
          <a:bodyPr/>
          <a:lstStyle/>
          <a:p>
            <a:pPr algn="ctr">
              <a:buFontTx/>
              <a:buNone/>
            </a:pPr>
            <a:r>
              <a:rPr lang="en-US" sz="2400" b="1" smtClean="0">
                <a:solidFill>
                  <a:schemeClr val="bg1"/>
                </a:solidFill>
              </a:rPr>
              <a:t>Steps to Reduce Your Anxiety as a Communicator</a:t>
            </a:r>
          </a:p>
          <a:p>
            <a:pPr algn="ctr">
              <a:buFontTx/>
              <a:buNone/>
            </a:pPr>
            <a:endParaRPr lang="en-US" sz="800" b="1" smtClean="0">
              <a:solidFill>
                <a:schemeClr val="bg1"/>
              </a:solidFill>
            </a:endParaRPr>
          </a:p>
          <a:p>
            <a:pPr>
              <a:buFontTx/>
              <a:buAutoNum type="arabicPeriod" startAt="6"/>
            </a:pPr>
            <a:r>
              <a:rPr lang="en-US" sz="2000" smtClean="0">
                <a:solidFill>
                  <a:schemeClr val="bg1"/>
                </a:solidFill>
              </a:rPr>
              <a:t>Visualize yourself being effective. (See God using you to impact your audience.)</a:t>
            </a:r>
          </a:p>
          <a:p>
            <a:pPr>
              <a:buFontTx/>
              <a:buAutoNum type="arabicPeriod" startAt="6"/>
            </a:pPr>
            <a:r>
              <a:rPr lang="en-US" sz="2000" smtClean="0">
                <a:solidFill>
                  <a:schemeClr val="bg1"/>
                </a:solidFill>
              </a:rPr>
              <a:t>State your goal to yourself before you begin. (Be clear on what your target is.)</a:t>
            </a:r>
          </a:p>
          <a:p>
            <a:pPr>
              <a:buFontTx/>
              <a:buAutoNum type="arabicPeriod" startAt="6"/>
            </a:pPr>
            <a:r>
              <a:rPr lang="en-US" sz="2000" smtClean="0">
                <a:solidFill>
                  <a:schemeClr val="bg1"/>
                </a:solidFill>
              </a:rPr>
              <a:t>Use visual aids. (This can make the message memorable and keep the attention off you.)</a:t>
            </a:r>
          </a:p>
          <a:p>
            <a:pPr>
              <a:buFontTx/>
              <a:buAutoNum type="arabicPeriod" startAt="6"/>
            </a:pPr>
            <a:r>
              <a:rPr lang="en-US" sz="2000" smtClean="0">
                <a:solidFill>
                  <a:schemeClr val="bg1"/>
                </a:solidFill>
              </a:rPr>
              <a:t>Come to the meeting room early. (Arrive fifteen minutes early to remove surprises.)</a:t>
            </a:r>
          </a:p>
          <a:p>
            <a:pPr>
              <a:buFontTx/>
              <a:buAutoNum type="arabicPeriod" startAt="6"/>
            </a:pPr>
            <a:r>
              <a:rPr lang="en-US" sz="2000" smtClean="0">
                <a:solidFill>
                  <a:schemeClr val="bg1"/>
                </a:solidFill>
              </a:rPr>
              <a:t>Pray, pray, pray! (Lean on God to communicate His vision through you.)</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23</a:t>
            </a:fld>
            <a:endParaRPr lang="en-US" dirty="0">
              <a:solidFill>
                <a:srgbClr val="000000"/>
              </a:solidFill>
            </a:endParaRPr>
          </a:p>
        </p:txBody>
      </p:sp>
    </p:spTree>
    <p:extLst>
      <p:ext uri="{BB962C8B-B14F-4D97-AF65-F5344CB8AC3E}">
        <p14:creationId xmlns:p14="http://schemas.microsoft.com/office/powerpoint/2010/main" val="36972739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86019" name="Content Placeholder 8"/>
          <p:cNvSpPr>
            <a:spLocks noGrp="1"/>
          </p:cNvSpPr>
          <p:nvPr>
            <p:ph idx="1"/>
          </p:nvPr>
        </p:nvSpPr>
        <p:spPr>
          <a:xfrm>
            <a:off x="685800" y="2286000"/>
            <a:ext cx="7772400" cy="3810000"/>
          </a:xfrm>
        </p:spPr>
        <p:txBody>
          <a:bodyPr/>
          <a:lstStyle/>
          <a:p>
            <a:pPr algn="ctr">
              <a:buFontTx/>
              <a:buNone/>
            </a:pPr>
            <a:r>
              <a:rPr lang="en-US" sz="2800" i="1" smtClean="0">
                <a:solidFill>
                  <a:srgbClr val="FFFF99"/>
                </a:solidFill>
              </a:rPr>
              <a:t>“Be anxious for nothing, but in everything, through prayer and supplication, with thanksgiving, make your requests known to God. And the peace of God, which passes all understanding shall keep your hearts and minds in Christ Jesus.” (Philippians 4:6-7)</a:t>
            </a:r>
            <a:endParaRPr lang="en-US" sz="2800" smtClean="0">
              <a:solidFill>
                <a:srgbClr val="FFFF99"/>
              </a:solidFill>
            </a:endParaRP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24</a:t>
            </a:fld>
            <a:endParaRPr lang="en-US" dirty="0">
              <a:solidFill>
                <a:srgbClr val="000000"/>
              </a:solidFill>
            </a:endParaRPr>
          </a:p>
        </p:txBody>
      </p:sp>
    </p:spTree>
    <p:extLst>
      <p:ext uri="{BB962C8B-B14F-4D97-AF65-F5344CB8AC3E}">
        <p14:creationId xmlns:p14="http://schemas.microsoft.com/office/powerpoint/2010/main" val="38417870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87043" name="Content Placeholder 8"/>
          <p:cNvSpPr>
            <a:spLocks noGrp="1"/>
          </p:cNvSpPr>
          <p:nvPr>
            <p:ph idx="1"/>
          </p:nvPr>
        </p:nvSpPr>
        <p:spPr>
          <a:xfrm>
            <a:off x="685800" y="2286000"/>
            <a:ext cx="7772400" cy="3810000"/>
          </a:xfrm>
        </p:spPr>
        <p:txBody>
          <a:bodyPr/>
          <a:lstStyle/>
          <a:p>
            <a:pPr>
              <a:buFontTx/>
              <a:buNone/>
            </a:pPr>
            <a:r>
              <a:rPr lang="en-US" sz="2000" b="1" i="1" smtClean="0">
                <a:solidFill>
                  <a:schemeClr val="bg1"/>
                </a:solidFill>
              </a:rPr>
              <a:t>ASSESSMENT: </a:t>
            </a:r>
            <a:r>
              <a:rPr lang="en-US" sz="2000" i="1" smtClean="0">
                <a:solidFill>
                  <a:schemeClr val="bg1"/>
                </a:solidFill>
              </a:rPr>
              <a:t>Jesus demonstrated six principles of  communication. Which of these six do you already effectively practice? On which do you need to improve?</a:t>
            </a:r>
          </a:p>
          <a:p>
            <a:pPr>
              <a:buFontTx/>
              <a:buNone/>
            </a:pPr>
            <a:endParaRPr lang="en-US" sz="2000" i="1" smtClean="0">
              <a:solidFill>
                <a:schemeClr val="bg1"/>
              </a:solidFill>
            </a:endParaRPr>
          </a:p>
          <a:p>
            <a:pPr>
              <a:buFontTx/>
              <a:buNone/>
            </a:pPr>
            <a:r>
              <a:rPr lang="en-US" sz="2000" b="1" i="1" smtClean="0">
                <a:solidFill>
                  <a:schemeClr val="bg1"/>
                </a:solidFill>
              </a:rPr>
              <a:t>APPLICATION: </a:t>
            </a:r>
            <a:r>
              <a:rPr lang="en-US" sz="2000" i="1" smtClean="0">
                <a:solidFill>
                  <a:schemeClr val="bg1"/>
                </a:solidFill>
              </a:rPr>
              <a:t>What action will you take to become a better communicator? How will you communicate differently this week when you speak to people?</a:t>
            </a:r>
          </a:p>
          <a:p>
            <a:pPr>
              <a:buFontTx/>
              <a:buNone/>
            </a:pPr>
            <a:endParaRPr lang="en-US" sz="2000" i="1" smtClean="0">
              <a:solidFill>
                <a:srgbClr val="FFFF99"/>
              </a:solidFill>
            </a:endParaRPr>
          </a:p>
          <a:p>
            <a:pPr>
              <a:buFontTx/>
              <a:buNone/>
            </a:pPr>
            <a:r>
              <a:rPr lang="en-US" sz="2000" i="1" smtClean="0">
                <a:solidFill>
                  <a:srgbClr val="FFFF99"/>
                </a:solidFill>
              </a:rPr>
              <a:t>“The words of the wise are like goads, and the words of scholars are like well-driven nails, given by One Shepherd.” (Ecclesiastes 12:11)</a:t>
            </a:r>
            <a:endParaRPr lang="en-US" sz="2000" smtClean="0">
              <a:solidFill>
                <a:srgbClr val="FFFF99"/>
              </a:solidFill>
            </a:endParaRP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25</a:t>
            </a:fld>
            <a:endParaRPr lang="en-US" dirty="0">
              <a:solidFill>
                <a:srgbClr val="000000"/>
              </a:solidFill>
            </a:endParaRPr>
          </a:p>
        </p:txBody>
      </p:sp>
    </p:spTree>
    <p:extLst>
      <p:ext uri="{BB962C8B-B14F-4D97-AF65-F5344CB8AC3E}">
        <p14:creationId xmlns:p14="http://schemas.microsoft.com/office/powerpoint/2010/main" val="30932961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88068" name="Content Placeholder 8"/>
          <p:cNvSpPr>
            <a:spLocks noGrp="1"/>
          </p:cNvSpPr>
          <p:nvPr>
            <p:ph idx="1"/>
          </p:nvPr>
        </p:nvSpPr>
        <p:spPr>
          <a:xfrm>
            <a:off x="685800" y="2286000"/>
            <a:ext cx="7772400" cy="3810000"/>
          </a:xfrm>
        </p:spPr>
        <p:txBody>
          <a:bodyPr/>
          <a:lstStyle/>
          <a:p>
            <a:pPr algn="ctr">
              <a:buFontTx/>
              <a:buNone/>
            </a:pPr>
            <a:r>
              <a:rPr lang="en-US" sz="3600" i="1" smtClean="0">
                <a:solidFill>
                  <a:srgbClr val="FFFF99"/>
                </a:solidFill>
              </a:rPr>
              <a:t>“Death and life are in the power of the tongue, and those who love it will eat its fruit.” </a:t>
            </a:r>
          </a:p>
          <a:p>
            <a:pPr algn="ctr">
              <a:buFontTx/>
              <a:buNone/>
            </a:pPr>
            <a:r>
              <a:rPr lang="en-US" sz="1400" i="1" smtClean="0">
                <a:solidFill>
                  <a:srgbClr val="FFFF99"/>
                </a:solidFill>
              </a:rPr>
              <a:t>(Proverbs 18:21)</a:t>
            </a:r>
          </a:p>
          <a:p>
            <a:pPr algn="ctr">
              <a:buFontTx/>
              <a:buNone/>
            </a:pPr>
            <a:endParaRPr lang="en-US" sz="1400" i="1" smtClean="0">
              <a:solidFill>
                <a:srgbClr val="FFFF99"/>
              </a:solidFill>
            </a:endParaRPr>
          </a:p>
          <a:p>
            <a:pPr algn="ctr">
              <a:buFontTx/>
              <a:buNone/>
            </a:pPr>
            <a:r>
              <a:rPr lang="en-US" sz="1400" i="1" smtClean="0">
                <a:solidFill>
                  <a:srgbClr val="FFFF99"/>
                </a:solidFill>
              </a:rPr>
              <a:t>Next Session: Leading When Times Are Tough</a:t>
            </a:r>
            <a:endParaRPr lang="en-US" smtClean="0">
              <a:solidFill>
                <a:srgbClr val="FFFF99"/>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77000" y="5257800"/>
            <a:ext cx="2343911" cy="1362739"/>
          </a:xfrm>
          <a:prstGeom prst="rect">
            <a:avLst/>
          </a:prstGeom>
        </p:spPr>
      </p:pic>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7"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26</a:t>
            </a:fld>
            <a:endParaRPr lang="en-US" dirty="0">
              <a:solidFill>
                <a:srgbClr val="000000"/>
              </a:solidFill>
            </a:endParaRPr>
          </a:p>
        </p:txBody>
      </p:sp>
    </p:spTree>
    <p:extLst>
      <p:ext uri="{BB962C8B-B14F-4D97-AF65-F5344CB8AC3E}">
        <p14:creationId xmlns:p14="http://schemas.microsoft.com/office/powerpoint/2010/main" val="23883490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0400" y="2286000"/>
            <a:ext cx="7772400" cy="4114800"/>
          </a:xfrm>
        </p:spPr>
        <p:txBody>
          <a:bodyPr/>
          <a:lstStyle/>
          <a:p>
            <a:pPr marL="0" lvl="0" indent="0" algn="ctr" eaLnBrk="1" hangingPunct="1">
              <a:spcBef>
                <a:spcPct val="0"/>
              </a:spcBef>
              <a:buNone/>
              <a:defRPr/>
            </a:pP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For more information about this course and other training resources:</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Contact</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Global Teen Challenge at</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GTC@Globaltc.org</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Or visit our training website at</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iTeenChallenge.org </a:t>
            </a:r>
          </a:p>
          <a:p>
            <a:endParaRPr lang="en-US" dirty="0"/>
          </a:p>
        </p:txBody>
      </p:sp>
      <p:sp>
        <p:nvSpPr>
          <p:cNvPr id="5" name="Slide Number Placeholder 4"/>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27</a:t>
            </a:fld>
            <a:endParaRPr lang="en-US" dirty="0">
              <a:solidFill>
                <a:srgbClr val="000000"/>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7951" y="381000"/>
            <a:ext cx="3657298" cy="2035896"/>
          </a:xfrm>
          <a:prstGeom prst="rect">
            <a:avLst/>
          </a:prstGeom>
        </p:spPr>
      </p:pic>
      <p:sp>
        <p:nvSpPr>
          <p:cNvPr id="10"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Tree>
    <p:extLst>
      <p:ext uri="{BB962C8B-B14F-4D97-AF65-F5344CB8AC3E}">
        <p14:creationId xmlns:p14="http://schemas.microsoft.com/office/powerpoint/2010/main" val="17178197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64515" name="Content Placeholder 8"/>
          <p:cNvSpPr>
            <a:spLocks noGrp="1"/>
          </p:cNvSpPr>
          <p:nvPr>
            <p:ph idx="1"/>
          </p:nvPr>
        </p:nvSpPr>
        <p:spPr>
          <a:xfrm>
            <a:off x="685800" y="2286000"/>
            <a:ext cx="7772400" cy="3810000"/>
          </a:xfrm>
        </p:spPr>
        <p:txBody>
          <a:bodyPr/>
          <a:lstStyle/>
          <a:p>
            <a:r>
              <a:rPr lang="en-US" sz="2000" smtClean="0">
                <a:solidFill>
                  <a:schemeClr val="bg1"/>
                </a:solidFill>
              </a:rPr>
              <a:t>The success of your leadership, your marriage and your relationships with others depends a great deal on your ability to communicate. </a:t>
            </a:r>
          </a:p>
          <a:p>
            <a:r>
              <a:rPr lang="en-US" sz="2000" smtClean="0">
                <a:solidFill>
                  <a:schemeClr val="bg1"/>
                </a:solidFill>
              </a:rPr>
              <a:t>Many of the best thinkers are not leaders.Why? They cannot communicate.</a:t>
            </a:r>
          </a:p>
          <a:p>
            <a:r>
              <a:rPr lang="en-US" sz="2000" smtClean="0">
                <a:solidFill>
                  <a:schemeClr val="bg1"/>
                </a:solidFill>
              </a:rPr>
              <a:t>Your leadership rests on your ability to connect with people, share your ideas and vision, and motivate them to partner with you. One former world leader said, “If I could start all over again, I would go back to school and learn to communicate.”</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3</a:t>
            </a:fld>
            <a:endParaRPr lang="en-US" dirty="0">
              <a:solidFill>
                <a:srgbClr val="000000"/>
              </a:solidFill>
            </a:endParaRPr>
          </a:p>
        </p:txBody>
      </p:sp>
    </p:spTree>
    <p:extLst>
      <p:ext uri="{BB962C8B-B14F-4D97-AF65-F5344CB8AC3E}">
        <p14:creationId xmlns:p14="http://schemas.microsoft.com/office/powerpoint/2010/main" val="12336227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65539" name="Content Placeholder 3"/>
          <p:cNvSpPr>
            <a:spLocks noGrp="1"/>
          </p:cNvSpPr>
          <p:nvPr>
            <p:ph sz="half" idx="1"/>
          </p:nvPr>
        </p:nvSpPr>
        <p:spPr/>
        <p:txBody>
          <a:bodyPr/>
          <a:lstStyle/>
          <a:p>
            <a:pPr>
              <a:buFontTx/>
              <a:buNone/>
            </a:pPr>
            <a:r>
              <a:rPr lang="en-US" sz="2000" b="1" smtClean="0">
                <a:solidFill>
                  <a:schemeClr val="bg1"/>
                </a:solidFill>
              </a:rPr>
              <a:t>Matthew 13</a:t>
            </a:r>
          </a:p>
          <a:p>
            <a:r>
              <a:rPr lang="en-US" sz="2000" smtClean="0">
                <a:solidFill>
                  <a:schemeClr val="bg1"/>
                </a:solidFill>
              </a:rPr>
              <a:t>Jesus is the greatest communicator who ever walked the earth. In John 1, He is called “the Word.” In Matthew 13 we see an example of His effective style. Christ, the Great Communicator, teaches us how to relate truth to our people today.</a:t>
            </a:r>
          </a:p>
        </p:txBody>
      </p:sp>
      <p:pic>
        <p:nvPicPr>
          <p:cNvPr id="65540" name="Picture 6" descr="http://t0.gstatic.com/images?q=tbn:ANd9GcRiMeGJMmdMR_NTZu1B8rHBuWaBrdcbKeX-lnyfDABERalLiib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2362200"/>
            <a:ext cx="2362200" cy="291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4</a:t>
            </a:fld>
            <a:endParaRPr lang="en-US" dirty="0">
              <a:solidFill>
                <a:srgbClr val="000000"/>
              </a:solidFill>
            </a:endParaRPr>
          </a:p>
        </p:txBody>
      </p:sp>
    </p:spTree>
    <p:extLst>
      <p:ext uri="{BB962C8B-B14F-4D97-AF65-F5344CB8AC3E}">
        <p14:creationId xmlns:p14="http://schemas.microsoft.com/office/powerpoint/2010/main" val="40916557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66563"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IMPROVING YOUR COMMUNICATION SKILLS</a:t>
            </a:r>
          </a:p>
          <a:p>
            <a:pPr algn="ctr">
              <a:buFontTx/>
              <a:buNone/>
            </a:pPr>
            <a:endParaRPr lang="en-US" sz="1800" b="1" smtClean="0">
              <a:solidFill>
                <a:schemeClr val="bg1"/>
              </a:solidFill>
            </a:endParaRPr>
          </a:p>
          <a:p>
            <a:pPr>
              <a:buFontTx/>
              <a:buAutoNum type="arabicPeriod"/>
            </a:pPr>
            <a:r>
              <a:rPr lang="en-US" sz="1800" b="1" smtClean="0">
                <a:solidFill>
                  <a:schemeClr val="bg1"/>
                </a:solidFill>
              </a:rPr>
              <a:t>______________________(Matthew 13:3, 10-13)</a:t>
            </a:r>
          </a:p>
          <a:p>
            <a:r>
              <a:rPr lang="en-US" sz="1800" smtClean="0">
                <a:solidFill>
                  <a:schemeClr val="bg1"/>
                </a:solidFill>
              </a:rPr>
              <a:t>Our lesson: It's not just what you say, but </a:t>
            </a:r>
            <a:r>
              <a:rPr lang="en-US" sz="1800" i="1" smtClean="0">
                <a:solidFill>
                  <a:schemeClr val="bg1"/>
                </a:solidFill>
              </a:rPr>
              <a:t>how you say it.</a:t>
            </a:r>
          </a:p>
          <a:p>
            <a:endParaRPr lang="en-US" sz="800" smtClean="0">
              <a:solidFill>
                <a:schemeClr val="bg1"/>
              </a:solidFill>
            </a:endParaRPr>
          </a:p>
          <a:p>
            <a:r>
              <a:rPr lang="en-US" sz="1600" smtClean="0">
                <a:solidFill>
                  <a:schemeClr val="bg1"/>
                </a:solidFill>
              </a:rPr>
              <a:t>Jesus shared most of His message through stories. He shared seven of them in this chapter. He used the power of simple, familiar narratives. The educator takes something simple and makes it complicated.The communicator takes something complicated and makes it simple. He gave them a point for their head and a picture for their heart.</a:t>
            </a:r>
          </a:p>
          <a:p>
            <a:r>
              <a:rPr lang="en-US" sz="1600" smtClean="0">
                <a:solidFill>
                  <a:schemeClr val="bg1"/>
                </a:solidFill>
              </a:rPr>
              <a:t>Jesus' rules of communication:</a:t>
            </a:r>
          </a:p>
          <a:p>
            <a:pPr lvl="1"/>
            <a:r>
              <a:rPr lang="en-US" sz="1400" smtClean="0">
                <a:solidFill>
                  <a:schemeClr val="bg1"/>
                </a:solidFill>
              </a:rPr>
              <a:t>Strong beginning		-- One theme</a:t>
            </a:r>
          </a:p>
          <a:p>
            <a:pPr lvl="1"/>
            <a:r>
              <a:rPr lang="en-US" sz="1400" smtClean="0">
                <a:solidFill>
                  <a:schemeClr val="bg1"/>
                </a:solidFill>
              </a:rPr>
              <a:t>Simple language		-- Familiar pictures</a:t>
            </a:r>
          </a:p>
          <a:p>
            <a:pPr lvl="1"/>
            <a:r>
              <a:rPr lang="en-US" sz="1400" smtClean="0">
                <a:solidFill>
                  <a:schemeClr val="bg1"/>
                </a:solidFill>
              </a:rPr>
              <a:t>Clear objectives		-- Heart response</a:t>
            </a:r>
          </a:p>
        </p:txBody>
      </p:sp>
      <p:sp>
        <p:nvSpPr>
          <p:cNvPr id="4" name="TextBox 3"/>
          <p:cNvSpPr txBox="1">
            <a:spLocks noChangeArrowheads="1"/>
          </p:cNvSpPr>
          <p:nvPr/>
        </p:nvSpPr>
        <p:spPr bwMode="auto">
          <a:xfrm>
            <a:off x="1066800" y="2895600"/>
            <a:ext cx="24923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rgbClr val="FFFFCC"/>
                </a:solidFill>
              </a:rPr>
              <a:t>Simply the message</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5</a:t>
            </a:fld>
            <a:endParaRPr lang="en-US" dirty="0">
              <a:solidFill>
                <a:srgbClr val="000000"/>
              </a:solidFill>
            </a:endParaRPr>
          </a:p>
        </p:txBody>
      </p:sp>
    </p:spTree>
    <p:extLst>
      <p:ext uri="{BB962C8B-B14F-4D97-AF65-F5344CB8AC3E}">
        <p14:creationId xmlns:p14="http://schemas.microsoft.com/office/powerpoint/2010/main" val="42721008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67587"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IMPROVING YOUR COMMUNICATION SKILLS</a:t>
            </a:r>
          </a:p>
          <a:p>
            <a:pPr algn="ctr">
              <a:buFontTx/>
              <a:buNone/>
            </a:pPr>
            <a:endParaRPr lang="en-US" sz="1800" b="1" smtClean="0">
              <a:solidFill>
                <a:schemeClr val="bg1"/>
              </a:solidFill>
            </a:endParaRPr>
          </a:p>
          <a:p>
            <a:pPr>
              <a:buFontTx/>
              <a:buAutoNum type="arabicPeriod" startAt="2"/>
            </a:pPr>
            <a:r>
              <a:rPr lang="en-US" sz="1800" b="1" smtClean="0">
                <a:solidFill>
                  <a:schemeClr val="bg1"/>
                </a:solidFill>
              </a:rPr>
              <a:t>______________________(Matthew 13:1-2, 9)</a:t>
            </a:r>
          </a:p>
          <a:p>
            <a:r>
              <a:rPr lang="en-US" sz="1800" smtClean="0">
                <a:solidFill>
                  <a:schemeClr val="bg1"/>
                </a:solidFill>
              </a:rPr>
              <a:t>Our lesson: It's not just what you say, but how they </a:t>
            </a:r>
            <a:r>
              <a:rPr lang="en-US" sz="1800" i="1" smtClean="0">
                <a:solidFill>
                  <a:schemeClr val="bg1"/>
                </a:solidFill>
              </a:rPr>
              <a:t>hear it.</a:t>
            </a:r>
          </a:p>
          <a:p>
            <a:endParaRPr lang="en-US" sz="800" smtClean="0">
              <a:solidFill>
                <a:schemeClr val="bg1"/>
              </a:solidFill>
            </a:endParaRPr>
          </a:p>
          <a:p>
            <a:r>
              <a:rPr lang="en-US" sz="1600" smtClean="0">
                <a:solidFill>
                  <a:schemeClr val="bg1"/>
                </a:solidFill>
              </a:rPr>
              <a:t>Jesus saw the people and perceived their needs. It is difficult to effectively communicate with an audience without knowing something about them. Most learning takes place in the arena of a person's familiarity or interest. Jesus identified with people.</a:t>
            </a:r>
          </a:p>
          <a:p>
            <a:endParaRPr lang="en-US" sz="1600" smtClean="0">
              <a:solidFill>
                <a:schemeClr val="bg1"/>
              </a:solidFill>
            </a:endParaRPr>
          </a:p>
          <a:p>
            <a:r>
              <a:rPr lang="en-US" sz="1600" smtClean="0">
                <a:solidFill>
                  <a:schemeClr val="bg1"/>
                </a:solidFill>
              </a:rPr>
              <a:t>To become more like Him we'll have to become more “people-oriented” and less “lesson-oriented.”</a:t>
            </a:r>
          </a:p>
          <a:p>
            <a:endParaRPr lang="en-US" sz="1600" smtClean="0">
              <a:solidFill>
                <a:schemeClr val="bg1"/>
              </a:solidFill>
            </a:endParaRPr>
          </a:p>
          <a:p>
            <a:r>
              <a:rPr lang="en-US" sz="1600" smtClean="0">
                <a:solidFill>
                  <a:schemeClr val="bg1"/>
                </a:solidFill>
              </a:rPr>
              <a:t>Public speakers teach lessons; communicators teach people.</a:t>
            </a:r>
            <a:endParaRPr lang="en-US" sz="1400" smtClean="0">
              <a:solidFill>
                <a:schemeClr val="bg1"/>
              </a:solidFill>
            </a:endParaRPr>
          </a:p>
        </p:txBody>
      </p:sp>
      <p:sp>
        <p:nvSpPr>
          <p:cNvPr id="4" name="TextBox 3"/>
          <p:cNvSpPr txBox="1">
            <a:spLocks noChangeArrowheads="1"/>
          </p:cNvSpPr>
          <p:nvPr/>
        </p:nvSpPr>
        <p:spPr bwMode="auto">
          <a:xfrm>
            <a:off x="1066800" y="2895600"/>
            <a:ext cx="20955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rgbClr val="FFFFCC"/>
                </a:solidFill>
              </a:rPr>
              <a:t>Know the people</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6</a:t>
            </a:fld>
            <a:endParaRPr lang="en-US" dirty="0">
              <a:solidFill>
                <a:srgbClr val="000000"/>
              </a:solidFill>
            </a:endParaRPr>
          </a:p>
        </p:txBody>
      </p:sp>
    </p:spTree>
    <p:extLst>
      <p:ext uri="{BB962C8B-B14F-4D97-AF65-F5344CB8AC3E}">
        <p14:creationId xmlns:p14="http://schemas.microsoft.com/office/powerpoint/2010/main" val="40306731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68611" name="Text Placeholder 3"/>
          <p:cNvSpPr>
            <a:spLocks noGrp="1"/>
          </p:cNvSpPr>
          <p:nvPr>
            <p:ph type="body" idx="1"/>
          </p:nvPr>
        </p:nvSpPr>
        <p:spPr/>
        <p:txBody>
          <a:bodyPr/>
          <a:lstStyle/>
          <a:p>
            <a:r>
              <a:rPr lang="en-US" smtClean="0">
                <a:solidFill>
                  <a:schemeClr val="bg1"/>
                </a:solidFill>
              </a:rPr>
              <a:t>Public Speaker</a:t>
            </a:r>
          </a:p>
        </p:txBody>
      </p:sp>
      <p:sp>
        <p:nvSpPr>
          <p:cNvPr id="68612" name="Content Placeholder 4"/>
          <p:cNvSpPr>
            <a:spLocks noGrp="1"/>
          </p:cNvSpPr>
          <p:nvPr>
            <p:ph sz="half" idx="2"/>
          </p:nvPr>
        </p:nvSpPr>
        <p:spPr/>
        <p:txBody>
          <a:bodyPr/>
          <a:lstStyle/>
          <a:p>
            <a:r>
              <a:rPr lang="en-US" sz="2000" smtClean="0">
                <a:solidFill>
                  <a:schemeClr val="bg1"/>
                </a:solidFill>
              </a:rPr>
              <a:t>Puts the message before the people</a:t>
            </a:r>
          </a:p>
          <a:p>
            <a:r>
              <a:rPr lang="en-US" sz="2000" smtClean="0">
                <a:solidFill>
                  <a:schemeClr val="bg1"/>
                </a:solidFill>
              </a:rPr>
              <a:t>Asks “what do I have?”</a:t>
            </a:r>
          </a:p>
          <a:p>
            <a:r>
              <a:rPr lang="en-US" sz="2000" smtClean="0">
                <a:solidFill>
                  <a:schemeClr val="bg1"/>
                </a:solidFill>
              </a:rPr>
              <a:t>The key is techniques</a:t>
            </a:r>
          </a:p>
          <a:p>
            <a:r>
              <a:rPr lang="en-US" sz="2000" smtClean="0">
                <a:solidFill>
                  <a:schemeClr val="bg1"/>
                </a:solidFill>
              </a:rPr>
              <a:t>Content-oriented</a:t>
            </a:r>
          </a:p>
          <a:p>
            <a:r>
              <a:rPr lang="en-US" sz="2000" smtClean="0">
                <a:solidFill>
                  <a:schemeClr val="bg1"/>
                </a:solidFill>
              </a:rPr>
              <a:t>Goal is to complete the message</a:t>
            </a:r>
          </a:p>
        </p:txBody>
      </p:sp>
      <p:sp>
        <p:nvSpPr>
          <p:cNvPr id="68613" name="Text Placeholder 5"/>
          <p:cNvSpPr>
            <a:spLocks noGrp="1"/>
          </p:cNvSpPr>
          <p:nvPr>
            <p:ph type="body" sz="quarter" idx="3"/>
          </p:nvPr>
        </p:nvSpPr>
        <p:spPr/>
        <p:txBody>
          <a:bodyPr/>
          <a:lstStyle/>
          <a:p>
            <a:r>
              <a:rPr lang="en-US" smtClean="0">
                <a:solidFill>
                  <a:schemeClr val="bg1"/>
                </a:solidFill>
              </a:rPr>
              <a:t>Communicator</a:t>
            </a:r>
          </a:p>
        </p:txBody>
      </p:sp>
      <p:sp>
        <p:nvSpPr>
          <p:cNvPr id="68614" name="Content Placeholder 6"/>
          <p:cNvSpPr>
            <a:spLocks noGrp="1"/>
          </p:cNvSpPr>
          <p:nvPr>
            <p:ph sz="quarter" idx="4"/>
          </p:nvPr>
        </p:nvSpPr>
        <p:spPr/>
        <p:txBody>
          <a:bodyPr/>
          <a:lstStyle/>
          <a:p>
            <a:r>
              <a:rPr lang="en-US" sz="2000" smtClean="0">
                <a:solidFill>
                  <a:schemeClr val="bg1"/>
                </a:solidFill>
              </a:rPr>
              <a:t>Puts the people before the message</a:t>
            </a:r>
          </a:p>
          <a:p>
            <a:r>
              <a:rPr lang="en-US" sz="2000" smtClean="0">
                <a:solidFill>
                  <a:schemeClr val="bg1"/>
                </a:solidFill>
              </a:rPr>
              <a:t>Asks “what do they need?”</a:t>
            </a:r>
          </a:p>
          <a:p>
            <a:r>
              <a:rPr lang="en-US" sz="2000" smtClean="0">
                <a:solidFill>
                  <a:schemeClr val="bg1"/>
                </a:solidFill>
              </a:rPr>
              <a:t>The key is atmosphere</a:t>
            </a:r>
          </a:p>
          <a:p>
            <a:r>
              <a:rPr lang="en-US" sz="2000" smtClean="0">
                <a:solidFill>
                  <a:schemeClr val="bg1"/>
                </a:solidFill>
              </a:rPr>
              <a:t>Change-oriented</a:t>
            </a:r>
          </a:p>
          <a:p>
            <a:r>
              <a:rPr lang="en-US" sz="2000" smtClean="0">
                <a:solidFill>
                  <a:schemeClr val="bg1"/>
                </a:solidFill>
              </a:rPr>
              <a:t>Goal is to complete the people</a:t>
            </a:r>
          </a:p>
        </p:txBody>
      </p:sp>
      <p:sp>
        <p:nvSpPr>
          <p:cNvPr id="7"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8"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7</a:t>
            </a:fld>
            <a:endParaRPr lang="en-US" dirty="0">
              <a:solidFill>
                <a:srgbClr val="000000"/>
              </a:solidFill>
            </a:endParaRPr>
          </a:p>
        </p:txBody>
      </p:sp>
    </p:spTree>
    <p:extLst>
      <p:ext uri="{BB962C8B-B14F-4D97-AF65-F5344CB8AC3E}">
        <p14:creationId xmlns:p14="http://schemas.microsoft.com/office/powerpoint/2010/main" val="8272222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69635" name="Content Placeholder 3"/>
          <p:cNvSpPr>
            <a:spLocks noGrp="1"/>
          </p:cNvSpPr>
          <p:nvPr>
            <p:ph sz="half" idx="1"/>
          </p:nvPr>
        </p:nvSpPr>
        <p:spPr/>
        <p:txBody>
          <a:bodyPr/>
          <a:lstStyle/>
          <a:p>
            <a:r>
              <a:rPr lang="en-US" sz="1800" smtClean="0">
                <a:solidFill>
                  <a:schemeClr val="bg1"/>
                </a:solidFill>
              </a:rPr>
              <a:t>Jesus used what was cultural to say what is timeless. He connected with them where they were in order to lead them to where they needed to be. </a:t>
            </a:r>
          </a:p>
          <a:p>
            <a:r>
              <a:rPr lang="en-US" sz="1800" smtClean="0">
                <a:solidFill>
                  <a:schemeClr val="bg1"/>
                </a:solidFill>
              </a:rPr>
              <a:t>Paul did the same thing in Acts 17 when he spoke at Mars Hill. </a:t>
            </a:r>
          </a:p>
          <a:p>
            <a:r>
              <a:rPr lang="en-US" sz="1800" smtClean="0">
                <a:solidFill>
                  <a:schemeClr val="bg1"/>
                </a:solidFill>
              </a:rPr>
              <a:t>So did Peter when he spoke at Pentecost, Acts 2.</a:t>
            </a:r>
          </a:p>
          <a:p>
            <a:r>
              <a:rPr lang="en-US" sz="1800" smtClean="0">
                <a:solidFill>
                  <a:schemeClr val="bg1"/>
                </a:solidFill>
              </a:rPr>
              <a:t>These men all communicated truth, but did so from the perspective of their listeners.</a:t>
            </a:r>
          </a:p>
        </p:txBody>
      </p:sp>
      <p:pic>
        <p:nvPicPr>
          <p:cNvPr id="69636" name="Picture 6" descr="http://sabbathsermons.files.wordpress.com/2010/06/woman_at_the_wel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2209800"/>
            <a:ext cx="4059238"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8</a:t>
            </a:fld>
            <a:endParaRPr lang="en-US" dirty="0">
              <a:solidFill>
                <a:srgbClr val="000000"/>
              </a:solidFill>
            </a:endParaRPr>
          </a:p>
        </p:txBody>
      </p:sp>
    </p:spTree>
    <p:extLst>
      <p:ext uri="{BB962C8B-B14F-4D97-AF65-F5344CB8AC3E}">
        <p14:creationId xmlns:p14="http://schemas.microsoft.com/office/powerpoint/2010/main" val="1598531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7"/>
          <p:cNvSpPr>
            <a:spLocks noGrp="1"/>
          </p:cNvSpPr>
          <p:nvPr>
            <p:ph type="title"/>
          </p:nvPr>
        </p:nvSpPr>
        <p:spPr/>
        <p:txBody>
          <a:bodyPr/>
          <a:lstStyle/>
          <a:p>
            <a:r>
              <a:rPr lang="en-US" sz="3200" smtClean="0">
                <a:solidFill>
                  <a:srgbClr val="FFFFCC"/>
                </a:solidFill>
              </a:rPr>
              <a:t>Christ the Great Communicator</a:t>
            </a:r>
            <a:r>
              <a:rPr lang="en-US" smtClean="0">
                <a:solidFill>
                  <a:srgbClr val="FFFFCC"/>
                </a:solidFill>
              </a:rPr>
              <a:t/>
            </a:r>
            <a:br>
              <a:rPr lang="en-US" smtClean="0">
                <a:solidFill>
                  <a:srgbClr val="FFFFCC"/>
                </a:solidFill>
              </a:rPr>
            </a:br>
            <a:r>
              <a:rPr lang="en-US" sz="2000" smtClean="0">
                <a:solidFill>
                  <a:srgbClr val="FFFFCC"/>
                </a:solidFill>
              </a:rPr>
              <a:t>Improving Your Communication Skills by Imitating the Master</a:t>
            </a:r>
            <a:endParaRPr lang="en-US" sz="3600" smtClean="0">
              <a:solidFill>
                <a:srgbClr val="FFFFCC"/>
              </a:solidFill>
            </a:endParaRPr>
          </a:p>
        </p:txBody>
      </p:sp>
      <p:sp>
        <p:nvSpPr>
          <p:cNvPr id="70659" name="Content Placeholder 8"/>
          <p:cNvSpPr>
            <a:spLocks noGrp="1"/>
          </p:cNvSpPr>
          <p:nvPr>
            <p:ph idx="1"/>
          </p:nvPr>
        </p:nvSpPr>
        <p:spPr>
          <a:xfrm>
            <a:off x="685800" y="2286000"/>
            <a:ext cx="7772400" cy="3810000"/>
          </a:xfrm>
        </p:spPr>
        <p:txBody>
          <a:bodyPr/>
          <a:lstStyle/>
          <a:p>
            <a:pPr algn="ctr">
              <a:buFontTx/>
              <a:buNone/>
            </a:pPr>
            <a:r>
              <a:rPr lang="en-US" sz="1800" b="1" smtClean="0">
                <a:solidFill>
                  <a:schemeClr val="bg1"/>
                </a:solidFill>
              </a:rPr>
              <a:t>IMPROVING YOUR COMMUNICATION SKILLS</a:t>
            </a:r>
          </a:p>
          <a:p>
            <a:pPr algn="ctr">
              <a:buFontTx/>
              <a:buNone/>
            </a:pPr>
            <a:endParaRPr lang="en-US" sz="1800" b="1" smtClean="0">
              <a:solidFill>
                <a:schemeClr val="bg1"/>
              </a:solidFill>
            </a:endParaRPr>
          </a:p>
          <a:p>
            <a:pPr>
              <a:buFontTx/>
              <a:buAutoNum type="arabicPeriod" startAt="3"/>
            </a:pPr>
            <a:r>
              <a:rPr lang="en-US" sz="1800" b="1" smtClean="0">
                <a:solidFill>
                  <a:schemeClr val="bg1"/>
                </a:solidFill>
              </a:rPr>
              <a:t>______________________(Matthew 13:2, 14-17, 57-58)</a:t>
            </a:r>
          </a:p>
          <a:p>
            <a:r>
              <a:rPr lang="en-US" sz="1800" smtClean="0">
                <a:solidFill>
                  <a:schemeClr val="bg1"/>
                </a:solidFill>
              </a:rPr>
              <a:t>Our lesson: It's not just what you say, but </a:t>
            </a:r>
            <a:r>
              <a:rPr lang="en-US" sz="1800" i="1" smtClean="0">
                <a:solidFill>
                  <a:schemeClr val="bg1"/>
                </a:solidFill>
              </a:rPr>
              <a:t>when you say it.</a:t>
            </a:r>
          </a:p>
          <a:p>
            <a:endParaRPr lang="en-US" sz="800" smtClean="0">
              <a:solidFill>
                <a:schemeClr val="bg1"/>
              </a:solidFill>
            </a:endParaRPr>
          </a:p>
          <a:p>
            <a:r>
              <a:rPr lang="en-US" sz="1600" smtClean="0">
                <a:solidFill>
                  <a:schemeClr val="bg1"/>
                </a:solidFill>
              </a:rPr>
              <a:t>At times, Jesus was conspicuously silent when it was tempting to speak out. </a:t>
            </a:r>
          </a:p>
          <a:p>
            <a:r>
              <a:rPr lang="en-US" sz="1600" smtClean="0">
                <a:solidFill>
                  <a:schemeClr val="bg1"/>
                </a:solidFill>
              </a:rPr>
              <a:t>At other times, He spoke when it was in His selfish interest to stay quiet. He understood timing.</a:t>
            </a:r>
          </a:p>
          <a:p>
            <a:r>
              <a:rPr lang="en-US" sz="1600" smtClean="0">
                <a:solidFill>
                  <a:schemeClr val="bg1"/>
                </a:solidFill>
              </a:rPr>
              <a:t>The Scripture says when the people came, Jesus spoke (v.2).The Scripture also says when the people rejected the message, He withdrew (v.57-58). Effective leaders know when to relay a message for best results. Early on, Jesus said: </a:t>
            </a:r>
            <a:r>
              <a:rPr lang="en-US" sz="1600" i="1" smtClean="0">
                <a:solidFill>
                  <a:srgbClr val="FFFF99"/>
                </a:solidFill>
              </a:rPr>
              <a:t>“The time has not yet come.” Later, He </a:t>
            </a:r>
            <a:r>
              <a:rPr lang="en-US" sz="1600" smtClean="0">
                <a:solidFill>
                  <a:srgbClr val="FFFF99"/>
                </a:solidFill>
              </a:rPr>
              <a:t>said, </a:t>
            </a:r>
            <a:r>
              <a:rPr lang="en-US" sz="1600" i="1" smtClean="0">
                <a:solidFill>
                  <a:srgbClr val="FFFF99"/>
                </a:solidFill>
              </a:rPr>
              <a:t>“My time has come.” God is a master at timing. Galatians 4:4 says, “When the fullness of time had come, God sent His Son.”</a:t>
            </a:r>
            <a:endParaRPr lang="en-US" sz="1400" smtClean="0">
              <a:solidFill>
                <a:srgbClr val="FFFF99"/>
              </a:solidFill>
            </a:endParaRPr>
          </a:p>
        </p:txBody>
      </p:sp>
      <p:sp>
        <p:nvSpPr>
          <p:cNvPr id="4" name="TextBox 3"/>
          <p:cNvSpPr txBox="1">
            <a:spLocks noChangeArrowheads="1"/>
          </p:cNvSpPr>
          <p:nvPr/>
        </p:nvSpPr>
        <p:spPr bwMode="auto">
          <a:xfrm>
            <a:off x="1066800" y="2895600"/>
            <a:ext cx="22494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r>
              <a:rPr lang="en-US" sz="2000">
                <a:solidFill>
                  <a:srgbClr val="FFFFCC"/>
                </a:solidFill>
              </a:rPr>
              <a:t>Seize the moment</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T801.02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9</a:t>
            </a:fld>
            <a:endParaRPr lang="en-US" dirty="0">
              <a:solidFill>
                <a:srgbClr val="000000"/>
              </a:solidFill>
            </a:endParaRPr>
          </a:p>
        </p:txBody>
      </p:sp>
    </p:spTree>
    <p:extLst>
      <p:ext uri="{BB962C8B-B14F-4D97-AF65-F5344CB8AC3E}">
        <p14:creationId xmlns:p14="http://schemas.microsoft.com/office/powerpoint/2010/main" val="9818651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38c13194c9df4b4e341df175e6d9d7f27b8c75"/>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MS PGothic"/>
        <a:cs typeface=""/>
      </a:majorFont>
      <a:minorFont>
        <a:latin typeface="Arial"/>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MS PGothic"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2290</Words>
  <Application>Microsoft Office PowerPoint</Application>
  <PresentationFormat>On-screen Show (4:3)</PresentationFormat>
  <Paragraphs>274</Paragraphs>
  <Slides>27</Slides>
  <Notes>26</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Blank Presentation</vt:lpstr>
      <vt:lpstr>Christ the Great Communicator Improving Your Communication Skills by Imitating the Master  by EQUIP Ministries founded by John Maxwell </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Christ the Great Communicator Improving Your Communication Skills by Imitating the Master</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Table of Contents</dc:title>
  <dc:creator>Gregg</dc:creator>
  <cp:lastModifiedBy>Gregg</cp:lastModifiedBy>
  <cp:revision>19</cp:revision>
  <dcterms:created xsi:type="dcterms:W3CDTF">2011-10-20T15:18:26Z</dcterms:created>
  <dcterms:modified xsi:type="dcterms:W3CDTF">2012-01-26T20:46:03Z</dcterms:modified>
</cp:coreProperties>
</file>