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298"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58" y="-1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9748" name="Slide Number Placeholder 3"/>
          <p:cNvSpPr>
            <a:spLocks noGrp="1"/>
          </p:cNvSpPr>
          <p:nvPr>
            <p:ph type="sldNum" sz="quarter" idx="5"/>
          </p:nvPr>
        </p:nvSpPr>
        <p:spPr>
          <a:noFill/>
        </p:spPr>
        <p:txBody>
          <a:bodyPr/>
          <a:lstStyle/>
          <a:p>
            <a:fld id="{82056C71-DEE2-4CD1-8BAD-D5EBCA4519DB}" type="slidenum">
              <a:rPr lang="en-US" smtClean="0">
                <a:latin typeface="Arial" charset="0"/>
              </a: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0772" name="Slide Number Placeholder 3"/>
          <p:cNvSpPr>
            <a:spLocks noGrp="1"/>
          </p:cNvSpPr>
          <p:nvPr>
            <p:ph type="sldNum" sz="quarter" idx="5"/>
          </p:nvPr>
        </p:nvSpPr>
        <p:spPr>
          <a:noFill/>
        </p:spPr>
        <p:txBody>
          <a:bodyPr/>
          <a:lstStyle/>
          <a:p>
            <a:fld id="{FFCF5FCB-B389-420F-AE69-1E2C96C2E93D}" type="slidenum">
              <a:rPr lang="en-US" smtClean="0">
                <a:latin typeface="Arial" charset="0"/>
              </a: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1796" name="Slide Number Placeholder 3"/>
          <p:cNvSpPr>
            <a:spLocks noGrp="1"/>
          </p:cNvSpPr>
          <p:nvPr>
            <p:ph type="sldNum" sz="quarter" idx="5"/>
          </p:nvPr>
        </p:nvSpPr>
        <p:spPr>
          <a:noFill/>
        </p:spPr>
        <p:txBody>
          <a:bodyPr/>
          <a:lstStyle/>
          <a:p>
            <a:fld id="{BB5C9A09-0B28-4528-96E4-1FAD7A3E837C}" type="slidenum">
              <a:rPr lang="en-US" smtClean="0">
                <a:latin typeface="Arial" charset="0"/>
              </a:rPr>
              <a:pPr/>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2820" name="Slide Number Placeholder 3"/>
          <p:cNvSpPr>
            <a:spLocks noGrp="1"/>
          </p:cNvSpPr>
          <p:nvPr>
            <p:ph type="sldNum" sz="quarter" idx="5"/>
          </p:nvPr>
        </p:nvSpPr>
        <p:spPr>
          <a:noFill/>
        </p:spPr>
        <p:txBody>
          <a:bodyPr/>
          <a:lstStyle/>
          <a:p>
            <a:fld id="{318A06CD-11B2-404E-A72E-A2D2F89DF604}" type="slidenum">
              <a:rPr lang="en-US" smtClean="0">
                <a:latin typeface="Arial" charset="0"/>
              </a: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3844" name="Slide Number Placeholder 3"/>
          <p:cNvSpPr>
            <a:spLocks noGrp="1"/>
          </p:cNvSpPr>
          <p:nvPr>
            <p:ph type="sldNum" sz="quarter" idx="5"/>
          </p:nvPr>
        </p:nvSpPr>
        <p:spPr>
          <a:noFill/>
        </p:spPr>
        <p:txBody>
          <a:bodyPr/>
          <a:lstStyle/>
          <a:p>
            <a:fld id="{0F6030D7-FCC6-4A74-89F0-05F1CEECD1CB}"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4868" name="Slide Number Placeholder 3"/>
          <p:cNvSpPr>
            <a:spLocks noGrp="1"/>
          </p:cNvSpPr>
          <p:nvPr>
            <p:ph type="sldNum" sz="quarter" idx="5"/>
          </p:nvPr>
        </p:nvSpPr>
        <p:spPr>
          <a:noFill/>
        </p:spPr>
        <p:txBody>
          <a:bodyPr/>
          <a:lstStyle/>
          <a:p>
            <a:fld id="{02E5502E-103F-42AE-A9DF-9BE537792283}" type="slidenum">
              <a:rPr lang="en-US" smtClean="0">
                <a:latin typeface="Arial" charset="0"/>
              </a:rPr>
              <a:pPr/>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5892" name="Slide Number Placeholder 3"/>
          <p:cNvSpPr>
            <a:spLocks noGrp="1"/>
          </p:cNvSpPr>
          <p:nvPr>
            <p:ph type="sldNum" sz="quarter" idx="5"/>
          </p:nvPr>
        </p:nvSpPr>
        <p:spPr>
          <a:noFill/>
        </p:spPr>
        <p:txBody>
          <a:bodyPr/>
          <a:lstStyle/>
          <a:p>
            <a:fld id="{3D57A244-0D99-471A-B4A8-1944832BCFCB}" type="slidenum">
              <a:rPr lang="en-US" smtClean="0">
                <a:latin typeface="Arial" charset="0"/>
              </a:rPr>
              <a:pPr/>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6916" name="Slide Number Placeholder 3"/>
          <p:cNvSpPr>
            <a:spLocks noGrp="1"/>
          </p:cNvSpPr>
          <p:nvPr>
            <p:ph type="sldNum" sz="quarter" idx="5"/>
          </p:nvPr>
        </p:nvSpPr>
        <p:spPr>
          <a:noFill/>
        </p:spPr>
        <p:txBody>
          <a:bodyPr/>
          <a:lstStyle/>
          <a:p>
            <a:fld id="{2E16A007-BA2C-45FC-A85D-159C123EB1AD}" type="slidenum">
              <a:rPr lang="en-US" smtClean="0">
                <a:latin typeface="Arial" charset="0"/>
              </a:rPr>
              <a:pPr/>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7940" name="Slide Number Placeholder 3"/>
          <p:cNvSpPr>
            <a:spLocks noGrp="1"/>
          </p:cNvSpPr>
          <p:nvPr>
            <p:ph type="sldNum" sz="quarter" idx="5"/>
          </p:nvPr>
        </p:nvSpPr>
        <p:spPr>
          <a:noFill/>
        </p:spPr>
        <p:txBody>
          <a:bodyPr/>
          <a:lstStyle/>
          <a:p>
            <a:fld id="{49C4F91D-8CCA-47AE-919A-090832FC10F9}" type="slidenum">
              <a:rPr lang="en-US" smtClean="0">
                <a:latin typeface="Arial" charset="0"/>
              </a:rPr>
              <a:pPr/>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8964" name="Slide Number Placeholder 3"/>
          <p:cNvSpPr>
            <a:spLocks noGrp="1"/>
          </p:cNvSpPr>
          <p:nvPr>
            <p:ph type="sldNum" sz="quarter" idx="5"/>
          </p:nvPr>
        </p:nvSpPr>
        <p:spPr>
          <a:noFill/>
        </p:spPr>
        <p:txBody>
          <a:bodyPr/>
          <a:lstStyle/>
          <a:p>
            <a:fld id="{DD6465CB-1C72-43BF-9734-9E635140D4B7}" type="slidenum">
              <a:rPr lang="en-US" smtClean="0">
                <a:latin typeface="Arial" charset="0"/>
              </a:rPr>
              <a:pPr/>
              <a:t>19</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1556" name="Slide Number Placeholder 3"/>
          <p:cNvSpPr>
            <a:spLocks noGrp="1"/>
          </p:cNvSpPr>
          <p:nvPr>
            <p:ph type="sldNum" sz="quarter" idx="5"/>
          </p:nvPr>
        </p:nvSpPr>
        <p:spPr>
          <a:noFill/>
        </p:spPr>
        <p:txBody>
          <a:bodyPr/>
          <a:lstStyle/>
          <a:p>
            <a:fld id="{969CC697-1AB3-4D19-A8FF-3C7446B808DF}" type="slidenum">
              <a:rPr lang="en-US" smtClean="0">
                <a:latin typeface="Arial" charset="0"/>
              </a:rPr>
              <a:pPr/>
              <a:t>2</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9988" name="Slide Number Placeholder 3"/>
          <p:cNvSpPr>
            <a:spLocks noGrp="1"/>
          </p:cNvSpPr>
          <p:nvPr>
            <p:ph type="sldNum" sz="quarter" idx="5"/>
          </p:nvPr>
        </p:nvSpPr>
        <p:spPr>
          <a:noFill/>
        </p:spPr>
        <p:txBody>
          <a:bodyPr/>
          <a:lstStyle/>
          <a:p>
            <a:fld id="{8FB30E55-C35C-49C8-BD55-3D1F9B7605C6}" type="slidenum">
              <a:rPr lang="en-US" smtClean="0">
                <a:latin typeface="Arial" charset="0"/>
              </a:rPr>
              <a:pPr/>
              <a:t>20</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2580" name="Slide Number Placeholder 3"/>
          <p:cNvSpPr>
            <a:spLocks noGrp="1"/>
          </p:cNvSpPr>
          <p:nvPr>
            <p:ph type="sldNum" sz="quarter" idx="5"/>
          </p:nvPr>
        </p:nvSpPr>
        <p:spPr>
          <a:noFill/>
        </p:spPr>
        <p:txBody>
          <a:bodyPr/>
          <a:lstStyle/>
          <a:p>
            <a:fld id="{91A562F6-8DEF-4216-AE70-DECDD7F85EEB}" type="slidenum">
              <a:rPr lang="en-US" smtClean="0">
                <a:latin typeface="Arial" charset="0"/>
              </a:rPr>
              <a:pPr/>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3604" name="Slide Number Placeholder 3"/>
          <p:cNvSpPr>
            <a:spLocks noGrp="1"/>
          </p:cNvSpPr>
          <p:nvPr>
            <p:ph type="sldNum" sz="quarter" idx="5"/>
          </p:nvPr>
        </p:nvSpPr>
        <p:spPr>
          <a:noFill/>
        </p:spPr>
        <p:txBody>
          <a:bodyPr/>
          <a:lstStyle/>
          <a:p>
            <a:fld id="{0C9ADA12-8819-482F-A1AE-79F4BB41FE6D}" type="slidenum">
              <a:rPr lang="en-US" smtClean="0">
                <a:latin typeface="Arial" charset="0"/>
              </a:rPr>
              <a:pPr/>
              <a:t>4</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4628" name="Slide Number Placeholder 3"/>
          <p:cNvSpPr>
            <a:spLocks noGrp="1"/>
          </p:cNvSpPr>
          <p:nvPr>
            <p:ph type="sldNum" sz="quarter" idx="5"/>
          </p:nvPr>
        </p:nvSpPr>
        <p:spPr>
          <a:noFill/>
        </p:spPr>
        <p:txBody>
          <a:bodyPr/>
          <a:lstStyle/>
          <a:p>
            <a:fld id="{4257763A-44D9-416F-BA48-97467EFC2071}" type="slidenum">
              <a:rPr lang="en-US" smtClean="0">
                <a:latin typeface="Arial" charset="0"/>
              </a: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5652" name="Slide Number Placeholder 3"/>
          <p:cNvSpPr>
            <a:spLocks noGrp="1"/>
          </p:cNvSpPr>
          <p:nvPr>
            <p:ph type="sldNum" sz="quarter" idx="5"/>
          </p:nvPr>
        </p:nvSpPr>
        <p:spPr>
          <a:noFill/>
        </p:spPr>
        <p:txBody>
          <a:bodyPr/>
          <a:lstStyle/>
          <a:p>
            <a:fld id="{B4EBEEFB-7EF4-4983-B201-FB33D4EC4121}" type="slidenum">
              <a:rPr lang="en-US" smtClean="0">
                <a:latin typeface="Arial" charset="0"/>
              </a: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6676" name="Slide Number Placeholder 3"/>
          <p:cNvSpPr>
            <a:spLocks noGrp="1"/>
          </p:cNvSpPr>
          <p:nvPr>
            <p:ph type="sldNum" sz="quarter" idx="5"/>
          </p:nvPr>
        </p:nvSpPr>
        <p:spPr>
          <a:noFill/>
        </p:spPr>
        <p:txBody>
          <a:bodyPr/>
          <a:lstStyle/>
          <a:p>
            <a:fld id="{3A4CBF18-4217-48DA-8647-0A49AAAF8056}" type="slidenum">
              <a:rPr lang="en-US" smtClean="0">
                <a:latin typeface="Arial" charset="0"/>
              </a: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7700" name="Slide Number Placeholder 3"/>
          <p:cNvSpPr>
            <a:spLocks noGrp="1"/>
          </p:cNvSpPr>
          <p:nvPr>
            <p:ph type="sldNum" sz="quarter" idx="5"/>
          </p:nvPr>
        </p:nvSpPr>
        <p:spPr>
          <a:noFill/>
        </p:spPr>
        <p:txBody>
          <a:bodyPr/>
          <a:lstStyle/>
          <a:p>
            <a:fld id="{5A9A000D-693B-41FE-937C-514560F8C574}" type="slidenum">
              <a:rPr lang="en-US" smtClean="0">
                <a:latin typeface="Arial" charset="0"/>
              </a:rPr>
              <a:pPr/>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8724" name="Slide Number Placeholder 3"/>
          <p:cNvSpPr>
            <a:spLocks noGrp="1"/>
          </p:cNvSpPr>
          <p:nvPr>
            <p:ph type="sldNum" sz="quarter" idx="5"/>
          </p:nvPr>
        </p:nvSpPr>
        <p:spPr>
          <a:noFill/>
        </p:spPr>
        <p:txBody>
          <a:bodyPr/>
          <a:lstStyle/>
          <a:p>
            <a:fld id="{CF168A14-5EEB-497B-9EEC-CFFA7B020B72}" type="slidenum">
              <a:rPr lang="en-US" smtClean="0">
                <a:latin typeface="Arial" charset="0"/>
              </a: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smtClean="0">
                <a:solidFill>
                  <a:srgbClr val="FFFFCC"/>
                </a:solidFill>
              </a:rPr>
              <a:t>The Foundation for Our Leadership </a:t>
            </a:r>
            <a:r>
              <a:rPr lang="en-US" sz="2800" dirty="0">
                <a:solidFill>
                  <a:srgbClr val="FFFFCC"/>
                </a:solidFill>
              </a:rPr>
              <a:t/>
            </a:r>
            <a:br>
              <a:rPr lang="en-US" sz="2800" dirty="0">
                <a:solidFill>
                  <a:srgbClr val="FFFFCC"/>
                </a:solidFill>
              </a:rPr>
            </a:br>
            <a:r>
              <a:rPr lang="en-US" sz="2800" dirty="0" smtClean="0">
                <a:solidFill>
                  <a:srgbClr val="FFFFCC"/>
                </a:solidFill>
              </a:rPr>
              <a:t>Our Ministry Will Be a Precious Treasure or a Performance Trap</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0292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1816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3145704"/>
            <a:ext cx="3657298" cy="2035896"/>
          </a:xfrm>
          <a:prstGeom prst="rect">
            <a:avLst/>
          </a:prstGeom>
        </p:spPr>
      </p:pic>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
        <p:nvSpPr>
          <p:cNvPr id="1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13315" name="Content Placeholder 8"/>
          <p:cNvSpPr>
            <a:spLocks noGrp="1"/>
          </p:cNvSpPr>
          <p:nvPr>
            <p:ph idx="1"/>
          </p:nvPr>
        </p:nvSpPr>
        <p:spPr>
          <a:xfrm>
            <a:off x="228600" y="2209800"/>
            <a:ext cx="8763000" cy="1676400"/>
          </a:xfrm>
          <a:ln w="19050">
            <a:solidFill>
              <a:schemeClr val="accent1"/>
            </a:solidFill>
          </a:ln>
        </p:spPr>
        <p:txBody>
          <a:bodyPr/>
          <a:lstStyle/>
          <a:p>
            <a:pPr algn="ctr">
              <a:buFontTx/>
              <a:buNone/>
            </a:pPr>
            <a:r>
              <a:rPr lang="en-US" sz="2800" smtClean="0">
                <a:solidFill>
                  <a:schemeClr val="bg1"/>
                </a:solidFill>
              </a:rPr>
              <a:t>The power to </a:t>
            </a:r>
            <a:r>
              <a:rPr lang="en-US" sz="2800" b="1" smtClean="0">
                <a:solidFill>
                  <a:schemeClr val="bg1"/>
                </a:solidFill>
              </a:rPr>
              <a:t>BE is a priority over the power to DO,</a:t>
            </a:r>
          </a:p>
          <a:p>
            <a:pPr algn="ctr">
              <a:buFontTx/>
              <a:buNone/>
            </a:pPr>
            <a:r>
              <a:rPr lang="en-US" sz="2800" b="1" smtClean="0">
                <a:solidFill>
                  <a:schemeClr val="bg1"/>
                </a:solidFill>
              </a:rPr>
              <a:t> </a:t>
            </a:r>
            <a:r>
              <a:rPr lang="en-US" sz="2800" smtClean="0">
                <a:solidFill>
                  <a:schemeClr val="bg1"/>
                </a:solidFill>
              </a:rPr>
              <a:t>because if you are </a:t>
            </a:r>
            <a:r>
              <a:rPr lang="en-US" sz="2800" b="1" smtClean="0">
                <a:solidFill>
                  <a:schemeClr val="bg1"/>
                </a:solidFill>
              </a:rPr>
              <a:t>SOMEBODY, </a:t>
            </a:r>
          </a:p>
          <a:p>
            <a:pPr algn="ctr">
              <a:buFontTx/>
              <a:buNone/>
            </a:pPr>
            <a:r>
              <a:rPr lang="en-US" sz="2800" b="1" smtClean="0">
                <a:solidFill>
                  <a:schemeClr val="bg1"/>
                </a:solidFill>
              </a:rPr>
              <a:t>you will naturally do SOMETHING!</a:t>
            </a:r>
            <a:endParaRPr lang="en-US" sz="28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14339"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Conclusions Regarding Our Problem</a:t>
            </a:r>
          </a:p>
          <a:p>
            <a:pPr algn="ctr">
              <a:buFontTx/>
              <a:buNone/>
            </a:pPr>
            <a:endParaRPr lang="en-US" sz="2000" b="1" smtClean="0">
              <a:solidFill>
                <a:schemeClr val="bg1"/>
              </a:solidFill>
            </a:endParaRPr>
          </a:p>
          <a:p>
            <a:pPr>
              <a:buFontTx/>
              <a:buAutoNum type="arabicPeriod"/>
            </a:pPr>
            <a:r>
              <a:rPr lang="en-US" sz="2000" smtClean="0">
                <a:solidFill>
                  <a:schemeClr val="bg1"/>
                </a:solidFill>
              </a:rPr>
              <a:t>Our ministry must move from ___________ to __________.</a:t>
            </a:r>
          </a:p>
          <a:p>
            <a:pPr>
              <a:buFontTx/>
              <a:buAutoNum type="arabicPeriod"/>
            </a:pPr>
            <a:endParaRPr lang="en-US" sz="2000" smtClean="0">
              <a:solidFill>
                <a:schemeClr val="bg1"/>
              </a:solidFill>
            </a:endParaRPr>
          </a:p>
          <a:p>
            <a:pPr>
              <a:buFontTx/>
              <a:buAutoNum type="arabicPeriod"/>
            </a:pPr>
            <a:r>
              <a:rPr lang="en-US" sz="2000" smtClean="0">
                <a:solidFill>
                  <a:schemeClr val="bg1"/>
                </a:solidFill>
              </a:rPr>
              <a:t>We must pursue __________ before ___________.</a:t>
            </a:r>
          </a:p>
          <a:p>
            <a:pPr>
              <a:buFontTx/>
              <a:buAutoNum type="arabicPeriod"/>
            </a:pPr>
            <a:endParaRPr lang="en-US" sz="2000" smtClean="0">
              <a:solidFill>
                <a:schemeClr val="bg1"/>
              </a:solidFill>
            </a:endParaRPr>
          </a:p>
          <a:p>
            <a:pPr>
              <a:buFontTx/>
              <a:buAutoNum type="arabicPeriod"/>
            </a:pPr>
            <a:r>
              <a:rPr lang="en-US" sz="2000" smtClean="0">
                <a:solidFill>
                  <a:schemeClr val="bg1"/>
                </a:solidFill>
              </a:rPr>
              <a:t>We cannot be __________ until we are ______________.</a:t>
            </a:r>
          </a:p>
        </p:txBody>
      </p:sp>
      <p:sp>
        <p:nvSpPr>
          <p:cNvPr id="4" name="TextBox 3"/>
          <p:cNvSpPr txBox="1">
            <a:spLocks noChangeArrowheads="1"/>
          </p:cNvSpPr>
          <p:nvPr/>
        </p:nvSpPr>
        <p:spPr bwMode="auto">
          <a:xfrm>
            <a:off x="4495800" y="2895600"/>
            <a:ext cx="1676400" cy="400050"/>
          </a:xfrm>
          <a:prstGeom prst="rect">
            <a:avLst/>
          </a:prstGeom>
          <a:noFill/>
          <a:ln w="9525">
            <a:noFill/>
            <a:miter lim="800000"/>
            <a:headEnd/>
            <a:tailEnd/>
          </a:ln>
        </p:spPr>
        <p:txBody>
          <a:bodyPr>
            <a:spAutoFit/>
          </a:bodyPr>
          <a:lstStyle/>
          <a:p>
            <a:r>
              <a:rPr lang="en-US" sz="2000">
                <a:solidFill>
                  <a:srgbClr val="FFFFCC"/>
                </a:solidFill>
              </a:rPr>
              <a:t>performance</a:t>
            </a:r>
          </a:p>
        </p:txBody>
      </p:sp>
      <p:sp>
        <p:nvSpPr>
          <p:cNvPr id="5" name="TextBox 4"/>
          <p:cNvSpPr txBox="1">
            <a:spLocks noChangeArrowheads="1"/>
          </p:cNvSpPr>
          <p:nvPr/>
        </p:nvSpPr>
        <p:spPr bwMode="auto">
          <a:xfrm>
            <a:off x="6400800" y="2895600"/>
            <a:ext cx="1676400" cy="400050"/>
          </a:xfrm>
          <a:prstGeom prst="rect">
            <a:avLst/>
          </a:prstGeom>
          <a:noFill/>
          <a:ln w="9525">
            <a:noFill/>
            <a:miter lim="800000"/>
            <a:headEnd/>
            <a:tailEnd/>
          </a:ln>
        </p:spPr>
        <p:txBody>
          <a:bodyPr>
            <a:spAutoFit/>
          </a:bodyPr>
          <a:lstStyle/>
          <a:p>
            <a:r>
              <a:rPr lang="en-US" sz="2000">
                <a:solidFill>
                  <a:srgbClr val="FFFFCC"/>
                </a:solidFill>
              </a:rPr>
              <a:t>service</a:t>
            </a:r>
          </a:p>
        </p:txBody>
      </p:sp>
      <p:sp>
        <p:nvSpPr>
          <p:cNvPr id="6" name="TextBox 5"/>
          <p:cNvSpPr txBox="1">
            <a:spLocks noChangeArrowheads="1"/>
          </p:cNvSpPr>
          <p:nvPr/>
        </p:nvSpPr>
        <p:spPr bwMode="auto">
          <a:xfrm>
            <a:off x="3048000" y="3657600"/>
            <a:ext cx="1676400" cy="400050"/>
          </a:xfrm>
          <a:prstGeom prst="rect">
            <a:avLst/>
          </a:prstGeom>
          <a:noFill/>
          <a:ln w="9525">
            <a:noFill/>
            <a:miter lim="800000"/>
            <a:headEnd/>
            <a:tailEnd/>
          </a:ln>
        </p:spPr>
        <p:txBody>
          <a:bodyPr>
            <a:spAutoFit/>
          </a:bodyPr>
          <a:lstStyle/>
          <a:p>
            <a:r>
              <a:rPr lang="en-US" sz="2000">
                <a:solidFill>
                  <a:srgbClr val="FFFFCC"/>
                </a:solidFill>
              </a:rPr>
              <a:t>communion</a:t>
            </a:r>
          </a:p>
        </p:txBody>
      </p:sp>
      <p:sp>
        <p:nvSpPr>
          <p:cNvPr id="7" name="TextBox 6"/>
          <p:cNvSpPr txBox="1">
            <a:spLocks noChangeArrowheads="1"/>
          </p:cNvSpPr>
          <p:nvPr/>
        </p:nvSpPr>
        <p:spPr bwMode="auto">
          <a:xfrm>
            <a:off x="5410200" y="3657600"/>
            <a:ext cx="1676400" cy="400050"/>
          </a:xfrm>
          <a:prstGeom prst="rect">
            <a:avLst/>
          </a:prstGeom>
          <a:noFill/>
          <a:ln w="9525">
            <a:noFill/>
            <a:miter lim="800000"/>
            <a:headEnd/>
            <a:tailEnd/>
          </a:ln>
        </p:spPr>
        <p:txBody>
          <a:bodyPr>
            <a:spAutoFit/>
          </a:bodyPr>
          <a:lstStyle/>
          <a:p>
            <a:r>
              <a:rPr lang="en-US" sz="2000">
                <a:solidFill>
                  <a:srgbClr val="FFFFCC"/>
                </a:solidFill>
              </a:rPr>
              <a:t>competence</a:t>
            </a:r>
          </a:p>
        </p:txBody>
      </p:sp>
      <p:sp>
        <p:nvSpPr>
          <p:cNvPr id="8" name="TextBox 7"/>
          <p:cNvSpPr txBox="1">
            <a:spLocks noChangeArrowheads="1"/>
          </p:cNvSpPr>
          <p:nvPr/>
        </p:nvSpPr>
        <p:spPr bwMode="auto">
          <a:xfrm>
            <a:off x="2743200" y="4343400"/>
            <a:ext cx="1676400" cy="400050"/>
          </a:xfrm>
          <a:prstGeom prst="rect">
            <a:avLst/>
          </a:prstGeom>
          <a:noFill/>
          <a:ln w="9525">
            <a:noFill/>
            <a:miter lim="800000"/>
            <a:headEnd/>
            <a:tailEnd/>
          </a:ln>
        </p:spPr>
        <p:txBody>
          <a:bodyPr>
            <a:spAutoFit/>
          </a:bodyPr>
          <a:lstStyle/>
          <a:p>
            <a:r>
              <a:rPr lang="en-US" sz="2000">
                <a:solidFill>
                  <a:srgbClr val="FFFFCC"/>
                </a:solidFill>
              </a:rPr>
              <a:t>grace-givers</a:t>
            </a:r>
          </a:p>
        </p:txBody>
      </p:sp>
      <p:sp>
        <p:nvSpPr>
          <p:cNvPr id="9" name="TextBox 8"/>
          <p:cNvSpPr txBox="1">
            <a:spLocks noChangeArrowheads="1"/>
          </p:cNvSpPr>
          <p:nvPr/>
        </p:nvSpPr>
        <p:spPr bwMode="auto">
          <a:xfrm>
            <a:off x="5638800" y="4343400"/>
            <a:ext cx="2362200" cy="400050"/>
          </a:xfrm>
          <a:prstGeom prst="rect">
            <a:avLst/>
          </a:prstGeom>
          <a:noFill/>
          <a:ln w="9525">
            <a:noFill/>
            <a:miter lim="800000"/>
            <a:headEnd/>
            <a:tailEnd/>
          </a:ln>
        </p:spPr>
        <p:txBody>
          <a:bodyPr>
            <a:spAutoFit/>
          </a:bodyPr>
          <a:lstStyle/>
          <a:p>
            <a:r>
              <a:rPr lang="en-US" sz="2000">
                <a:solidFill>
                  <a:srgbClr val="FFFFCC"/>
                </a:solidFill>
              </a:rPr>
              <a:t>grace-receivers</a:t>
            </a: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11"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15363"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Our Potential</a:t>
            </a:r>
          </a:p>
          <a:p>
            <a:pPr algn="ctr">
              <a:buFontTx/>
              <a:buNone/>
            </a:pPr>
            <a:endParaRPr lang="en-US" sz="800" b="1" smtClean="0">
              <a:solidFill>
                <a:schemeClr val="bg1"/>
              </a:solidFill>
            </a:endParaRPr>
          </a:p>
          <a:p>
            <a:r>
              <a:rPr lang="en-US" sz="2000" smtClean="0">
                <a:solidFill>
                  <a:schemeClr val="bg1"/>
                </a:solidFill>
              </a:rPr>
              <a:t>Experiencing God’s grace enables us to live and serve on a higher level. </a:t>
            </a:r>
          </a:p>
          <a:p>
            <a:r>
              <a:rPr lang="en-US" sz="2000" smtClean="0">
                <a:solidFill>
                  <a:schemeClr val="bg1"/>
                </a:solidFill>
              </a:rPr>
              <a:t>When we invited Christ to be our Lord, we experienced the grace to save us and take us to heaven. (That’s certainly living on a higher level!) </a:t>
            </a:r>
          </a:p>
          <a:p>
            <a:r>
              <a:rPr lang="en-US" sz="2000" smtClean="0">
                <a:solidFill>
                  <a:schemeClr val="bg1"/>
                </a:solidFill>
              </a:rPr>
              <a:t>However, many of us leave that posture of grace and attempt to grow through our performance.</a:t>
            </a:r>
          </a:p>
          <a:p>
            <a:r>
              <a:rPr lang="en-US" sz="2000" smtClean="0">
                <a:solidFill>
                  <a:schemeClr val="bg1"/>
                </a:solidFill>
              </a:rPr>
              <a:t>If our leadership and ministry are going to be supernatural (as Jesus calls it to be) we must realize that everything in God’s kingdom comes by GRACE through faith. We must see and believe this before our lives will reflect it.</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16387" name="Content Placeholder 8"/>
          <p:cNvSpPr>
            <a:spLocks noGrp="1"/>
          </p:cNvSpPr>
          <p:nvPr>
            <p:ph idx="1"/>
          </p:nvPr>
        </p:nvSpPr>
        <p:spPr>
          <a:xfrm>
            <a:off x="685800" y="2209800"/>
            <a:ext cx="7772400" cy="3886200"/>
          </a:xfrm>
        </p:spPr>
        <p:txBody>
          <a:bodyPr/>
          <a:lstStyle/>
          <a:p>
            <a:pPr>
              <a:buFontTx/>
              <a:buNone/>
            </a:pPr>
            <a:r>
              <a:rPr lang="en-US" sz="2000" smtClean="0">
                <a:solidFill>
                  <a:schemeClr val="bg1"/>
                </a:solidFill>
              </a:rPr>
              <a:t>Note the following three biblical word pictures…</a:t>
            </a:r>
          </a:p>
          <a:p>
            <a:pPr>
              <a:buFontTx/>
              <a:buNone/>
            </a:pPr>
            <a:endParaRPr lang="en-US" sz="2000" smtClean="0">
              <a:solidFill>
                <a:schemeClr val="bg1"/>
              </a:solidFill>
            </a:endParaRPr>
          </a:p>
          <a:p>
            <a:pPr>
              <a:buFontTx/>
              <a:buAutoNum type="arabicPeriod"/>
            </a:pPr>
            <a:r>
              <a:rPr lang="en-US" sz="2000" b="1" smtClean="0">
                <a:solidFill>
                  <a:schemeClr val="bg1"/>
                </a:solidFill>
              </a:rPr>
              <a:t>The Picture of a Father and Son</a:t>
            </a:r>
          </a:p>
          <a:p>
            <a:pPr>
              <a:buFontTx/>
              <a:buNone/>
            </a:pPr>
            <a:r>
              <a:rPr lang="en-US" sz="2000" smtClean="0">
                <a:solidFill>
                  <a:schemeClr val="bg1"/>
                </a:solidFill>
              </a:rPr>
              <a:t>	We are first a ______ of God before we are a _______ for God.</a:t>
            </a:r>
          </a:p>
          <a:p>
            <a:pPr>
              <a:buFontTx/>
              <a:buNone/>
            </a:pPr>
            <a:endParaRPr lang="en-US" sz="2000" smtClean="0">
              <a:solidFill>
                <a:schemeClr val="bg1"/>
              </a:solidFill>
            </a:endParaRPr>
          </a:p>
          <a:p>
            <a:pPr>
              <a:buFontTx/>
              <a:buAutoNum type="arabicPeriod" startAt="2"/>
            </a:pPr>
            <a:r>
              <a:rPr lang="en-US" sz="2000" b="1" smtClean="0">
                <a:solidFill>
                  <a:schemeClr val="bg1"/>
                </a:solidFill>
              </a:rPr>
              <a:t>The Picture of Marriage</a:t>
            </a:r>
          </a:p>
          <a:p>
            <a:pPr>
              <a:buFontTx/>
              <a:buNone/>
            </a:pPr>
            <a:r>
              <a:rPr lang="en-US" sz="2000" smtClean="0">
                <a:solidFill>
                  <a:schemeClr val="bg1"/>
                </a:solidFill>
              </a:rPr>
              <a:t>	We are the _____ of Christ before we are _______ to Christ.</a:t>
            </a:r>
          </a:p>
          <a:p>
            <a:pPr>
              <a:buFontTx/>
              <a:buNone/>
            </a:pPr>
            <a:endParaRPr lang="en-US" sz="2000" smtClean="0">
              <a:solidFill>
                <a:schemeClr val="bg1"/>
              </a:solidFill>
            </a:endParaRPr>
          </a:p>
          <a:p>
            <a:pPr>
              <a:buFontTx/>
              <a:buAutoNum type="arabicPeriod" startAt="3"/>
            </a:pPr>
            <a:r>
              <a:rPr lang="en-US" sz="2000" b="1" smtClean="0">
                <a:solidFill>
                  <a:schemeClr val="bg1"/>
                </a:solidFill>
              </a:rPr>
              <a:t>The Picture of an Ambassador</a:t>
            </a:r>
          </a:p>
          <a:p>
            <a:pPr>
              <a:buFontTx/>
              <a:buNone/>
            </a:pPr>
            <a:r>
              <a:rPr lang="en-US" sz="2000" smtClean="0">
                <a:solidFill>
                  <a:schemeClr val="bg1"/>
                </a:solidFill>
              </a:rPr>
              <a:t>	We operate in ______ power and authority, not our ______.</a:t>
            </a:r>
          </a:p>
        </p:txBody>
      </p:sp>
      <p:sp>
        <p:nvSpPr>
          <p:cNvPr id="16388" name="TextBox 3"/>
          <p:cNvSpPr txBox="1">
            <a:spLocks noChangeArrowheads="1"/>
          </p:cNvSpPr>
          <p:nvPr/>
        </p:nvSpPr>
        <p:spPr bwMode="auto">
          <a:xfrm>
            <a:off x="2743200" y="3276600"/>
            <a:ext cx="914400" cy="400050"/>
          </a:xfrm>
          <a:prstGeom prst="rect">
            <a:avLst/>
          </a:prstGeom>
          <a:noFill/>
          <a:ln w="9525">
            <a:noFill/>
            <a:miter lim="800000"/>
            <a:headEnd/>
            <a:tailEnd/>
          </a:ln>
        </p:spPr>
        <p:txBody>
          <a:bodyPr>
            <a:spAutoFit/>
          </a:bodyPr>
          <a:lstStyle/>
          <a:p>
            <a:r>
              <a:rPr lang="en-US" sz="2000">
                <a:solidFill>
                  <a:srgbClr val="FFFFCC"/>
                </a:solidFill>
              </a:rPr>
              <a:t>child</a:t>
            </a:r>
          </a:p>
        </p:txBody>
      </p:sp>
      <p:sp>
        <p:nvSpPr>
          <p:cNvPr id="16389" name="TextBox 4"/>
          <p:cNvSpPr txBox="1">
            <a:spLocks noChangeArrowheads="1"/>
          </p:cNvSpPr>
          <p:nvPr/>
        </p:nvSpPr>
        <p:spPr bwMode="auto">
          <a:xfrm>
            <a:off x="6324600" y="3276600"/>
            <a:ext cx="1143000" cy="400050"/>
          </a:xfrm>
          <a:prstGeom prst="rect">
            <a:avLst/>
          </a:prstGeom>
          <a:noFill/>
          <a:ln w="9525">
            <a:noFill/>
            <a:miter lim="800000"/>
            <a:headEnd/>
            <a:tailEnd/>
          </a:ln>
        </p:spPr>
        <p:txBody>
          <a:bodyPr>
            <a:spAutoFit/>
          </a:bodyPr>
          <a:lstStyle/>
          <a:p>
            <a:r>
              <a:rPr lang="en-US" sz="2000">
                <a:solidFill>
                  <a:srgbClr val="FFFFCC"/>
                </a:solidFill>
              </a:rPr>
              <a:t>worker</a:t>
            </a:r>
          </a:p>
        </p:txBody>
      </p:sp>
      <p:sp>
        <p:nvSpPr>
          <p:cNvPr id="16390" name="TextBox 5"/>
          <p:cNvSpPr txBox="1">
            <a:spLocks noChangeArrowheads="1"/>
          </p:cNvSpPr>
          <p:nvPr/>
        </p:nvSpPr>
        <p:spPr bwMode="auto">
          <a:xfrm>
            <a:off x="2438400" y="4343400"/>
            <a:ext cx="914400" cy="400050"/>
          </a:xfrm>
          <a:prstGeom prst="rect">
            <a:avLst/>
          </a:prstGeom>
          <a:noFill/>
          <a:ln w="9525">
            <a:noFill/>
            <a:miter lim="800000"/>
            <a:headEnd/>
            <a:tailEnd/>
          </a:ln>
        </p:spPr>
        <p:txBody>
          <a:bodyPr>
            <a:spAutoFit/>
          </a:bodyPr>
          <a:lstStyle/>
          <a:p>
            <a:r>
              <a:rPr lang="en-US" sz="2000">
                <a:solidFill>
                  <a:srgbClr val="FFFFCC"/>
                </a:solidFill>
              </a:rPr>
              <a:t>bride</a:t>
            </a:r>
          </a:p>
        </p:txBody>
      </p:sp>
      <p:sp>
        <p:nvSpPr>
          <p:cNvPr id="16391" name="TextBox 6"/>
          <p:cNvSpPr txBox="1">
            <a:spLocks noChangeArrowheads="1"/>
          </p:cNvSpPr>
          <p:nvPr/>
        </p:nvSpPr>
        <p:spPr bwMode="auto">
          <a:xfrm>
            <a:off x="5867400" y="4343400"/>
            <a:ext cx="914400" cy="400050"/>
          </a:xfrm>
          <a:prstGeom prst="rect">
            <a:avLst/>
          </a:prstGeom>
          <a:noFill/>
          <a:ln w="9525">
            <a:noFill/>
            <a:miter lim="800000"/>
            <a:headEnd/>
            <a:tailEnd/>
          </a:ln>
        </p:spPr>
        <p:txBody>
          <a:bodyPr>
            <a:spAutoFit/>
          </a:bodyPr>
          <a:lstStyle/>
          <a:p>
            <a:r>
              <a:rPr lang="en-US" sz="2000">
                <a:solidFill>
                  <a:srgbClr val="FFFFCC"/>
                </a:solidFill>
              </a:rPr>
              <a:t>slaves</a:t>
            </a:r>
          </a:p>
        </p:txBody>
      </p:sp>
      <p:sp>
        <p:nvSpPr>
          <p:cNvPr id="16392" name="TextBox 7"/>
          <p:cNvSpPr txBox="1">
            <a:spLocks noChangeArrowheads="1"/>
          </p:cNvSpPr>
          <p:nvPr/>
        </p:nvSpPr>
        <p:spPr bwMode="auto">
          <a:xfrm>
            <a:off x="2819400" y="5486400"/>
            <a:ext cx="914400" cy="400050"/>
          </a:xfrm>
          <a:prstGeom prst="rect">
            <a:avLst/>
          </a:prstGeom>
          <a:noFill/>
          <a:ln w="9525">
            <a:noFill/>
            <a:miter lim="800000"/>
            <a:headEnd/>
            <a:tailEnd/>
          </a:ln>
        </p:spPr>
        <p:txBody>
          <a:bodyPr>
            <a:spAutoFit/>
          </a:bodyPr>
          <a:lstStyle/>
          <a:p>
            <a:r>
              <a:rPr lang="en-US" sz="2000">
                <a:solidFill>
                  <a:srgbClr val="FFFFCC"/>
                </a:solidFill>
              </a:rPr>
              <a:t>God’s</a:t>
            </a:r>
          </a:p>
        </p:txBody>
      </p:sp>
      <p:sp>
        <p:nvSpPr>
          <p:cNvPr id="16393" name="TextBox 8"/>
          <p:cNvSpPr txBox="1">
            <a:spLocks noChangeArrowheads="1"/>
          </p:cNvSpPr>
          <p:nvPr/>
        </p:nvSpPr>
        <p:spPr bwMode="auto">
          <a:xfrm>
            <a:off x="6934200" y="5486400"/>
            <a:ext cx="914400" cy="400050"/>
          </a:xfrm>
          <a:prstGeom prst="rect">
            <a:avLst/>
          </a:prstGeom>
          <a:noFill/>
          <a:ln w="9525">
            <a:noFill/>
            <a:miter lim="800000"/>
            <a:headEnd/>
            <a:tailEnd/>
          </a:ln>
        </p:spPr>
        <p:txBody>
          <a:bodyPr>
            <a:spAutoFit/>
          </a:bodyPr>
          <a:lstStyle/>
          <a:p>
            <a:r>
              <a:rPr lang="en-US" sz="2000">
                <a:solidFill>
                  <a:srgbClr val="FFFFCC"/>
                </a:solidFill>
              </a:rPr>
              <a:t>own</a:t>
            </a: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11"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 calcmode="lin" valueType="num">
                                      <p:cBhvr additive="base">
                                        <p:cTn id="7" dur="500" fill="hold"/>
                                        <p:tgtEl>
                                          <p:spTgt spid="1638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9">
                                            <p:txEl>
                                              <p:pRg st="0" end="0"/>
                                            </p:txEl>
                                          </p:spTgt>
                                        </p:tgtEl>
                                        <p:attrNameLst>
                                          <p:attrName>style.visibility</p:attrName>
                                        </p:attrNameLst>
                                      </p:cBhvr>
                                      <p:to>
                                        <p:strVal val="visible"/>
                                      </p:to>
                                    </p:set>
                                    <p:anim calcmode="lin" valueType="num">
                                      <p:cBhvr additive="base">
                                        <p:cTn id="13" dur="500" fill="hold"/>
                                        <p:tgtEl>
                                          <p:spTgt spid="1638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90">
                                            <p:txEl>
                                              <p:pRg st="0" end="0"/>
                                            </p:txEl>
                                          </p:spTgt>
                                        </p:tgtEl>
                                        <p:attrNameLst>
                                          <p:attrName>style.visibility</p:attrName>
                                        </p:attrNameLst>
                                      </p:cBhvr>
                                      <p:to>
                                        <p:strVal val="visible"/>
                                      </p:to>
                                    </p:set>
                                    <p:anim calcmode="lin" valueType="num">
                                      <p:cBhvr additive="base">
                                        <p:cTn id="19" dur="500" fill="hold"/>
                                        <p:tgtEl>
                                          <p:spTgt spid="1639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91">
                                            <p:txEl>
                                              <p:pRg st="0" end="0"/>
                                            </p:txEl>
                                          </p:spTgt>
                                        </p:tgtEl>
                                        <p:attrNameLst>
                                          <p:attrName>style.visibility</p:attrName>
                                        </p:attrNameLst>
                                      </p:cBhvr>
                                      <p:to>
                                        <p:strVal val="visible"/>
                                      </p:to>
                                    </p:set>
                                    <p:anim calcmode="lin" valueType="num">
                                      <p:cBhvr additive="base">
                                        <p:cTn id="25" dur="500" fill="hold"/>
                                        <p:tgtEl>
                                          <p:spTgt spid="1639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92">
                                            <p:txEl>
                                              <p:pRg st="0" end="0"/>
                                            </p:txEl>
                                          </p:spTgt>
                                        </p:tgtEl>
                                        <p:attrNameLst>
                                          <p:attrName>style.visibility</p:attrName>
                                        </p:attrNameLst>
                                      </p:cBhvr>
                                      <p:to>
                                        <p:strVal val="visible"/>
                                      </p:to>
                                    </p:set>
                                    <p:anim calcmode="lin" valueType="num">
                                      <p:cBhvr additive="base">
                                        <p:cTn id="31" dur="500" fill="hold"/>
                                        <p:tgtEl>
                                          <p:spTgt spid="16392">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93">
                                            <p:txEl>
                                              <p:pRg st="0" end="0"/>
                                            </p:txEl>
                                          </p:spTgt>
                                        </p:tgtEl>
                                        <p:attrNameLst>
                                          <p:attrName>style.visibility</p:attrName>
                                        </p:attrNameLst>
                                      </p:cBhvr>
                                      <p:to>
                                        <p:strVal val="visible"/>
                                      </p:to>
                                    </p:set>
                                    <p:anim calcmode="lin" valueType="num">
                                      <p:cBhvr additive="base">
                                        <p:cTn id="37" dur="500" fill="hold"/>
                                        <p:tgtEl>
                                          <p:spTgt spid="1639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9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allAtOnce"/>
      <p:bldP spid="16389" grpId="0" build="allAtOnce"/>
      <p:bldP spid="16390" grpId="0" build="allAtOnce"/>
      <p:bldP spid="16391" grpId="0" build="allAtOnce"/>
      <p:bldP spid="16392" grpId="0" build="allAtOnce"/>
      <p:bldP spid="1639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17411"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The Biblical Basis for a Grace Empowered Ministry</a:t>
            </a:r>
          </a:p>
          <a:p>
            <a:pPr algn="ctr">
              <a:buFontTx/>
              <a:buNone/>
            </a:pPr>
            <a:endParaRPr lang="en-US" sz="2000" b="1" smtClean="0">
              <a:solidFill>
                <a:schemeClr val="bg1"/>
              </a:solidFill>
            </a:endParaRPr>
          </a:p>
          <a:p>
            <a:r>
              <a:rPr lang="en-US" sz="2000" smtClean="0">
                <a:solidFill>
                  <a:schemeClr val="bg1"/>
                </a:solidFill>
              </a:rPr>
              <a:t>II Corinthians 9:8		• Ephesians 2:10</a:t>
            </a:r>
          </a:p>
          <a:p>
            <a:endParaRPr lang="en-US" sz="2000" smtClean="0">
              <a:solidFill>
                <a:schemeClr val="bg1"/>
              </a:solidFill>
            </a:endParaRPr>
          </a:p>
          <a:p>
            <a:r>
              <a:rPr lang="en-US" sz="2000" smtClean="0">
                <a:solidFill>
                  <a:schemeClr val="bg1"/>
                </a:solidFill>
              </a:rPr>
              <a:t>II Corinthians 12:9 		• I Corinthians 15:10</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18435" name="Content Placeholder 8"/>
          <p:cNvSpPr>
            <a:spLocks noGrp="1"/>
          </p:cNvSpPr>
          <p:nvPr>
            <p:ph idx="1"/>
          </p:nvPr>
        </p:nvSpPr>
        <p:spPr>
          <a:xfrm>
            <a:off x="685800" y="2209800"/>
            <a:ext cx="7772400" cy="2362200"/>
          </a:xfrm>
          <a:ln w="15875">
            <a:solidFill>
              <a:schemeClr val="accent1"/>
            </a:solidFill>
          </a:ln>
        </p:spPr>
        <p:txBody>
          <a:bodyPr/>
          <a:lstStyle/>
          <a:p>
            <a:pPr>
              <a:buFontTx/>
              <a:buNone/>
            </a:pPr>
            <a:r>
              <a:rPr lang="en-US" sz="2000" b="1" smtClean="0">
                <a:solidFill>
                  <a:schemeClr val="bg1"/>
                </a:solidFill>
              </a:rPr>
              <a:t>	</a:t>
            </a:r>
          </a:p>
          <a:p>
            <a:pPr>
              <a:buFontTx/>
              <a:buNone/>
            </a:pPr>
            <a:r>
              <a:rPr lang="en-US" sz="2000" b="1" smtClean="0">
                <a:solidFill>
                  <a:schemeClr val="bg1"/>
                </a:solidFill>
              </a:rPr>
              <a:t>	It isn’t that the law is bad; it just doesn’t give us any power to live a life of service and ministry. It can only remind us when we’ve failed. Grace changes our desires and empowers us to live out those desires.</a:t>
            </a:r>
          </a:p>
          <a:p>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5124" name="Content Placeholder 8"/>
          <p:cNvSpPr>
            <a:spLocks noGrp="1"/>
          </p:cNvSpPr>
          <p:nvPr>
            <p:ph idx="1"/>
          </p:nvPr>
        </p:nvSpPr>
        <p:spPr>
          <a:xfrm>
            <a:off x="685800" y="2209800"/>
            <a:ext cx="7772400" cy="3886200"/>
          </a:xfrm>
        </p:spPr>
        <p:txBody>
          <a:bodyPr/>
          <a:lstStyle/>
          <a:p>
            <a:pPr algn="ctr">
              <a:buFontTx/>
              <a:buNone/>
              <a:defRPr/>
            </a:pPr>
            <a:r>
              <a:rPr lang="en-US" sz="2000" b="1" dirty="0" smtClean="0">
                <a:solidFill>
                  <a:schemeClr val="bg1"/>
                </a:solidFill>
              </a:rPr>
              <a:t>Our Prescription</a:t>
            </a:r>
          </a:p>
          <a:p>
            <a:pPr algn="ctr">
              <a:buFontTx/>
              <a:buNone/>
              <a:defRPr/>
            </a:pPr>
            <a:endParaRPr lang="en-US" sz="800" b="1" dirty="0" smtClean="0">
              <a:solidFill>
                <a:schemeClr val="bg1"/>
              </a:solidFill>
            </a:endParaRPr>
          </a:p>
          <a:p>
            <a:pPr>
              <a:defRPr/>
            </a:pPr>
            <a:endParaRPr lang="en-US" sz="2000" dirty="0" smtClean="0">
              <a:solidFill>
                <a:schemeClr val="bg1"/>
              </a:solidFill>
            </a:endParaRPr>
          </a:p>
          <a:p>
            <a:pPr>
              <a:defRPr/>
            </a:pPr>
            <a:r>
              <a:rPr lang="en-US" sz="2000" dirty="0" smtClean="0">
                <a:solidFill>
                  <a:schemeClr val="bg1"/>
                </a:solidFill>
              </a:rPr>
              <a:t>What steps must we take to return to a “grace filled lifestyle?”</a:t>
            </a:r>
          </a:p>
          <a:p>
            <a:pPr>
              <a:defRPr/>
            </a:pPr>
            <a:endParaRPr lang="en-US" sz="2000" dirty="0" smtClean="0">
              <a:solidFill>
                <a:schemeClr val="bg1"/>
              </a:solidFill>
            </a:endParaRPr>
          </a:p>
          <a:p>
            <a:pPr>
              <a:defRPr/>
            </a:pPr>
            <a:r>
              <a:rPr lang="en-US" sz="2000" dirty="0" smtClean="0">
                <a:solidFill>
                  <a:schemeClr val="bg1"/>
                </a:solidFill>
              </a:rPr>
              <a:t>Let’s begin with the following applications for our ministry:</a:t>
            </a:r>
          </a:p>
          <a:p>
            <a:pPr lvl="1">
              <a:defRPr/>
            </a:pPr>
            <a:r>
              <a:rPr lang="en-US" sz="1600" dirty="0" smtClean="0">
                <a:solidFill>
                  <a:schemeClr val="bg1"/>
                </a:solidFill>
                <a:cs typeface="+mn-cs"/>
              </a:rPr>
              <a:t>Our </a:t>
            </a:r>
            <a:r>
              <a:rPr lang="en-US" sz="1600" i="1" dirty="0" smtClean="0">
                <a:solidFill>
                  <a:schemeClr val="bg1"/>
                </a:solidFill>
                <a:cs typeface="+mn-cs"/>
              </a:rPr>
              <a:t>“Mary” experience should precede our “Martha” experience.</a:t>
            </a:r>
          </a:p>
          <a:p>
            <a:pPr lvl="1">
              <a:defRPr/>
            </a:pPr>
            <a:r>
              <a:rPr lang="en-US" sz="1600" dirty="0" smtClean="0">
                <a:solidFill>
                  <a:schemeClr val="bg1"/>
                </a:solidFill>
                <a:cs typeface="+mn-cs"/>
              </a:rPr>
              <a:t>Our </a:t>
            </a:r>
            <a:r>
              <a:rPr lang="en-US" sz="1600" i="1" dirty="0" smtClean="0">
                <a:solidFill>
                  <a:schemeClr val="bg1"/>
                </a:solidFill>
                <a:cs typeface="+mn-cs"/>
              </a:rPr>
              <a:t>competence should come from our communion with God.</a:t>
            </a:r>
          </a:p>
          <a:p>
            <a:pPr lvl="1">
              <a:defRPr/>
            </a:pPr>
            <a:r>
              <a:rPr lang="en-US" sz="1600" dirty="0" smtClean="0">
                <a:solidFill>
                  <a:schemeClr val="bg1"/>
                </a:solidFill>
                <a:cs typeface="+mn-cs"/>
              </a:rPr>
              <a:t>We must find a balanced rhythm of being and doing.</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20483" name="Content Placeholder 8"/>
          <p:cNvSpPr>
            <a:spLocks noGrp="1"/>
          </p:cNvSpPr>
          <p:nvPr>
            <p:ph idx="1"/>
          </p:nvPr>
        </p:nvSpPr>
        <p:spPr>
          <a:xfrm>
            <a:off x="685800" y="2209800"/>
            <a:ext cx="7772400" cy="3886200"/>
          </a:xfrm>
        </p:spPr>
        <p:txBody>
          <a:bodyPr/>
          <a:lstStyle/>
          <a:p>
            <a:pPr>
              <a:buFontTx/>
              <a:buNone/>
            </a:pPr>
            <a:r>
              <a:rPr lang="en-US" sz="2000" smtClean="0">
                <a:solidFill>
                  <a:schemeClr val="bg1"/>
                </a:solidFill>
              </a:rPr>
              <a:t>We must believe and embrace the following “grace” foundations:</a:t>
            </a:r>
          </a:p>
          <a:p>
            <a:pPr>
              <a:buFontTx/>
              <a:buNone/>
            </a:pPr>
            <a:r>
              <a:rPr lang="en-US" sz="2000" b="1" smtClean="0">
                <a:solidFill>
                  <a:schemeClr val="bg1"/>
                </a:solidFill>
              </a:rPr>
              <a:t>Grace Foundations</a:t>
            </a:r>
          </a:p>
          <a:p>
            <a:pPr>
              <a:buFontTx/>
              <a:buAutoNum type="arabicPeriod"/>
            </a:pPr>
            <a:r>
              <a:rPr lang="en-US" sz="2000" smtClean="0">
                <a:solidFill>
                  <a:schemeClr val="bg1"/>
                </a:solidFill>
              </a:rPr>
              <a:t>God’s grace is ______ for free because it’s based on Jesus’ performance, not mine.</a:t>
            </a:r>
          </a:p>
          <a:p>
            <a:pPr>
              <a:buFontTx/>
              <a:buAutoNum type="arabicPeriod"/>
            </a:pPr>
            <a:r>
              <a:rPr lang="en-US" sz="2000" smtClean="0">
                <a:solidFill>
                  <a:schemeClr val="bg1"/>
                </a:solidFill>
              </a:rPr>
              <a:t>God does not love me and _____ me for what I can do for Him.</a:t>
            </a:r>
          </a:p>
          <a:p>
            <a:pPr>
              <a:buFontTx/>
              <a:buAutoNum type="arabicPeriod"/>
            </a:pPr>
            <a:r>
              <a:rPr lang="en-US" sz="2000" smtClean="0">
                <a:solidFill>
                  <a:schemeClr val="bg1"/>
                </a:solidFill>
              </a:rPr>
              <a:t>I must ____ to my “old husband” (the law) and stop relating to God on that basis.</a:t>
            </a:r>
          </a:p>
          <a:p>
            <a:pPr>
              <a:buFontTx/>
              <a:buAutoNum type="arabicPeriod"/>
            </a:pPr>
            <a:r>
              <a:rPr lang="en-US" sz="2000" smtClean="0">
                <a:solidFill>
                  <a:schemeClr val="bg1"/>
                </a:solidFill>
              </a:rPr>
              <a:t>God’s grace accepts me as I am, then ______ me to live above my own ability.</a:t>
            </a:r>
          </a:p>
          <a:p>
            <a:pPr>
              <a:buFontTx/>
              <a:buAutoNum type="arabicPeriod"/>
            </a:pPr>
            <a:r>
              <a:rPr lang="en-US" sz="2000" smtClean="0">
                <a:solidFill>
                  <a:schemeClr val="bg1"/>
                </a:solidFill>
              </a:rPr>
              <a:t>The only requirement for receiving grace is _______.</a:t>
            </a:r>
          </a:p>
          <a:p>
            <a:pPr>
              <a:buFontTx/>
              <a:buAutoNum type="arabicPeriod"/>
            </a:pPr>
            <a:r>
              <a:rPr lang="en-US" sz="2000" smtClean="0">
                <a:solidFill>
                  <a:schemeClr val="bg1"/>
                </a:solidFill>
              </a:rPr>
              <a:t>Ministry is greater under grace, because ________, not _____ is the motivation.</a:t>
            </a:r>
          </a:p>
        </p:txBody>
      </p:sp>
      <p:sp>
        <p:nvSpPr>
          <p:cNvPr id="4" name="TextBox 3"/>
          <p:cNvSpPr txBox="1">
            <a:spLocks noChangeArrowheads="1"/>
          </p:cNvSpPr>
          <p:nvPr/>
        </p:nvSpPr>
        <p:spPr bwMode="auto">
          <a:xfrm>
            <a:off x="2895600" y="2895600"/>
            <a:ext cx="914400" cy="400050"/>
          </a:xfrm>
          <a:prstGeom prst="rect">
            <a:avLst/>
          </a:prstGeom>
          <a:noFill/>
          <a:ln w="9525">
            <a:noFill/>
            <a:miter lim="800000"/>
            <a:headEnd/>
            <a:tailEnd/>
          </a:ln>
        </p:spPr>
        <p:txBody>
          <a:bodyPr>
            <a:spAutoFit/>
          </a:bodyPr>
          <a:lstStyle/>
          <a:p>
            <a:r>
              <a:rPr lang="en-US" sz="2000">
                <a:solidFill>
                  <a:srgbClr val="FFFFCC"/>
                </a:solidFill>
              </a:rPr>
              <a:t>mine</a:t>
            </a:r>
          </a:p>
        </p:txBody>
      </p:sp>
      <p:sp>
        <p:nvSpPr>
          <p:cNvPr id="5" name="TextBox 4"/>
          <p:cNvSpPr txBox="1">
            <a:spLocks noChangeArrowheads="1"/>
          </p:cNvSpPr>
          <p:nvPr/>
        </p:nvSpPr>
        <p:spPr bwMode="auto">
          <a:xfrm>
            <a:off x="4191000" y="3581400"/>
            <a:ext cx="914400" cy="400050"/>
          </a:xfrm>
          <a:prstGeom prst="rect">
            <a:avLst/>
          </a:prstGeom>
          <a:noFill/>
          <a:ln w="9525">
            <a:noFill/>
            <a:miter lim="800000"/>
            <a:headEnd/>
            <a:tailEnd/>
          </a:ln>
        </p:spPr>
        <p:txBody>
          <a:bodyPr>
            <a:spAutoFit/>
          </a:bodyPr>
          <a:lstStyle/>
          <a:p>
            <a:r>
              <a:rPr lang="en-US" sz="2000">
                <a:solidFill>
                  <a:srgbClr val="FFFFCC"/>
                </a:solidFill>
              </a:rPr>
              <a:t>save</a:t>
            </a:r>
          </a:p>
        </p:txBody>
      </p:sp>
      <p:sp>
        <p:nvSpPr>
          <p:cNvPr id="6" name="TextBox 5"/>
          <p:cNvSpPr txBox="1">
            <a:spLocks noChangeArrowheads="1"/>
          </p:cNvSpPr>
          <p:nvPr/>
        </p:nvSpPr>
        <p:spPr bwMode="auto">
          <a:xfrm>
            <a:off x="1905000" y="3962400"/>
            <a:ext cx="914400" cy="400050"/>
          </a:xfrm>
          <a:prstGeom prst="rect">
            <a:avLst/>
          </a:prstGeom>
          <a:noFill/>
          <a:ln w="9525">
            <a:noFill/>
            <a:miter lim="800000"/>
            <a:headEnd/>
            <a:tailEnd/>
          </a:ln>
        </p:spPr>
        <p:txBody>
          <a:bodyPr>
            <a:spAutoFit/>
          </a:bodyPr>
          <a:lstStyle/>
          <a:p>
            <a:r>
              <a:rPr lang="en-US" sz="2000">
                <a:solidFill>
                  <a:srgbClr val="FFFFCC"/>
                </a:solidFill>
              </a:rPr>
              <a:t>die</a:t>
            </a:r>
          </a:p>
        </p:txBody>
      </p:sp>
      <p:sp>
        <p:nvSpPr>
          <p:cNvPr id="7" name="TextBox 6"/>
          <p:cNvSpPr txBox="1">
            <a:spLocks noChangeArrowheads="1"/>
          </p:cNvSpPr>
          <p:nvPr/>
        </p:nvSpPr>
        <p:spPr bwMode="auto">
          <a:xfrm>
            <a:off x="5334000" y="4648200"/>
            <a:ext cx="1447800" cy="400050"/>
          </a:xfrm>
          <a:prstGeom prst="rect">
            <a:avLst/>
          </a:prstGeom>
          <a:noFill/>
          <a:ln w="9525">
            <a:noFill/>
            <a:miter lim="800000"/>
            <a:headEnd/>
            <a:tailEnd/>
          </a:ln>
        </p:spPr>
        <p:txBody>
          <a:bodyPr>
            <a:spAutoFit/>
          </a:bodyPr>
          <a:lstStyle/>
          <a:p>
            <a:r>
              <a:rPr lang="en-US" sz="2000">
                <a:solidFill>
                  <a:srgbClr val="FFFFCC"/>
                </a:solidFill>
              </a:rPr>
              <a:t>enables</a:t>
            </a:r>
          </a:p>
        </p:txBody>
      </p:sp>
      <p:sp>
        <p:nvSpPr>
          <p:cNvPr id="8" name="TextBox 7"/>
          <p:cNvSpPr txBox="1">
            <a:spLocks noChangeArrowheads="1"/>
          </p:cNvSpPr>
          <p:nvPr/>
        </p:nvSpPr>
        <p:spPr bwMode="auto">
          <a:xfrm>
            <a:off x="6019800" y="5257800"/>
            <a:ext cx="1295400" cy="400050"/>
          </a:xfrm>
          <a:prstGeom prst="rect">
            <a:avLst/>
          </a:prstGeom>
          <a:noFill/>
          <a:ln w="9525">
            <a:noFill/>
            <a:miter lim="800000"/>
            <a:headEnd/>
            <a:tailEnd/>
          </a:ln>
        </p:spPr>
        <p:txBody>
          <a:bodyPr>
            <a:spAutoFit/>
          </a:bodyPr>
          <a:lstStyle/>
          <a:p>
            <a:r>
              <a:rPr lang="en-US" sz="2000">
                <a:solidFill>
                  <a:srgbClr val="FFFFCC"/>
                </a:solidFill>
              </a:rPr>
              <a:t>humility</a:t>
            </a:r>
          </a:p>
        </p:txBody>
      </p:sp>
      <p:sp>
        <p:nvSpPr>
          <p:cNvPr id="9" name="TextBox 8"/>
          <p:cNvSpPr txBox="1">
            <a:spLocks noChangeArrowheads="1"/>
          </p:cNvSpPr>
          <p:nvPr/>
        </p:nvSpPr>
        <p:spPr bwMode="auto">
          <a:xfrm>
            <a:off x="5715000" y="5638800"/>
            <a:ext cx="1295400" cy="400050"/>
          </a:xfrm>
          <a:prstGeom prst="rect">
            <a:avLst/>
          </a:prstGeom>
          <a:noFill/>
          <a:ln w="9525">
            <a:noFill/>
            <a:miter lim="800000"/>
            <a:headEnd/>
            <a:tailEnd/>
          </a:ln>
        </p:spPr>
        <p:txBody>
          <a:bodyPr>
            <a:spAutoFit/>
          </a:bodyPr>
          <a:lstStyle/>
          <a:p>
            <a:r>
              <a:rPr lang="en-US" sz="2000">
                <a:solidFill>
                  <a:srgbClr val="FFFFCC"/>
                </a:solidFill>
              </a:rPr>
              <a:t>gratitude</a:t>
            </a:r>
          </a:p>
        </p:txBody>
      </p:sp>
      <p:sp>
        <p:nvSpPr>
          <p:cNvPr id="10" name="TextBox 9"/>
          <p:cNvSpPr txBox="1">
            <a:spLocks noChangeArrowheads="1"/>
          </p:cNvSpPr>
          <p:nvPr/>
        </p:nvSpPr>
        <p:spPr bwMode="auto">
          <a:xfrm>
            <a:off x="7467600" y="5638800"/>
            <a:ext cx="914400" cy="400050"/>
          </a:xfrm>
          <a:prstGeom prst="rect">
            <a:avLst/>
          </a:prstGeom>
          <a:noFill/>
          <a:ln w="9525">
            <a:noFill/>
            <a:miter lim="800000"/>
            <a:headEnd/>
            <a:tailEnd/>
          </a:ln>
        </p:spPr>
        <p:txBody>
          <a:bodyPr>
            <a:spAutoFit/>
          </a:bodyPr>
          <a:lstStyle/>
          <a:p>
            <a:r>
              <a:rPr lang="en-US" sz="2000">
                <a:solidFill>
                  <a:srgbClr val="FFFFCC"/>
                </a:solidFill>
              </a:rPr>
              <a:t>guilt</a:t>
            </a:r>
          </a:p>
        </p:txBody>
      </p:sp>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12"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P spid="10"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21507" name="Content Placeholder 8"/>
          <p:cNvSpPr>
            <a:spLocks noGrp="1"/>
          </p:cNvSpPr>
          <p:nvPr>
            <p:ph idx="1"/>
          </p:nvPr>
        </p:nvSpPr>
        <p:spPr>
          <a:xfrm>
            <a:off x="685800" y="2209800"/>
            <a:ext cx="7848600" cy="3886200"/>
          </a:xfrm>
        </p:spPr>
        <p:txBody>
          <a:bodyPr/>
          <a:lstStyle/>
          <a:p>
            <a:pPr algn="ctr">
              <a:buFontTx/>
              <a:buNone/>
            </a:pPr>
            <a:r>
              <a:rPr lang="en-US" sz="2000" b="1" smtClean="0">
                <a:solidFill>
                  <a:schemeClr val="bg1"/>
                </a:solidFill>
              </a:rPr>
              <a:t>Stepping into Grace</a:t>
            </a:r>
          </a:p>
          <a:p>
            <a:pPr algn="ctr">
              <a:buFontTx/>
              <a:buNone/>
            </a:pPr>
            <a:endParaRPr lang="en-US" sz="2000" b="1" smtClean="0">
              <a:solidFill>
                <a:schemeClr val="bg1"/>
              </a:solidFill>
            </a:endParaRPr>
          </a:p>
          <a:p>
            <a:pPr>
              <a:buFontTx/>
              <a:buAutoNum type="arabicPeriod"/>
            </a:pPr>
            <a:r>
              <a:rPr lang="en-US" sz="2000" smtClean="0">
                <a:solidFill>
                  <a:srgbClr val="FFFFCC"/>
                </a:solidFill>
              </a:rPr>
              <a:t>Reveal</a:t>
            </a:r>
            <a:r>
              <a:rPr lang="en-US" sz="2000" smtClean="0">
                <a:solidFill>
                  <a:schemeClr val="bg1"/>
                </a:solidFill>
              </a:rPr>
              <a:t> – Conduct honest personal examination and diagnosis.</a:t>
            </a:r>
          </a:p>
          <a:p>
            <a:pPr>
              <a:buFontTx/>
              <a:buAutoNum type="arabicPeriod"/>
            </a:pPr>
            <a:r>
              <a:rPr lang="en-US" sz="2000" smtClean="0">
                <a:solidFill>
                  <a:srgbClr val="FFFFCC"/>
                </a:solidFill>
              </a:rPr>
              <a:t>Relinquish</a:t>
            </a:r>
            <a:r>
              <a:rPr lang="en-US" sz="2000" smtClean="0">
                <a:solidFill>
                  <a:schemeClr val="bg1"/>
                </a:solidFill>
              </a:rPr>
              <a:t> – Surrender my performance issues to God.</a:t>
            </a:r>
          </a:p>
          <a:p>
            <a:pPr>
              <a:buFontTx/>
              <a:buAutoNum type="arabicPeriod"/>
            </a:pPr>
            <a:r>
              <a:rPr lang="en-US" sz="2000" smtClean="0">
                <a:solidFill>
                  <a:srgbClr val="FFFFCC"/>
                </a:solidFill>
              </a:rPr>
              <a:t>Recall</a:t>
            </a:r>
            <a:r>
              <a:rPr lang="en-US" sz="2000" smtClean="0">
                <a:solidFill>
                  <a:schemeClr val="bg1"/>
                </a:solidFill>
              </a:rPr>
              <a:t> – Note the people and issues for which I am performing.</a:t>
            </a:r>
          </a:p>
          <a:p>
            <a:pPr>
              <a:buFontTx/>
              <a:buAutoNum type="arabicPeriod"/>
            </a:pPr>
            <a:r>
              <a:rPr lang="en-US" sz="2000" smtClean="0">
                <a:solidFill>
                  <a:srgbClr val="FFFFCC"/>
                </a:solidFill>
              </a:rPr>
              <a:t>Release</a:t>
            </a:r>
            <a:r>
              <a:rPr lang="en-US" sz="2000" smtClean="0">
                <a:solidFill>
                  <a:schemeClr val="bg1"/>
                </a:solidFill>
              </a:rPr>
              <a:t> – Forgive; let go of wrong views and surrender myself.</a:t>
            </a:r>
          </a:p>
          <a:p>
            <a:pPr>
              <a:buFontTx/>
              <a:buAutoNum type="arabicPeriod"/>
            </a:pPr>
            <a:r>
              <a:rPr lang="en-US" sz="2000" smtClean="0">
                <a:solidFill>
                  <a:srgbClr val="FFFFCC"/>
                </a:solidFill>
              </a:rPr>
              <a:t>Request</a:t>
            </a:r>
            <a:r>
              <a:rPr lang="en-US" sz="2000" smtClean="0">
                <a:solidFill>
                  <a:schemeClr val="bg1"/>
                </a:solidFill>
              </a:rPr>
              <a:t> – Ask the Holy Spirit to grant God’s grace.</a:t>
            </a:r>
          </a:p>
          <a:p>
            <a:pPr>
              <a:buFontTx/>
              <a:buAutoNum type="arabicPeriod"/>
            </a:pPr>
            <a:r>
              <a:rPr lang="en-US" sz="2000" smtClean="0">
                <a:solidFill>
                  <a:srgbClr val="FFFFCC"/>
                </a:solidFill>
              </a:rPr>
              <a:t>Renounce</a:t>
            </a:r>
            <a:r>
              <a:rPr lang="en-US" sz="2000" smtClean="0">
                <a:solidFill>
                  <a:schemeClr val="bg1"/>
                </a:solidFill>
              </a:rPr>
              <a:t> – Refuse to allow wrong motives to rule me.</a:t>
            </a:r>
          </a:p>
          <a:p>
            <a:pPr>
              <a:buFontTx/>
              <a:buAutoNum type="arabicPeriod"/>
            </a:pPr>
            <a:r>
              <a:rPr lang="en-US" sz="2000" smtClean="0">
                <a:solidFill>
                  <a:srgbClr val="FFFFCC"/>
                </a:solidFill>
              </a:rPr>
              <a:t>Return</a:t>
            </a:r>
            <a:r>
              <a:rPr lang="en-US" sz="2000" smtClean="0">
                <a:solidFill>
                  <a:schemeClr val="bg1"/>
                </a:solidFill>
              </a:rPr>
              <a:t> – Return to serving God from a loving, responsive heart.</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22531" name="Content Placeholder 8"/>
          <p:cNvSpPr>
            <a:spLocks noGrp="1"/>
          </p:cNvSpPr>
          <p:nvPr>
            <p:ph idx="1"/>
          </p:nvPr>
        </p:nvSpPr>
        <p:spPr>
          <a:xfrm>
            <a:off x="685800" y="2209800"/>
            <a:ext cx="7772400" cy="3886200"/>
          </a:xfrm>
        </p:spPr>
        <p:txBody>
          <a:bodyPr/>
          <a:lstStyle/>
          <a:p>
            <a:pPr>
              <a:buFontTx/>
              <a:buNone/>
            </a:pPr>
            <a:r>
              <a:rPr lang="en-US" sz="2000" b="1" i="1" smtClean="0">
                <a:solidFill>
                  <a:schemeClr val="bg1"/>
                </a:solidFill>
              </a:rPr>
              <a:t>ASSESSMENT: </a:t>
            </a:r>
            <a:r>
              <a:rPr lang="en-US" sz="2000" i="1" smtClean="0">
                <a:solidFill>
                  <a:schemeClr val="bg1"/>
                </a:solidFill>
              </a:rPr>
              <a:t>Evaluate your pursuit of competence versus communion.</a:t>
            </a:r>
          </a:p>
          <a:p>
            <a:pPr>
              <a:buFontTx/>
              <a:buNone/>
            </a:pPr>
            <a:endParaRPr lang="en-US" sz="2000" i="1" smtClean="0">
              <a:solidFill>
                <a:schemeClr val="bg1"/>
              </a:solidFill>
            </a:endParaRPr>
          </a:p>
          <a:p>
            <a:pPr>
              <a:buFontTx/>
              <a:buNone/>
            </a:pPr>
            <a:endParaRPr lang="en-US" sz="2000" i="1" smtClean="0">
              <a:solidFill>
                <a:schemeClr val="bg1"/>
              </a:solidFill>
            </a:endParaRPr>
          </a:p>
          <a:p>
            <a:pPr>
              <a:buFontTx/>
              <a:buNone/>
            </a:pPr>
            <a:r>
              <a:rPr lang="en-US" sz="2000" b="1" i="1" smtClean="0">
                <a:solidFill>
                  <a:schemeClr val="bg1"/>
                </a:solidFill>
              </a:rPr>
              <a:t>APPLICATION: </a:t>
            </a:r>
            <a:r>
              <a:rPr lang="en-US" sz="2000" i="1" smtClean="0">
                <a:solidFill>
                  <a:schemeClr val="bg1"/>
                </a:solidFill>
              </a:rPr>
              <a:t>What steps do you need to take to live out a “grace filled” lifestyle?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p:txBody>
          <a:bodyPr/>
          <a:lstStyle/>
          <a:p>
            <a:r>
              <a:rPr lang="en-US" sz="3600" dirty="0" smtClean="0">
                <a:solidFill>
                  <a:srgbClr val="FFFFCC"/>
                </a:solidFill>
              </a:rPr>
              <a:t>The Foundation for Our Leadership</a:t>
            </a:r>
            <a:r>
              <a:rPr lang="en-US" dirty="0" smtClean="0">
                <a:solidFill>
                  <a:srgbClr val="FFFFCC"/>
                </a:solidFill>
              </a:rPr>
              <a:t/>
            </a:r>
            <a:br>
              <a:rPr lang="en-US" dirty="0" smtClean="0">
                <a:solidFill>
                  <a:srgbClr val="FFFFCC"/>
                </a:solidFill>
              </a:rPr>
            </a:br>
            <a:r>
              <a:rPr lang="en-US" sz="2000" dirty="0" smtClean="0">
                <a:solidFill>
                  <a:srgbClr val="FFFFCC"/>
                </a:solidFill>
              </a:rPr>
              <a:t>Our Ministry Will Be a Precious Treasure or a Performance Trap</a:t>
            </a:r>
            <a:endParaRPr lang="en-US" sz="3600" dirty="0" smtClean="0">
              <a:solidFill>
                <a:srgbClr val="FFFFCC"/>
              </a:solidFill>
            </a:endParaRPr>
          </a:p>
        </p:txBody>
      </p:sp>
      <p:sp>
        <p:nvSpPr>
          <p:cNvPr id="5124" name="Content Placeholder 8"/>
          <p:cNvSpPr>
            <a:spLocks noGrp="1"/>
          </p:cNvSpPr>
          <p:nvPr>
            <p:ph idx="1"/>
          </p:nvPr>
        </p:nvSpPr>
        <p:spPr>
          <a:xfrm>
            <a:off x="685800" y="2209800"/>
            <a:ext cx="7772400" cy="3886200"/>
          </a:xfrm>
        </p:spPr>
        <p:txBody>
          <a:bodyPr/>
          <a:lstStyle/>
          <a:p>
            <a:pPr algn="ctr">
              <a:buFontTx/>
              <a:buNone/>
            </a:pPr>
            <a:r>
              <a:rPr lang="en-US" sz="2800" i="1" smtClean="0">
                <a:solidFill>
                  <a:srgbClr val="FFFF99"/>
                </a:solidFill>
              </a:rPr>
              <a:t>“Come to Me, all who are weary and are heavy laden, and I will give you rest. Take My yoke upon you and learn from Me for I am gentle and humble in heart; and you shall find rest for your souls. For My yoke is easy and My burden is light.” </a:t>
            </a:r>
          </a:p>
          <a:p>
            <a:pPr algn="ctr">
              <a:buFontTx/>
              <a:buNone/>
            </a:pPr>
            <a:r>
              <a:rPr lang="en-US" sz="1400" i="1" smtClean="0">
                <a:solidFill>
                  <a:srgbClr val="FFFF99"/>
                </a:solidFill>
              </a:rPr>
              <a:t>(Matthew 11:28-30)</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23556" name="Content Placeholder 8"/>
          <p:cNvSpPr>
            <a:spLocks noGrp="1"/>
          </p:cNvSpPr>
          <p:nvPr>
            <p:ph idx="1"/>
          </p:nvPr>
        </p:nvSpPr>
        <p:spPr>
          <a:xfrm>
            <a:off x="685800" y="2209800"/>
            <a:ext cx="7772400" cy="3886200"/>
          </a:xfrm>
        </p:spPr>
        <p:txBody>
          <a:bodyPr/>
          <a:lstStyle/>
          <a:p>
            <a:pPr algn="ctr">
              <a:buFontTx/>
              <a:buNone/>
            </a:pPr>
            <a:r>
              <a:rPr lang="en-US" sz="2800" i="1" smtClean="0">
                <a:solidFill>
                  <a:srgbClr val="FFFF99"/>
                </a:solidFill>
              </a:rPr>
              <a:t>“Come to Me, all who are weary and are heavy laden, and I will give you rest. Take My yoke upon you and learn from Me for I am gentle and humble in heart; and you shall find rest for your souls. For My yoke is easy and My burden is light.” </a:t>
            </a:r>
          </a:p>
          <a:p>
            <a:pPr algn="ctr">
              <a:buFontTx/>
              <a:buNone/>
            </a:pPr>
            <a:r>
              <a:rPr lang="en-US" sz="1400" i="1" smtClean="0">
                <a:solidFill>
                  <a:srgbClr val="FFFF99"/>
                </a:solidFill>
              </a:rPr>
              <a:t>(Matthew 11:28-30)</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Leadership is Stewardship</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2021" y="51054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5124" name="Content Placeholder 8"/>
          <p:cNvSpPr>
            <a:spLocks noGrp="1"/>
          </p:cNvSpPr>
          <p:nvPr>
            <p:ph idx="1"/>
          </p:nvPr>
        </p:nvSpPr>
        <p:spPr>
          <a:xfrm>
            <a:off x="685800" y="2209800"/>
            <a:ext cx="7772400" cy="3886200"/>
          </a:xfrm>
        </p:spPr>
        <p:txBody>
          <a:bodyPr/>
          <a:lstStyle/>
          <a:p>
            <a:pPr>
              <a:defRPr/>
            </a:pPr>
            <a:r>
              <a:rPr lang="en-US" sz="2000" dirty="0" smtClean="0">
                <a:solidFill>
                  <a:schemeClr val="bg1"/>
                </a:solidFill>
              </a:rPr>
              <a:t>In this lesson we will evaluate the foundation upon which our leadership is built. Often, in our pursuit of results, we slip into ministry motivated by guilt rather than by grace. May this lesson serve as a reminder of the Source of our power. Luke 10:38-42</a:t>
            </a:r>
          </a:p>
          <a:p>
            <a:pPr>
              <a:defRPr/>
            </a:pPr>
            <a:endParaRPr lang="en-US" sz="2000" dirty="0" smtClean="0">
              <a:solidFill>
                <a:schemeClr val="bg1"/>
              </a:solidFill>
            </a:endParaRPr>
          </a:p>
          <a:p>
            <a:pPr>
              <a:defRPr/>
            </a:pPr>
            <a:r>
              <a:rPr lang="en-US" sz="2000" b="1" dirty="0" smtClean="0">
                <a:solidFill>
                  <a:schemeClr val="bg1"/>
                </a:solidFill>
              </a:rPr>
              <a:t>There are two common drives that emerge when people meet Jesus:</a:t>
            </a:r>
          </a:p>
          <a:p>
            <a:pPr lvl="1">
              <a:defRPr/>
            </a:pPr>
            <a:r>
              <a:rPr lang="en-US" sz="1600" dirty="0" smtClean="0">
                <a:solidFill>
                  <a:schemeClr val="bg1"/>
                </a:solidFill>
                <a:cs typeface="+mn-cs"/>
              </a:rPr>
              <a:t>We are driven to _____________.</a:t>
            </a:r>
          </a:p>
          <a:p>
            <a:pPr lvl="1">
              <a:defRPr/>
            </a:pPr>
            <a:endParaRPr lang="en-US" sz="1600" dirty="0" smtClean="0">
              <a:solidFill>
                <a:schemeClr val="bg1"/>
              </a:solidFill>
              <a:cs typeface="+mn-cs"/>
            </a:endParaRPr>
          </a:p>
          <a:p>
            <a:pPr lvl="1">
              <a:defRPr/>
            </a:pPr>
            <a:r>
              <a:rPr lang="en-US" sz="1600" dirty="0" smtClean="0">
                <a:solidFill>
                  <a:schemeClr val="bg1"/>
                </a:solidFill>
                <a:cs typeface="+mn-cs"/>
              </a:rPr>
              <a:t>We are driven to _____________.</a:t>
            </a:r>
            <a:endParaRPr lang="en-US" sz="1600" dirty="0" smtClean="0">
              <a:solidFill>
                <a:schemeClr val="bg1"/>
              </a:solidFill>
            </a:endParaRPr>
          </a:p>
        </p:txBody>
      </p:sp>
      <p:sp>
        <p:nvSpPr>
          <p:cNvPr id="5" name="TextBox 4"/>
          <p:cNvSpPr txBox="1">
            <a:spLocks noChangeArrowheads="1"/>
          </p:cNvSpPr>
          <p:nvPr/>
        </p:nvSpPr>
        <p:spPr bwMode="auto">
          <a:xfrm>
            <a:off x="2971800" y="4495800"/>
            <a:ext cx="1828800" cy="338138"/>
          </a:xfrm>
          <a:prstGeom prst="rect">
            <a:avLst/>
          </a:prstGeom>
          <a:noFill/>
          <a:ln w="9525">
            <a:noFill/>
            <a:miter lim="800000"/>
            <a:headEnd/>
            <a:tailEnd/>
          </a:ln>
        </p:spPr>
        <p:txBody>
          <a:bodyPr>
            <a:spAutoFit/>
          </a:bodyPr>
          <a:lstStyle/>
          <a:p>
            <a:r>
              <a:rPr lang="en-US" sz="1600">
                <a:solidFill>
                  <a:srgbClr val="FFFFCC"/>
                </a:solidFill>
              </a:rPr>
              <a:t>get close to him</a:t>
            </a:r>
          </a:p>
        </p:txBody>
      </p:sp>
      <p:sp>
        <p:nvSpPr>
          <p:cNvPr id="7" name="TextBox 6"/>
          <p:cNvSpPr txBox="1">
            <a:spLocks noChangeArrowheads="1"/>
          </p:cNvSpPr>
          <p:nvPr/>
        </p:nvSpPr>
        <p:spPr bwMode="auto">
          <a:xfrm>
            <a:off x="2971800" y="5029200"/>
            <a:ext cx="1828800" cy="338138"/>
          </a:xfrm>
          <a:prstGeom prst="rect">
            <a:avLst/>
          </a:prstGeom>
          <a:noFill/>
          <a:ln w="9525">
            <a:noFill/>
            <a:miter lim="800000"/>
            <a:headEnd/>
            <a:tailEnd/>
          </a:ln>
        </p:spPr>
        <p:txBody>
          <a:bodyPr>
            <a:spAutoFit/>
          </a:bodyPr>
          <a:lstStyle/>
          <a:p>
            <a:r>
              <a:rPr lang="en-US" sz="1600">
                <a:solidFill>
                  <a:srgbClr val="FFFFCC"/>
                </a:solidFill>
              </a:rPr>
              <a:t>get busy for him</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7"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5124" name="Content Placeholder 8"/>
          <p:cNvSpPr>
            <a:spLocks noGrp="1"/>
          </p:cNvSpPr>
          <p:nvPr>
            <p:ph idx="1"/>
          </p:nvPr>
        </p:nvSpPr>
        <p:spPr>
          <a:xfrm>
            <a:off x="685800" y="2209800"/>
            <a:ext cx="7772400" cy="3886200"/>
          </a:xfrm>
        </p:spPr>
        <p:txBody>
          <a:bodyPr/>
          <a:lstStyle/>
          <a:p>
            <a:pPr>
              <a:defRPr/>
            </a:pPr>
            <a:r>
              <a:rPr lang="en-US" sz="2000" dirty="0" smtClean="0">
                <a:solidFill>
                  <a:schemeClr val="bg1"/>
                </a:solidFill>
              </a:rPr>
              <a:t>Martha and Mary are vivid illustrations of these two drives or compulsions. Martha wants to impress Jesus, and she attempts to perform for Him. Mary determines she must first be served by Jesus before she attempts to serve Him.</a:t>
            </a:r>
          </a:p>
          <a:p>
            <a:pPr>
              <a:defRPr/>
            </a:pPr>
            <a:endParaRPr lang="en-US" sz="2000" b="1" dirty="0" smtClean="0">
              <a:solidFill>
                <a:schemeClr val="bg1"/>
              </a:solidFill>
            </a:endParaRPr>
          </a:p>
          <a:p>
            <a:pPr>
              <a:buFontTx/>
              <a:buNone/>
              <a:defRPr/>
            </a:pPr>
            <a:r>
              <a:rPr lang="en-US" sz="2000" b="1" dirty="0" smtClean="0">
                <a:solidFill>
                  <a:schemeClr val="bg1"/>
                </a:solidFill>
              </a:rPr>
              <a:t>MARTHA 			MARY</a:t>
            </a:r>
          </a:p>
          <a:p>
            <a:pPr marL="457200" indent="-457200">
              <a:buFontTx/>
              <a:buNone/>
              <a:defRPr/>
            </a:pPr>
            <a:r>
              <a:rPr lang="en-US" sz="2000" dirty="0" smtClean="0">
                <a:solidFill>
                  <a:schemeClr val="bg1"/>
                </a:solidFill>
              </a:rPr>
              <a:t>Sought approval on her terms	Sought a relationship with Christ</a:t>
            </a:r>
          </a:p>
          <a:p>
            <a:pPr>
              <a:buFontTx/>
              <a:buNone/>
              <a:defRPr/>
            </a:pPr>
            <a:r>
              <a:rPr lang="en-US" sz="2000" dirty="0" smtClean="0">
                <a:solidFill>
                  <a:schemeClr val="bg1"/>
                </a:solidFill>
              </a:rPr>
              <a:t>Offers no power			Offers unlimited power</a:t>
            </a:r>
          </a:p>
          <a:p>
            <a:pPr>
              <a:buFontTx/>
              <a:buNone/>
              <a:defRPr/>
            </a:pPr>
            <a:r>
              <a:rPr lang="en-US" sz="2000" dirty="0" smtClean="0">
                <a:solidFill>
                  <a:schemeClr val="bg1"/>
                </a:solidFill>
              </a:rPr>
              <a:t>Performs from a driven spirit	Serves from a response to grace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8195"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Our Problem</a:t>
            </a:r>
          </a:p>
          <a:p>
            <a:pPr algn="ctr">
              <a:buFontTx/>
              <a:buNone/>
            </a:pPr>
            <a:endParaRPr lang="en-US" sz="800" b="1" smtClean="0">
              <a:solidFill>
                <a:schemeClr val="bg1"/>
              </a:solidFill>
            </a:endParaRPr>
          </a:p>
          <a:p>
            <a:r>
              <a:rPr lang="en-US" sz="2000" smtClean="0">
                <a:solidFill>
                  <a:schemeClr val="bg1"/>
                </a:solidFill>
              </a:rPr>
              <a:t>Mary and Martha illustrate the truth of this lesson. When we first come to Christ we pursue communion with Him. That’s all we have to offer – a pursuit of intimacy with God. Like a marriage, all we have to offer in the beginning is the pursuit of love.</a:t>
            </a:r>
          </a:p>
          <a:p>
            <a:r>
              <a:rPr lang="en-US" sz="2000" smtClean="0">
                <a:solidFill>
                  <a:schemeClr val="bg1"/>
                </a:solidFill>
              </a:rPr>
              <a:t>However, as we mature, our pursuit of competence displaces our pursuit of communion.</a:t>
            </a:r>
          </a:p>
          <a:p>
            <a:r>
              <a:rPr lang="en-US" sz="2000" smtClean="0">
                <a:solidFill>
                  <a:schemeClr val="bg1"/>
                </a:solidFill>
              </a:rPr>
              <a:t>We become like Martha. We strive to become competent at our Christian life and ministry. Eventually, God will remove the fulfillment of our competence in order to move us back to communion.</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9219" name="Text Placeholder 3"/>
          <p:cNvSpPr>
            <a:spLocks noGrp="1"/>
          </p:cNvSpPr>
          <p:nvPr>
            <p:ph type="body" idx="1"/>
          </p:nvPr>
        </p:nvSpPr>
        <p:spPr/>
        <p:txBody>
          <a:bodyPr/>
          <a:lstStyle/>
          <a:p>
            <a:r>
              <a:rPr lang="en-US" smtClean="0">
                <a:solidFill>
                  <a:schemeClr val="bg1"/>
                </a:solidFill>
              </a:rPr>
              <a:t>Competence	</a:t>
            </a:r>
          </a:p>
        </p:txBody>
      </p:sp>
      <p:sp>
        <p:nvSpPr>
          <p:cNvPr id="9220" name="Content Placeholder 8"/>
          <p:cNvSpPr>
            <a:spLocks noGrp="1"/>
          </p:cNvSpPr>
          <p:nvPr>
            <p:ph sz="half" idx="2"/>
          </p:nvPr>
        </p:nvSpPr>
        <p:spPr/>
        <p:txBody>
          <a:bodyPr/>
          <a:lstStyle/>
          <a:p>
            <a:pPr marL="457200" indent="-457200">
              <a:buFontTx/>
              <a:buAutoNum type="arabicPeriod"/>
            </a:pPr>
            <a:r>
              <a:rPr lang="en-US" sz="2000" i="1" smtClean="0">
                <a:solidFill>
                  <a:srgbClr val="FFFFCC"/>
                </a:solidFill>
              </a:rPr>
              <a:t>Thrives on rules and routines</a:t>
            </a:r>
            <a:r>
              <a:rPr lang="en-US" sz="2000" i="1" smtClean="0">
                <a:solidFill>
                  <a:schemeClr val="bg1"/>
                </a:solidFill>
              </a:rPr>
              <a:t> </a:t>
            </a:r>
          </a:p>
          <a:p>
            <a:pPr marL="457200" indent="-457200">
              <a:buFontTx/>
              <a:buAutoNum type="arabicPeriod"/>
            </a:pPr>
            <a:endParaRPr lang="en-US" sz="2000" i="1" smtClean="0">
              <a:solidFill>
                <a:schemeClr val="bg1"/>
              </a:solidFill>
            </a:endParaRPr>
          </a:p>
          <a:p>
            <a:pPr marL="457200" indent="-457200">
              <a:buFontTx/>
              <a:buAutoNum type="arabicPeriod"/>
            </a:pPr>
            <a:r>
              <a:rPr lang="en-US" sz="2000" i="1" smtClean="0">
                <a:solidFill>
                  <a:srgbClr val="FFFFCC"/>
                </a:solidFill>
              </a:rPr>
              <a:t>Acts out of duty</a:t>
            </a:r>
            <a:r>
              <a:rPr lang="en-US" sz="2000" i="1" smtClean="0">
                <a:solidFill>
                  <a:schemeClr val="bg1"/>
                </a:solidFill>
              </a:rPr>
              <a:t> </a:t>
            </a:r>
          </a:p>
          <a:p>
            <a:pPr marL="457200" indent="-457200">
              <a:buFontTx/>
              <a:buAutoNum type="arabicPeriod"/>
            </a:pPr>
            <a:endParaRPr lang="en-US" sz="2000" i="1" smtClean="0">
              <a:solidFill>
                <a:schemeClr val="bg1"/>
              </a:solidFill>
            </a:endParaRPr>
          </a:p>
          <a:p>
            <a:pPr marL="457200" indent="-457200">
              <a:buFontTx/>
              <a:buAutoNum type="arabicPeriod"/>
            </a:pPr>
            <a:r>
              <a:rPr lang="en-US" sz="2000" i="1" smtClean="0">
                <a:solidFill>
                  <a:srgbClr val="FFFFCC"/>
                </a:solidFill>
              </a:rPr>
              <a:t>Motivation: Guilt</a:t>
            </a:r>
            <a:endParaRPr lang="en-US" sz="2000" i="1" smtClean="0">
              <a:solidFill>
                <a:schemeClr val="bg1"/>
              </a:solidFill>
            </a:endParaRPr>
          </a:p>
          <a:p>
            <a:pPr marL="457200" indent="-457200">
              <a:buFontTx/>
              <a:buAutoNum type="arabicPeriod"/>
            </a:pPr>
            <a:endParaRPr lang="en-US" sz="2000" i="1" smtClean="0">
              <a:solidFill>
                <a:schemeClr val="bg1"/>
              </a:solidFill>
            </a:endParaRPr>
          </a:p>
          <a:p>
            <a:pPr marL="457200" indent="-457200">
              <a:buFontTx/>
              <a:buAutoNum type="arabicPeriod"/>
            </a:pPr>
            <a:r>
              <a:rPr lang="en-US" sz="2000" i="1" smtClean="0">
                <a:solidFill>
                  <a:srgbClr val="FFFFCC"/>
                </a:solidFill>
              </a:rPr>
              <a:t>Human obligation</a:t>
            </a:r>
            <a:r>
              <a:rPr lang="en-US" sz="2000" i="1" smtClean="0">
                <a:solidFill>
                  <a:schemeClr val="bg1"/>
                </a:solidFill>
              </a:rPr>
              <a:t> </a:t>
            </a:r>
          </a:p>
          <a:p>
            <a:pPr marL="457200" indent="-457200">
              <a:buFontTx/>
              <a:buAutoNum type="arabicPeriod"/>
            </a:pPr>
            <a:endParaRPr lang="en-US" sz="2000" i="1" smtClean="0">
              <a:solidFill>
                <a:schemeClr val="bg1"/>
              </a:solidFill>
            </a:endParaRPr>
          </a:p>
          <a:p>
            <a:pPr marL="457200" indent="-457200">
              <a:buFontTx/>
              <a:buAutoNum type="arabicPeriod"/>
            </a:pPr>
            <a:r>
              <a:rPr lang="en-US" sz="2000" i="1" smtClean="0">
                <a:solidFill>
                  <a:srgbClr val="FFFFCC"/>
                </a:solidFill>
              </a:rPr>
              <a:t>Comparison to others</a:t>
            </a:r>
            <a:endParaRPr lang="en-US" sz="2000" i="1" smtClean="0">
              <a:solidFill>
                <a:schemeClr val="bg1"/>
              </a:solidFill>
            </a:endParaRPr>
          </a:p>
          <a:p>
            <a:pPr marL="457200" indent="-457200">
              <a:buFontTx/>
              <a:buAutoNum type="arabicPeriod"/>
            </a:pPr>
            <a:endParaRPr lang="en-US" sz="2000" i="1" smtClean="0">
              <a:solidFill>
                <a:schemeClr val="bg1"/>
              </a:solidFill>
            </a:endParaRPr>
          </a:p>
          <a:p>
            <a:pPr marL="457200" indent="-457200">
              <a:buFontTx/>
              <a:buAutoNum type="arabicPeriod"/>
            </a:pPr>
            <a:r>
              <a:rPr lang="en-US" sz="2000" smtClean="0">
                <a:solidFill>
                  <a:srgbClr val="FFFFCC"/>
                </a:solidFill>
              </a:rPr>
              <a:t>Tired performance</a:t>
            </a:r>
          </a:p>
        </p:txBody>
      </p:sp>
      <p:sp>
        <p:nvSpPr>
          <p:cNvPr id="9221" name="Text Placeholder 4"/>
          <p:cNvSpPr>
            <a:spLocks noGrp="1"/>
          </p:cNvSpPr>
          <p:nvPr>
            <p:ph type="body" sz="quarter" idx="3"/>
          </p:nvPr>
        </p:nvSpPr>
        <p:spPr/>
        <p:txBody>
          <a:bodyPr/>
          <a:lstStyle/>
          <a:p>
            <a:r>
              <a:rPr lang="en-US" smtClean="0">
                <a:solidFill>
                  <a:schemeClr val="bg1"/>
                </a:solidFill>
              </a:rPr>
              <a:t>Communion</a:t>
            </a:r>
          </a:p>
        </p:txBody>
      </p:sp>
      <p:sp>
        <p:nvSpPr>
          <p:cNvPr id="9222" name="Content Placeholder 5"/>
          <p:cNvSpPr>
            <a:spLocks noGrp="1"/>
          </p:cNvSpPr>
          <p:nvPr>
            <p:ph sz="quarter" idx="4"/>
          </p:nvPr>
        </p:nvSpPr>
        <p:spPr>
          <a:xfrm>
            <a:off x="4648200" y="2209800"/>
            <a:ext cx="4041775" cy="3951288"/>
          </a:xfrm>
        </p:spPr>
        <p:txBody>
          <a:bodyPr/>
          <a:lstStyle/>
          <a:p>
            <a:pPr marL="457200" indent="-457200">
              <a:buFontTx/>
              <a:buAutoNum type="arabicPeriod"/>
            </a:pPr>
            <a:r>
              <a:rPr lang="en-US" sz="2000" i="1" smtClean="0">
                <a:solidFill>
                  <a:srgbClr val="FFFFCC"/>
                </a:solidFill>
              </a:rPr>
              <a:t>Thrives on relationship</a:t>
            </a:r>
          </a:p>
          <a:p>
            <a:pPr marL="457200" indent="-457200">
              <a:buFontTx/>
              <a:buAutoNum type="arabicPeriod"/>
            </a:pPr>
            <a:endParaRPr lang="en-US" sz="2000" i="1" smtClean="0">
              <a:solidFill>
                <a:srgbClr val="FFFFCC"/>
              </a:solidFill>
            </a:endParaRPr>
          </a:p>
          <a:p>
            <a:pPr marL="457200" indent="-457200">
              <a:buFontTx/>
              <a:buAutoNum type="arabicPeriod"/>
            </a:pPr>
            <a:r>
              <a:rPr lang="en-US" sz="2000" i="1" smtClean="0">
                <a:solidFill>
                  <a:srgbClr val="FFFFCC"/>
                </a:solidFill>
              </a:rPr>
              <a:t>Acts out of devotion</a:t>
            </a:r>
          </a:p>
          <a:p>
            <a:pPr marL="457200" indent="-457200">
              <a:buFontTx/>
              <a:buAutoNum type="arabicPeriod"/>
            </a:pPr>
            <a:endParaRPr lang="en-US" sz="2000" i="1" smtClean="0">
              <a:solidFill>
                <a:srgbClr val="FFFFCC"/>
              </a:solidFill>
            </a:endParaRPr>
          </a:p>
          <a:p>
            <a:pPr marL="457200" indent="-457200">
              <a:buFontTx/>
              <a:buAutoNum type="arabicPeriod"/>
            </a:pPr>
            <a:r>
              <a:rPr lang="en-US" sz="2000" i="1" smtClean="0">
                <a:solidFill>
                  <a:srgbClr val="FFFFCC"/>
                </a:solidFill>
              </a:rPr>
              <a:t>Motivation: Grace</a:t>
            </a:r>
          </a:p>
          <a:p>
            <a:pPr marL="457200" indent="-457200">
              <a:buFontTx/>
              <a:buAutoNum type="arabicPeriod"/>
            </a:pPr>
            <a:endParaRPr lang="en-US" sz="2000" i="1" smtClean="0">
              <a:solidFill>
                <a:srgbClr val="FFFFCC"/>
              </a:solidFill>
            </a:endParaRPr>
          </a:p>
          <a:p>
            <a:pPr marL="457200" indent="-457200">
              <a:buFontTx/>
              <a:buAutoNum type="arabicPeriod"/>
            </a:pPr>
            <a:r>
              <a:rPr lang="en-US" sz="2000" i="1" smtClean="0">
                <a:solidFill>
                  <a:srgbClr val="FFFFCC"/>
                </a:solidFill>
              </a:rPr>
              <a:t>Divine grace</a:t>
            </a:r>
          </a:p>
          <a:p>
            <a:pPr marL="457200" indent="-457200">
              <a:buFontTx/>
              <a:buAutoNum type="arabicPeriod"/>
            </a:pPr>
            <a:endParaRPr lang="en-US" sz="2000" i="1" smtClean="0">
              <a:solidFill>
                <a:srgbClr val="FFFFCC"/>
              </a:solidFill>
            </a:endParaRPr>
          </a:p>
          <a:p>
            <a:pPr marL="457200" indent="-457200">
              <a:buFontTx/>
              <a:buAutoNum type="arabicPeriod"/>
            </a:pPr>
            <a:r>
              <a:rPr lang="en-US" sz="2000" i="1" smtClean="0">
                <a:solidFill>
                  <a:srgbClr val="FFFFCC"/>
                </a:solidFill>
              </a:rPr>
              <a:t>Acceptance of others</a:t>
            </a:r>
          </a:p>
          <a:p>
            <a:pPr marL="457200" indent="-457200">
              <a:buFontTx/>
              <a:buAutoNum type="arabicPeriod"/>
            </a:pPr>
            <a:endParaRPr lang="en-US" sz="2000" i="1" smtClean="0">
              <a:solidFill>
                <a:srgbClr val="FFFFCC"/>
              </a:solidFill>
            </a:endParaRPr>
          </a:p>
          <a:p>
            <a:pPr marL="457200" indent="-457200">
              <a:buFontTx/>
              <a:buAutoNum type="arabicPeriod"/>
            </a:pPr>
            <a:r>
              <a:rPr lang="en-US" sz="2000" i="1" smtClean="0">
                <a:solidFill>
                  <a:srgbClr val="FFFFCC"/>
                </a:solidFill>
              </a:rPr>
              <a:t>Empowered service</a:t>
            </a:r>
            <a:endParaRPr lang="en-US" sz="2000" smtClean="0">
              <a:solidFill>
                <a:srgbClr val="FFFFCC"/>
              </a:solidFill>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10243" name="Content Placeholder 8"/>
          <p:cNvSpPr>
            <a:spLocks noGrp="1"/>
          </p:cNvSpPr>
          <p:nvPr>
            <p:ph idx="1"/>
          </p:nvPr>
        </p:nvSpPr>
        <p:spPr>
          <a:xfrm>
            <a:off x="381000" y="2209800"/>
            <a:ext cx="8077200" cy="3886200"/>
          </a:xfrm>
        </p:spPr>
        <p:txBody>
          <a:bodyPr/>
          <a:lstStyle/>
          <a:p>
            <a:pPr algn="ctr">
              <a:buFontTx/>
              <a:buNone/>
            </a:pPr>
            <a:r>
              <a:rPr lang="en-US" sz="2000" b="1" smtClean="0">
                <a:solidFill>
                  <a:schemeClr val="bg1"/>
                </a:solidFill>
              </a:rPr>
              <a:t>Performance Versus Service</a:t>
            </a:r>
          </a:p>
          <a:p>
            <a:pPr algn="ctr">
              <a:buFontTx/>
              <a:buNone/>
            </a:pPr>
            <a:endParaRPr lang="en-US" sz="2000" b="1" smtClean="0">
              <a:solidFill>
                <a:schemeClr val="bg1"/>
              </a:solidFill>
            </a:endParaRPr>
          </a:p>
          <a:p>
            <a:r>
              <a:rPr lang="en-US" sz="2000" smtClean="0">
                <a:solidFill>
                  <a:schemeClr val="bg1"/>
                </a:solidFill>
              </a:rPr>
              <a:t>Let’s define what we mean by the terms “performance” and “service” and define where our problem lies:</a:t>
            </a:r>
          </a:p>
          <a:p>
            <a:endParaRPr lang="en-US" sz="2000" b="1" smtClean="0">
              <a:solidFill>
                <a:schemeClr val="bg1"/>
              </a:solidFill>
            </a:endParaRPr>
          </a:p>
          <a:p>
            <a:pPr>
              <a:buFontTx/>
              <a:buNone/>
            </a:pPr>
            <a:r>
              <a:rPr lang="en-US" sz="2000" b="1" smtClean="0">
                <a:solidFill>
                  <a:schemeClr val="bg1"/>
                </a:solidFill>
              </a:rPr>
              <a:t>Definitions:</a:t>
            </a:r>
          </a:p>
          <a:p>
            <a:r>
              <a:rPr lang="en-US" sz="2000" smtClean="0">
                <a:solidFill>
                  <a:schemeClr val="bg1"/>
                </a:solidFill>
              </a:rPr>
              <a:t>Performance = Ministry done out of human ________, contrived from human strength in order to gain the approval of someone.</a:t>
            </a:r>
          </a:p>
          <a:p>
            <a:r>
              <a:rPr lang="en-US" sz="2000" smtClean="0">
                <a:solidFill>
                  <a:schemeClr val="bg1"/>
                </a:solidFill>
              </a:rPr>
              <a:t>Service = Ministry done out of an experience of _____. It is a loving response to a new identity in order to say ‘thank You’ to God.</a:t>
            </a:r>
          </a:p>
        </p:txBody>
      </p:sp>
      <p:sp>
        <p:nvSpPr>
          <p:cNvPr id="4" name="TextBox 3"/>
          <p:cNvSpPr txBox="1">
            <a:spLocks noChangeArrowheads="1"/>
          </p:cNvSpPr>
          <p:nvPr/>
        </p:nvSpPr>
        <p:spPr bwMode="auto">
          <a:xfrm>
            <a:off x="5562600" y="4343400"/>
            <a:ext cx="1447800" cy="400050"/>
          </a:xfrm>
          <a:prstGeom prst="rect">
            <a:avLst/>
          </a:prstGeom>
          <a:noFill/>
          <a:ln w="9525">
            <a:noFill/>
            <a:miter lim="800000"/>
            <a:headEnd/>
            <a:tailEnd/>
          </a:ln>
        </p:spPr>
        <p:txBody>
          <a:bodyPr>
            <a:spAutoFit/>
          </a:bodyPr>
          <a:lstStyle/>
          <a:p>
            <a:r>
              <a:rPr lang="en-US" sz="2000">
                <a:solidFill>
                  <a:srgbClr val="FFFFCC"/>
                </a:solidFill>
              </a:rPr>
              <a:t>obligation</a:t>
            </a:r>
          </a:p>
        </p:txBody>
      </p:sp>
      <p:sp>
        <p:nvSpPr>
          <p:cNvPr id="5" name="TextBox 4"/>
          <p:cNvSpPr txBox="1">
            <a:spLocks noChangeArrowheads="1"/>
          </p:cNvSpPr>
          <p:nvPr/>
        </p:nvSpPr>
        <p:spPr bwMode="auto">
          <a:xfrm>
            <a:off x="6096000" y="4953000"/>
            <a:ext cx="1447800" cy="400050"/>
          </a:xfrm>
          <a:prstGeom prst="rect">
            <a:avLst/>
          </a:prstGeom>
          <a:noFill/>
          <a:ln w="9525">
            <a:noFill/>
            <a:miter lim="800000"/>
            <a:headEnd/>
            <a:tailEnd/>
          </a:ln>
        </p:spPr>
        <p:txBody>
          <a:bodyPr>
            <a:spAutoFit/>
          </a:bodyPr>
          <a:lstStyle/>
          <a:p>
            <a:r>
              <a:rPr lang="en-US" sz="2000">
                <a:solidFill>
                  <a:srgbClr val="FFFFCC"/>
                </a:solidFill>
              </a:rPr>
              <a:t>grace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11267"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Ask Yourself These Questions</a:t>
            </a:r>
          </a:p>
          <a:p>
            <a:pPr algn="ctr">
              <a:buFontTx/>
              <a:buNone/>
            </a:pPr>
            <a:endParaRPr lang="en-US" sz="2000" b="1" smtClean="0">
              <a:solidFill>
                <a:schemeClr val="bg1"/>
              </a:solidFill>
            </a:endParaRPr>
          </a:p>
          <a:p>
            <a:r>
              <a:rPr lang="en-US" sz="2000" smtClean="0">
                <a:solidFill>
                  <a:schemeClr val="bg1"/>
                </a:solidFill>
              </a:rPr>
              <a:t>What is the foundation for my ministry?</a:t>
            </a:r>
          </a:p>
          <a:p>
            <a:endParaRPr lang="en-US" sz="2000" smtClean="0">
              <a:solidFill>
                <a:schemeClr val="bg1"/>
              </a:solidFill>
            </a:endParaRPr>
          </a:p>
          <a:p>
            <a:r>
              <a:rPr lang="pl-PL" sz="2000" smtClean="0">
                <a:solidFill>
                  <a:schemeClr val="bg1"/>
                </a:solidFill>
              </a:rPr>
              <a:t>Why do I do what I do?</a:t>
            </a:r>
            <a:endParaRPr lang="en-US" sz="2000" smtClean="0">
              <a:solidFill>
                <a:schemeClr val="bg1"/>
              </a:solidFill>
            </a:endParaRPr>
          </a:p>
          <a:p>
            <a:endParaRPr lang="pl-PL" sz="2000" smtClean="0">
              <a:solidFill>
                <a:schemeClr val="bg1"/>
              </a:solidFill>
            </a:endParaRPr>
          </a:p>
          <a:p>
            <a:r>
              <a:rPr lang="en-US" sz="2000" smtClean="0">
                <a:solidFill>
                  <a:schemeClr val="bg1"/>
                </a:solidFill>
              </a:rPr>
              <a:t>What do I seek from doing ministry?</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7"/>
          <p:cNvSpPr>
            <a:spLocks noGrp="1"/>
          </p:cNvSpPr>
          <p:nvPr>
            <p:ph type="title"/>
          </p:nvPr>
        </p:nvSpPr>
        <p:spPr/>
        <p:txBody>
          <a:bodyPr/>
          <a:lstStyle/>
          <a:p>
            <a:r>
              <a:rPr lang="en-US" sz="3600" smtClean="0">
                <a:solidFill>
                  <a:srgbClr val="FFFFCC"/>
                </a:solidFill>
              </a:rPr>
              <a:t>The Foundation for Our Leadership</a:t>
            </a:r>
            <a:r>
              <a:rPr lang="en-US" smtClean="0">
                <a:solidFill>
                  <a:srgbClr val="FFFFCC"/>
                </a:solidFill>
              </a:rPr>
              <a:t/>
            </a:r>
            <a:br>
              <a:rPr lang="en-US" smtClean="0">
                <a:solidFill>
                  <a:srgbClr val="FFFFCC"/>
                </a:solidFill>
              </a:rPr>
            </a:br>
            <a:r>
              <a:rPr lang="en-US" sz="2000" smtClean="0">
                <a:solidFill>
                  <a:srgbClr val="FFFFCC"/>
                </a:solidFill>
              </a:rPr>
              <a:t>Our Ministry Will Be a Precious Treasure or a Performance Trap</a:t>
            </a:r>
            <a:endParaRPr lang="en-US" sz="3600" smtClean="0">
              <a:solidFill>
                <a:srgbClr val="FFFFCC"/>
              </a:solidFill>
            </a:endParaRPr>
          </a:p>
        </p:txBody>
      </p:sp>
      <p:sp>
        <p:nvSpPr>
          <p:cNvPr id="12291" name="Text Placeholder 3"/>
          <p:cNvSpPr>
            <a:spLocks noGrp="1"/>
          </p:cNvSpPr>
          <p:nvPr>
            <p:ph type="body" idx="1"/>
          </p:nvPr>
        </p:nvSpPr>
        <p:spPr/>
        <p:txBody>
          <a:bodyPr/>
          <a:lstStyle/>
          <a:p>
            <a:r>
              <a:rPr lang="en-US" sz="1100" b="0" smtClean="0">
                <a:solidFill>
                  <a:schemeClr val="bg1"/>
                </a:solidFill>
              </a:rPr>
              <a:t>Differences Between Leadership – </a:t>
            </a:r>
          </a:p>
          <a:p>
            <a:r>
              <a:rPr lang="en-US" sz="1100" b="0" smtClean="0">
                <a:solidFill>
                  <a:schemeClr val="bg1"/>
                </a:solidFill>
              </a:rPr>
              <a:t>Based on Performance or Service:</a:t>
            </a:r>
          </a:p>
          <a:p>
            <a:endParaRPr lang="en-US" sz="800" b="0" smtClean="0">
              <a:solidFill>
                <a:schemeClr val="bg1"/>
              </a:solidFill>
            </a:endParaRPr>
          </a:p>
          <a:p>
            <a:r>
              <a:rPr lang="en-US" sz="900" b="0" smtClean="0">
                <a:solidFill>
                  <a:schemeClr val="bg1"/>
                </a:solidFill>
              </a:rPr>
              <a:t>PERFORMANCE (LAW)</a:t>
            </a:r>
          </a:p>
        </p:txBody>
      </p:sp>
      <p:sp>
        <p:nvSpPr>
          <p:cNvPr id="12292" name="Content Placeholder 4"/>
          <p:cNvSpPr>
            <a:spLocks noGrp="1"/>
          </p:cNvSpPr>
          <p:nvPr>
            <p:ph sz="half" idx="2"/>
          </p:nvPr>
        </p:nvSpPr>
        <p:spPr/>
        <p:txBody>
          <a:bodyPr/>
          <a:lstStyle/>
          <a:p>
            <a:pPr marL="457200" indent="-457200">
              <a:spcAft>
                <a:spcPts val="300"/>
              </a:spcAft>
              <a:buFontTx/>
              <a:buAutoNum type="arabicPeriod"/>
            </a:pPr>
            <a:r>
              <a:rPr lang="en-US" sz="1400" smtClean="0">
                <a:solidFill>
                  <a:schemeClr val="bg1"/>
                </a:solidFill>
              </a:rPr>
              <a:t>Strives in human strength</a:t>
            </a:r>
          </a:p>
          <a:p>
            <a:pPr marL="457200" indent="-457200">
              <a:spcAft>
                <a:spcPts val="300"/>
              </a:spcAft>
              <a:buFontTx/>
              <a:buAutoNum type="arabicPeriod"/>
            </a:pPr>
            <a:endParaRPr lang="en-US" sz="1100" smtClean="0">
              <a:solidFill>
                <a:schemeClr val="bg1"/>
              </a:solidFill>
            </a:endParaRPr>
          </a:p>
          <a:p>
            <a:pPr marL="457200" indent="-457200">
              <a:spcAft>
                <a:spcPts val="300"/>
              </a:spcAft>
              <a:buFontTx/>
              <a:buAutoNum type="arabicPeriod"/>
            </a:pPr>
            <a:r>
              <a:rPr lang="en-US" sz="1400" smtClean="0">
                <a:solidFill>
                  <a:schemeClr val="bg1"/>
                </a:solidFill>
              </a:rPr>
              <a:t>Bondage to law and legalism</a:t>
            </a:r>
          </a:p>
          <a:p>
            <a:pPr marL="457200" indent="-457200">
              <a:spcAft>
                <a:spcPts val="300"/>
              </a:spcAft>
              <a:buFontTx/>
              <a:buAutoNum type="arabicPeriod"/>
            </a:pPr>
            <a:r>
              <a:rPr lang="en-US" sz="1400" smtClean="0">
                <a:solidFill>
                  <a:schemeClr val="bg1"/>
                </a:solidFill>
              </a:rPr>
              <a:t>Imbalance: more doing then being</a:t>
            </a:r>
          </a:p>
          <a:p>
            <a:pPr marL="457200" indent="-457200">
              <a:spcAft>
                <a:spcPts val="300"/>
              </a:spcAft>
              <a:buFontTx/>
              <a:buAutoNum type="arabicPeriod"/>
            </a:pPr>
            <a:r>
              <a:rPr lang="en-US" sz="1400" smtClean="0">
                <a:solidFill>
                  <a:schemeClr val="bg1"/>
                </a:solidFill>
              </a:rPr>
              <a:t>Motive is to please people</a:t>
            </a:r>
          </a:p>
          <a:p>
            <a:pPr marL="457200" indent="-457200">
              <a:spcAft>
                <a:spcPts val="300"/>
              </a:spcAft>
              <a:buFontTx/>
              <a:buAutoNum type="arabicPeriod"/>
            </a:pPr>
            <a:r>
              <a:rPr lang="en-US" sz="1400" smtClean="0">
                <a:solidFill>
                  <a:schemeClr val="bg1"/>
                </a:solidFill>
              </a:rPr>
              <a:t>Comparison with others</a:t>
            </a:r>
          </a:p>
          <a:p>
            <a:pPr marL="457200" indent="-457200">
              <a:spcAft>
                <a:spcPts val="300"/>
              </a:spcAft>
              <a:buFontTx/>
              <a:buAutoNum type="arabicPeriod"/>
            </a:pPr>
            <a:r>
              <a:rPr lang="en-US" sz="1400" smtClean="0">
                <a:solidFill>
                  <a:schemeClr val="bg1"/>
                </a:solidFill>
              </a:rPr>
              <a:t>Manipulates and controls others</a:t>
            </a:r>
          </a:p>
          <a:p>
            <a:pPr marL="457200" indent="-457200">
              <a:spcAft>
                <a:spcPts val="300"/>
              </a:spcAft>
              <a:buFontTx/>
              <a:buAutoNum type="arabicPeriod"/>
            </a:pPr>
            <a:r>
              <a:rPr lang="en-US" sz="1400" smtClean="0">
                <a:solidFill>
                  <a:schemeClr val="bg1"/>
                </a:solidFill>
              </a:rPr>
              <a:t>Lack of joy and peace</a:t>
            </a:r>
          </a:p>
          <a:p>
            <a:pPr marL="457200" indent="-457200">
              <a:spcAft>
                <a:spcPts val="300"/>
              </a:spcAft>
              <a:buFontTx/>
              <a:buAutoNum type="arabicPeriod"/>
            </a:pPr>
            <a:r>
              <a:rPr lang="en-US" sz="1400" smtClean="0">
                <a:solidFill>
                  <a:schemeClr val="bg1"/>
                </a:solidFill>
              </a:rPr>
              <a:t>Extreme reactions</a:t>
            </a:r>
          </a:p>
          <a:p>
            <a:pPr marL="457200" indent="-457200">
              <a:spcAft>
                <a:spcPts val="300"/>
              </a:spcAft>
              <a:buFontTx/>
              <a:buAutoNum type="arabicPeriod"/>
            </a:pPr>
            <a:endParaRPr lang="en-US" sz="1000" smtClean="0">
              <a:solidFill>
                <a:schemeClr val="bg1"/>
              </a:solidFill>
            </a:endParaRPr>
          </a:p>
          <a:p>
            <a:pPr marL="457200" indent="-457200">
              <a:spcAft>
                <a:spcPts val="300"/>
              </a:spcAft>
              <a:buFontTx/>
              <a:buAutoNum type="arabicPeriod"/>
            </a:pPr>
            <a:r>
              <a:rPr lang="en-US" sz="1400" smtClean="0">
                <a:solidFill>
                  <a:schemeClr val="bg1"/>
                </a:solidFill>
              </a:rPr>
              <a:t>Frustration with self</a:t>
            </a:r>
          </a:p>
          <a:p>
            <a:pPr marL="457200" indent="-457200">
              <a:spcAft>
                <a:spcPts val="300"/>
              </a:spcAft>
              <a:buFontTx/>
              <a:buAutoNum type="arabicPeriod"/>
            </a:pPr>
            <a:r>
              <a:rPr lang="en-US" sz="1400" smtClean="0">
                <a:solidFill>
                  <a:schemeClr val="bg1"/>
                </a:solidFill>
              </a:rPr>
              <a:t>Relationship with God is unstable</a:t>
            </a:r>
          </a:p>
          <a:p>
            <a:pPr marL="457200" indent="-457200">
              <a:spcAft>
                <a:spcPts val="300"/>
              </a:spcAft>
              <a:buFontTx/>
              <a:buAutoNum type="arabicPeriod"/>
            </a:pPr>
            <a:r>
              <a:rPr lang="en-US" sz="1400" smtClean="0">
                <a:solidFill>
                  <a:schemeClr val="bg1"/>
                </a:solidFill>
              </a:rPr>
              <a:t>Works to gain God’s approval</a:t>
            </a:r>
          </a:p>
          <a:p>
            <a:pPr marL="457200" indent="-457200">
              <a:spcAft>
                <a:spcPts val="300"/>
              </a:spcAft>
              <a:buFontTx/>
              <a:buAutoNum type="arabicPeriod"/>
            </a:pPr>
            <a:endParaRPr lang="en-US" sz="800" smtClean="0">
              <a:solidFill>
                <a:schemeClr val="bg1"/>
              </a:solidFill>
            </a:endParaRPr>
          </a:p>
          <a:p>
            <a:pPr marL="457200" indent="-457200">
              <a:spcAft>
                <a:spcPts val="300"/>
              </a:spcAft>
              <a:buFontTx/>
              <a:buAutoNum type="arabicPeriod"/>
            </a:pPr>
            <a:r>
              <a:rPr lang="en-US" sz="1400" smtClean="0">
                <a:solidFill>
                  <a:schemeClr val="bg1"/>
                </a:solidFill>
              </a:rPr>
              <a:t>Produces stronghold of religion</a:t>
            </a:r>
          </a:p>
          <a:p>
            <a:pPr marL="457200" indent="-457200">
              <a:buFontTx/>
              <a:buAutoNum type="arabicPeriod"/>
            </a:pPr>
            <a:endParaRPr lang="en-US" sz="1600" smtClean="0">
              <a:solidFill>
                <a:schemeClr val="bg1"/>
              </a:solidFill>
            </a:endParaRPr>
          </a:p>
        </p:txBody>
      </p:sp>
      <p:sp>
        <p:nvSpPr>
          <p:cNvPr id="12293" name="Text Placeholder 5"/>
          <p:cNvSpPr>
            <a:spLocks noGrp="1"/>
          </p:cNvSpPr>
          <p:nvPr>
            <p:ph type="body" sz="quarter" idx="3"/>
          </p:nvPr>
        </p:nvSpPr>
        <p:spPr/>
        <p:txBody>
          <a:bodyPr/>
          <a:lstStyle/>
          <a:p>
            <a:r>
              <a:rPr lang="en-US" sz="1100" b="0" smtClean="0">
                <a:solidFill>
                  <a:schemeClr val="bg1"/>
                </a:solidFill>
              </a:rPr>
              <a:t>Differences Between Leadership – </a:t>
            </a:r>
          </a:p>
          <a:p>
            <a:r>
              <a:rPr lang="en-US" sz="1100" b="0" smtClean="0">
                <a:solidFill>
                  <a:schemeClr val="bg1"/>
                </a:solidFill>
              </a:rPr>
              <a:t>Based on Performance or Service:</a:t>
            </a:r>
          </a:p>
          <a:p>
            <a:endParaRPr lang="en-US" sz="800" b="0" smtClean="0">
              <a:solidFill>
                <a:schemeClr val="bg1"/>
              </a:solidFill>
            </a:endParaRPr>
          </a:p>
          <a:p>
            <a:r>
              <a:rPr lang="en-US" sz="900" b="0" smtClean="0">
                <a:solidFill>
                  <a:schemeClr val="bg1"/>
                </a:solidFill>
              </a:rPr>
              <a:t>SERVICE (GRACE)</a:t>
            </a:r>
          </a:p>
        </p:txBody>
      </p:sp>
      <p:sp>
        <p:nvSpPr>
          <p:cNvPr id="12294" name="Content Placeholder 6"/>
          <p:cNvSpPr>
            <a:spLocks noGrp="1"/>
          </p:cNvSpPr>
          <p:nvPr>
            <p:ph sz="quarter" idx="4"/>
          </p:nvPr>
        </p:nvSpPr>
        <p:spPr>
          <a:xfrm>
            <a:off x="4645025" y="2174875"/>
            <a:ext cx="4270375" cy="3951288"/>
          </a:xfrm>
        </p:spPr>
        <p:txBody>
          <a:bodyPr/>
          <a:lstStyle/>
          <a:p>
            <a:pPr>
              <a:spcAft>
                <a:spcPts val="300"/>
              </a:spcAft>
              <a:buFont typeface="Arial" charset="0"/>
              <a:buAutoNum type="arabicPeriod"/>
            </a:pPr>
            <a:r>
              <a:rPr lang="en-US" sz="1400" smtClean="0">
                <a:solidFill>
                  <a:schemeClr val="bg1"/>
                </a:solidFill>
              </a:rPr>
              <a:t>Acknowledges human weakness: waits on God’s strength and timing</a:t>
            </a:r>
          </a:p>
          <a:p>
            <a:pPr>
              <a:spcAft>
                <a:spcPts val="300"/>
              </a:spcAft>
              <a:buFont typeface="Arial" charset="0"/>
              <a:buAutoNum type="arabicPeriod"/>
            </a:pPr>
            <a:r>
              <a:rPr lang="en-US" sz="1400" smtClean="0">
                <a:solidFill>
                  <a:schemeClr val="bg1"/>
                </a:solidFill>
              </a:rPr>
              <a:t>Freedom to give out of devotion, not duty</a:t>
            </a:r>
          </a:p>
          <a:p>
            <a:pPr>
              <a:spcAft>
                <a:spcPts val="300"/>
              </a:spcAft>
              <a:buFont typeface="Arial" charset="0"/>
              <a:buAutoNum type="arabicPeriod"/>
            </a:pPr>
            <a:r>
              <a:rPr lang="en-US" sz="1400" smtClean="0">
                <a:solidFill>
                  <a:schemeClr val="bg1"/>
                </a:solidFill>
              </a:rPr>
              <a:t>Balanced rhythm of reflection and obedience</a:t>
            </a:r>
          </a:p>
          <a:p>
            <a:pPr>
              <a:spcAft>
                <a:spcPts val="300"/>
              </a:spcAft>
              <a:buFont typeface="Arial" charset="0"/>
              <a:buAutoNum type="arabicPeriod"/>
            </a:pPr>
            <a:r>
              <a:rPr lang="en-US" sz="1400" smtClean="0">
                <a:solidFill>
                  <a:schemeClr val="bg1"/>
                </a:solidFill>
              </a:rPr>
              <a:t>Ability to say no to people at God’s direction</a:t>
            </a:r>
          </a:p>
          <a:p>
            <a:pPr>
              <a:spcAft>
                <a:spcPts val="300"/>
              </a:spcAft>
              <a:buFont typeface="Arial" charset="0"/>
              <a:buAutoNum type="arabicPeriod"/>
            </a:pPr>
            <a:r>
              <a:rPr lang="en-US" sz="1400" smtClean="0">
                <a:solidFill>
                  <a:schemeClr val="bg1"/>
                </a:solidFill>
              </a:rPr>
              <a:t>Acceptance of others</a:t>
            </a:r>
          </a:p>
          <a:p>
            <a:pPr>
              <a:spcAft>
                <a:spcPts val="300"/>
              </a:spcAft>
              <a:buFont typeface="Arial" charset="0"/>
              <a:buAutoNum type="arabicPeriod"/>
            </a:pPr>
            <a:r>
              <a:rPr lang="en-US" sz="1400" smtClean="0">
                <a:solidFill>
                  <a:schemeClr val="bg1"/>
                </a:solidFill>
              </a:rPr>
              <a:t>Freedom to make choices and be different</a:t>
            </a:r>
          </a:p>
          <a:p>
            <a:pPr>
              <a:spcAft>
                <a:spcPts val="300"/>
              </a:spcAft>
              <a:buFont typeface="Arial" charset="0"/>
              <a:buAutoNum type="arabicPeriod"/>
            </a:pPr>
            <a:r>
              <a:rPr lang="en-US" sz="1400" smtClean="0">
                <a:solidFill>
                  <a:schemeClr val="bg1"/>
                </a:solidFill>
              </a:rPr>
              <a:t>Experiences the fruit of the spirit</a:t>
            </a:r>
          </a:p>
          <a:p>
            <a:pPr>
              <a:spcAft>
                <a:spcPts val="300"/>
              </a:spcAft>
              <a:buFont typeface="Arial" charset="0"/>
              <a:buAutoNum type="arabicPeriod"/>
            </a:pPr>
            <a:r>
              <a:rPr lang="en-US" sz="1400" smtClean="0">
                <a:solidFill>
                  <a:schemeClr val="bg1"/>
                </a:solidFill>
              </a:rPr>
              <a:t>Consistency, stability; sensitive to God’s leading</a:t>
            </a:r>
          </a:p>
          <a:p>
            <a:pPr>
              <a:spcAft>
                <a:spcPts val="300"/>
              </a:spcAft>
              <a:buFont typeface="Arial" charset="0"/>
              <a:buAutoNum type="arabicPeriod"/>
            </a:pPr>
            <a:r>
              <a:rPr lang="en-US" sz="1400" smtClean="0">
                <a:solidFill>
                  <a:schemeClr val="bg1"/>
                </a:solidFill>
              </a:rPr>
              <a:t>Acceptance of God’s growth process in self</a:t>
            </a:r>
          </a:p>
          <a:p>
            <a:pPr>
              <a:spcAft>
                <a:spcPts val="300"/>
              </a:spcAft>
              <a:buFont typeface="Arial" charset="0"/>
              <a:buAutoNum type="arabicPeriod"/>
            </a:pPr>
            <a:r>
              <a:rPr lang="en-US" sz="1400" smtClean="0">
                <a:solidFill>
                  <a:schemeClr val="bg1"/>
                </a:solidFill>
              </a:rPr>
              <a:t>Slow but steady growth with God</a:t>
            </a:r>
          </a:p>
          <a:p>
            <a:pPr>
              <a:spcAft>
                <a:spcPts val="300"/>
              </a:spcAft>
              <a:buFont typeface="Arial" charset="0"/>
              <a:buAutoNum type="arabicPeriod"/>
            </a:pPr>
            <a:r>
              <a:rPr lang="en-US" sz="1400" smtClean="0">
                <a:solidFill>
                  <a:schemeClr val="bg1"/>
                </a:solidFill>
              </a:rPr>
              <a:t>Natural life-response to God’s unconditional approval</a:t>
            </a:r>
          </a:p>
          <a:p>
            <a:pPr>
              <a:spcAft>
                <a:spcPts val="300"/>
              </a:spcAft>
              <a:buFont typeface="Arial" charset="0"/>
              <a:buAutoNum type="arabicPeriod"/>
            </a:pPr>
            <a:r>
              <a:rPr lang="en-US" sz="1400" smtClean="0">
                <a:solidFill>
                  <a:schemeClr val="bg1"/>
                </a:solidFill>
              </a:rPr>
              <a:t>Produces deep relationship with God</a:t>
            </a:r>
          </a:p>
          <a:p>
            <a:pPr>
              <a:buFontTx/>
              <a:buAutoNum type="arabicPeriod"/>
            </a:pPr>
            <a:endParaRPr lang="en-US" sz="1400" smtClean="0">
              <a:solidFill>
                <a:schemeClr val="bg1"/>
              </a:solidFill>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T103.01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1459</Words>
  <Application>Microsoft Office PowerPoint</Application>
  <PresentationFormat>On-screen Show (4:3)</PresentationFormat>
  <Paragraphs>266</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 Presentation</vt:lpstr>
      <vt:lpstr>The Foundation for Our Leadership  Our Ministry Will Be a Precious Treasure or a Performance Trap  by EQUIP Ministries founded by John Maxwell </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The Foundation for Our Leadership Our Ministry Will Be a Precious Treasure or a Performance Trap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30</cp:revision>
  <dcterms:created xsi:type="dcterms:W3CDTF">2011-10-20T15:18:26Z</dcterms:created>
  <dcterms:modified xsi:type="dcterms:W3CDTF">2012-01-26T22:02:03Z</dcterms:modified>
</cp:coreProperties>
</file>