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9" r:id="rId2"/>
    <p:sldId id="299"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298" r:id="rId26"/>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31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0F5854-FCE4-4675-A222-DFF3718A6AB8}" type="datetimeFigureOut">
              <a:rPr lang="en-US" smtClean="0"/>
              <a:pPr/>
              <a:t>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4669C6-B9B2-4C89-B895-8CA2810A4C37}" type="slidenum">
              <a:rPr lang="en-US" smtClean="0"/>
              <a:pPr/>
              <a:t>‹#›</a:t>
            </a:fld>
            <a:endParaRPr lang="en-US"/>
          </a:p>
        </p:txBody>
      </p:sp>
    </p:spTree>
    <p:extLst>
      <p:ext uri="{BB962C8B-B14F-4D97-AF65-F5344CB8AC3E}">
        <p14:creationId xmlns:p14="http://schemas.microsoft.com/office/powerpoint/2010/main" val="92193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203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fld id="{FCEFC1F2-5DC0-4BBB-B3C4-2845AE2E65B6}" type="slidenum">
              <a:rPr lang="en-US" sz="1200">
                <a:solidFill>
                  <a:prstClr val="black"/>
                </a:solidFill>
              </a:rPr>
              <a:pPr/>
              <a:t>1</a:t>
            </a:fld>
            <a:endParaRPr 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6916" name="Slide Number Placeholder 3"/>
          <p:cNvSpPr>
            <a:spLocks noGrp="1"/>
          </p:cNvSpPr>
          <p:nvPr>
            <p:ph type="sldNum" sz="quarter" idx="5"/>
          </p:nvPr>
        </p:nvSpPr>
        <p:spPr>
          <a:noFill/>
        </p:spPr>
        <p:txBody>
          <a:bodyPr/>
          <a:lstStyle/>
          <a:p>
            <a:fld id="{B02FD125-93C5-4561-9484-1E3DCA116381}" type="slidenum">
              <a:rPr lang="en-US" smtClean="0">
                <a:latin typeface="Arial" charset="0"/>
              </a:rPr>
              <a:pPr/>
              <a:t>10</a:t>
            </a:fld>
            <a:endParaRPr 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7940" name="Slide Number Placeholder 3"/>
          <p:cNvSpPr>
            <a:spLocks noGrp="1"/>
          </p:cNvSpPr>
          <p:nvPr>
            <p:ph type="sldNum" sz="quarter" idx="5"/>
          </p:nvPr>
        </p:nvSpPr>
        <p:spPr>
          <a:noFill/>
        </p:spPr>
        <p:txBody>
          <a:bodyPr/>
          <a:lstStyle/>
          <a:p>
            <a:fld id="{8623A774-E0BD-4954-B78B-E44D5B56EFE6}" type="slidenum">
              <a:rPr lang="en-US" smtClean="0">
                <a:latin typeface="Arial" charset="0"/>
              </a:rPr>
              <a:pPr/>
              <a:t>11</a:t>
            </a:fld>
            <a:endParaRPr 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8964" name="Slide Number Placeholder 3"/>
          <p:cNvSpPr>
            <a:spLocks noGrp="1"/>
          </p:cNvSpPr>
          <p:nvPr>
            <p:ph type="sldNum" sz="quarter" idx="5"/>
          </p:nvPr>
        </p:nvSpPr>
        <p:spPr>
          <a:noFill/>
        </p:spPr>
        <p:txBody>
          <a:bodyPr/>
          <a:lstStyle/>
          <a:p>
            <a:fld id="{D29F2345-279C-4BF4-B75A-3E7FEEA83400}" type="slidenum">
              <a:rPr lang="en-US" smtClean="0">
                <a:latin typeface="Arial" charset="0"/>
              </a:rPr>
              <a:pPr/>
              <a:t>12</a:t>
            </a:fld>
            <a:endParaRPr 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9988" name="Slide Number Placeholder 3"/>
          <p:cNvSpPr>
            <a:spLocks noGrp="1"/>
          </p:cNvSpPr>
          <p:nvPr>
            <p:ph type="sldNum" sz="quarter" idx="5"/>
          </p:nvPr>
        </p:nvSpPr>
        <p:spPr>
          <a:noFill/>
        </p:spPr>
        <p:txBody>
          <a:bodyPr/>
          <a:lstStyle/>
          <a:p>
            <a:fld id="{B5D60F94-131F-41A1-8AB8-EE95470A4E41}" type="slidenum">
              <a:rPr lang="en-US" smtClean="0">
                <a:latin typeface="Arial" charset="0"/>
              </a:rPr>
              <a:pPr/>
              <a:t>13</a:t>
            </a:fld>
            <a:endParaRPr 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1012" name="Slide Number Placeholder 3"/>
          <p:cNvSpPr>
            <a:spLocks noGrp="1"/>
          </p:cNvSpPr>
          <p:nvPr>
            <p:ph type="sldNum" sz="quarter" idx="5"/>
          </p:nvPr>
        </p:nvSpPr>
        <p:spPr>
          <a:noFill/>
        </p:spPr>
        <p:txBody>
          <a:bodyPr/>
          <a:lstStyle/>
          <a:p>
            <a:fld id="{442657C8-0ABF-4A8B-97FF-2914F0939E84}" type="slidenum">
              <a:rPr lang="en-US" smtClean="0">
                <a:latin typeface="Arial" charset="0"/>
              </a:rPr>
              <a:pPr/>
              <a:t>14</a:t>
            </a:fld>
            <a:endParaRPr 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2036" name="Slide Number Placeholder 3"/>
          <p:cNvSpPr>
            <a:spLocks noGrp="1"/>
          </p:cNvSpPr>
          <p:nvPr>
            <p:ph type="sldNum" sz="quarter" idx="5"/>
          </p:nvPr>
        </p:nvSpPr>
        <p:spPr>
          <a:noFill/>
        </p:spPr>
        <p:txBody>
          <a:bodyPr/>
          <a:lstStyle/>
          <a:p>
            <a:fld id="{A7B384DA-BE65-4C5C-81CD-C569AFF15252}" type="slidenum">
              <a:rPr lang="en-US" smtClean="0">
                <a:latin typeface="Arial" charset="0"/>
              </a:rPr>
              <a:pPr/>
              <a:t>15</a:t>
            </a:fld>
            <a:endParaRPr 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3060" name="Slide Number Placeholder 3"/>
          <p:cNvSpPr>
            <a:spLocks noGrp="1"/>
          </p:cNvSpPr>
          <p:nvPr>
            <p:ph type="sldNum" sz="quarter" idx="5"/>
          </p:nvPr>
        </p:nvSpPr>
        <p:spPr>
          <a:noFill/>
        </p:spPr>
        <p:txBody>
          <a:bodyPr/>
          <a:lstStyle/>
          <a:p>
            <a:fld id="{D3AF2FA3-5BE5-404D-B1E4-69744BCC15CC}" type="slidenum">
              <a:rPr lang="en-US" smtClean="0">
                <a:latin typeface="Arial" charset="0"/>
              </a:rPr>
              <a:pPr/>
              <a:t>16</a:t>
            </a:fld>
            <a:endParaRPr lang="en-US"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4084" name="Slide Number Placeholder 3"/>
          <p:cNvSpPr>
            <a:spLocks noGrp="1"/>
          </p:cNvSpPr>
          <p:nvPr>
            <p:ph type="sldNum" sz="quarter" idx="5"/>
          </p:nvPr>
        </p:nvSpPr>
        <p:spPr>
          <a:noFill/>
        </p:spPr>
        <p:txBody>
          <a:bodyPr/>
          <a:lstStyle/>
          <a:p>
            <a:fld id="{3293D620-E2E6-406B-83BF-3F9E365CFB62}" type="slidenum">
              <a:rPr lang="en-US" smtClean="0">
                <a:latin typeface="Arial" charset="0"/>
              </a:rPr>
              <a:pPr/>
              <a:t>17</a:t>
            </a:fld>
            <a:endParaRPr 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5108" name="Slide Number Placeholder 3"/>
          <p:cNvSpPr>
            <a:spLocks noGrp="1"/>
          </p:cNvSpPr>
          <p:nvPr>
            <p:ph type="sldNum" sz="quarter" idx="5"/>
          </p:nvPr>
        </p:nvSpPr>
        <p:spPr>
          <a:noFill/>
        </p:spPr>
        <p:txBody>
          <a:bodyPr/>
          <a:lstStyle/>
          <a:p>
            <a:fld id="{CB9D8127-9AE1-487D-983E-1444E14064CF}" type="slidenum">
              <a:rPr lang="en-US" smtClean="0">
                <a:latin typeface="Arial" charset="0"/>
              </a:rPr>
              <a:pPr/>
              <a:t>18</a:t>
            </a:fld>
            <a:endParaRPr 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6132" name="Slide Number Placeholder 3"/>
          <p:cNvSpPr>
            <a:spLocks noGrp="1"/>
          </p:cNvSpPr>
          <p:nvPr>
            <p:ph type="sldNum" sz="quarter" idx="5"/>
          </p:nvPr>
        </p:nvSpPr>
        <p:spPr>
          <a:noFill/>
        </p:spPr>
        <p:txBody>
          <a:bodyPr/>
          <a:lstStyle/>
          <a:p>
            <a:fld id="{5BB72C54-F4AA-4008-9286-7C6155BE7122}" type="slidenum">
              <a:rPr lang="en-US" smtClean="0">
                <a:latin typeface="Arial" charset="0"/>
              </a:rPr>
              <a:pPr/>
              <a:t>19</a:t>
            </a:fld>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58724" name="Slide Number Placeholder 3"/>
          <p:cNvSpPr>
            <a:spLocks noGrp="1"/>
          </p:cNvSpPr>
          <p:nvPr>
            <p:ph type="sldNum" sz="quarter" idx="5"/>
          </p:nvPr>
        </p:nvSpPr>
        <p:spPr>
          <a:noFill/>
        </p:spPr>
        <p:txBody>
          <a:bodyPr/>
          <a:lstStyle/>
          <a:p>
            <a:fld id="{620F9B8E-A68E-4592-B539-3E4CE65999CB}" type="slidenum">
              <a:rPr lang="en-US" smtClean="0">
                <a:latin typeface="Arial" charset="0"/>
              </a:rPr>
              <a:pPr/>
              <a:t>2</a:t>
            </a:fld>
            <a:endParaRPr lang="en-US" smtClean="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7156" name="Slide Number Placeholder 3"/>
          <p:cNvSpPr>
            <a:spLocks noGrp="1"/>
          </p:cNvSpPr>
          <p:nvPr>
            <p:ph type="sldNum" sz="quarter" idx="5"/>
          </p:nvPr>
        </p:nvSpPr>
        <p:spPr>
          <a:noFill/>
        </p:spPr>
        <p:txBody>
          <a:bodyPr/>
          <a:lstStyle/>
          <a:p>
            <a:fld id="{A093456D-761E-4ED2-904D-9D1085DC7704}" type="slidenum">
              <a:rPr lang="en-US" smtClean="0">
                <a:latin typeface="Arial" charset="0"/>
              </a:rPr>
              <a:pPr/>
              <a:t>20</a:t>
            </a:fld>
            <a:endParaRPr lang="en-US"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8180" name="Slide Number Placeholder 3"/>
          <p:cNvSpPr>
            <a:spLocks noGrp="1"/>
          </p:cNvSpPr>
          <p:nvPr>
            <p:ph type="sldNum" sz="quarter" idx="5"/>
          </p:nvPr>
        </p:nvSpPr>
        <p:spPr>
          <a:noFill/>
        </p:spPr>
        <p:txBody>
          <a:bodyPr/>
          <a:lstStyle/>
          <a:p>
            <a:fld id="{2EF62DB1-E4BF-4139-8FCC-7C4D29933581}" type="slidenum">
              <a:rPr lang="en-US" smtClean="0">
                <a:latin typeface="Arial" charset="0"/>
              </a:rPr>
              <a:pPr/>
              <a:t>21</a:t>
            </a:fld>
            <a:endParaRPr lang="en-US"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79204" name="Slide Number Placeholder 3"/>
          <p:cNvSpPr>
            <a:spLocks noGrp="1"/>
          </p:cNvSpPr>
          <p:nvPr>
            <p:ph type="sldNum" sz="quarter" idx="5"/>
          </p:nvPr>
        </p:nvSpPr>
        <p:spPr>
          <a:noFill/>
        </p:spPr>
        <p:txBody>
          <a:bodyPr/>
          <a:lstStyle/>
          <a:p>
            <a:fld id="{74143EE7-2376-48E1-AD9F-12E48FB2F652}" type="slidenum">
              <a:rPr lang="en-US" smtClean="0">
                <a:latin typeface="Arial" charset="0"/>
              </a:rPr>
              <a:pPr/>
              <a:t>22</a:t>
            </a:fld>
            <a:endParaRPr lang="en-US"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80228" name="Slide Number Placeholder 3"/>
          <p:cNvSpPr>
            <a:spLocks noGrp="1"/>
          </p:cNvSpPr>
          <p:nvPr>
            <p:ph type="sldNum" sz="quarter" idx="5"/>
          </p:nvPr>
        </p:nvSpPr>
        <p:spPr>
          <a:noFill/>
        </p:spPr>
        <p:txBody>
          <a:bodyPr/>
          <a:lstStyle/>
          <a:p>
            <a:fld id="{EB311FDD-D700-4E19-8239-201A1E4A29CF}" type="slidenum">
              <a:rPr lang="en-US" smtClean="0">
                <a:latin typeface="Arial" charset="0"/>
              </a:rPr>
              <a:pPr/>
              <a:t>23</a:t>
            </a:fld>
            <a:endParaRPr lang="en-US"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81252" name="Slide Number Placeholder 3"/>
          <p:cNvSpPr>
            <a:spLocks noGrp="1"/>
          </p:cNvSpPr>
          <p:nvPr>
            <p:ph type="sldNum" sz="quarter" idx="5"/>
          </p:nvPr>
        </p:nvSpPr>
        <p:spPr>
          <a:noFill/>
        </p:spPr>
        <p:txBody>
          <a:bodyPr/>
          <a:lstStyle/>
          <a:p>
            <a:fld id="{31F3185A-6DD2-4686-9587-BAE9ED38CDB1}" type="slidenum">
              <a:rPr lang="en-US" smtClean="0">
                <a:latin typeface="Arial" charset="0"/>
              </a:rPr>
              <a:pPr/>
              <a:t>24</a:t>
            </a:fld>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59748" name="Slide Number Placeholder 3"/>
          <p:cNvSpPr>
            <a:spLocks noGrp="1"/>
          </p:cNvSpPr>
          <p:nvPr>
            <p:ph type="sldNum" sz="quarter" idx="5"/>
          </p:nvPr>
        </p:nvSpPr>
        <p:spPr>
          <a:noFill/>
        </p:spPr>
        <p:txBody>
          <a:bodyPr/>
          <a:lstStyle/>
          <a:p>
            <a:fld id="{FA0C810C-7D85-4EB2-BE36-CB57B1AB71FB}" type="slidenum">
              <a:rPr lang="en-US" smtClean="0">
                <a:latin typeface="Arial" charset="0"/>
              </a:rPr>
              <a:pPr/>
              <a:t>3</a:t>
            </a:fld>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0772" name="Slide Number Placeholder 3"/>
          <p:cNvSpPr>
            <a:spLocks noGrp="1"/>
          </p:cNvSpPr>
          <p:nvPr>
            <p:ph type="sldNum" sz="quarter" idx="5"/>
          </p:nvPr>
        </p:nvSpPr>
        <p:spPr>
          <a:noFill/>
        </p:spPr>
        <p:txBody>
          <a:bodyPr/>
          <a:lstStyle/>
          <a:p>
            <a:fld id="{608B3EFE-BD2C-40BD-B7DB-22CB4B37EADB}" type="slidenum">
              <a:rPr lang="en-US" smtClean="0">
                <a:latin typeface="Arial" charset="0"/>
              </a:rPr>
              <a:pPr/>
              <a:t>4</a:t>
            </a:fld>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1796" name="Slide Number Placeholder 3"/>
          <p:cNvSpPr>
            <a:spLocks noGrp="1"/>
          </p:cNvSpPr>
          <p:nvPr>
            <p:ph type="sldNum" sz="quarter" idx="5"/>
          </p:nvPr>
        </p:nvSpPr>
        <p:spPr>
          <a:noFill/>
        </p:spPr>
        <p:txBody>
          <a:bodyPr/>
          <a:lstStyle/>
          <a:p>
            <a:fld id="{81263901-61A6-4AD8-9D5B-8A0AE3606B65}" type="slidenum">
              <a:rPr lang="en-US" smtClean="0">
                <a:latin typeface="Arial" charset="0"/>
              </a:rPr>
              <a:pPr/>
              <a:t>5</a:t>
            </a:fld>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2820" name="Slide Number Placeholder 3"/>
          <p:cNvSpPr>
            <a:spLocks noGrp="1"/>
          </p:cNvSpPr>
          <p:nvPr>
            <p:ph type="sldNum" sz="quarter" idx="5"/>
          </p:nvPr>
        </p:nvSpPr>
        <p:spPr>
          <a:noFill/>
        </p:spPr>
        <p:txBody>
          <a:bodyPr/>
          <a:lstStyle/>
          <a:p>
            <a:fld id="{804ADA83-8256-40B3-8CB0-C7955F6F1FFF}" type="slidenum">
              <a:rPr lang="en-US" smtClean="0">
                <a:latin typeface="Arial" charset="0"/>
              </a:rPr>
              <a:pPr/>
              <a:t>6</a:t>
            </a:fld>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3844" name="Slide Number Placeholder 3"/>
          <p:cNvSpPr>
            <a:spLocks noGrp="1"/>
          </p:cNvSpPr>
          <p:nvPr>
            <p:ph type="sldNum" sz="quarter" idx="5"/>
          </p:nvPr>
        </p:nvSpPr>
        <p:spPr>
          <a:noFill/>
        </p:spPr>
        <p:txBody>
          <a:bodyPr/>
          <a:lstStyle/>
          <a:p>
            <a:fld id="{D36BB8E1-C515-4454-B20D-C75927535227}" type="slidenum">
              <a:rPr lang="en-US" smtClean="0">
                <a:latin typeface="Arial" charset="0"/>
              </a:rPr>
              <a:pPr/>
              <a:t>7</a:t>
            </a:fld>
            <a:endParaRPr 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4868" name="Slide Number Placeholder 3"/>
          <p:cNvSpPr>
            <a:spLocks noGrp="1"/>
          </p:cNvSpPr>
          <p:nvPr>
            <p:ph type="sldNum" sz="quarter" idx="5"/>
          </p:nvPr>
        </p:nvSpPr>
        <p:spPr>
          <a:noFill/>
        </p:spPr>
        <p:txBody>
          <a:bodyPr/>
          <a:lstStyle/>
          <a:p>
            <a:fld id="{B0B04E0F-647D-4B5C-A353-A6D3995D3728}" type="slidenum">
              <a:rPr lang="en-US" smtClean="0">
                <a:latin typeface="Arial" charset="0"/>
              </a:rPr>
              <a:pPr/>
              <a:t>8</a:t>
            </a:fld>
            <a:endParaRPr 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55000" lnSpcReduction="20000"/>
          </a:bodyPr>
          <a:lstStyle/>
          <a:p>
            <a:pPr>
              <a:defRPr/>
            </a:pPr>
            <a:endParaRPr lang="en-US" dirty="0"/>
          </a:p>
        </p:txBody>
      </p:sp>
      <p:sp>
        <p:nvSpPr>
          <p:cNvPr id="165892" name="Slide Number Placeholder 3"/>
          <p:cNvSpPr>
            <a:spLocks noGrp="1"/>
          </p:cNvSpPr>
          <p:nvPr>
            <p:ph type="sldNum" sz="quarter" idx="5"/>
          </p:nvPr>
        </p:nvSpPr>
        <p:spPr>
          <a:noFill/>
        </p:spPr>
        <p:txBody>
          <a:bodyPr/>
          <a:lstStyle/>
          <a:p>
            <a:fld id="{11B88616-C497-47FB-8026-DCC1417EC335}" type="slidenum">
              <a:rPr lang="en-US" smtClean="0">
                <a:latin typeface="Arial" charset="0"/>
              </a:rPr>
              <a:pPr/>
              <a:t>9</a:t>
            </a:fld>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A90CF6-23E5-4010-90B2-6A2EE90C21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2160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0E897AA-17CC-4D76-AE30-97F82B1509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080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8547890-9C1C-4298-8B96-59553DA81F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157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solidFill>
                  <a:srgbClr val="000000"/>
                </a:solidFill>
              </a:rPr>
              <a:t>iteenchallenge.org                T102.03            10 - 2011</a:t>
            </a: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5EC6E8-98E1-4849-A5C4-247ED1CA1D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6366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9567FD-A1B8-4B53-A624-7FCEE13D0D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05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C34706-0546-493E-923A-98A35F104A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5882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393DAA7-E244-4517-9B2E-CD6BF9604CD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781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796E276-9713-4133-941C-9249351D61C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961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A0F05D5-1FFD-429D-9865-006AF6AD01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6629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F39811-17F5-41B9-871D-E41556B747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490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solidFill>
                  <a:srgbClr val="000000"/>
                </a:solidFill>
              </a:rPr>
              <a:t>iteenchallenge.org                T102.03            10 - 2011</a:t>
            </a: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150B0C-BCCF-4117-A201-7F4CD6596B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0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4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eaLnBrk="0" fontAlgn="base" hangingPunct="0">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eaLnBrk="0" fontAlgn="base" hangingPunct="0">
              <a:spcBef>
                <a:spcPct val="0"/>
              </a:spcBef>
              <a:spcAft>
                <a:spcPct val="0"/>
              </a:spcAft>
              <a:defRPr/>
            </a:pPr>
            <a:r>
              <a:rPr lang="en-US" dirty="0" smtClean="0">
                <a:solidFill>
                  <a:schemeClr val="bg1"/>
                </a:solidFill>
              </a:rPr>
              <a:t>iteenchallenge.org</a:t>
            </a:r>
            <a:r>
              <a:rPr lang="en-US" dirty="0" smtClean="0">
                <a:solidFill>
                  <a:srgbClr val="000000"/>
                </a:solidFill>
              </a:rPr>
              <a:t>                </a:t>
            </a:r>
            <a:r>
              <a:rPr lang="en-US" dirty="0" smtClean="0">
                <a:solidFill>
                  <a:schemeClr val="bg1"/>
                </a:solidFill>
              </a:rPr>
              <a:t>T102.03            10 - 2011</a:t>
            </a:r>
            <a:endParaRPr lang="en-US" dirty="0">
              <a:solidFill>
                <a:schemeClr val="bg1"/>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eaLnBrk="0" fontAlgn="base" hangingPunct="0">
              <a:spcBef>
                <a:spcPct val="0"/>
              </a:spcBef>
              <a:spcAft>
                <a:spcPct val="0"/>
              </a:spcAft>
              <a:defRPr/>
            </a:pPr>
            <a:fld id="{C345F714-FEF3-4A48-827D-492AA418E35A}"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649492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MS PGothic" pitchFamily="34" charset="-128"/>
        </a:defRPr>
      </a:lvl2pPr>
      <a:lvl3pPr algn="ctr" rtl="0" eaLnBrk="0" fontAlgn="base" hangingPunct="0">
        <a:spcBef>
          <a:spcPct val="0"/>
        </a:spcBef>
        <a:spcAft>
          <a:spcPct val="0"/>
        </a:spcAft>
        <a:defRPr sz="4400">
          <a:solidFill>
            <a:schemeClr val="tx2"/>
          </a:solidFill>
          <a:latin typeface="Arial" pitchFamily="34" charset="0"/>
          <a:ea typeface="MS PGothic" pitchFamily="34" charset="-128"/>
        </a:defRPr>
      </a:lvl3pPr>
      <a:lvl4pPr algn="ctr" rtl="0" eaLnBrk="0" fontAlgn="base" hangingPunct="0">
        <a:spcBef>
          <a:spcPct val="0"/>
        </a:spcBef>
        <a:spcAft>
          <a:spcPct val="0"/>
        </a:spcAft>
        <a:defRPr sz="4400">
          <a:solidFill>
            <a:schemeClr val="tx2"/>
          </a:solidFill>
          <a:latin typeface="Arial" pitchFamily="34" charset="0"/>
          <a:ea typeface="MS PGothic" pitchFamily="34" charset="-128"/>
        </a:defRPr>
      </a:lvl4pPr>
      <a:lvl5pPr algn="ctr" rtl="0" eaLnBrk="0" fontAlgn="base" hangingPunct="0">
        <a:spcBef>
          <a:spcPct val="0"/>
        </a:spcBef>
        <a:spcAft>
          <a:spcPct val="0"/>
        </a:spcAft>
        <a:defRPr sz="4400">
          <a:solidFill>
            <a:schemeClr val="tx2"/>
          </a:solidFill>
          <a:latin typeface="Arial" pitchFamily="34" charset="0"/>
          <a:ea typeface="MS PGothic" pitchFamily="34" charset="-128"/>
        </a:defRPr>
      </a:lvl5pPr>
      <a:lvl6pPr marL="457200" algn="ctr" rtl="0" fontAlgn="base">
        <a:spcBef>
          <a:spcPct val="0"/>
        </a:spcBef>
        <a:spcAft>
          <a:spcPct val="0"/>
        </a:spcAft>
        <a:defRPr sz="4400">
          <a:solidFill>
            <a:schemeClr val="tx2"/>
          </a:solidFill>
          <a:latin typeface="Arial" pitchFamily="34" charset="0"/>
          <a:ea typeface="MS PGothic" pitchFamily="34" charset="-128"/>
        </a:defRPr>
      </a:lvl6pPr>
      <a:lvl7pPr marL="914400" algn="ctr" rtl="0" fontAlgn="base">
        <a:spcBef>
          <a:spcPct val="0"/>
        </a:spcBef>
        <a:spcAft>
          <a:spcPct val="0"/>
        </a:spcAft>
        <a:defRPr sz="4400">
          <a:solidFill>
            <a:schemeClr val="tx2"/>
          </a:solidFill>
          <a:latin typeface="Arial" pitchFamily="34" charset="0"/>
          <a:ea typeface="MS PGothic" pitchFamily="34" charset="-128"/>
        </a:defRPr>
      </a:lvl7pPr>
      <a:lvl8pPr marL="1371600" algn="ctr" rtl="0" fontAlgn="base">
        <a:spcBef>
          <a:spcPct val="0"/>
        </a:spcBef>
        <a:spcAft>
          <a:spcPct val="0"/>
        </a:spcAft>
        <a:defRPr sz="4400">
          <a:solidFill>
            <a:schemeClr val="tx2"/>
          </a:solidFill>
          <a:latin typeface="Arial" pitchFamily="34" charset="0"/>
          <a:ea typeface="MS PGothic" pitchFamily="34" charset="-128"/>
        </a:defRPr>
      </a:lvl8pPr>
      <a:lvl9pPr marL="1828800" algn="ctr" rtl="0" fontAlgn="base">
        <a:spcBef>
          <a:spcPct val="0"/>
        </a:spcBef>
        <a:spcAft>
          <a:spcPct val="0"/>
        </a:spcAft>
        <a:defRPr sz="4400">
          <a:solidFill>
            <a:schemeClr val="tx2"/>
          </a:solidFill>
          <a:latin typeface="Arial" pitchFamily="34" charset="0"/>
          <a:ea typeface="MS PGothic"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736751" y="1295400"/>
            <a:ext cx="7772400" cy="1600200"/>
          </a:xfrm>
        </p:spPr>
        <p:txBody>
          <a:bodyPr/>
          <a:lstStyle/>
          <a:p>
            <a:r>
              <a:rPr lang="en-US" sz="5400" dirty="0" smtClean="0">
                <a:solidFill>
                  <a:srgbClr val="FFFFCC"/>
                </a:solidFill>
              </a:rPr>
              <a:t>Today Matters </a:t>
            </a:r>
            <a:r>
              <a:rPr lang="en-US" sz="2800">
                <a:solidFill>
                  <a:srgbClr val="FFFFCC"/>
                </a:solidFill>
              </a:rPr>
              <a:t/>
            </a:r>
            <a:br>
              <a:rPr lang="en-US" sz="2800">
                <a:solidFill>
                  <a:srgbClr val="FFFFCC"/>
                </a:solidFill>
              </a:rPr>
            </a:br>
            <a:r>
              <a:rPr lang="en-US" sz="2800" smtClean="0">
                <a:solidFill>
                  <a:srgbClr val="FFFFCC"/>
                </a:solidFill>
              </a:rPr>
              <a:t> Stop Learning Today and You’ll Stop Leading Tomorrow </a:t>
            </a:r>
            <a:r>
              <a:rPr lang="en-US" sz="2800" dirty="0" smtClean="0">
                <a:solidFill>
                  <a:srgbClr val="FFFFCC"/>
                </a:solidFill>
              </a:rPr>
              <a:t/>
            </a:r>
            <a:br>
              <a:rPr lang="en-US" sz="2800" dirty="0" smtClean="0">
                <a:solidFill>
                  <a:srgbClr val="FFFFCC"/>
                </a:solidFill>
              </a:rPr>
            </a:br>
            <a:r>
              <a:rPr lang="en-US" sz="2000" dirty="0" smtClean="0">
                <a:solidFill>
                  <a:srgbClr val="FFFFCC"/>
                </a:solidFill>
              </a:rPr>
              <a:t/>
            </a:r>
            <a:br>
              <a:rPr lang="en-US" sz="2000" dirty="0" smtClean="0">
                <a:solidFill>
                  <a:srgbClr val="FFFFCC"/>
                </a:solidFill>
              </a:rPr>
            </a:br>
            <a:r>
              <a:rPr lang="en-US" sz="2000" dirty="0" smtClean="0">
                <a:solidFill>
                  <a:srgbClr val="FFFFCC"/>
                </a:solidFill>
              </a:rPr>
              <a:t>by EQUIP Ministries founded by John Maxwell</a:t>
            </a:r>
            <a:br>
              <a:rPr lang="en-US" sz="2000" dirty="0" smtClean="0">
                <a:solidFill>
                  <a:srgbClr val="FFFFCC"/>
                </a:solidFill>
              </a:rPr>
            </a:br>
            <a:endParaRPr lang="en-US" dirty="0" smtClean="0">
              <a:solidFill>
                <a:srgbClr val="FFFFCC"/>
              </a:solidFill>
            </a:endParaRPr>
          </a:p>
        </p:txBody>
      </p:sp>
      <p:sp>
        <p:nvSpPr>
          <p:cNvPr id="3" name="Slide Number Placeholder 2"/>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1</a:t>
            </a:fld>
            <a:endParaRPr lang="en-US">
              <a:solidFill>
                <a:srgbClr val="00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6144" y="5105400"/>
            <a:ext cx="2343911" cy="1362739"/>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799" y="5257800"/>
            <a:ext cx="2533205" cy="1125869"/>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94302" y="2895600"/>
            <a:ext cx="3657298" cy="2035896"/>
          </a:xfrm>
          <a:prstGeom prst="rect">
            <a:avLst/>
          </a:prstGeom>
        </p:spPr>
      </p:pic>
      <p:sp>
        <p:nvSpPr>
          <p:cNvPr id="9" name="Slide Number Placeholder 4"/>
          <p:cNvSpPr txBox="1">
            <a:spLocks/>
          </p:cNvSpPr>
          <p:nvPr/>
        </p:nvSpPr>
        <p:spPr bwMode="auto">
          <a:xfrm>
            <a:off x="67056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chemeClr val="tx1"/>
                </a:solidFill>
                <a:latin typeface="Arial"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F45EC6E8-98E1-4849-A5C4-247ED1CA1DED}" type="slidenum">
              <a:rPr lang="en-US" smtClean="0">
                <a:solidFill>
                  <a:srgbClr val="000000"/>
                </a:solidFill>
              </a:rPr>
              <a:pPr>
                <a:defRPr/>
              </a:pPr>
              <a:t>1</a:t>
            </a:fld>
            <a:endParaRPr lang="en-US" dirty="0">
              <a:solidFill>
                <a:srgbClr val="000000"/>
              </a:solidFill>
            </a:endParaRPr>
          </a:p>
        </p:txBody>
      </p:sp>
      <p:sp>
        <p:nvSpPr>
          <p:cNvPr id="12"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Tree>
    <p:extLst>
      <p:ext uri="{BB962C8B-B14F-4D97-AF65-F5344CB8AC3E}">
        <p14:creationId xmlns:p14="http://schemas.microsoft.com/office/powerpoint/2010/main" val="3933353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3315" name="Content Placeholder 8"/>
          <p:cNvSpPr>
            <a:spLocks noGrp="1"/>
          </p:cNvSpPr>
          <p:nvPr>
            <p:ph idx="1"/>
          </p:nvPr>
        </p:nvSpPr>
        <p:spPr>
          <a:xfrm>
            <a:off x="685800" y="2133600"/>
            <a:ext cx="7772400" cy="3962400"/>
          </a:xfrm>
        </p:spPr>
        <p:txBody>
          <a:bodyPr/>
          <a:lstStyle/>
          <a:p>
            <a:pPr marL="457200" indent="-457200">
              <a:buFontTx/>
              <a:buAutoNum type="arabicPeriod" startAt="3"/>
            </a:pPr>
            <a:r>
              <a:rPr lang="en-US" sz="2000" b="1" smtClean="0">
                <a:solidFill>
                  <a:schemeClr val="bg1"/>
                </a:solidFill>
              </a:rPr>
              <a:t>______: Know and follow healthy guidelines daily.</a:t>
            </a:r>
          </a:p>
          <a:p>
            <a:pPr marL="457200" indent="-457200"/>
            <a:r>
              <a:rPr lang="en-US" sz="2000" smtClean="0">
                <a:solidFill>
                  <a:schemeClr val="bg1"/>
                </a:solidFill>
              </a:rPr>
              <a:t>Leadership Truth: Today's health gives me strength.</a:t>
            </a:r>
          </a:p>
          <a:p>
            <a:pPr marL="857250" lvl="1" indent="-457200">
              <a:buFontTx/>
              <a:buAutoNum type="alphaLcParenR"/>
            </a:pPr>
            <a:r>
              <a:rPr lang="en-US" sz="1600" smtClean="0">
                <a:solidFill>
                  <a:schemeClr val="bg1"/>
                </a:solidFill>
              </a:rPr>
              <a:t>Lasting leaders recognize their body is a vehicle that carries them to their mission.</a:t>
            </a:r>
          </a:p>
          <a:p>
            <a:pPr marL="857250" lvl="1" indent="-457200">
              <a:buFontTx/>
              <a:buAutoNum type="alphaLcParenR"/>
            </a:pPr>
            <a:r>
              <a:rPr lang="en-US" sz="1600" smtClean="0">
                <a:solidFill>
                  <a:schemeClr val="bg1"/>
                </a:solidFill>
              </a:rPr>
              <a:t>Proper diet and exercise provide the energy to lead well over the long haul.</a:t>
            </a:r>
          </a:p>
          <a:p>
            <a:pPr marL="857250" lvl="1" indent="-457200">
              <a:buFontTx/>
              <a:buAutoNum type="alphaLcParenR"/>
            </a:pPr>
            <a:r>
              <a:rPr lang="en-US" sz="1600" smtClean="0">
                <a:solidFill>
                  <a:schemeClr val="bg1"/>
                </a:solidFill>
              </a:rPr>
              <a:t>Your physical health will impact your spiritual stamina and perspective.</a:t>
            </a:r>
          </a:p>
          <a:p>
            <a:pPr marL="457200" indent="-457200"/>
            <a:r>
              <a:rPr lang="en-US" sz="2000" smtClean="0">
                <a:solidFill>
                  <a:schemeClr val="bg1"/>
                </a:solidFill>
              </a:rPr>
              <a:t>Our health is often the gift we take for granted the most. Frequently, we don't think about it until something goes wrong. Then, we live with regret that we didn't do something earlier about it. Once again, we do more repairing than preparing.</a:t>
            </a:r>
          </a:p>
          <a:p>
            <a:pPr marL="457200" indent="-457200"/>
            <a:r>
              <a:rPr lang="en-US" sz="2000" smtClean="0">
                <a:solidFill>
                  <a:schemeClr val="bg1"/>
                </a:solidFill>
              </a:rPr>
              <a:t>Personal assessment: Rate your diet, your exercise, and your rest. Are you healthy?</a:t>
            </a:r>
          </a:p>
        </p:txBody>
      </p:sp>
      <p:sp>
        <p:nvSpPr>
          <p:cNvPr id="4" name="TextBox 3"/>
          <p:cNvSpPr txBox="1">
            <a:spLocks noChangeArrowheads="1"/>
          </p:cNvSpPr>
          <p:nvPr/>
        </p:nvSpPr>
        <p:spPr bwMode="auto">
          <a:xfrm>
            <a:off x="1143000" y="2133600"/>
            <a:ext cx="2286000" cy="400050"/>
          </a:xfrm>
          <a:prstGeom prst="rect">
            <a:avLst/>
          </a:prstGeom>
          <a:noFill/>
          <a:ln w="9525">
            <a:noFill/>
            <a:miter lim="800000"/>
            <a:headEnd/>
            <a:tailEnd/>
          </a:ln>
        </p:spPr>
        <p:txBody>
          <a:bodyPr>
            <a:spAutoFit/>
          </a:bodyPr>
          <a:lstStyle/>
          <a:p>
            <a:r>
              <a:rPr lang="en-US" sz="2000">
                <a:solidFill>
                  <a:srgbClr val="FFFFCC"/>
                </a:solidFill>
              </a:rPr>
              <a:t>Health</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10</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4339" name="Content Placeholder 8"/>
          <p:cNvSpPr>
            <a:spLocks noGrp="1"/>
          </p:cNvSpPr>
          <p:nvPr>
            <p:ph idx="1"/>
          </p:nvPr>
        </p:nvSpPr>
        <p:spPr>
          <a:xfrm>
            <a:off x="685800" y="2133600"/>
            <a:ext cx="7772400" cy="3962400"/>
          </a:xfrm>
        </p:spPr>
        <p:txBody>
          <a:bodyPr/>
          <a:lstStyle/>
          <a:p>
            <a:pPr marL="457200" indent="-457200">
              <a:buFontTx/>
              <a:buAutoNum type="arabicPeriod" startAt="4"/>
            </a:pPr>
            <a:r>
              <a:rPr lang="en-US" sz="2000" b="1" smtClean="0">
                <a:solidFill>
                  <a:schemeClr val="bg1"/>
                </a:solidFill>
              </a:rPr>
              <a:t>________: Communicate with and care for my family daily.</a:t>
            </a:r>
          </a:p>
          <a:p>
            <a:pPr marL="457200" indent="-457200"/>
            <a:r>
              <a:rPr lang="en-US" sz="2000" smtClean="0">
                <a:solidFill>
                  <a:schemeClr val="bg1"/>
                </a:solidFill>
              </a:rPr>
              <a:t>Leadership Truth: Today's family gives me stability.</a:t>
            </a:r>
          </a:p>
          <a:p>
            <a:pPr marL="857250" lvl="1" indent="-457200">
              <a:buFontTx/>
              <a:buAutoNum type="alphaLcParenR"/>
            </a:pPr>
            <a:r>
              <a:rPr lang="en-US" sz="1600" smtClean="0">
                <a:solidFill>
                  <a:schemeClr val="bg1"/>
                </a:solidFill>
              </a:rPr>
              <a:t>Families are often lost – spent as the price for successful ministries.</a:t>
            </a:r>
          </a:p>
          <a:p>
            <a:pPr marL="857250" lvl="1" indent="-457200">
              <a:buFontTx/>
              <a:buAutoNum type="alphaLcParenR"/>
            </a:pPr>
            <a:r>
              <a:rPr lang="en-US" sz="1600" smtClean="0">
                <a:solidFill>
                  <a:schemeClr val="bg1"/>
                </a:solidFill>
              </a:rPr>
              <a:t>If we cannot lead our homes, we cannot expect to lead the Church.</a:t>
            </a:r>
          </a:p>
          <a:p>
            <a:pPr marL="857250" lvl="1" indent="-457200">
              <a:buFontTx/>
              <a:buAutoNum type="alphaLcParenR"/>
            </a:pPr>
            <a:r>
              <a:rPr lang="en-US" sz="1600" smtClean="0">
                <a:solidFill>
                  <a:schemeClr val="bg1"/>
                </a:solidFill>
              </a:rPr>
              <a:t>Success is having those closest to me, love and respect me the most.</a:t>
            </a:r>
          </a:p>
          <a:p>
            <a:pPr marL="857250" lvl="1" indent="-457200">
              <a:buFontTx/>
              <a:buAutoNum type="alphaLcParenR"/>
            </a:pPr>
            <a:r>
              <a:rPr lang="en-US" sz="1600" smtClean="0">
                <a:solidFill>
                  <a:schemeClr val="bg1"/>
                </a:solidFill>
              </a:rPr>
              <a:t>Families are like gardens; they must be cultivated and watered regularly.</a:t>
            </a:r>
          </a:p>
          <a:p>
            <a:pPr marL="457200" indent="-457200"/>
            <a:r>
              <a:rPr lang="en-US" sz="2000" smtClean="0">
                <a:solidFill>
                  <a:schemeClr val="bg1"/>
                </a:solidFill>
              </a:rPr>
              <a:t>Values that foster healthy family relationships include: 1) commitment to God, 2) continual growth, 3) common experiences, 4) confidence in each other and the Lord, and 5) making a contribution to life together. Even with these in place, balancing work and family life is a challenge!</a:t>
            </a:r>
          </a:p>
        </p:txBody>
      </p:sp>
      <p:sp>
        <p:nvSpPr>
          <p:cNvPr id="4" name="TextBox 3"/>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Family</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11</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7"/>
          <p:cNvSpPr>
            <a:spLocks noGrp="1"/>
          </p:cNvSpPr>
          <p:nvPr>
            <p:ph type="title"/>
          </p:nvPr>
        </p:nvSpPr>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5363" name="Content Placeholder 3"/>
          <p:cNvSpPr>
            <a:spLocks noGrp="1"/>
          </p:cNvSpPr>
          <p:nvPr>
            <p:ph sz="half" idx="1"/>
          </p:nvPr>
        </p:nvSpPr>
        <p:spPr/>
        <p:txBody>
          <a:bodyPr/>
          <a:lstStyle/>
          <a:p>
            <a:r>
              <a:rPr lang="en-US" sz="2000" smtClean="0">
                <a:solidFill>
                  <a:schemeClr val="bg1"/>
                </a:solidFill>
              </a:rPr>
              <a:t>As leaders, we must…</a:t>
            </a:r>
          </a:p>
          <a:p>
            <a:pPr lvl="1"/>
            <a:r>
              <a:rPr lang="en-US" sz="1600" smtClean="0">
                <a:solidFill>
                  <a:schemeClr val="bg1"/>
                </a:solidFill>
              </a:rPr>
              <a:t>Put our family on the calendar first.</a:t>
            </a:r>
          </a:p>
          <a:p>
            <a:pPr lvl="1"/>
            <a:r>
              <a:rPr lang="en-US" sz="1600" smtClean="0">
                <a:solidFill>
                  <a:schemeClr val="bg1"/>
                </a:solidFill>
              </a:rPr>
              <a:t>Find ways to spend time together.</a:t>
            </a:r>
          </a:p>
          <a:p>
            <a:pPr lvl="1"/>
            <a:r>
              <a:rPr lang="en-US" sz="1600" smtClean="0">
                <a:solidFill>
                  <a:schemeClr val="bg1"/>
                </a:solidFill>
              </a:rPr>
              <a:t>Express appreciation for each other.</a:t>
            </a:r>
          </a:p>
          <a:p>
            <a:pPr lvl="1"/>
            <a:r>
              <a:rPr lang="en-US" sz="1600" smtClean="0">
                <a:solidFill>
                  <a:schemeClr val="bg1"/>
                </a:solidFill>
              </a:rPr>
              <a:t>Be honest and resolve conflict as quickly as possible.</a:t>
            </a:r>
          </a:p>
          <a:p>
            <a:pPr lvl="1"/>
            <a:r>
              <a:rPr lang="en-US" sz="1600" smtClean="0">
                <a:solidFill>
                  <a:schemeClr val="bg1"/>
                </a:solidFill>
              </a:rPr>
              <a:t>Personal assessment: How do you demonstrate that your family is a top priority?</a:t>
            </a:r>
          </a:p>
        </p:txBody>
      </p:sp>
      <p:pic>
        <p:nvPicPr>
          <p:cNvPr id="15364" name="Picture 6" descr="http://www.finetunedfinances.com/wp-content/uploads/2010/02/changed-priorities.jpg"/>
          <p:cNvPicPr>
            <a:picLocks noChangeAspect="1" noChangeArrowheads="1"/>
          </p:cNvPicPr>
          <p:nvPr/>
        </p:nvPicPr>
        <p:blipFill>
          <a:blip r:embed="rId3"/>
          <a:srcRect/>
          <a:stretch>
            <a:fillRect/>
          </a:stretch>
        </p:blipFill>
        <p:spPr bwMode="auto">
          <a:xfrm>
            <a:off x="4572000" y="2438400"/>
            <a:ext cx="3810000" cy="2857500"/>
          </a:xfrm>
          <a:prstGeom prst="rect">
            <a:avLst/>
          </a:prstGeom>
          <a:noFill/>
          <a:ln w="9525">
            <a:noFill/>
            <a:miter lim="800000"/>
            <a:headEnd/>
            <a:tailEnd/>
          </a:ln>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12</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6387" name="Content Placeholder 8"/>
          <p:cNvSpPr>
            <a:spLocks noGrp="1"/>
          </p:cNvSpPr>
          <p:nvPr>
            <p:ph idx="1"/>
          </p:nvPr>
        </p:nvSpPr>
        <p:spPr>
          <a:xfrm>
            <a:off x="685800" y="2133600"/>
            <a:ext cx="7772400" cy="3962400"/>
          </a:xfrm>
        </p:spPr>
        <p:txBody>
          <a:bodyPr/>
          <a:lstStyle/>
          <a:p>
            <a:pPr marL="457200" indent="-457200">
              <a:buFontTx/>
              <a:buAutoNum type="arabicPeriod" startAt="5"/>
            </a:pPr>
            <a:r>
              <a:rPr lang="en-US" sz="2000" b="1" smtClean="0">
                <a:solidFill>
                  <a:schemeClr val="bg1"/>
                </a:solidFill>
              </a:rPr>
              <a:t>________: Practice and develop good thinking daily.</a:t>
            </a:r>
          </a:p>
          <a:p>
            <a:pPr marL="457200" indent="-457200"/>
            <a:r>
              <a:rPr lang="en-US" sz="2000" smtClean="0">
                <a:solidFill>
                  <a:schemeClr val="bg1"/>
                </a:solidFill>
              </a:rPr>
              <a:t>Leadership Truth: Today's thinking gives me an advantage.</a:t>
            </a:r>
          </a:p>
          <a:p>
            <a:pPr marL="857250" lvl="1" indent="-457200">
              <a:buFontTx/>
              <a:buAutoNum type="alphaLcParenR"/>
            </a:pPr>
            <a:r>
              <a:rPr lang="en-US" sz="1600" smtClean="0">
                <a:solidFill>
                  <a:schemeClr val="bg1"/>
                </a:solidFill>
              </a:rPr>
              <a:t>A major difference between successful and unsuccessful people is how they think.</a:t>
            </a:r>
          </a:p>
          <a:p>
            <a:pPr marL="857250" lvl="1" indent="-457200">
              <a:buFontTx/>
              <a:buAutoNum type="alphaLcParenR"/>
            </a:pPr>
            <a:r>
              <a:rPr lang="en-US" sz="1600" smtClean="0">
                <a:solidFill>
                  <a:schemeClr val="bg1"/>
                </a:solidFill>
              </a:rPr>
              <a:t>God is the original Source of creative ideas, and He has made us in His image.</a:t>
            </a:r>
          </a:p>
          <a:p>
            <a:pPr marL="857250" lvl="1" indent="-457200">
              <a:buFontTx/>
              <a:buAutoNum type="alphaLcParenR"/>
            </a:pPr>
            <a:r>
              <a:rPr lang="en-US" sz="1600" smtClean="0">
                <a:solidFill>
                  <a:schemeClr val="bg1"/>
                </a:solidFill>
              </a:rPr>
              <a:t>All that a man achieves or fails to achieve is the direct result of his thoughts.</a:t>
            </a:r>
          </a:p>
        </p:txBody>
      </p:sp>
      <p:sp>
        <p:nvSpPr>
          <p:cNvPr id="4" name="TextBox 3"/>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Thinking</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13</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7411" name="Content Placeholder 8"/>
          <p:cNvSpPr>
            <a:spLocks noGrp="1"/>
          </p:cNvSpPr>
          <p:nvPr>
            <p:ph idx="1"/>
          </p:nvPr>
        </p:nvSpPr>
        <p:spPr>
          <a:xfrm>
            <a:off x="685800" y="2133600"/>
            <a:ext cx="7772400" cy="3962400"/>
          </a:xfrm>
        </p:spPr>
        <p:txBody>
          <a:bodyPr/>
          <a:lstStyle/>
          <a:p>
            <a:pPr algn="ctr">
              <a:buFontTx/>
              <a:buNone/>
            </a:pPr>
            <a:r>
              <a:rPr lang="en-US" sz="1600" b="1" smtClean="0">
                <a:solidFill>
                  <a:schemeClr val="bg1"/>
                </a:solidFill>
              </a:rPr>
              <a:t>Thinking Skills of Effective People</a:t>
            </a:r>
          </a:p>
          <a:p>
            <a:r>
              <a:rPr lang="en-US" sz="1600" smtClean="0">
                <a:solidFill>
                  <a:schemeClr val="bg1"/>
                </a:solidFill>
              </a:rPr>
              <a:t>Big Picture Thinking: ability to think beyond yourself and your world</a:t>
            </a:r>
          </a:p>
          <a:p>
            <a:r>
              <a:rPr lang="en-US" sz="1600" smtClean="0">
                <a:solidFill>
                  <a:schemeClr val="bg1"/>
                </a:solidFill>
              </a:rPr>
              <a:t>Focused Thinking: ability to think with clarity by removing distractions / clutter</a:t>
            </a:r>
          </a:p>
          <a:p>
            <a:r>
              <a:rPr lang="en-US" sz="1600" smtClean="0">
                <a:solidFill>
                  <a:schemeClr val="bg1"/>
                </a:solidFill>
              </a:rPr>
              <a:t>Creative Thinking: ability to break out of your "box" and explore new ideas</a:t>
            </a:r>
          </a:p>
          <a:p>
            <a:r>
              <a:rPr lang="en-US" sz="1600" smtClean="0">
                <a:solidFill>
                  <a:schemeClr val="bg1"/>
                </a:solidFill>
              </a:rPr>
              <a:t>Realistic Thinking: ability to build a solid foundation on facts and reality</a:t>
            </a:r>
          </a:p>
          <a:p>
            <a:r>
              <a:rPr lang="en-US" sz="1600" smtClean="0">
                <a:solidFill>
                  <a:schemeClr val="bg1"/>
                </a:solidFill>
              </a:rPr>
              <a:t>Strategic Thinking: ability to implement plans that increase potential tomorrow</a:t>
            </a:r>
          </a:p>
          <a:p>
            <a:r>
              <a:rPr lang="en-US" sz="1600" smtClean="0">
                <a:solidFill>
                  <a:schemeClr val="bg1"/>
                </a:solidFill>
              </a:rPr>
              <a:t>Possibility Thinking: ability to unleash enthusiasm / hope to solve the impossible</a:t>
            </a:r>
          </a:p>
          <a:p>
            <a:r>
              <a:rPr lang="en-US" sz="1600" smtClean="0">
                <a:solidFill>
                  <a:schemeClr val="bg1"/>
                </a:solidFill>
              </a:rPr>
              <a:t>Reflective Thinking: ability to revisit the past and gain perspective</a:t>
            </a:r>
          </a:p>
          <a:p>
            <a:r>
              <a:rPr lang="en-US" sz="1600" smtClean="0">
                <a:solidFill>
                  <a:schemeClr val="bg1"/>
                </a:solidFill>
              </a:rPr>
              <a:t>Questioning Popular Thinking: ability to reject common thinking; gain new ideas</a:t>
            </a:r>
          </a:p>
          <a:p>
            <a:r>
              <a:rPr lang="en-US" sz="1600" smtClean="0">
                <a:solidFill>
                  <a:schemeClr val="bg1"/>
                </a:solidFill>
              </a:rPr>
              <a:t>Shared Thinking: ability to include others to go beyond your own thoughts</a:t>
            </a:r>
          </a:p>
          <a:p>
            <a:r>
              <a:rPr lang="en-US" sz="1600" smtClean="0">
                <a:solidFill>
                  <a:schemeClr val="bg1"/>
                </a:solidFill>
              </a:rPr>
              <a:t>Unselfish Thinking: ability to consider others, and to think with collaboration</a:t>
            </a:r>
          </a:p>
          <a:p>
            <a:r>
              <a:rPr lang="en-US" sz="1600" smtClean="0">
                <a:solidFill>
                  <a:schemeClr val="bg1"/>
                </a:solidFill>
              </a:rPr>
              <a:t>Bottom-line Thinking: ability to focus on results and reap the best rewards</a:t>
            </a:r>
          </a:p>
          <a:p>
            <a:r>
              <a:rPr lang="en-US" sz="1600" smtClean="0">
                <a:solidFill>
                  <a:schemeClr val="bg1"/>
                </a:solidFill>
              </a:rPr>
              <a:t>Personal assessment: Do you have a place and time to simply sit and think?</a:t>
            </a:r>
          </a:p>
          <a:p>
            <a:r>
              <a:rPr lang="en-US" sz="1600" smtClean="0">
                <a:solidFill>
                  <a:schemeClr val="bg1"/>
                </a:solidFill>
              </a:rPr>
              <a:t>Where and when do you do your best thinking?</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14</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8435" name="Content Placeholder 8"/>
          <p:cNvSpPr>
            <a:spLocks noGrp="1"/>
          </p:cNvSpPr>
          <p:nvPr>
            <p:ph idx="1"/>
          </p:nvPr>
        </p:nvSpPr>
        <p:spPr>
          <a:xfrm>
            <a:off x="685800" y="2133600"/>
            <a:ext cx="7772400" cy="3962400"/>
          </a:xfrm>
        </p:spPr>
        <p:txBody>
          <a:bodyPr/>
          <a:lstStyle/>
          <a:p>
            <a:pPr marL="457200" indent="-457200">
              <a:buFontTx/>
              <a:buAutoNum type="arabicPeriod" startAt="6"/>
            </a:pPr>
            <a:r>
              <a:rPr lang="en-US" sz="2000" b="1" smtClean="0">
                <a:solidFill>
                  <a:schemeClr val="bg1"/>
                </a:solidFill>
              </a:rPr>
              <a:t>_____________: Make and keep proper commitments daily.</a:t>
            </a:r>
          </a:p>
          <a:p>
            <a:pPr marL="457200" indent="-457200"/>
            <a:r>
              <a:rPr lang="en-US" sz="2000" smtClean="0">
                <a:solidFill>
                  <a:schemeClr val="bg1"/>
                </a:solidFill>
              </a:rPr>
              <a:t>Leadership Truth: Today's commitment gives me tenacity.</a:t>
            </a:r>
          </a:p>
          <a:p>
            <a:pPr marL="457200" indent="-457200"/>
            <a:r>
              <a:rPr lang="en-US" sz="2000" smtClean="0">
                <a:solidFill>
                  <a:schemeClr val="bg1"/>
                </a:solidFill>
              </a:rPr>
              <a:t>Why Commitment Matters Today:</a:t>
            </a:r>
          </a:p>
          <a:p>
            <a:pPr marL="857250" lvl="1" indent="-457200">
              <a:buFontTx/>
              <a:buAutoNum type="alphaLcParenR"/>
            </a:pPr>
            <a:r>
              <a:rPr lang="en-US" sz="1600" smtClean="0">
                <a:solidFill>
                  <a:schemeClr val="bg1"/>
                </a:solidFill>
              </a:rPr>
              <a:t>Commitment can change your life. (Most life changes are connected to decisions.)</a:t>
            </a:r>
          </a:p>
          <a:p>
            <a:pPr marL="857250" lvl="1" indent="-457200">
              <a:buFontTx/>
              <a:buAutoNum type="alphaLcParenR"/>
            </a:pPr>
            <a:r>
              <a:rPr lang="en-US" sz="1600" smtClean="0">
                <a:solidFill>
                  <a:schemeClr val="bg1"/>
                </a:solidFill>
              </a:rPr>
              <a:t>Commitment helps you overcome many of life's obstacles.</a:t>
            </a:r>
          </a:p>
          <a:p>
            <a:pPr marL="857250" lvl="1" indent="-457200">
              <a:buFontTx/>
              <a:buAutoNum type="alphaLcParenR"/>
            </a:pPr>
            <a:r>
              <a:rPr lang="en-US" sz="1600" smtClean="0">
                <a:solidFill>
                  <a:schemeClr val="bg1"/>
                </a:solidFill>
              </a:rPr>
              <a:t>Every day your commitment will be tested.</a:t>
            </a:r>
          </a:p>
          <a:p>
            <a:pPr marL="457200" indent="-457200"/>
            <a:r>
              <a:rPr lang="en-US" sz="2000" smtClean="0">
                <a:solidFill>
                  <a:schemeClr val="bg1"/>
                </a:solidFill>
              </a:rPr>
              <a:t>"The moment one definitely commits oneself, then Providence moves too. All sorts of things occur to help one that would never otherwise have occurred. A whole stream of events issue from the decision, raising in one's favor all manner of unforeseen incidents and meetings and materials, assistance which no man could have dreamed would happen." William H. Murray</a:t>
            </a:r>
          </a:p>
        </p:txBody>
      </p:sp>
      <p:sp>
        <p:nvSpPr>
          <p:cNvPr id="4" name="TextBox 3"/>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Commitment</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15</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7"/>
          <p:cNvSpPr>
            <a:spLocks noGrp="1"/>
          </p:cNvSpPr>
          <p:nvPr>
            <p:ph type="title"/>
          </p:nvPr>
        </p:nvSpPr>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9459" name="Content Placeholder 4"/>
          <p:cNvSpPr>
            <a:spLocks noGrp="1"/>
          </p:cNvSpPr>
          <p:nvPr>
            <p:ph sz="half" idx="2"/>
          </p:nvPr>
        </p:nvSpPr>
        <p:spPr/>
        <p:txBody>
          <a:bodyPr/>
          <a:lstStyle/>
          <a:p>
            <a:r>
              <a:rPr lang="en-US" sz="2000" smtClean="0">
                <a:solidFill>
                  <a:schemeClr val="bg1"/>
                </a:solidFill>
              </a:rPr>
              <a:t>Ken Blanchard writes: "When you're interested in something, you do it only when it's convenient. When you're committed to something, you accept no excuses, only results."</a:t>
            </a:r>
          </a:p>
          <a:p>
            <a:r>
              <a:rPr lang="en-US" sz="2000" smtClean="0">
                <a:solidFill>
                  <a:schemeClr val="bg1"/>
                </a:solidFill>
              </a:rPr>
              <a:t>Personal assessment: What are the top three commitments of your life?</a:t>
            </a:r>
          </a:p>
          <a:p>
            <a:r>
              <a:rPr lang="en-US" sz="2000" smtClean="0">
                <a:solidFill>
                  <a:schemeClr val="bg1"/>
                </a:solidFill>
              </a:rPr>
              <a:t>How could you deepen your commitment in those areas?</a:t>
            </a:r>
          </a:p>
        </p:txBody>
      </p:sp>
      <p:pic>
        <p:nvPicPr>
          <p:cNvPr id="19460" name="Picture 6" descr="http://www.videomedia.net/kenblanchardoneminmanpic.gif"/>
          <p:cNvPicPr>
            <a:picLocks noChangeAspect="1" noChangeArrowheads="1"/>
          </p:cNvPicPr>
          <p:nvPr/>
        </p:nvPicPr>
        <p:blipFill>
          <a:blip r:embed="rId3"/>
          <a:srcRect/>
          <a:stretch>
            <a:fillRect/>
          </a:stretch>
        </p:blipFill>
        <p:spPr bwMode="auto">
          <a:xfrm>
            <a:off x="762000" y="2133600"/>
            <a:ext cx="3038475" cy="2943225"/>
          </a:xfrm>
          <a:prstGeom prst="rect">
            <a:avLst/>
          </a:prstGeom>
          <a:noFill/>
          <a:ln w="9525">
            <a:noFill/>
            <a:miter lim="800000"/>
            <a:headEnd/>
            <a:tailEnd/>
          </a:ln>
        </p:spPr>
      </p:pic>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16</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0483" name="Content Placeholder 8"/>
          <p:cNvSpPr>
            <a:spLocks noGrp="1"/>
          </p:cNvSpPr>
          <p:nvPr>
            <p:ph idx="1"/>
          </p:nvPr>
        </p:nvSpPr>
        <p:spPr>
          <a:xfrm>
            <a:off x="685800" y="2133600"/>
            <a:ext cx="7772400" cy="3962400"/>
          </a:xfrm>
        </p:spPr>
        <p:txBody>
          <a:bodyPr/>
          <a:lstStyle/>
          <a:p>
            <a:pPr marL="457200" indent="-457200">
              <a:buFontTx/>
              <a:buAutoNum type="arabicPeriod" startAt="7"/>
            </a:pPr>
            <a:r>
              <a:rPr lang="en-US" sz="2000" b="1" smtClean="0">
                <a:solidFill>
                  <a:schemeClr val="bg1"/>
                </a:solidFill>
              </a:rPr>
              <a:t>________: Make and properly manage money daily.</a:t>
            </a:r>
          </a:p>
          <a:p>
            <a:pPr marL="457200" indent="-457200"/>
            <a:r>
              <a:rPr lang="en-US" sz="2000" smtClean="0">
                <a:solidFill>
                  <a:schemeClr val="bg1"/>
                </a:solidFill>
              </a:rPr>
              <a:t>Leadership Truth: Today's finances give me options.</a:t>
            </a:r>
          </a:p>
          <a:p>
            <a:pPr marL="457200" indent="-457200"/>
            <a:r>
              <a:rPr lang="en-US" sz="2000" smtClean="0">
                <a:solidFill>
                  <a:schemeClr val="bg1"/>
                </a:solidFill>
              </a:rPr>
              <a:t>Three simple truths about finances:</a:t>
            </a:r>
          </a:p>
          <a:p>
            <a:pPr marL="857250" lvl="1" indent="-457200">
              <a:buFontTx/>
              <a:buAutoNum type="alphaLcParenR"/>
            </a:pPr>
            <a:r>
              <a:rPr lang="en-US" sz="1600" smtClean="0">
                <a:solidFill>
                  <a:schemeClr val="bg1"/>
                </a:solidFill>
              </a:rPr>
              <a:t>Money won't make you happy.</a:t>
            </a:r>
          </a:p>
          <a:p>
            <a:pPr marL="857250" lvl="1" indent="-457200">
              <a:buFontTx/>
              <a:buAutoNum type="alphaLcParenR"/>
            </a:pPr>
            <a:r>
              <a:rPr lang="en-US" sz="1600" smtClean="0">
                <a:solidFill>
                  <a:schemeClr val="bg1"/>
                </a:solidFill>
              </a:rPr>
              <a:t>Debt will make you unhappy.</a:t>
            </a:r>
          </a:p>
          <a:p>
            <a:pPr marL="857250" lvl="1" indent="-457200">
              <a:buFontTx/>
              <a:buAutoNum type="alphaLcParenR"/>
            </a:pPr>
            <a:r>
              <a:rPr lang="en-US" sz="1600" smtClean="0">
                <a:solidFill>
                  <a:schemeClr val="bg1"/>
                </a:solidFill>
              </a:rPr>
              <a:t>Having financial margins give you options.</a:t>
            </a:r>
          </a:p>
          <a:p>
            <a:pPr marL="457200" indent="-457200"/>
            <a:r>
              <a:rPr lang="en-US" sz="1800" smtClean="0">
                <a:solidFill>
                  <a:schemeClr val="bg1"/>
                </a:solidFill>
              </a:rPr>
              <a:t>"Money doesn't change men, it merely unmasks them. If a man is naturally selfish or arrogant or greedy, the money brings it out; that's all." Henry Ford</a:t>
            </a:r>
          </a:p>
          <a:p>
            <a:pPr marL="457200" indent="-457200"/>
            <a:r>
              <a:rPr lang="en-US" sz="1800" smtClean="0">
                <a:solidFill>
                  <a:schemeClr val="bg1"/>
                </a:solidFill>
              </a:rPr>
              <a:t>John Wesley's Rule for Money: Make all you can, save all you can, give all you can.</a:t>
            </a:r>
          </a:p>
          <a:p>
            <a:pPr marL="457200" indent="-457200"/>
            <a:r>
              <a:rPr lang="en-US" sz="1800" smtClean="0">
                <a:solidFill>
                  <a:schemeClr val="bg1"/>
                </a:solidFill>
              </a:rPr>
              <a:t>Personal assessment: How does your spending reveal what's in your heart?</a:t>
            </a:r>
          </a:p>
          <a:p>
            <a:pPr marL="457200" indent="-457200"/>
            <a:r>
              <a:rPr lang="en-US" sz="1800" smtClean="0">
                <a:solidFill>
                  <a:schemeClr val="bg1"/>
                </a:solidFill>
              </a:rPr>
              <a:t>What changes should you make in where your money goes?</a:t>
            </a:r>
          </a:p>
        </p:txBody>
      </p:sp>
      <p:sp>
        <p:nvSpPr>
          <p:cNvPr id="4" name="TextBox 3"/>
          <p:cNvSpPr txBox="1">
            <a:spLocks noChangeArrowheads="1"/>
          </p:cNvSpPr>
          <p:nvPr/>
        </p:nvSpPr>
        <p:spPr bwMode="auto">
          <a:xfrm>
            <a:off x="1143000" y="2133600"/>
            <a:ext cx="2286000" cy="400050"/>
          </a:xfrm>
          <a:prstGeom prst="rect">
            <a:avLst/>
          </a:prstGeom>
          <a:noFill/>
          <a:ln w="9525">
            <a:noFill/>
            <a:miter lim="800000"/>
            <a:headEnd/>
            <a:tailEnd/>
          </a:ln>
        </p:spPr>
        <p:txBody>
          <a:bodyPr>
            <a:spAutoFit/>
          </a:bodyPr>
          <a:lstStyle/>
          <a:p>
            <a:r>
              <a:rPr lang="en-US" sz="2000">
                <a:solidFill>
                  <a:srgbClr val="FFFFCC"/>
                </a:solidFill>
              </a:rPr>
              <a:t>Finances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17</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1507" name="Content Placeholder 8"/>
          <p:cNvSpPr>
            <a:spLocks noGrp="1"/>
          </p:cNvSpPr>
          <p:nvPr>
            <p:ph idx="1"/>
          </p:nvPr>
        </p:nvSpPr>
        <p:spPr>
          <a:xfrm>
            <a:off x="685800" y="2133600"/>
            <a:ext cx="7772400" cy="3962400"/>
          </a:xfrm>
        </p:spPr>
        <p:txBody>
          <a:bodyPr/>
          <a:lstStyle/>
          <a:p>
            <a:pPr marL="457200" indent="-457200">
              <a:buFontTx/>
              <a:buAutoNum type="arabicPeriod" startAt="8"/>
            </a:pPr>
            <a:r>
              <a:rPr lang="en-US" sz="2000" b="1" smtClean="0">
                <a:solidFill>
                  <a:schemeClr val="bg1"/>
                </a:solidFill>
              </a:rPr>
              <a:t>_____: Deepen and live out my faith daily.</a:t>
            </a:r>
          </a:p>
          <a:p>
            <a:pPr marL="457200" indent="-457200"/>
            <a:r>
              <a:rPr lang="en-US" sz="2000" smtClean="0">
                <a:solidFill>
                  <a:schemeClr val="bg1"/>
                </a:solidFill>
              </a:rPr>
              <a:t>Leadership Truth: Today's faith gives me peace.</a:t>
            </a:r>
          </a:p>
          <a:p>
            <a:pPr marL="857250" lvl="1" indent="-457200">
              <a:buFontTx/>
              <a:buAutoNum type="alphaLcParenR"/>
            </a:pPr>
            <a:r>
              <a:rPr lang="en-US" sz="1600" smtClean="0">
                <a:solidFill>
                  <a:schemeClr val="bg1"/>
                </a:solidFill>
              </a:rPr>
              <a:t>Faith gives me divine perspective today.</a:t>
            </a:r>
          </a:p>
          <a:p>
            <a:pPr marL="857250" lvl="1" indent="-457200">
              <a:buFontTx/>
              <a:buAutoNum type="alphaLcParenR"/>
            </a:pPr>
            <a:r>
              <a:rPr lang="en-US" sz="1600" smtClean="0">
                <a:solidFill>
                  <a:schemeClr val="bg1"/>
                </a:solidFill>
              </a:rPr>
              <a:t>Faith gives me strength for today.</a:t>
            </a:r>
          </a:p>
          <a:p>
            <a:pPr marL="857250" lvl="1" indent="-457200">
              <a:buFontTx/>
              <a:buAutoNum type="alphaLcParenR"/>
            </a:pPr>
            <a:r>
              <a:rPr lang="en-US" sz="1600" smtClean="0">
                <a:solidFill>
                  <a:schemeClr val="bg1"/>
                </a:solidFill>
              </a:rPr>
              <a:t>Faith gives me resilience today.</a:t>
            </a:r>
          </a:p>
          <a:p>
            <a:pPr marL="457200" indent="-457200"/>
            <a:r>
              <a:rPr lang="en-US" sz="2000" smtClean="0">
                <a:solidFill>
                  <a:schemeClr val="bg1"/>
                </a:solidFill>
              </a:rPr>
              <a:t>Where there is no faith in the future, there is no power in the present. We need it to live our lives well. The Bible says without faith, we cannot please God. Philip Yancey writes: "Faith is trusting in advance what will only make sense in reverse."</a:t>
            </a:r>
          </a:p>
          <a:p>
            <a:pPr marL="457200" indent="-457200"/>
            <a:r>
              <a:rPr lang="en-US" sz="2000" smtClean="0">
                <a:solidFill>
                  <a:schemeClr val="bg1"/>
                </a:solidFill>
              </a:rPr>
              <a:t>Personal assessment: As a leader, do I model strong faith?</a:t>
            </a:r>
          </a:p>
          <a:p>
            <a:pPr marL="457200" indent="-457200"/>
            <a:r>
              <a:rPr lang="en-US" sz="2000" smtClean="0">
                <a:solidFill>
                  <a:schemeClr val="bg1"/>
                </a:solidFill>
              </a:rPr>
              <a:t>How can I grow in my faith?</a:t>
            </a:r>
          </a:p>
        </p:txBody>
      </p:sp>
      <p:sp>
        <p:nvSpPr>
          <p:cNvPr id="4" name="TextBox 3"/>
          <p:cNvSpPr txBox="1">
            <a:spLocks noChangeArrowheads="1"/>
          </p:cNvSpPr>
          <p:nvPr/>
        </p:nvSpPr>
        <p:spPr bwMode="auto">
          <a:xfrm>
            <a:off x="1143000" y="2133600"/>
            <a:ext cx="2286000" cy="400050"/>
          </a:xfrm>
          <a:prstGeom prst="rect">
            <a:avLst/>
          </a:prstGeom>
          <a:noFill/>
          <a:ln w="9525">
            <a:noFill/>
            <a:miter lim="800000"/>
            <a:headEnd/>
            <a:tailEnd/>
          </a:ln>
        </p:spPr>
        <p:txBody>
          <a:bodyPr>
            <a:spAutoFit/>
          </a:bodyPr>
          <a:lstStyle/>
          <a:p>
            <a:pPr marL="457200" indent="-457200"/>
            <a:r>
              <a:rPr lang="en-US" sz="2000">
                <a:solidFill>
                  <a:srgbClr val="FFFFCC"/>
                </a:solidFill>
              </a:rPr>
              <a:t>Faith</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18</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2531" name="Content Placeholder 8"/>
          <p:cNvSpPr>
            <a:spLocks noGrp="1"/>
          </p:cNvSpPr>
          <p:nvPr>
            <p:ph idx="1"/>
          </p:nvPr>
        </p:nvSpPr>
        <p:spPr>
          <a:xfrm>
            <a:off x="685800" y="2133600"/>
            <a:ext cx="8001000" cy="3962400"/>
          </a:xfrm>
        </p:spPr>
        <p:txBody>
          <a:bodyPr/>
          <a:lstStyle/>
          <a:p>
            <a:pPr marL="457200" indent="-457200">
              <a:buFontTx/>
              <a:buAutoNum type="arabicPeriod" startAt="9"/>
            </a:pPr>
            <a:r>
              <a:rPr lang="en-US" sz="2000" b="1" smtClean="0">
                <a:solidFill>
                  <a:schemeClr val="bg1"/>
                </a:solidFill>
              </a:rPr>
              <a:t>___________: Initiate and invest in solid relationships daily.</a:t>
            </a:r>
          </a:p>
          <a:p>
            <a:pPr marL="457200" indent="-457200"/>
            <a:r>
              <a:rPr lang="en-US" sz="2000" smtClean="0">
                <a:solidFill>
                  <a:schemeClr val="bg1"/>
                </a:solidFill>
              </a:rPr>
              <a:t>Leadership Truth: Today's relationships give me fulfillment.</a:t>
            </a:r>
          </a:p>
          <a:p>
            <a:pPr marL="857250" lvl="1" indent="-457200">
              <a:buFontTx/>
              <a:buAutoNum type="alphaLcParenR"/>
            </a:pPr>
            <a:r>
              <a:rPr lang="en-US" sz="1600" smtClean="0">
                <a:solidFill>
                  <a:schemeClr val="bg1"/>
                </a:solidFill>
              </a:rPr>
              <a:t>You'll enjoy life more if you enjoy people.</a:t>
            </a:r>
          </a:p>
          <a:p>
            <a:pPr marL="857250" lvl="1" indent="-457200">
              <a:buFontTx/>
              <a:buAutoNum type="alphaLcParenR"/>
            </a:pPr>
            <a:r>
              <a:rPr lang="en-US" sz="1600" smtClean="0">
                <a:solidFill>
                  <a:schemeClr val="bg1"/>
                </a:solidFill>
              </a:rPr>
              <a:t>You'll get further in life if people enjoy you.</a:t>
            </a:r>
          </a:p>
          <a:p>
            <a:pPr marL="857250" lvl="1" indent="-457200">
              <a:buFontTx/>
              <a:buAutoNum type="alphaLcParenR"/>
            </a:pPr>
            <a:r>
              <a:rPr lang="en-US" sz="1600" smtClean="0">
                <a:solidFill>
                  <a:schemeClr val="bg1"/>
                </a:solidFill>
              </a:rPr>
              <a:t>Most people can trace their successes and failures to the relationships in their life.</a:t>
            </a:r>
          </a:p>
          <a:p>
            <a:pPr marL="457200" indent="-457200"/>
            <a:r>
              <a:rPr lang="en-US" sz="2000" smtClean="0">
                <a:solidFill>
                  <a:schemeClr val="bg1"/>
                </a:solidFill>
              </a:rPr>
              <a:t>Leadership is about relationships. Leaders must connect with people. Christianity is about relationships. </a:t>
            </a:r>
            <a:r>
              <a:rPr lang="en-US" sz="2000" smtClean="0">
                <a:solidFill>
                  <a:srgbClr val="FFFF99"/>
                </a:solidFill>
              </a:rPr>
              <a:t>Jesus said, "You shall love the Lord your God…and you shall love your neighbor…" It all comes down to relationships.</a:t>
            </a:r>
          </a:p>
          <a:p>
            <a:pPr marL="457200" indent="-457200"/>
            <a:r>
              <a:rPr lang="en-US" sz="2000" smtClean="0">
                <a:solidFill>
                  <a:schemeClr val="bg1"/>
                </a:solidFill>
              </a:rPr>
              <a:t>Personal assessment: Do I experience healthy, close relationships?</a:t>
            </a:r>
          </a:p>
          <a:p>
            <a:pPr marL="457200" indent="-457200"/>
            <a:r>
              <a:rPr lang="en-US" sz="2000" smtClean="0">
                <a:solidFill>
                  <a:schemeClr val="bg1"/>
                </a:solidFill>
              </a:rPr>
              <a:t>Or do I isolate myself and withdraw from them as a leader?</a:t>
            </a:r>
          </a:p>
        </p:txBody>
      </p:sp>
      <p:sp>
        <p:nvSpPr>
          <p:cNvPr id="4" name="TextBox 3"/>
          <p:cNvSpPr txBox="1">
            <a:spLocks noChangeArrowheads="1"/>
          </p:cNvSpPr>
          <p:nvPr/>
        </p:nvSpPr>
        <p:spPr bwMode="auto">
          <a:xfrm>
            <a:off x="1143000" y="2133600"/>
            <a:ext cx="2286000" cy="400050"/>
          </a:xfrm>
          <a:prstGeom prst="rect">
            <a:avLst/>
          </a:prstGeom>
          <a:noFill/>
          <a:ln w="9525">
            <a:noFill/>
            <a:miter lim="800000"/>
            <a:headEnd/>
            <a:tailEnd/>
          </a:ln>
        </p:spPr>
        <p:txBody>
          <a:bodyPr>
            <a:spAutoFit/>
          </a:bodyPr>
          <a:lstStyle/>
          <a:p>
            <a:r>
              <a:rPr lang="en-US" sz="2000">
                <a:solidFill>
                  <a:srgbClr val="FFFFCC"/>
                </a:solidFill>
              </a:rPr>
              <a:t>Relationships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19</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7"/>
          <p:cNvSpPr>
            <a:spLocks noGrp="1"/>
          </p:cNvSpPr>
          <p:nvPr>
            <p:ph type="title"/>
          </p:nvPr>
        </p:nvSpPr>
        <p:spPr>
          <a:xfrm>
            <a:off x="533400" y="609600"/>
            <a:ext cx="8001000" cy="1143000"/>
          </a:xfrm>
        </p:spPr>
        <p:txBody>
          <a:bodyPr/>
          <a:lstStyle/>
          <a:p>
            <a:r>
              <a:rPr lang="en-US" sz="4000" dirty="0" smtClean="0">
                <a:solidFill>
                  <a:srgbClr val="FFFFCC"/>
                </a:solidFill>
              </a:rPr>
              <a:t>Today Matters</a:t>
            </a:r>
            <a:br>
              <a:rPr lang="en-US" sz="4000" dirty="0" smtClean="0">
                <a:solidFill>
                  <a:srgbClr val="FFFFCC"/>
                </a:solidFill>
              </a:rPr>
            </a:br>
            <a:r>
              <a:rPr lang="en-US" sz="2000" dirty="0" smtClean="0">
                <a:solidFill>
                  <a:srgbClr val="FFFFCC"/>
                </a:solidFill>
              </a:rPr>
              <a:t>Stop Learning Today and You’ll Stop Leading Tomorrow</a:t>
            </a:r>
            <a:endParaRPr lang="en-US" sz="3600" dirty="0" smtClean="0">
              <a:solidFill>
                <a:srgbClr val="FFFFCC"/>
              </a:solidFill>
            </a:endParaRPr>
          </a:p>
        </p:txBody>
      </p:sp>
      <p:sp>
        <p:nvSpPr>
          <p:cNvPr id="5124" name="Content Placeholder 8"/>
          <p:cNvSpPr>
            <a:spLocks noGrp="1"/>
          </p:cNvSpPr>
          <p:nvPr>
            <p:ph idx="1"/>
          </p:nvPr>
        </p:nvSpPr>
        <p:spPr>
          <a:xfrm>
            <a:off x="685800" y="2133600"/>
            <a:ext cx="7772400" cy="3962400"/>
          </a:xfrm>
        </p:spPr>
        <p:txBody>
          <a:bodyPr/>
          <a:lstStyle/>
          <a:p>
            <a:pPr algn="ctr">
              <a:buFontTx/>
              <a:buNone/>
            </a:pPr>
            <a:r>
              <a:rPr lang="en-US" sz="4000" i="1" smtClean="0">
                <a:solidFill>
                  <a:srgbClr val="FFFF99"/>
                </a:solidFill>
              </a:rPr>
              <a:t>"…We are to continue to grow in all aspects, in Him, who is the head, even Christ." </a:t>
            </a:r>
          </a:p>
          <a:p>
            <a:pPr algn="ctr">
              <a:buFontTx/>
              <a:buNone/>
            </a:pPr>
            <a:r>
              <a:rPr lang="en-US" sz="1400" i="1" smtClean="0">
                <a:solidFill>
                  <a:srgbClr val="FFFF99"/>
                </a:solidFill>
              </a:rPr>
              <a:t>(Ephesians 4:15)</a:t>
            </a:r>
            <a:endParaRPr lang="en-US" smtClean="0">
              <a:solidFill>
                <a:srgbClr val="FFFF99"/>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105400"/>
            <a:ext cx="2343911" cy="1362739"/>
          </a:xfrm>
          <a:prstGeom prst="rect">
            <a:avLst/>
          </a:prstGeom>
        </p:spPr>
      </p:pic>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3555" name="Content Placeholder 8"/>
          <p:cNvSpPr>
            <a:spLocks noGrp="1"/>
          </p:cNvSpPr>
          <p:nvPr>
            <p:ph idx="1"/>
          </p:nvPr>
        </p:nvSpPr>
        <p:spPr>
          <a:xfrm>
            <a:off x="685800" y="2133600"/>
            <a:ext cx="7772400" cy="3962400"/>
          </a:xfrm>
        </p:spPr>
        <p:txBody>
          <a:bodyPr/>
          <a:lstStyle/>
          <a:p>
            <a:pPr marL="457200" indent="-457200">
              <a:buFontTx/>
              <a:buAutoNum type="arabicPeriod" startAt="10"/>
            </a:pPr>
            <a:r>
              <a:rPr lang="en-US" sz="2000" b="1" smtClean="0">
                <a:solidFill>
                  <a:schemeClr val="bg1"/>
                </a:solidFill>
              </a:rPr>
              <a:t>__________: Plan for and model generosity daily.</a:t>
            </a:r>
          </a:p>
          <a:p>
            <a:pPr marL="457200" indent="-457200"/>
            <a:r>
              <a:rPr lang="en-US" sz="2000" smtClean="0">
                <a:solidFill>
                  <a:schemeClr val="bg1"/>
                </a:solidFill>
              </a:rPr>
              <a:t>Leadership Truth: Today's generosity gives me significance.</a:t>
            </a:r>
          </a:p>
          <a:p>
            <a:pPr marL="857250" lvl="1" indent="-457200">
              <a:buFontTx/>
              <a:buAutoNum type="alphaLcParenR"/>
            </a:pPr>
            <a:r>
              <a:rPr lang="en-US" sz="1600" smtClean="0">
                <a:solidFill>
                  <a:schemeClr val="bg1"/>
                </a:solidFill>
              </a:rPr>
              <a:t>Giving turns your focus outward.</a:t>
            </a:r>
          </a:p>
          <a:p>
            <a:pPr marL="857250" lvl="1" indent="-457200">
              <a:buFontTx/>
              <a:buAutoNum type="alphaLcParenR"/>
            </a:pPr>
            <a:r>
              <a:rPr lang="en-US" sz="1600" smtClean="0">
                <a:solidFill>
                  <a:schemeClr val="bg1"/>
                </a:solidFill>
              </a:rPr>
              <a:t>Giving adds value to others.</a:t>
            </a:r>
          </a:p>
          <a:p>
            <a:pPr marL="857250" lvl="1" indent="-457200">
              <a:buFontTx/>
              <a:buAutoNum type="alphaLcParenR"/>
            </a:pPr>
            <a:r>
              <a:rPr lang="en-US" sz="1600" smtClean="0">
                <a:solidFill>
                  <a:schemeClr val="bg1"/>
                </a:solidFill>
              </a:rPr>
              <a:t>Giving helps the giver.</a:t>
            </a:r>
          </a:p>
          <a:p>
            <a:pPr marL="457200" indent="-457200"/>
            <a:r>
              <a:rPr lang="en-US" sz="1800" smtClean="0">
                <a:solidFill>
                  <a:schemeClr val="bg1"/>
                </a:solidFill>
              </a:rPr>
              <a:t>King Solomon said: "The world of the generous gets larger and larger; the world of the stingy gets smaller and smaller. The one who blesses others is abundantly blessed; those who help others are helped." We are in the world to enrich it, to bless it, to advance God's Kingdom-and we impoverish ourselves if we lose sight of that. You cannot light another person's path without lighting your own.</a:t>
            </a:r>
          </a:p>
          <a:p>
            <a:pPr marL="457200" indent="-457200"/>
            <a:r>
              <a:rPr lang="en-US" sz="1800" smtClean="0">
                <a:solidFill>
                  <a:schemeClr val="bg1"/>
                </a:solidFill>
              </a:rPr>
              <a:t>Personal assessment: Do others see me as a generous person?</a:t>
            </a:r>
          </a:p>
          <a:p>
            <a:pPr marL="457200" indent="-457200"/>
            <a:r>
              <a:rPr lang="en-US" sz="1800" smtClean="0">
                <a:solidFill>
                  <a:schemeClr val="bg1"/>
                </a:solidFill>
              </a:rPr>
              <a:t>How can I increase my generosity?</a:t>
            </a:r>
          </a:p>
        </p:txBody>
      </p:sp>
      <p:sp>
        <p:nvSpPr>
          <p:cNvPr id="4" name="TextBox 3"/>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Generosity</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20</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4579" name="Content Placeholder 8"/>
          <p:cNvSpPr>
            <a:spLocks noGrp="1"/>
          </p:cNvSpPr>
          <p:nvPr>
            <p:ph idx="1"/>
          </p:nvPr>
        </p:nvSpPr>
        <p:spPr>
          <a:xfrm>
            <a:off x="685800" y="2133600"/>
            <a:ext cx="7772400" cy="3962400"/>
          </a:xfrm>
        </p:spPr>
        <p:txBody>
          <a:bodyPr/>
          <a:lstStyle/>
          <a:p>
            <a:pPr marL="457200" indent="-457200">
              <a:buFontTx/>
              <a:buAutoNum type="arabicPeriod" startAt="11"/>
            </a:pPr>
            <a:r>
              <a:rPr lang="en-US" sz="2000" b="1" smtClean="0">
                <a:solidFill>
                  <a:schemeClr val="bg1"/>
                </a:solidFill>
              </a:rPr>
              <a:t>_______: Embrace and practice good values daily.</a:t>
            </a:r>
          </a:p>
          <a:p>
            <a:pPr marL="457200" indent="-457200"/>
            <a:r>
              <a:rPr lang="en-US" sz="2000" smtClean="0">
                <a:solidFill>
                  <a:schemeClr val="bg1"/>
                </a:solidFill>
              </a:rPr>
              <a:t>Leadership Truth: Today's values give me direction.</a:t>
            </a:r>
          </a:p>
          <a:p>
            <a:pPr marL="457200" indent="-457200"/>
            <a:r>
              <a:rPr lang="en-US" sz="2000" smtClean="0">
                <a:solidFill>
                  <a:schemeClr val="bg1"/>
                </a:solidFill>
              </a:rPr>
              <a:t>My values function as…</a:t>
            </a:r>
          </a:p>
          <a:p>
            <a:pPr marL="857250" lvl="1" indent="-457200">
              <a:buFontTx/>
              <a:buAutoNum type="alphaLcParenR"/>
            </a:pPr>
            <a:r>
              <a:rPr lang="en-US" sz="1600" smtClean="0">
                <a:solidFill>
                  <a:schemeClr val="bg1"/>
                </a:solidFill>
              </a:rPr>
              <a:t>An anchor-holding me fast to what I believe in and know to be true.</a:t>
            </a:r>
          </a:p>
          <a:p>
            <a:pPr marL="857250" lvl="1" indent="-457200">
              <a:buFontTx/>
              <a:buAutoNum type="alphaLcParenR"/>
            </a:pPr>
            <a:r>
              <a:rPr lang="en-US" sz="1600" smtClean="0">
                <a:solidFill>
                  <a:schemeClr val="bg1"/>
                </a:solidFill>
              </a:rPr>
              <a:t>A faithful friend-keeping me true to myself and to my God.</a:t>
            </a:r>
          </a:p>
          <a:p>
            <a:pPr marL="857250" lvl="1" indent="-457200">
              <a:buFontTx/>
              <a:buAutoNum type="alphaLcParenR"/>
            </a:pPr>
            <a:r>
              <a:rPr lang="en-US" sz="1600" smtClean="0">
                <a:solidFill>
                  <a:schemeClr val="bg1"/>
                </a:solidFill>
              </a:rPr>
              <a:t>A north star-guiding the decisions of my life and keeping me on mission.</a:t>
            </a:r>
          </a:p>
          <a:p>
            <a:pPr marL="457200" indent="-457200"/>
            <a:r>
              <a:rPr lang="en-US" sz="1800" smtClean="0">
                <a:solidFill>
                  <a:schemeClr val="bg1"/>
                </a:solidFill>
              </a:rPr>
              <a:t>Every individual needs to identify their personal core values they will live by. Every family should do the same. Every church needs them, too. Core values are the principles that guide the major decisions you make. They are the horsepower behind those decisions as well. Methods are many, values are few. Methods always change.  Values never do.</a:t>
            </a:r>
          </a:p>
          <a:p>
            <a:pPr marL="457200" indent="-457200"/>
            <a:r>
              <a:rPr lang="en-US" sz="1800" smtClean="0">
                <a:solidFill>
                  <a:schemeClr val="bg1"/>
                </a:solidFill>
              </a:rPr>
              <a:t>Personal assessment: What are your personal core values? Your family's? Your church's?</a:t>
            </a:r>
          </a:p>
        </p:txBody>
      </p:sp>
      <p:sp>
        <p:nvSpPr>
          <p:cNvPr id="4" name="TextBox 3"/>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Values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21</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5603" name="Content Placeholder 8"/>
          <p:cNvSpPr>
            <a:spLocks noGrp="1"/>
          </p:cNvSpPr>
          <p:nvPr>
            <p:ph idx="1"/>
          </p:nvPr>
        </p:nvSpPr>
        <p:spPr>
          <a:xfrm>
            <a:off x="685800" y="2133600"/>
            <a:ext cx="7772400" cy="3962400"/>
          </a:xfrm>
        </p:spPr>
        <p:txBody>
          <a:bodyPr/>
          <a:lstStyle/>
          <a:p>
            <a:pPr marL="457200" indent="-457200">
              <a:buFontTx/>
              <a:buAutoNum type="arabicPeriod" startAt="12"/>
            </a:pPr>
            <a:r>
              <a:rPr lang="en-US" sz="2000" b="1" smtClean="0">
                <a:solidFill>
                  <a:schemeClr val="bg1"/>
                </a:solidFill>
              </a:rPr>
              <a:t>_____________: Seek and experience improvements daily.</a:t>
            </a:r>
          </a:p>
          <a:p>
            <a:pPr marL="457200" indent="-457200"/>
            <a:r>
              <a:rPr lang="en-US" sz="1800" smtClean="0">
                <a:solidFill>
                  <a:schemeClr val="bg1"/>
                </a:solidFill>
              </a:rPr>
              <a:t>Leadership Truth: Today's growth gives me potential.</a:t>
            </a:r>
          </a:p>
          <a:p>
            <a:pPr marL="457200" indent="-457200"/>
            <a:r>
              <a:rPr lang="en-US" sz="1800" smtClean="0">
                <a:solidFill>
                  <a:schemeClr val="bg1"/>
                </a:solidFill>
              </a:rPr>
              <a:t>Pulitzer Prize winning composer Gian Menotti said, "Hell begins on that day when God reveals all that we might have achieved, all the gifts we wasted and all that we might have done that we did not do." Robert Louis Stevenson said, "To become what we are capable of becoming is the only end of life."</a:t>
            </a:r>
          </a:p>
          <a:p>
            <a:pPr marL="457200" indent="-457200"/>
            <a:r>
              <a:rPr lang="en-US" sz="1800" smtClean="0">
                <a:solidFill>
                  <a:schemeClr val="bg1"/>
                </a:solidFill>
              </a:rPr>
              <a:t>Misconceptions about Personal Growth:</a:t>
            </a:r>
          </a:p>
          <a:p>
            <a:pPr marL="857250" lvl="1" indent="-457200">
              <a:buFontTx/>
              <a:buAutoNum type="alphaLcParenR"/>
            </a:pPr>
            <a:r>
              <a:rPr lang="en-US" sz="1600" smtClean="0">
                <a:solidFill>
                  <a:schemeClr val="bg1"/>
                </a:solidFill>
              </a:rPr>
              <a:t>Growth is automatic. (This is not true-we must deliberately pursue growth.)</a:t>
            </a:r>
          </a:p>
          <a:p>
            <a:pPr marL="857250" lvl="1" indent="-457200">
              <a:buFontTx/>
              <a:buAutoNum type="alphaLcParenR"/>
            </a:pPr>
            <a:r>
              <a:rPr lang="en-US" sz="1600" smtClean="0">
                <a:solidFill>
                  <a:schemeClr val="bg1"/>
                </a:solidFill>
              </a:rPr>
              <a:t>Growth comes with experience. (Some never learn from it. We need to evaluate it.)</a:t>
            </a:r>
          </a:p>
          <a:p>
            <a:pPr marL="857250" lvl="1" indent="-457200">
              <a:buFontTx/>
              <a:buAutoNum type="alphaLcParenR"/>
            </a:pPr>
            <a:r>
              <a:rPr lang="en-US" sz="1600" smtClean="0">
                <a:solidFill>
                  <a:schemeClr val="bg1"/>
                </a:solidFill>
              </a:rPr>
              <a:t>Growth comes from information. (Knowledge doesn't guarantee growth.)</a:t>
            </a:r>
          </a:p>
          <a:p>
            <a:pPr marL="857250" lvl="1" indent="-457200"/>
            <a:r>
              <a:rPr lang="en-US" sz="1400" smtClean="0">
                <a:solidFill>
                  <a:schemeClr val="bg1"/>
                </a:solidFill>
              </a:rPr>
              <a:t>"The greatest gap in life is the one between knowing and doing," says Dick Biggs.</a:t>
            </a:r>
          </a:p>
          <a:p>
            <a:pPr marL="857250" lvl="1" indent="-457200"/>
            <a:r>
              <a:rPr lang="en-US" sz="1400" smtClean="0">
                <a:solidFill>
                  <a:schemeClr val="bg1"/>
                </a:solidFill>
              </a:rPr>
              <a:t>Deep down, our problem is not a lack of information. Our problem is application.</a:t>
            </a:r>
          </a:p>
        </p:txBody>
      </p:sp>
      <p:sp>
        <p:nvSpPr>
          <p:cNvPr id="5" name="TextBox 4"/>
          <p:cNvSpPr txBox="1">
            <a:spLocks noChangeArrowheads="1"/>
          </p:cNvSpPr>
          <p:nvPr/>
        </p:nvSpPr>
        <p:spPr bwMode="auto">
          <a:xfrm>
            <a:off x="1219200" y="2133600"/>
            <a:ext cx="2286000" cy="400050"/>
          </a:xfrm>
          <a:prstGeom prst="rect">
            <a:avLst/>
          </a:prstGeom>
          <a:noFill/>
          <a:ln w="9525">
            <a:noFill/>
            <a:miter lim="800000"/>
            <a:headEnd/>
            <a:tailEnd/>
          </a:ln>
        </p:spPr>
        <p:txBody>
          <a:bodyPr>
            <a:spAutoFit/>
          </a:bodyPr>
          <a:lstStyle/>
          <a:p>
            <a:r>
              <a:rPr lang="en-US" sz="2000">
                <a:solidFill>
                  <a:srgbClr val="FFFFCC"/>
                </a:solidFill>
              </a:rPr>
              <a:t>Growth</a:t>
            </a: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22</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6627" name="Content Placeholder 8"/>
          <p:cNvSpPr>
            <a:spLocks noGrp="1"/>
          </p:cNvSpPr>
          <p:nvPr>
            <p:ph idx="1"/>
          </p:nvPr>
        </p:nvSpPr>
        <p:spPr>
          <a:xfrm>
            <a:off x="685800" y="2133600"/>
            <a:ext cx="7772400" cy="3962400"/>
          </a:xfrm>
        </p:spPr>
        <p:txBody>
          <a:bodyPr/>
          <a:lstStyle/>
          <a:p>
            <a:r>
              <a:rPr lang="en-US" sz="2000" b="1" i="1" smtClean="0">
                <a:solidFill>
                  <a:schemeClr val="bg1"/>
                </a:solidFill>
              </a:rPr>
              <a:t>ASSESSMENT: </a:t>
            </a:r>
            <a:r>
              <a:rPr lang="en-US" sz="2000" i="1" smtClean="0">
                <a:solidFill>
                  <a:schemeClr val="bg1"/>
                </a:solidFill>
              </a:rPr>
              <a:t>In which of these twelve areas are you growing? Which ones are weak?</a:t>
            </a:r>
          </a:p>
          <a:p>
            <a:endParaRPr lang="en-US" sz="2000" b="1" i="1" smtClean="0">
              <a:solidFill>
                <a:schemeClr val="bg1"/>
              </a:solidFill>
            </a:endParaRPr>
          </a:p>
          <a:p>
            <a:r>
              <a:rPr lang="en-US" sz="2000" b="1" i="1" smtClean="0">
                <a:solidFill>
                  <a:schemeClr val="bg1"/>
                </a:solidFill>
              </a:rPr>
              <a:t>APPLICATION: </a:t>
            </a:r>
            <a:r>
              <a:rPr lang="en-US" sz="2000" i="1" smtClean="0">
                <a:solidFill>
                  <a:schemeClr val="bg1"/>
                </a:solidFill>
              </a:rPr>
              <a:t>What is one step you could take to grow in each of these twelve important areas?</a:t>
            </a:r>
            <a:endParaRPr lang="en-US" sz="2000" smtClean="0">
              <a:solidFill>
                <a:schemeClr val="bg1"/>
              </a:solidFill>
            </a:endParaRP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23</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27652" name="Content Placeholder 8"/>
          <p:cNvSpPr>
            <a:spLocks noGrp="1"/>
          </p:cNvSpPr>
          <p:nvPr>
            <p:ph idx="1"/>
          </p:nvPr>
        </p:nvSpPr>
        <p:spPr>
          <a:xfrm>
            <a:off x="685800" y="2133600"/>
            <a:ext cx="7772400" cy="3962400"/>
          </a:xfrm>
        </p:spPr>
        <p:txBody>
          <a:bodyPr/>
          <a:lstStyle/>
          <a:p>
            <a:pPr algn="ctr">
              <a:buFontTx/>
              <a:buNone/>
            </a:pPr>
            <a:r>
              <a:rPr lang="en-US" sz="4000" i="1" smtClean="0">
                <a:solidFill>
                  <a:srgbClr val="FFFF99"/>
                </a:solidFill>
              </a:rPr>
              <a:t>"…We are to continue to grow in all aspects, in Him, who is the head, even Christ." </a:t>
            </a:r>
          </a:p>
          <a:p>
            <a:pPr algn="ctr">
              <a:buFontTx/>
              <a:buNone/>
            </a:pPr>
            <a:r>
              <a:rPr lang="en-US" sz="1400" i="1" smtClean="0">
                <a:solidFill>
                  <a:srgbClr val="FFFF99"/>
                </a:solidFill>
              </a:rPr>
              <a:t>(Ephesians 4:15)</a:t>
            </a:r>
          </a:p>
          <a:p>
            <a:pPr algn="ctr">
              <a:buFontTx/>
              <a:buNone/>
            </a:pPr>
            <a:endParaRPr lang="en-US" sz="1400" i="1" smtClean="0">
              <a:solidFill>
                <a:srgbClr val="FFFF99"/>
              </a:solidFill>
            </a:endParaRPr>
          </a:p>
          <a:p>
            <a:pPr algn="ctr">
              <a:buFontTx/>
              <a:buNone/>
            </a:pPr>
            <a:r>
              <a:rPr lang="en-US" sz="1400" i="1" smtClean="0">
                <a:solidFill>
                  <a:srgbClr val="FFFF99"/>
                </a:solidFill>
              </a:rPr>
              <a:t>Next Session: Leadership and Credibility</a:t>
            </a:r>
            <a:endParaRPr lang="en-US" smtClean="0">
              <a:solidFill>
                <a:srgbClr val="FFFF99"/>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029200"/>
            <a:ext cx="2343911" cy="1362739"/>
          </a:xfrm>
          <a:prstGeom prst="rect">
            <a:avLst/>
          </a:prstGeom>
        </p:spPr>
      </p:pic>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24</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0400" y="2286000"/>
            <a:ext cx="7772400" cy="4114800"/>
          </a:xfrm>
        </p:spPr>
        <p:txBody>
          <a:bodyPr/>
          <a:lstStyle/>
          <a:p>
            <a:pPr marL="0" lvl="0" indent="0" algn="ctr" eaLnBrk="1" hangingPunct="1">
              <a:spcBef>
                <a:spcPct val="0"/>
              </a:spcBef>
              <a:buNone/>
              <a:defRPr/>
            </a:pP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For more information about this course and other training resources:</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Contact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Global Teen Challenge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GTC@Globaltc.org</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Or visit our training website at</a:t>
            </a:r>
            <a:b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br>
            <a:r>
              <a:rPr lang="en-US" b="1" kern="1200" dirty="0">
                <a:solidFill>
                  <a:srgbClr val="FFFFCC"/>
                </a:solidFill>
                <a:effectLst>
                  <a:outerShdw blurRad="38100" dist="38100" dir="2700000" algn="tl">
                    <a:srgbClr val="000000">
                      <a:alpha val="43137"/>
                    </a:srgbClr>
                  </a:outerShdw>
                </a:effectLst>
                <a:latin typeface="Arial" pitchFamily="34" charset="0"/>
                <a:cs typeface="Arial" pitchFamily="34" charset="0"/>
              </a:rPr>
              <a:t>iTeenChallenge.org </a:t>
            </a:r>
          </a:p>
          <a:p>
            <a:endParaRPr lang="en-US" dirty="0"/>
          </a:p>
        </p:txBody>
      </p:sp>
      <p:sp>
        <p:nvSpPr>
          <p:cNvPr id="5" name="Slide Number Placeholder 4"/>
          <p:cNvSpPr>
            <a:spLocks noGrp="1"/>
          </p:cNvSpPr>
          <p:nvPr>
            <p:ph type="sldNum" sz="quarter" idx="12"/>
          </p:nvPr>
        </p:nvSpPr>
        <p:spPr/>
        <p:txBody>
          <a:bodyPr/>
          <a:lstStyle/>
          <a:p>
            <a:pPr>
              <a:defRPr/>
            </a:pPr>
            <a:fld id="{F45EC6E8-98E1-4849-A5C4-247ED1CA1DED}" type="slidenum">
              <a:rPr lang="en-US" smtClean="0">
                <a:solidFill>
                  <a:srgbClr val="000000"/>
                </a:solidFill>
              </a:rPr>
              <a:pPr>
                <a:defRPr/>
              </a:pPr>
              <a:t>25</a:t>
            </a:fld>
            <a:endParaRPr lang="en-US" dirty="0">
              <a:solidFill>
                <a:srgbClr val="0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7951" y="381000"/>
            <a:ext cx="3657298" cy="2035896"/>
          </a:xfrm>
          <a:prstGeom prst="rect">
            <a:avLst/>
          </a:prstGeom>
        </p:spPr>
      </p:pic>
      <p:sp>
        <p:nvSpPr>
          <p:cNvPr id="10"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Tree>
    <p:extLst>
      <p:ext uri="{BB962C8B-B14F-4D97-AF65-F5344CB8AC3E}">
        <p14:creationId xmlns:p14="http://schemas.microsoft.com/office/powerpoint/2010/main" val="1717819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6147" name="Content Placeholder 8"/>
          <p:cNvSpPr>
            <a:spLocks noGrp="1"/>
          </p:cNvSpPr>
          <p:nvPr>
            <p:ph idx="1"/>
          </p:nvPr>
        </p:nvSpPr>
        <p:spPr>
          <a:xfrm>
            <a:off x="685800" y="2133600"/>
            <a:ext cx="7772400" cy="3962400"/>
          </a:xfrm>
        </p:spPr>
        <p:txBody>
          <a:bodyPr/>
          <a:lstStyle/>
          <a:p>
            <a:r>
              <a:rPr lang="en-US" sz="2000" smtClean="0">
                <a:solidFill>
                  <a:schemeClr val="bg1"/>
                </a:solidFill>
              </a:rPr>
              <a:t>Personal growth is vital to your leadership. If you cease to grow, you cease to be a healthy leader. Healthy things naturally grow. To grow personally requires you to seize opportunities daily. Each day – you must determine how you can grow as a leader.</a:t>
            </a:r>
          </a:p>
          <a:p>
            <a:r>
              <a:rPr lang="en-US" sz="2000" smtClean="0">
                <a:solidFill>
                  <a:schemeClr val="bg1"/>
                </a:solidFill>
              </a:rPr>
              <a:t>Benjamin Franklin wisely said, "One today is worth two tomorrows; what I am to be, I am now becoming." It is true. You will become what you are becoming right now. Poet and novelist Oscar Wilde ended his life with great regret. He had failed to seize the day.</a:t>
            </a:r>
          </a:p>
          <a:p>
            <a:r>
              <a:rPr lang="en-US" sz="2000" smtClean="0">
                <a:solidFill>
                  <a:schemeClr val="bg1"/>
                </a:solidFill>
              </a:rPr>
              <a:t>Late in life he wrote: "I forgot that every little action of the common day makes or breaks my character; …I ceased to be lord over myself. I was no longer the captain of my soul, and didn't know it. I allowed pleasure to dominate me. I ended in horrible disgrace."</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3</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7171" name="Content Placeholder 8"/>
          <p:cNvSpPr>
            <a:spLocks noGrp="1"/>
          </p:cNvSpPr>
          <p:nvPr>
            <p:ph idx="1"/>
          </p:nvPr>
        </p:nvSpPr>
        <p:spPr>
          <a:xfrm>
            <a:off x="685800" y="2133600"/>
            <a:ext cx="7772400" cy="1752600"/>
          </a:xfrm>
          <a:ln w="15875">
            <a:solidFill>
              <a:schemeClr val="accent1"/>
            </a:solidFill>
          </a:ln>
        </p:spPr>
        <p:txBody>
          <a:bodyPr/>
          <a:lstStyle/>
          <a:p>
            <a:pPr>
              <a:buFontTx/>
              <a:buNone/>
            </a:pPr>
            <a:r>
              <a:rPr lang="en-US" sz="2000" b="1" smtClean="0">
                <a:solidFill>
                  <a:schemeClr val="bg1"/>
                </a:solidFill>
              </a:rPr>
              <a:t>Key Principle:</a:t>
            </a:r>
          </a:p>
          <a:p>
            <a:pPr>
              <a:buFontTx/>
              <a:buNone/>
            </a:pPr>
            <a:endParaRPr lang="en-US" sz="2000" b="1" smtClean="0">
              <a:solidFill>
                <a:schemeClr val="bg1"/>
              </a:solidFill>
            </a:endParaRPr>
          </a:p>
          <a:p>
            <a:r>
              <a:rPr lang="en-US" sz="2400" b="1" smtClean="0">
                <a:solidFill>
                  <a:schemeClr val="bg1"/>
                </a:solidFill>
              </a:rPr>
              <a:t>Successful people make right ________ early and _______ those decisions daily.</a:t>
            </a:r>
            <a:endParaRPr lang="en-US" sz="2400" smtClean="0">
              <a:solidFill>
                <a:schemeClr val="bg1"/>
              </a:solidFill>
            </a:endParaRPr>
          </a:p>
        </p:txBody>
      </p:sp>
      <p:sp>
        <p:nvSpPr>
          <p:cNvPr id="4" name="TextBox 3"/>
          <p:cNvSpPr txBox="1">
            <a:spLocks noChangeArrowheads="1"/>
          </p:cNvSpPr>
          <p:nvPr/>
        </p:nvSpPr>
        <p:spPr bwMode="auto">
          <a:xfrm>
            <a:off x="5410200" y="2819400"/>
            <a:ext cx="1524000" cy="461963"/>
          </a:xfrm>
          <a:prstGeom prst="rect">
            <a:avLst/>
          </a:prstGeom>
          <a:noFill/>
          <a:ln w="9525">
            <a:noFill/>
            <a:miter lim="800000"/>
            <a:headEnd/>
            <a:tailEnd/>
          </a:ln>
        </p:spPr>
        <p:txBody>
          <a:bodyPr>
            <a:spAutoFit/>
          </a:bodyPr>
          <a:lstStyle/>
          <a:p>
            <a:r>
              <a:rPr lang="en-US">
                <a:solidFill>
                  <a:srgbClr val="FFFFCC"/>
                </a:solidFill>
              </a:rPr>
              <a:t>decisions</a:t>
            </a:r>
          </a:p>
        </p:txBody>
      </p:sp>
      <p:sp>
        <p:nvSpPr>
          <p:cNvPr id="5" name="TextBox 4"/>
          <p:cNvSpPr txBox="1">
            <a:spLocks noChangeArrowheads="1"/>
          </p:cNvSpPr>
          <p:nvPr/>
        </p:nvSpPr>
        <p:spPr bwMode="auto">
          <a:xfrm>
            <a:off x="1066800" y="3200400"/>
            <a:ext cx="1371600" cy="461963"/>
          </a:xfrm>
          <a:prstGeom prst="rect">
            <a:avLst/>
          </a:prstGeom>
          <a:noFill/>
          <a:ln w="9525">
            <a:noFill/>
            <a:miter lim="800000"/>
            <a:headEnd/>
            <a:tailEnd/>
          </a:ln>
        </p:spPr>
        <p:txBody>
          <a:bodyPr>
            <a:spAutoFit/>
          </a:bodyPr>
          <a:lstStyle/>
          <a:p>
            <a:r>
              <a:rPr lang="en-US">
                <a:solidFill>
                  <a:srgbClr val="FFFFCC"/>
                </a:solidFill>
              </a:rPr>
              <a:t>manage</a:t>
            </a: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4</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8195" name="Content Placeholder 8"/>
          <p:cNvSpPr>
            <a:spLocks noGrp="1"/>
          </p:cNvSpPr>
          <p:nvPr>
            <p:ph idx="1"/>
          </p:nvPr>
        </p:nvSpPr>
        <p:spPr>
          <a:xfrm>
            <a:off x="685800" y="2133600"/>
            <a:ext cx="7772400" cy="3962400"/>
          </a:xfrm>
        </p:spPr>
        <p:txBody>
          <a:bodyPr/>
          <a:lstStyle/>
          <a:p>
            <a:pPr algn="ctr">
              <a:buFontTx/>
              <a:buNone/>
            </a:pPr>
            <a:r>
              <a:rPr lang="en-US" sz="2000" b="1" smtClean="0">
                <a:solidFill>
                  <a:schemeClr val="bg1"/>
                </a:solidFill>
              </a:rPr>
              <a:t>Preparing or Repairing</a:t>
            </a:r>
          </a:p>
          <a:p>
            <a:pPr algn="ctr">
              <a:buFontTx/>
              <a:buNone/>
            </a:pPr>
            <a:endParaRPr lang="en-US" sz="2000" b="1" smtClean="0">
              <a:solidFill>
                <a:schemeClr val="bg1"/>
              </a:solidFill>
            </a:endParaRPr>
          </a:p>
          <a:p>
            <a:r>
              <a:rPr lang="en-US" sz="2000" smtClean="0">
                <a:solidFill>
                  <a:schemeClr val="bg1"/>
                </a:solidFill>
              </a:rPr>
              <a:t>Without a plan for your personal growth, you will be reacting to life instead of living on purpose. You'll be forced to make repairs on your life because it will fall short of its potential. So, here is the question: Do you want to invest time ___________, or spend time ___________?</a:t>
            </a:r>
          </a:p>
        </p:txBody>
      </p:sp>
      <p:sp>
        <p:nvSpPr>
          <p:cNvPr id="4" name="TextBox 3"/>
          <p:cNvSpPr txBox="1">
            <a:spLocks noChangeArrowheads="1"/>
          </p:cNvSpPr>
          <p:nvPr/>
        </p:nvSpPr>
        <p:spPr bwMode="auto">
          <a:xfrm>
            <a:off x="5638800" y="3733800"/>
            <a:ext cx="2286000" cy="400050"/>
          </a:xfrm>
          <a:prstGeom prst="rect">
            <a:avLst/>
          </a:prstGeom>
          <a:noFill/>
          <a:ln w="9525">
            <a:noFill/>
            <a:miter lim="800000"/>
            <a:headEnd/>
            <a:tailEnd/>
          </a:ln>
        </p:spPr>
        <p:txBody>
          <a:bodyPr>
            <a:spAutoFit/>
          </a:bodyPr>
          <a:lstStyle/>
          <a:p>
            <a:r>
              <a:rPr lang="en-US" sz="2000">
                <a:solidFill>
                  <a:srgbClr val="FFFFCC"/>
                </a:solidFill>
              </a:rPr>
              <a:t>preparing</a:t>
            </a:r>
          </a:p>
        </p:txBody>
      </p:sp>
      <p:sp>
        <p:nvSpPr>
          <p:cNvPr id="5" name="TextBox 4"/>
          <p:cNvSpPr txBox="1">
            <a:spLocks noChangeArrowheads="1"/>
          </p:cNvSpPr>
          <p:nvPr/>
        </p:nvSpPr>
        <p:spPr bwMode="auto">
          <a:xfrm>
            <a:off x="2362200" y="4038600"/>
            <a:ext cx="2286000" cy="400050"/>
          </a:xfrm>
          <a:prstGeom prst="rect">
            <a:avLst/>
          </a:prstGeom>
          <a:noFill/>
          <a:ln w="9525">
            <a:noFill/>
            <a:miter lim="800000"/>
            <a:headEnd/>
            <a:tailEnd/>
          </a:ln>
        </p:spPr>
        <p:txBody>
          <a:bodyPr>
            <a:spAutoFit/>
          </a:bodyPr>
          <a:lstStyle/>
          <a:p>
            <a:r>
              <a:rPr lang="en-US" sz="2000">
                <a:solidFill>
                  <a:srgbClr val="FFFFCC"/>
                </a:solidFill>
              </a:rPr>
              <a:t>repairing</a:t>
            </a:r>
          </a:p>
        </p:txBody>
      </p:sp>
      <p:sp>
        <p:nvSpPr>
          <p:cNvPr id="6"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7"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5</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9219" name="Content Placeholder 8"/>
          <p:cNvSpPr>
            <a:spLocks noGrp="1"/>
          </p:cNvSpPr>
          <p:nvPr>
            <p:ph idx="1"/>
          </p:nvPr>
        </p:nvSpPr>
        <p:spPr>
          <a:xfrm>
            <a:off x="533400" y="2133600"/>
            <a:ext cx="8077200" cy="3962400"/>
          </a:xfrm>
        </p:spPr>
        <p:txBody>
          <a:bodyPr/>
          <a:lstStyle/>
          <a:p>
            <a:r>
              <a:rPr lang="en-US" sz="2000" smtClean="0">
                <a:solidFill>
                  <a:schemeClr val="bg1"/>
                </a:solidFill>
              </a:rPr>
              <a:t>Martha and Mary are vivid illustrations of these two drives or compulsions. Martha wants to impress Jesus, and she attempts to perform for Him. Mary determines she must first be served by Jesus before she attempts to serve Him.</a:t>
            </a:r>
          </a:p>
          <a:p>
            <a:endParaRPr lang="en-US" sz="2000" smtClean="0">
              <a:solidFill>
                <a:schemeClr val="bg1"/>
              </a:solidFill>
            </a:endParaRPr>
          </a:p>
          <a:p>
            <a:pPr>
              <a:buFontTx/>
              <a:buNone/>
            </a:pPr>
            <a:r>
              <a:rPr lang="en-US" sz="2000" b="1" smtClean="0">
                <a:solidFill>
                  <a:schemeClr val="bg1"/>
                </a:solidFill>
              </a:rPr>
              <a:t>	</a:t>
            </a:r>
            <a:r>
              <a:rPr lang="en-US" sz="1800" b="1" smtClean="0">
                <a:solidFill>
                  <a:schemeClr val="bg1"/>
                </a:solidFill>
              </a:rPr>
              <a:t>Preparing 				Repairing</a:t>
            </a:r>
          </a:p>
          <a:p>
            <a:pPr>
              <a:buFontTx/>
              <a:buNone/>
            </a:pPr>
            <a:r>
              <a:rPr lang="en-US" sz="1800" smtClean="0">
                <a:solidFill>
                  <a:schemeClr val="bg1"/>
                </a:solidFill>
              </a:rPr>
              <a:t>	Allows you to focus on today		Makes you focus on yesterday</a:t>
            </a:r>
          </a:p>
          <a:p>
            <a:pPr>
              <a:buFontTx/>
              <a:buNone/>
            </a:pPr>
            <a:r>
              <a:rPr lang="en-US" sz="1800" smtClean="0">
                <a:solidFill>
                  <a:schemeClr val="bg1"/>
                </a:solidFill>
              </a:rPr>
              <a:t>	Increases efficiency			Consumes time</a:t>
            </a:r>
          </a:p>
          <a:p>
            <a:pPr>
              <a:buFontTx/>
              <a:buNone/>
            </a:pPr>
            <a:r>
              <a:rPr lang="en-US" sz="1800" smtClean="0">
                <a:solidFill>
                  <a:schemeClr val="bg1"/>
                </a:solidFill>
              </a:rPr>
              <a:t>	Increases confidence			Breeds discouragement</a:t>
            </a:r>
          </a:p>
          <a:p>
            <a:pPr>
              <a:buFontTx/>
              <a:buNone/>
            </a:pPr>
            <a:r>
              <a:rPr lang="en-US" sz="1800" smtClean="0">
                <a:solidFill>
                  <a:schemeClr val="bg1"/>
                </a:solidFill>
              </a:rPr>
              <a:t>	Saves money				Increases costs</a:t>
            </a:r>
          </a:p>
          <a:p>
            <a:pPr>
              <a:buFontTx/>
              <a:buNone/>
            </a:pPr>
            <a:r>
              <a:rPr lang="en-US" sz="1800" smtClean="0">
                <a:solidFill>
                  <a:schemeClr val="bg1"/>
                </a:solidFill>
              </a:rPr>
              <a:t>	Pays now for tomorrow			Pays now for yesterday</a:t>
            </a:r>
          </a:p>
          <a:p>
            <a:pPr>
              <a:buFontTx/>
              <a:buNone/>
            </a:pPr>
            <a:r>
              <a:rPr lang="en-US" sz="1800" smtClean="0">
                <a:solidFill>
                  <a:schemeClr val="bg1"/>
                </a:solidFill>
              </a:rPr>
              <a:t>	Takes you to a higher growth level	Becomes an obstacle for growth</a:t>
            </a:r>
          </a:p>
        </p:txBody>
      </p:sp>
      <p:sp>
        <p:nvSpPr>
          <p:cNvPr id="4"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5"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6</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0243" name="Content Placeholder 8"/>
          <p:cNvSpPr>
            <a:spLocks noGrp="1"/>
          </p:cNvSpPr>
          <p:nvPr>
            <p:ph idx="1"/>
          </p:nvPr>
        </p:nvSpPr>
        <p:spPr>
          <a:xfrm>
            <a:off x="685800" y="2133600"/>
            <a:ext cx="7772400" cy="3962400"/>
          </a:xfrm>
        </p:spPr>
        <p:txBody>
          <a:bodyPr/>
          <a:lstStyle/>
          <a:p>
            <a:r>
              <a:rPr lang="en-US" sz="2000" smtClean="0">
                <a:solidFill>
                  <a:schemeClr val="bg1"/>
                </a:solidFill>
              </a:rPr>
              <a:t> Good decisions without daily discipline equals:</a:t>
            </a:r>
          </a:p>
          <a:p>
            <a:pPr>
              <a:buFontTx/>
              <a:buNone/>
            </a:pPr>
            <a:r>
              <a:rPr lang="en-US" sz="2000" smtClean="0">
                <a:solidFill>
                  <a:schemeClr val="bg1"/>
                </a:solidFill>
              </a:rPr>
              <a:t>	________________________________</a:t>
            </a:r>
          </a:p>
          <a:p>
            <a:pPr>
              <a:buFontTx/>
              <a:buNone/>
            </a:pPr>
            <a:endParaRPr lang="en-US" sz="2000" smtClean="0">
              <a:solidFill>
                <a:schemeClr val="bg1"/>
              </a:solidFill>
            </a:endParaRPr>
          </a:p>
          <a:p>
            <a:r>
              <a:rPr lang="en-US" sz="2000" smtClean="0">
                <a:solidFill>
                  <a:schemeClr val="bg1"/>
                </a:solidFill>
              </a:rPr>
              <a:t> Daily discipline without good decisions equals:</a:t>
            </a:r>
          </a:p>
          <a:p>
            <a:pPr>
              <a:buFontTx/>
              <a:buNone/>
            </a:pPr>
            <a:r>
              <a:rPr lang="en-US" sz="2000" smtClean="0">
                <a:solidFill>
                  <a:schemeClr val="bg1"/>
                </a:solidFill>
              </a:rPr>
              <a:t>	________________________________</a:t>
            </a:r>
          </a:p>
          <a:p>
            <a:pPr>
              <a:buFontTx/>
              <a:buNone/>
            </a:pPr>
            <a:endParaRPr lang="en-US" sz="2000" smtClean="0">
              <a:solidFill>
                <a:schemeClr val="bg1"/>
              </a:solidFill>
            </a:endParaRPr>
          </a:p>
          <a:p>
            <a:r>
              <a:rPr lang="en-US" sz="2000" smtClean="0">
                <a:solidFill>
                  <a:schemeClr val="bg1"/>
                </a:solidFill>
              </a:rPr>
              <a:t>Good decisions combined with daily discipline equals:</a:t>
            </a:r>
          </a:p>
          <a:p>
            <a:pPr>
              <a:buFontTx/>
              <a:buNone/>
            </a:pPr>
            <a:r>
              <a:rPr lang="en-US" sz="2000" smtClean="0">
                <a:solidFill>
                  <a:schemeClr val="bg1"/>
                </a:solidFill>
              </a:rPr>
              <a:t>	________________________________</a:t>
            </a:r>
          </a:p>
        </p:txBody>
      </p:sp>
      <p:sp>
        <p:nvSpPr>
          <p:cNvPr id="4" name="TextBox 3"/>
          <p:cNvSpPr txBox="1">
            <a:spLocks noChangeArrowheads="1"/>
          </p:cNvSpPr>
          <p:nvPr/>
        </p:nvSpPr>
        <p:spPr bwMode="auto">
          <a:xfrm>
            <a:off x="1143000" y="2514600"/>
            <a:ext cx="4114800" cy="400050"/>
          </a:xfrm>
          <a:prstGeom prst="rect">
            <a:avLst/>
          </a:prstGeom>
          <a:noFill/>
          <a:ln w="9525">
            <a:noFill/>
            <a:miter lim="800000"/>
            <a:headEnd/>
            <a:tailEnd/>
          </a:ln>
        </p:spPr>
        <p:txBody>
          <a:bodyPr>
            <a:spAutoFit/>
          </a:bodyPr>
          <a:lstStyle/>
          <a:p>
            <a:r>
              <a:rPr lang="en-US" sz="2000">
                <a:solidFill>
                  <a:srgbClr val="FFFFCC"/>
                </a:solidFill>
              </a:rPr>
              <a:t>A plan without a payoff</a:t>
            </a:r>
          </a:p>
        </p:txBody>
      </p:sp>
      <p:sp>
        <p:nvSpPr>
          <p:cNvPr id="5" name="TextBox 4"/>
          <p:cNvSpPr txBox="1">
            <a:spLocks noChangeArrowheads="1"/>
          </p:cNvSpPr>
          <p:nvPr/>
        </p:nvSpPr>
        <p:spPr bwMode="auto">
          <a:xfrm>
            <a:off x="1143000" y="3581400"/>
            <a:ext cx="3581400" cy="400050"/>
          </a:xfrm>
          <a:prstGeom prst="rect">
            <a:avLst/>
          </a:prstGeom>
          <a:noFill/>
          <a:ln w="9525">
            <a:noFill/>
            <a:miter lim="800000"/>
            <a:headEnd/>
            <a:tailEnd/>
          </a:ln>
        </p:spPr>
        <p:txBody>
          <a:bodyPr>
            <a:spAutoFit/>
          </a:bodyPr>
          <a:lstStyle/>
          <a:p>
            <a:r>
              <a:rPr lang="en-US" sz="2000">
                <a:solidFill>
                  <a:srgbClr val="FFFFCC"/>
                </a:solidFill>
              </a:rPr>
              <a:t>A regiment without a reward</a:t>
            </a:r>
          </a:p>
        </p:txBody>
      </p:sp>
      <p:sp>
        <p:nvSpPr>
          <p:cNvPr id="6" name="TextBox 5"/>
          <p:cNvSpPr txBox="1">
            <a:spLocks noChangeArrowheads="1"/>
          </p:cNvSpPr>
          <p:nvPr/>
        </p:nvSpPr>
        <p:spPr bwMode="auto">
          <a:xfrm>
            <a:off x="1143000" y="4648200"/>
            <a:ext cx="3886200" cy="400050"/>
          </a:xfrm>
          <a:prstGeom prst="rect">
            <a:avLst/>
          </a:prstGeom>
          <a:noFill/>
          <a:ln w="9525">
            <a:noFill/>
            <a:miter lim="800000"/>
            <a:headEnd/>
            <a:tailEnd/>
          </a:ln>
        </p:spPr>
        <p:txBody>
          <a:bodyPr>
            <a:spAutoFit/>
          </a:bodyPr>
          <a:lstStyle/>
          <a:p>
            <a:r>
              <a:rPr lang="en-US" sz="2000">
                <a:solidFill>
                  <a:srgbClr val="FFFFCC"/>
                </a:solidFill>
              </a:rPr>
              <a:t>A masterpiece of potential</a:t>
            </a:r>
          </a:p>
        </p:txBody>
      </p:sp>
      <p:sp>
        <p:nvSpPr>
          <p:cNvPr id="7"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8"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7</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P spid="6"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1267" name="Content Placeholder 8"/>
          <p:cNvSpPr>
            <a:spLocks noGrp="1"/>
          </p:cNvSpPr>
          <p:nvPr>
            <p:ph idx="1"/>
          </p:nvPr>
        </p:nvSpPr>
        <p:spPr>
          <a:xfrm>
            <a:off x="685800" y="2133600"/>
            <a:ext cx="7772400" cy="3962400"/>
          </a:xfrm>
        </p:spPr>
        <p:txBody>
          <a:bodyPr/>
          <a:lstStyle/>
          <a:p>
            <a:pPr algn="ctr">
              <a:buFontTx/>
              <a:buNone/>
            </a:pPr>
            <a:r>
              <a:rPr lang="en-US" sz="2000" b="1" smtClean="0">
                <a:solidFill>
                  <a:schemeClr val="bg1"/>
                </a:solidFill>
              </a:rPr>
              <a:t>Twelve Important Decisions to Manage for Personal Growth</a:t>
            </a:r>
          </a:p>
          <a:p>
            <a:pPr>
              <a:buFontTx/>
              <a:buAutoNum type="arabicPeriod"/>
            </a:pPr>
            <a:r>
              <a:rPr lang="en-US" sz="2000" b="1" smtClean="0">
                <a:solidFill>
                  <a:schemeClr val="bg1"/>
                </a:solidFill>
              </a:rPr>
              <a:t>_______: Choose to display the right attitudes daily.</a:t>
            </a:r>
          </a:p>
          <a:p>
            <a:r>
              <a:rPr lang="en-US" sz="2000" smtClean="0">
                <a:solidFill>
                  <a:schemeClr val="bg1"/>
                </a:solidFill>
              </a:rPr>
              <a:t>Leadership Truth: Today's attitude gives me possibilities.</a:t>
            </a:r>
          </a:p>
          <a:p>
            <a:pPr marL="857250" lvl="1" indent="-457200">
              <a:buFontTx/>
              <a:buAutoNum type="alphaLcParenR"/>
            </a:pPr>
            <a:r>
              <a:rPr lang="en-US" sz="1600" smtClean="0">
                <a:solidFill>
                  <a:schemeClr val="bg1"/>
                </a:solidFill>
              </a:rPr>
              <a:t>My attitude as I begin a task affects its outcome more than anything else.</a:t>
            </a:r>
          </a:p>
          <a:p>
            <a:pPr marL="857250" lvl="1" indent="-457200">
              <a:buFontTx/>
              <a:buAutoNum type="alphaLcParenR"/>
            </a:pPr>
            <a:r>
              <a:rPr lang="en-US" sz="1600" smtClean="0">
                <a:solidFill>
                  <a:schemeClr val="bg1"/>
                </a:solidFill>
              </a:rPr>
              <a:t>My attitude towards others often determines their attitude towards me.</a:t>
            </a:r>
          </a:p>
          <a:p>
            <a:pPr marL="857250" lvl="1" indent="-457200">
              <a:buFontTx/>
              <a:buAutoNum type="alphaLcParenR"/>
            </a:pPr>
            <a:r>
              <a:rPr lang="en-US" sz="1600" smtClean="0">
                <a:solidFill>
                  <a:schemeClr val="bg1"/>
                </a:solidFill>
              </a:rPr>
              <a:t>My attitude, not my achievements, gives me happiness.</a:t>
            </a:r>
          </a:p>
          <a:p>
            <a:pPr marL="857250" lvl="1" indent="-457200">
              <a:buFontTx/>
              <a:buAutoNum type="alphaLcParenR"/>
            </a:pPr>
            <a:r>
              <a:rPr lang="en-US" sz="1600" smtClean="0">
                <a:solidFill>
                  <a:schemeClr val="bg1"/>
                </a:solidFill>
              </a:rPr>
              <a:t>My attitude – good or bad – is contagious.</a:t>
            </a:r>
          </a:p>
          <a:p>
            <a:r>
              <a:rPr lang="en-US" sz="2000" smtClean="0">
                <a:solidFill>
                  <a:schemeClr val="bg1"/>
                </a:solidFill>
              </a:rPr>
              <a:t>The earlier you make a decision about possessing a good attitude, the greater the compounding effect on your life and leadership. Remember: attitude is a decision.</a:t>
            </a:r>
          </a:p>
          <a:p>
            <a:r>
              <a:rPr lang="en-US" sz="2000" smtClean="0">
                <a:solidFill>
                  <a:schemeClr val="bg1"/>
                </a:solidFill>
              </a:rPr>
              <a:t>Personal assessment: Where is it most difficult for you to keep a positive attitude?  What is one step you could take to improve your attitude?</a:t>
            </a:r>
          </a:p>
        </p:txBody>
      </p:sp>
      <p:sp>
        <p:nvSpPr>
          <p:cNvPr id="4" name="TextBox 3"/>
          <p:cNvSpPr txBox="1">
            <a:spLocks noChangeArrowheads="1"/>
          </p:cNvSpPr>
          <p:nvPr/>
        </p:nvSpPr>
        <p:spPr bwMode="auto">
          <a:xfrm>
            <a:off x="1066800" y="2514600"/>
            <a:ext cx="2438400" cy="400050"/>
          </a:xfrm>
          <a:prstGeom prst="rect">
            <a:avLst/>
          </a:prstGeom>
          <a:noFill/>
          <a:ln w="9525">
            <a:noFill/>
            <a:miter lim="800000"/>
            <a:headEnd/>
            <a:tailEnd/>
          </a:ln>
        </p:spPr>
        <p:txBody>
          <a:bodyPr>
            <a:spAutoFit/>
          </a:bodyPr>
          <a:lstStyle/>
          <a:p>
            <a:r>
              <a:rPr lang="en-US" sz="2000">
                <a:solidFill>
                  <a:srgbClr val="FFFFCC"/>
                </a:solidFill>
              </a:rPr>
              <a:t>Attitude</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8</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7"/>
          <p:cNvSpPr>
            <a:spLocks noGrp="1"/>
          </p:cNvSpPr>
          <p:nvPr>
            <p:ph type="title"/>
          </p:nvPr>
        </p:nvSpPr>
        <p:spPr>
          <a:xfrm>
            <a:off x="533400" y="609600"/>
            <a:ext cx="8001000" cy="1143000"/>
          </a:xfrm>
        </p:spPr>
        <p:txBody>
          <a:bodyPr/>
          <a:lstStyle/>
          <a:p>
            <a:r>
              <a:rPr lang="en-US" sz="4000" smtClean="0">
                <a:solidFill>
                  <a:srgbClr val="FFFFCC"/>
                </a:solidFill>
              </a:rPr>
              <a:t>Today Matters</a:t>
            </a:r>
            <a:br>
              <a:rPr lang="en-US" sz="4000" smtClean="0">
                <a:solidFill>
                  <a:srgbClr val="FFFFCC"/>
                </a:solidFill>
              </a:rPr>
            </a:br>
            <a:r>
              <a:rPr lang="en-US" sz="2000" smtClean="0">
                <a:solidFill>
                  <a:srgbClr val="FFFFCC"/>
                </a:solidFill>
              </a:rPr>
              <a:t>Stop Learning Today and You’ll Stop Leading Tomorrow</a:t>
            </a:r>
            <a:endParaRPr lang="en-US" sz="3600" smtClean="0">
              <a:solidFill>
                <a:srgbClr val="FFFFCC"/>
              </a:solidFill>
            </a:endParaRPr>
          </a:p>
        </p:txBody>
      </p:sp>
      <p:sp>
        <p:nvSpPr>
          <p:cNvPr id="12291" name="Content Placeholder 8"/>
          <p:cNvSpPr>
            <a:spLocks noGrp="1"/>
          </p:cNvSpPr>
          <p:nvPr>
            <p:ph idx="1"/>
          </p:nvPr>
        </p:nvSpPr>
        <p:spPr>
          <a:xfrm>
            <a:off x="457200" y="2133600"/>
            <a:ext cx="8001000" cy="3962400"/>
          </a:xfrm>
        </p:spPr>
        <p:txBody>
          <a:bodyPr/>
          <a:lstStyle/>
          <a:p>
            <a:pPr marL="457200" indent="-457200">
              <a:buFontTx/>
              <a:buAutoNum type="arabicPeriod" startAt="2"/>
            </a:pPr>
            <a:r>
              <a:rPr lang="en-US" sz="2000" b="1" smtClean="0">
                <a:solidFill>
                  <a:schemeClr val="bg1"/>
                </a:solidFill>
              </a:rPr>
              <a:t>________: Determine and act upon important priorities daily.</a:t>
            </a:r>
          </a:p>
          <a:p>
            <a:pPr marL="457200" indent="-457200"/>
            <a:r>
              <a:rPr lang="en-US" sz="2000" smtClean="0">
                <a:solidFill>
                  <a:schemeClr val="bg1"/>
                </a:solidFill>
              </a:rPr>
              <a:t>Leadership Truth: Today's priorities give me focus.</a:t>
            </a:r>
          </a:p>
          <a:p>
            <a:pPr marL="857250" lvl="1" indent="-457200">
              <a:buFontTx/>
              <a:buAutoNum type="alphaLcParenR"/>
            </a:pPr>
            <a:r>
              <a:rPr lang="en-US" sz="1600" smtClean="0">
                <a:solidFill>
                  <a:schemeClr val="bg1"/>
                </a:solidFill>
              </a:rPr>
              <a:t>Time is our most precious commodity.</a:t>
            </a:r>
          </a:p>
          <a:p>
            <a:pPr marL="857250" lvl="1" indent="-457200">
              <a:buFontTx/>
              <a:buAutoNum type="alphaLcParenR"/>
            </a:pPr>
            <a:r>
              <a:rPr lang="en-US" sz="1600" smtClean="0">
                <a:solidFill>
                  <a:schemeClr val="bg1"/>
                </a:solidFill>
              </a:rPr>
              <a:t>We cannot manage time, we only manage opportunities.</a:t>
            </a:r>
          </a:p>
          <a:p>
            <a:pPr marL="857250" lvl="1" indent="-457200">
              <a:buFontTx/>
              <a:buAutoNum type="alphaLcParenR"/>
            </a:pPr>
            <a:r>
              <a:rPr lang="en-US" sz="1600" smtClean="0">
                <a:solidFill>
                  <a:schemeClr val="bg1"/>
                </a:solidFill>
              </a:rPr>
              <a:t>We cannot change time, only our priorities.</a:t>
            </a:r>
          </a:p>
          <a:p>
            <a:pPr marL="857250" lvl="1" indent="-457200">
              <a:buFontTx/>
              <a:buAutoNum type="alphaLcParenR"/>
            </a:pPr>
            <a:r>
              <a:rPr lang="en-US" sz="1600" smtClean="0">
                <a:solidFill>
                  <a:schemeClr val="bg1"/>
                </a:solidFill>
              </a:rPr>
              <a:t>Priorities help us choose wisely.</a:t>
            </a:r>
          </a:p>
          <a:p>
            <a:pPr marL="457200" indent="-457200"/>
            <a:r>
              <a:rPr lang="en-US" sz="1800" smtClean="0">
                <a:solidFill>
                  <a:schemeClr val="bg1"/>
                </a:solidFill>
              </a:rPr>
              <a:t>Your time is priceless. Someone wisely noted that time is more valuable than money.</a:t>
            </a:r>
          </a:p>
          <a:p>
            <a:pPr marL="457200" indent="-457200"/>
            <a:r>
              <a:rPr lang="en-US" sz="1800" smtClean="0">
                <a:solidFill>
                  <a:schemeClr val="bg1"/>
                </a:solidFill>
              </a:rPr>
              <a:t>You can always get more money, but you cannot get more time. Ralph W. Emerson said: "Guard well your spare moments. They are like uncut diamonds. Discard them and their value will never be known. Improve them and they can become your brightest gems."</a:t>
            </a:r>
          </a:p>
          <a:p>
            <a:pPr marL="457200" indent="-457200"/>
            <a:r>
              <a:rPr lang="en-US" sz="1800" smtClean="0">
                <a:solidFill>
                  <a:schemeClr val="bg1"/>
                </a:solidFill>
              </a:rPr>
              <a:t>Personal assessment: What are your top three most important priorities? Do you stick to them?</a:t>
            </a:r>
          </a:p>
        </p:txBody>
      </p:sp>
      <p:sp>
        <p:nvSpPr>
          <p:cNvPr id="4" name="TextBox 3"/>
          <p:cNvSpPr txBox="1">
            <a:spLocks noChangeArrowheads="1"/>
          </p:cNvSpPr>
          <p:nvPr/>
        </p:nvSpPr>
        <p:spPr bwMode="auto">
          <a:xfrm>
            <a:off x="914400" y="2133600"/>
            <a:ext cx="2286000" cy="400050"/>
          </a:xfrm>
          <a:prstGeom prst="rect">
            <a:avLst/>
          </a:prstGeom>
          <a:noFill/>
          <a:ln w="9525">
            <a:noFill/>
            <a:miter lim="800000"/>
            <a:headEnd/>
            <a:tailEnd/>
          </a:ln>
        </p:spPr>
        <p:txBody>
          <a:bodyPr>
            <a:spAutoFit/>
          </a:bodyPr>
          <a:lstStyle/>
          <a:p>
            <a:r>
              <a:rPr lang="en-US" sz="2000">
                <a:solidFill>
                  <a:srgbClr val="FFFFCC"/>
                </a:solidFill>
              </a:rPr>
              <a:t>Priorities</a:t>
            </a:r>
          </a:p>
        </p:txBody>
      </p:sp>
      <p:sp>
        <p:nvSpPr>
          <p:cNvPr id="5" name="Footer Placeholder 1"/>
          <p:cNvSpPr>
            <a:spLocks noGrp="1"/>
          </p:cNvSpPr>
          <p:nvPr>
            <p:ph type="ftr" sz="quarter" idx="11"/>
          </p:nvPr>
        </p:nvSpPr>
        <p:spPr>
          <a:xfrm>
            <a:off x="1981200" y="6553200"/>
            <a:ext cx="5181600" cy="304800"/>
          </a:xfrm>
        </p:spPr>
        <p:txBody>
          <a:bodyPr/>
          <a:lstStyle/>
          <a:p>
            <a:pPr>
              <a:defRPr/>
            </a:pPr>
            <a:r>
              <a:rPr lang="en-US" dirty="0" smtClean="0">
                <a:solidFill>
                  <a:schemeClr val="bg1"/>
                </a:solidFill>
              </a:rPr>
              <a:t>Lesson: T311.02           iteenchallenge.org               01 - 2012</a:t>
            </a:r>
            <a:endParaRPr lang="en-US" dirty="0">
              <a:solidFill>
                <a:schemeClr val="bg1"/>
              </a:solidFill>
            </a:endParaRPr>
          </a:p>
        </p:txBody>
      </p:sp>
      <p:sp>
        <p:nvSpPr>
          <p:cNvPr id="6" name="Slide Number Placeholder 4"/>
          <p:cNvSpPr>
            <a:spLocks noGrp="1"/>
          </p:cNvSpPr>
          <p:nvPr>
            <p:ph type="sldNum" sz="quarter" idx="12"/>
          </p:nvPr>
        </p:nvSpPr>
        <p:spPr>
          <a:xfrm>
            <a:off x="6553200" y="6248400"/>
            <a:ext cx="1905000" cy="457200"/>
          </a:xfrm>
        </p:spPr>
        <p:txBody>
          <a:bodyPr/>
          <a:lstStyle/>
          <a:p>
            <a:pPr>
              <a:defRPr/>
            </a:pPr>
            <a:fld id="{F45EC6E8-98E1-4849-A5C4-247ED1CA1DED}" type="slidenum">
              <a:rPr lang="en-US" smtClean="0">
                <a:solidFill>
                  <a:srgbClr val="000000"/>
                </a:solidFill>
              </a:rPr>
              <a:pPr>
                <a:defRPr/>
              </a:pPr>
              <a:t>9</a:t>
            </a:fld>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38c13194c9df4b4e341df175e6d9d7f27b8c75"/>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MS PGothic"/>
        <a:cs typeface=""/>
      </a:majorFont>
      <a:minorFont>
        <a:latin typeface="Arial"/>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ea typeface="MS PGothic"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2486</Words>
  <Application>Microsoft Office PowerPoint</Application>
  <PresentationFormat>On-screen Show (4:3)</PresentationFormat>
  <Paragraphs>272</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Blank Presentation</vt:lpstr>
      <vt:lpstr>Today Matters   Stop Learning Today and You’ll Stop Leading Tomorrow   by EQUIP Ministries founded by John Maxwell </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Today Matters Stop Learning Today and You’ll Stop Leading Tomorrow</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of Contents</dc:title>
  <dc:creator>Gregg</dc:creator>
  <cp:lastModifiedBy>Gregg</cp:lastModifiedBy>
  <cp:revision>37</cp:revision>
  <dcterms:created xsi:type="dcterms:W3CDTF">2011-10-20T15:18:26Z</dcterms:created>
  <dcterms:modified xsi:type="dcterms:W3CDTF">2012-01-26T22:35:53Z</dcterms:modified>
</cp:coreProperties>
</file>