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9" r:id="rId2"/>
    <p:sldId id="299" r:id="rId3"/>
    <p:sldId id="300" r:id="rId4"/>
    <p:sldId id="301"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19" r:id="rId23"/>
    <p:sldId id="320" r:id="rId24"/>
    <p:sldId id="321" r:id="rId25"/>
    <p:sldId id="298" r:id="rId26"/>
  </p:sldIdLst>
  <p:sldSz cx="9144000" cy="6858000" type="screen4x3"/>
  <p:notesSz cx="6858000" cy="9144000"/>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00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0F5854-FCE4-4675-A222-DFF3718A6AB8}" type="datetimeFigureOut">
              <a:rPr lang="en-US" smtClean="0"/>
              <a:pPr/>
              <a:t>1/26/2012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4669C6-B9B2-4C89-B895-8CA2810A4C37}" type="slidenum">
              <a:rPr lang="en-US" smtClean="0"/>
              <a:pPr/>
              <a:t>‹#›</a:t>
            </a:fld>
            <a:endParaRPr lang="en-US"/>
          </a:p>
        </p:txBody>
      </p:sp>
    </p:spTree>
    <p:extLst>
      <p:ext uri="{BB962C8B-B14F-4D97-AF65-F5344CB8AC3E}">
        <p14:creationId xmlns:p14="http://schemas.microsoft.com/office/powerpoint/2010/main" val="921931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3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FCEFC1F2-5DC0-4BBB-B3C4-2845AE2E65B6}" type="slidenum">
              <a:rPr lang="en-US" sz="1200">
                <a:solidFill>
                  <a:prstClr val="black"/>
                </a:solidFill>
              </a:rPr>
              <a:pPr/>
              <a:t>1</a:t>
            </a:fld>
            <a:endParaRPr lang="en-US" sz="120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67268" name="Slide Number Placeholder 3"/>
          <p:cNvSpPr>
            <a:spLocks noGrp="1"/>
          </p:cNvSpPr>
          <p:nvPr>
            <p:ph type="sldNum" sz="quarter" idx="5"/>
          </p:nvPr>
        </p:nvSpPr>
        <p:spPr>
          <a:noFill/>
        </p:spPr>
        <p:txBody>
          <a:bodyPr/>
          <a:lstStyle/>
          <a:p>
            <a:fld id="{0A9ACC5B-1D91-4462-BD0D-DBBE48D4EF1D}" type="slidenum">
              <a:rPr lang="en-US" smtClean="0">
                <a:latin typeface="Arial" charset="0"/>
              </a:rPr>
              <a:pPr/>
              <a:t>10</a:t>
            </a:fld>
            <a:endParaRPr 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68292" name="Slide Number Placeholder 3"/>
          <p:cNvSpPr>
            <a:spLocks noGrp="1"/>
          </p:cNvSpPr>
          <p:nvPr>
            <p:ph type="sldNum" sz="quarter" idx="5"/>
          </p:nvPr>
        </p:nvSpPr>
        <p:spPr>
          <a:noFill/>
        </p:spPr>
        <p:txBody>
          <a:bodyPr/>
          <a:lstStyle/>
          <a:p>
            <a:fld id="{232C282F-9AF0-42C3-8A47-B70C2F632E8C}" type="slidenum">
              <a:rPr lang="en-US" smtClean="0">
                <a:latin typeface="Arial" charset="0"/>
              </a:rPr>
              <a:pPr/>
              <a:t>11</a:t>
            </a:fld>
            <a:endParaRPr lang="en-US"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69316" name="Slide Number Placeholder 3"/>
          <p:cNvSpPr>
            <a:spLocks noGrp="1"/>
          </p:cNvSpPr>
          <p:nvPr>
            <p:ph type="sldNum" sz="quarter" idx="5"/>
          </p:nvPr>
        </p:nvSpPr>
        <p:spPr>
          <a:noFill/>
        </p:spPr>
        <p:txBody>
          <a:bodyPr/>
          <a:lstStyle/>
          <a:p>
            <a:fld id="{5429622A-7109-4838-AF3D-6322085679DD}" type="slidenum">
              <a:rPr lang="en-US" smtClean="0">
                <a:latin typeface="Arial" charset="0"/>
              </a:rPr>
              <a:pPr/>
              <a:t>12</a:t>
            </a:fld>
            <a:endParaRPr lang="en-US"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70340" name="Slide Number Placeholder 3"/>
          <p:cNvSpPr>
            <a:spLocks noGrp="1"/>
          </p:cNvSpPr>
          <p:nvPr>
            <p:ph type="sldNum" sz="quarter" idx="5"/>
          </p:nvPr>
        </p:nvSpPr>
        <p:spPr>
          <a:noFill/>
        </p:spPr>
        <p:txBody>
          <a:bodyPr/>
          <a:lstStyle/>
          <a:p>
            <a:fld id="{25CEE20D-6C51-44F1-A8AF-4EBB20BDBFAB}" type="slidenum">
              <a:rPr lang="en-US" smtClean="0">
                <a:latin typeface="Arial" charset="0"/>
              </a:rPr>
              <a:pPr/>
              <a:t>13</a:t>
            </a:fld>
            <a:endParaRPr lang="en-US"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71364" name="Slide Number Placeholder 3"/>
          <p:cNvSpPr>
            <a:spLocks noGrp="1"/>
          </p:cNvSpPr>
          <p:nvPr>
            <p:ph type="sldNum" sz="quarter" idx="5"/>
          </p:nvPr>
        </p:nvSpPr>
        <p:spPr>
          <a:noFill/>
        </p:spPr>
        <p:txBody>
          <a:bodyPr/>
          <a:lstStyle/>
          <a:p>
            <a:fld id="{01DD782C-75DC-445F-98D3-94F1B9ABFD18}" type="slidenum">
              <a:rPr lang="en-US" smtClean="0">
                <a:latin typeface="Arial" charset="0"/>
              </a:rPr>
              <a:pPr/>
              <a:t>14</a:t>
            </a:fld>
            <a:endParaRPr lang="en-US"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72388" name="Slide Number Placeholder 3"/>
          <p:cNvSpPr>
            <a:spLocks noGrp="1"/>
          </p:cNvSpPr>
          <p:nvPr>
            <p:ph type="sldNum" sz="quarter" idx="5"/>
          </p:nvPr>
        </p:nvSpPr>
        <p:spPr>
          <a:noFill/>
        </p:spPr>
        <p:txBody>
          <a:bodyPr/>
          <a:lstStyle/>
          <a:p>
            <a:fld id="{35F2BF4C-F283-4826-A61A-D0B7F7DDB028}" type="slidenum">
              <a:rPr lang="en-US" smtClean="0">
                <a:latin typeface="Arial" charset="0"/>
              </a:rPr>
              <a:pPr/>
              <a:t>15</a:t>
            </a:fld>
            <a:endParaRPr lang="en-US"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73412" name="Slide Number Placeholder 3"/>
          <p:cNvSpPr>
            <a:spLocks noGrp="1"/>
          </p:cNvSpPr>
          <p:nvPr>
            <p:ph type="sldNum" sz="quarter" idx="5"/>
          </p:nvPr>
        </p:nvSpPr>
        <p:spPr>
          <a:noFill/>
        </p:spPr>
        <p:txBody>
          <a:bodyPr/>
          <a:lstStyle/>
          <a:p>
            <a:fld id="{A71146FF-78C9-4F45-A36E-CA6809E7742E}" type="slidenum">
              <a:rPr lang="en-US" smtClean="0">
                <a:latin typeface="Arial" charset="0"/>
              </a:rPr>
              <a:pPr/>
              <a:t>16</a:t>
            </a:fld>
            <a:endParaRPr lang="en-US"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74436" name="Slide Number Placeholder 3"/>
          <p:cNvSpPr>
            <a:spLocks noGrp="1"/>
          </p:cNvSpPr>
          <p:nvPr>
            <p:ph type="sldNum" sz="quarter" idx="5"/>
          </p:nvPr>
        </p:nvSpPr>
        <p:spPr>
          <a:noFill/>
        </p:spPr>
        <p:txBody>
          <a:bodyPr/>
          <a:lstStyle/>
          <a:p>
            <a:fld id="{319F7325-C067-4ECF-B85E-2CDE98B5C542}" type="slidenum">
              <a:rPr lang="en-US" smtClean="0">
                <a:latin typeface="Arial" charset="0"/>
              </a:rPr>
              <a:pPr/>
              <a:t>17</a:t>
            </a:fld>
            <a:endParaRPr lang="en-US"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75460" name="Slide Number Placeholder 3"/>
          <p:cNvSpPr>
            <a:spLocks noGrp="1"/>
          </p:cNvSpPr>
          <p:nvPr>
            <p:ph type="sldNum" sz="quarter" idx="5"/>
          </p:nvPr>
        </p:nvSpPr>
        <p:spPr>
          <a:noFill/>
        </p:spPr>
        <p:txBody>
          <a:bodyPr/>
          <a:lstStyle/>
          <a:p>
            <a:fld id="{9811AB2E-EF80-413A-8491-1C7E44E90367}" type="slidenum">
              <a:rPr lang="en-US" smtClean="0">
                <a:latin typeface="Arial" charset="0"/>
              </a:rPr>
              <a:pPr/>
              <a:t>18</a:t>
            </a:fld>
            <a:endParaRPr lang="en-US" smtClean="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76484" name="Slide Number Placeholder 3"/>
          <p:cNvSpPr>
            <a:spLocks noGrp="1"/>
          </p:cNvSpPr>
          <p:nvPr>
            <p:ph type="sldNum" sz="quarter" idx="5"/>
          </p:nvPr>
        </p:nvSpPr>
        <p:spPr>
          <a:noFill/>
        </p:spPr>
        <p:txBody>
          <a:bodyPr/>
          <a:lstStyle/>
          <a:p>
            <a:fld id="{67831D13-EA62-46BB-85A2-189D3ED44456}" type="slidenum">
              <a:rPr lang="en-US" smtClean="0">
                <a:latin typeface="Arial" charset="0"/>
              </a:rPr>
              <a:pPr/>
              <a:t>19</a:t>
            </a:fld>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59076" name="Slide Number Placeholder 3"/>
          <p:cNvSpPr>
            <a:spLocks noGrp="1"/>
          </p:cNvSpPr>
          <p:nvPr>
            <p:ph type="sldNum" sz="quarter" idx="5"/>
          </p:nvPr>
        </p:nvSpPr>
        <p:spPr>
          <a:noFill/>
        </p:spPr>
        <p:txBody>
          <a:bodyPr/>
          <a:lstStyle/>
          <a:p>
            <a:fld id="{60199243-EF60-4CC5-8465-3F0AFE1E5F75}" type="slidenum">
              <a:rPr lang="en-US" smtClean="0">
                <a:latin typeface="Arial" charset="0"/>
              </a:rPr>
              <a:pPr/>
              <a:t>2</a:t>
            </a:fld>
            <a:endParaRPr lang="en-US" smtClean="0">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77508" name="Slide Number Placeholder 3"/>
          <p:cNvSpPr>
            <a:spLocks noGrp="1"/>
          </p:cNvSpPr>
          <p:nvPr>
            <p:ph type="sldNum" sz="quarter" idx="5"/>
          </p:nvPr>
        </p:nvSpPr>
        <p:spPr>
          <a:noFill/>
        </p:spPr>
        <p:txBody>
          <a:bodyPr/>
          <a:lstStyle/>
          <a:p>
            <a:fld id="{B0D66900-E3A6-46B9-8966-41181B2548BA}" type="slidenum">
              <a:rPr lang="en-US" smtClean="0">
                <a:latin typeface="Arial" charset="0"/>
              </a:rPr>
              <a:pPr/>
              <a:t>20</a:t>
            </a:fld>
            <a:endParaRPr lang="en-US" smtClean="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78532" name="Slide Number Placeholder 3"/>
          <p:cNvSpPr>
            <a:spLocks noGrp="1"/>
          </p:cNvSpPr>
          <p:nvPr>
            <p:ph type="sldNum" sz="quarter" idx="5"/>
          </p:nvPr>
        </p:nvSpPr>
        <p:spPr>
          <a:noFill/>
        </p:spPr>
        <p:txBody>
          <a:bodyPr/>
          <a:lstStyle/>
          <a:p>
            <a:fld id="{4CBD157F-FEB8-4979-BDB1-BA129FF31158}" type="slidenum">
              <a:rPr lang="en-US" smtClean="0">
                <a:latin typeface="Arial" charset="0"/>
              </a:rPr>
              <a:pPr/>
              <a:t>21</a:t>
            </a:fld>
            <a:endParaRPr lang="en-US" smtClean="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79556" name="Slide Number Placeholder 3"/>
          <p:cNvSpPr>
            <a:spLocks noGrp="1"/>
          </p:cNvSpPr>
          <p:nvPr>
            <p:ph type="sldNum" sz="quarter" idx="5"/>
          </p:nvPr>
        </p:nvSpPr>
        <p:spPr>
          <a:noFill/>
        </p:spPr>
        <p:txBody>
          <a:bodyPr/>
          <a:lstStyle/>
          <a:p>
            <a:fld id="{B2FB3486-71CF-410E-9C81-87CAE5A105DD}" type="slidenum">
              <a:rPr lang="en-US" smtClean="0">
                <a:latin typeface="Arial" charset="0"/>
              </a:rPr>
              <a:pPr/>
              <a:t>22</a:t>
            </a:fld>
            <a:endParaRPr lang="en-US" smtClean="0">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80580" name="Slide Number Placeholder 3"/>
          <p:cNvSpPr>
            <a:spLocks noGrp="1"/>
          </p:cNvSpPr>
          <p:nvPr>
            <p:ph type="sldNum" sz="quarter" idx="5"/>
          </p:nvPr>
        </p:nvSpPr>
        <p:spPr>
          <a:noFill/>
        </p:spPr>
        <p:txBody>
          <a:bodyPr/>
          <a:lstStyle/>
          <a:p>
            <a:fld id="{F5A71A75-892C-4942-82AC-6C41D818C32E}" type="slidenum">
              <a:rPr lang="en-US" smtClean="0">
                <a:latin typeface="Arial" charset="0"/>
              </a:rPr>
              <a:pPr/>
              <a:t>23</a:t>
            </a:fld>
            <a:endParaRPr lang="en-US" smtClean="0">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81604" name="Slide Number Placeholder 3"/>
          <p:cNvSpPr>
            <a:spLocks noGrp="1"/>
          </p:cNvSpPr>
          <p:nvPr>
            <p:ph type="sldNum" sz="quarter" idx="5"/>
          </p:nvPr>
        </p:nvSpPr>
        <p:spPr>
          <a:noFill/>
        </p:spPr>
        <p:txBody>
          <a:bodyPr/>
          <a:lstStyle/>
          <a:p>
            <a:fld id="{5CF4CE8A-BB81-4CFC-AB28-B63C84E04A66}" type="slidenum">
              <a:rPr lang="en-US" smtClean="0">
                <a:latin typeface="Arial" charset="0"/>
              </a:rPr>
              <a:pPr/>
              <a:t>24</a:t>
            </a:fld>
            <a:endParaRPr 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60100" name="Slide Number Placeholder 3"/>
          <p:cNvSpPr>
            <a:spLocks noGrp="1"/>
          </p:cNvSpPr>
          <p:nvPr>
            <p:ph type="sldNum" sz="quarter" idx="5"/>
          </p:nvPr>
        </p:nvSpPr>
        <p:spPr>
          <a:noFill/>
        </p:spPr>
        <p:txBody>
          <a:bodyPr/>
          <a:lstStyle/>
          <a:p>
            <a:fld id="{A3DFC21A-C5AB-4B33-82D0-B15EC6680773}" type="slidenum">
              <a:rPr lang="en-US" smtClean="0">
                <a:latin typeface="Arial" charset="0"/>
              </a:rPr>
              <a:pPr/>
              <a:t>3</a:t>
            </a:fld>
            <a:endParaRPr 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61124" name="Slide Number Placeholder 3"/>
          <p:cNvSpPr>
            <a:spLocks noGrp="1"/>
          </p:cNvSpPr>
          <p:nvPr>
            <p:ph type="sldNum" sz="quarter" idx="5"/>
          </p:nvPr>
        </p:nvSpPr>
        <p:spPr>
          <a:noFill/>
        </p:spPr>
        <p:txBody>
          <a:bodyPr/>
          <a:lstStyle/>
          <a:p>
            <a:fld id="{3A53C45B-2E9C-44CE-A47E-F253898A28C4}" type="slidenum">
              <a:rPr lang="en-US" smtClean="0">
                <a:latin typeface="Arial" charset="0"/>
              </a:rPr>
              <a:pPr/>
              <a:t>4</a:t>
            </a:fld>
            <a:endParaRPr 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62148" name="Slide Number Placeholder 3"/>
          <p:cNvSpPr>
            <a:spLocks noGrp="1"/>
          </p:cNvSpPr>
          <p:nvPr>
            <p:ph type="sldNum" sz="quarter" idx="5"/>
          </p:nvPr>
        </p:nvSpPr>
        <p:spPr>
          <a:noFill/>
        </p:spPr>
        <p:txBody>
          <a:bodyPr/>
          <a:lstStyle/>
          <a:p>
            <a:fld id="{0420F370-B972-4E16-BB1F-59736804C224}" type="slidenum">
              <a:rPr lang="en-US" smtClean="0">
                <a:latin typeface="Arial" charset="0"/>
              </a:rPr>
              <a:pPr/>
              <a:t>5</a:t>
            </a:fld>
            <a:endParaRPr 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63172" name="Slide Number Placeholder 3"/>
          <p:cNvSpPr>
            <a:spLocks noGrp="1"/>
          </p:cNvSpPr>
          <p:nvPr>
            <p:ph type="sldNum" sz="quarter" idx="5"/>
          </p:nvPr>
        </p:nvSpPr>
        <p:spPr>
          <a:noFill/>
        </p:spPr>
        <p:txBody>
          <a:bodyPr/>
          <a:lstStyle/>
          <a:p>
            <a:fld id="{532A74C8-ACE5-4153-9D30-E5DB783BB716}" type="slidenum">
              <a:rPr lang="en-US" smtClean="0">
                <a:latin typeface="Arial" charset="0"/>
              </a:rPr>
              <a:pPr/>
              <a:t>6</a:t>
            </a:fld>
            <a:endParaRPr 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64196" name="Slide Number Placeholder 3"/>
          <p:cNvSpPr>
            <a:spLocks noGrp="1"/>
          </p:cNvSpPr>
          <p:nvPr>
            <p:ph type="sldNum" sz="quarter" idx="5"/>
          </p:nvPr>
        </p:nvSpPr>
        <p:spPr>
          <a:noFill/>
        </p:spPr>
        <p:txBody>
          <a:bodyPr/>
          <a:lstStyle/>
          <a:p>
            <a:fld id="{9BF14ED4-CD60-4C22-9267-AB3CE3421F09}" type="slidenum">
              <a:rPr lang="en-US" smtClean="0">
                <a:latin typeface="Arial" charset="0"/>
              </a:rPr>
              <a:pPr/>
              <a:t>7</a:t>
            </a:fld>
            <a:endParaRPr 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65220" name="Slide Number Placeholder 3"/>
          <p:cNvSpPr>
            <a:spLocks noGrp="1"/>
          </p:cNvSpPr>
          <p:nvPr>
            <p:ph type="sldNum" sz="quarter" idx="5"/>
          </p:nvPr>
        </p:nvSpPr>
        <p:spPr>
          <a:noFill/>
        </p:spPr>
        <p:txBody>
          <a:bodyPr/>
          <a:lstStyle/>
          <a:p>
            <a:fld id="{16648300-8B8B-491D-9C2E-ACAA8294D2CE}" type="slidenum">
              <a:rPr lang="en-US" smtClean="0">
                <a:latin typeface="Arial" charset="0"/>
              </a:rPr>
              <a:pPr/>
              <a:t>8</a:t>
            </a:fld>
            <a:endParaRPr 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66244" name="Slide Number Placeholder 3"/>
          <p:cNvSpPr>
            <a:spLocks noGrp="1"/>
          </p:cNvSpPr>
          <p:nvPr>
            <p:ph type="sldNum" sz="quarter" idx="5"/>
          </p:nvPr>
        </p:nvSpPr>
        <p:spPr>
          <a:noFill/>
        </p:spPr>
        <p:txBody>
          <a:bodyPr/>
          <a:lstStyle/>
          <a:p>
            <a:fld id="{3281A177-74EE-4106-BCCB-9BAA4EDD6901}" type="slidenum">
              <a:rPr lang="en-US" smtClean="0">
                <a:latin typeface="Arial" charset="0"/>
              </a:rPr>
              <a:pPr/>
              <a:t>9</a:t>
            </a:fld>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CA90CF6-23E5-4010-90B2-6A2EE90C21E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12160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0E897AA-17CC-4D76-AE30-97F82B15091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7080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8547890-9C1C-4298-8B96-59553DA81F8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8157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iteenchallenge.org                T102.03            10 - 2011</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45EC6E8-98E1-4849-A5C4-247ED1CA1DE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56366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9567FD-A1B8-4B53-A624-7FCEE13D0DB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4050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DC34706-0546-493E-923A-98A35F104A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35882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393DAA7-E244-4517-9B2E-CD6BF9604CD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0781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796E276-9713-4133-941C-9249351D61C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9613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A0F05D5-1FFD-429D-9865-006AF6AD011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56629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F39811-17F5-41B9-871D-E41556B747E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34901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150B0C-BCCF-4117-A201-7F4CD6596B3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60046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400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eaLnBrk="0" fontAlgn="base" hangingPunct="0">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eaLnBrk="0" fontAlgn="base" hangingPunct="0">
              <a:spcBef>
                <a:spcPct val="0"/>
              </a:spcBef>
              <a:spcAft>
                <a:spcPct val="0"/>
              </a:spcAft>
              <a:defRPr/>
            </a:pPr>
            <a:r>
              <a:rPr lang="en-US" dirty="0" smtClean="0">
                <a:solidFill>
                  <a:schemeClr val="bg1"/>
                </a:solidFill>
              </a:rPr>
              <a:t>iteenchallenge.org</a:t>
            </a:r>
            <a:r>
              <a:rPr lang="en-US" dirty="0" smtClean="0">
                <a:solidFill>
                  <a:srgbClr val="000000"/>
                </a:solidFill>
              </a:rPr>
              <a:t>                </a:t>
            </a:r>
            <a:r>
              <a:rPr lang="en-US" dirty="0" smtClean="0">
                <a:solidFill>
                  <a:schemeClr val="bg1"/>
                </a:solidFill>
              </a:rPr>
              <a:t>T102.03            10 - 2011</a:t>
            </a:r>
            <a:endParaRPr lang="en-US" dirty="0">
              <a:solidFill>
                <a:schemeClr val="bg1"/>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eaLnBrk="0" fontAlgn="base" hangingPunct="0">
              <a:spcBef>
                <a:spcPct val="0"/>
              </a:spcBef>
              <a:spcAft>
                <a:spcPct val="0"/>
              </a:spcAft>
              <a:defRPr/>
            </a:pPr>
            <a:fld id="{C345F714-FEF3-4A48-827D-492AA418E35A}"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6494928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MS PGothic" pitchFamily="34" charset="-128"/>
        </a:defRPr>
      </a:lvl2pPr>
      <a:lvl3pPr algn="ctr" rtl="0" eaLnBrk="0" fontAlgn="base" hangingPunct="0">
        <a:spcBef>
          <a:spcPct val="0"/>
        </a:spcBef>
        <a:spcAft>
          <a:spcPct val="0"/>
        </a:spcAft>
        <a:defRPr sz="4400">
          <a:solidFill>
            <a:schemeClr val="tx2"/>
          </a:solidFill>
          <a:latin typeface="Arial" pitchFamily="34" charset="0"/>
          <a:ea typeface="MS PGothic" pitchFamily="34" charset="-128"/>
        </a:defRPr>
      </a:lvl3pPr>
      <a:lvl4pPr algn="ctr" rtl="0" eaLnBrk="0" fontAlgn="base" hangingPunct="0">
        <a:spcBef>
          <a:spcPct val="0"/>
        </a:spcBef>
        <a:spcAft>
          <a:spcPct val="0"/>
        </a:spcAft>
        <a:defRPr sz="4400">
          <a:solidFill>
            <a:schemeClr val="tx2"/>
          </a:solidFill>
          <a:latin typeface="Arial" pitchFamily="34" charset="0"/>
          <a:ea typeface="MS PGothic" pitchFamily="34" charset="-128"/>
        </a:defRPr>
      </a:lvl4pPr>
      <a:lvl5pPr algn="ctr" rtl="0" eaLnBrk="0" fontAlgn="base" hangingPunct="0">
        <a:spcBef>
          <a:spcPct val="0"/>
        </a:spcBef>
        <a:spcAft>
          <a:spcPct val="0"/>
        </a:spcAft>
        <a:defRPr sz="4400">
          <a:solidFill>
            <a:schemeClr val="tx2"/>
          </a:solidFill>
          <a:latin typeface="Arial" pitchFamily="34" charset="0"/>
          <a:ea typeface="MS PGothic" pitchFamily="34" charset="-128"/>
        </a:defRPr>
      </a:lvl5pPr>
      <a:lvl6pPr marL="457200" algn="ctr" rtl="0" fontAlgn="base">
        <a:spcBef>
          <a:spcPct val="0"/>
        </a:spcBef>
        <a:spcAft>
          <a:spcPct val="0"/>
        </a:spcAft>
        <a:defRPr sz="4400">
          <a:solidFill>
            <a:schemeClr val="tx2"/>
          </a:solidFill>
          <a:latin typeface="Arial" pitchFamily="34" charset="0"/>
          <a:ea typeface="MS PGothic" pitchFamily="34" charset="-128"/>
        </a:defRPr>
      </a:lvl6pPr>
      <a:lvl7pPr marL="914400" algn="ctr" rtl="0" fontAlgn="base">
        <a:spcBef>
          <a:spcPct val="0"/>
        </a:spcBef>
        <a:spcAft>
          <a:spcPct val="0"/>
        </a:spcAft>
        <a:defRPr sz="4400">
          <a:solidFill>
            <a:schemeClr val="tx2"/>
          </a:solidFill>
          <a:latin typeface="Arial" pitchFamily="34" charset="0"/>
          <a:ea typeface="MS PGothic" pitchFamily="34" charset="-128"/>
        </a:defRPr>
      </a:lvl7pPr>
      <a:lvl8pPr marL="1371600" algn="ctr" rtl="0" fontAlgn="base">
        <a:spcBef>
          <a:spcPct val="0"/>
        </a:spcBef>
        <a:spcAft>
          <a:spcPct val="0"/>
        </a:spcAft>
        <a:defRPr sz="4400">
          <a:solidFill>
            <a:schemeClr val="tx2"/>
          </a:solidFill>
          <a:latin typeface="Arial" pitchFamily="34" charset="0"/>
          <a:ea typeface="MS PGothic" pitchFamily="34" charset="-128"/>
        </a:defRPr>
      </a:lvl8pPr>
      <a:lvl9pPr marL="1828800" algn="ctr" rtl="0" fontAlgn="base">
        <a:spcBef>
          <a:spcPct val="0"/>
        </a:spcBef>
        <a:spcAft>
          <a:spcPct val="0"/>
        </a:spcAft>
        <a:defRPr sz="4400">
          <a:solidFill>
            <a:schemeClr val="tx2"/>
          </a:solidFill>
          <a:latin typeface="Arial" pitchFamily="34" charset="0"/>
          <a:ea typeface="MS PGothic" pitchFamily="34"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7"/>
          <p:cNvSpPr>
            <a:spLocks noGrp="1"/>
          </p:cNvSpPr>
          <p:nvPr>
            <p:ph type="title"/>
          </p:nvPr>
        </p:nvSpPr>
        <p:spPr>
          <a:xfrm>
            <a:off x="736751" y="1371600"/>
            <a:ext cx="7772400" cy="1600200"/>
          </a:xfrm>
        </p:spPr>
        <p:txBody>
          <a:bodyPr/>
          <a:lstStyle/>
          <a:p>
            <a:r>
              <a:rPr lang="en-US" sz="4800" dirty="0" smtClean="0">
                <a:solidFill>
                  <a:srgbClr val="FFFFCC"/>
                </a:solidFill>
              </a:rPr>
              <a:t>The Leader As A Coach</a:t>
            </a:r>
            <a:br>
              <a:rPr lang="en-US" sz="4800" dirty="0" smtClean="0">
                <a:solidFill>
                  <a:srgbClr val="FFFFCC"/>
                </a:solidFill>
              </a:rPr>
            </a:br>
            <a:r>
              <a:rPr lang="en-US" sz="4800" dirty="0" smtClean="0">
                <a:solidFill>
                  <a:srgbClr val="FFFFCC"/>
                </a:solidFill>
              </a:rPr>
              <a:t>Building an Effective Team </a:t>
            </a:r>
            <a:r>
              <a:rPr lang="en-US" sz="2400" dirty="0">
                <a:solidFill>
                  <a:srgbClr val="FFFFCC"/>
                </a:solidFill>
              </a:rPr>
              <a:t/>
            </a:r>
            <a:br>
              <a:rPr lang="en-US" sz="2400" dirty="0">
                <a:solidFill>
                  <a:srgbClr val="FFFFCC"/>
                </a:solidFill>
              </a:rPr>
            </a:br>
            <a:r>
              <a:rPr lang="en-US" sz="2800" dirty="0" smtClean="0">
                <a:solidFill>
                  <a:srgbClr val="FFFFCC"/>
                </a:solidFill>
              </a:rPr>
              <a:t> </a:t>
            </a:r>
            <a:r>
              <a:rPr lang="en-US" sz="2400" dirty="0" smtClean="0">
                <a:solidFill>
                  <a:srgbClr val="FFFFCC"/>
                </a:solidFill>
              </a:rPr>
              <a:t>How to Enlist and Empower the </a:t>
            </a:r>
            <a:r>
              <a:rPr lang="en-US" sz="2400" smtClean="0">
                <a:solidFill>
                  <a:srgbClr val="FFFFCC"/>
                </a:solidFill>
              </a:rPr>
              <a:t/>
            </a:r>
            <a:br>
              <a:rPr lang="en-US" sz="2400" smtClean="0">
                <a:solidFill>
                  <a:srgbClr val="FFFFCC"/>
                </a:solidFill>
              </a:rPr>
            </a:br>
            <a:r>
              <a:rPr lang="en-US" sz="2400" smtClean="0">
                <a:solidFill>
                  <a:srgbClr val="FFFFCC"/>
                </a:solidFill>
              </a:rPr>
              <a:t>Right People </a:t>
            </a:r>
            <a:r>
              <a:rPr lang="en-US" sz="2400" dirty="0" smtClean="0">
                <a:solidFill>
                  <a:srgbClr val="FFFFCC"/>
                </a:solidFill>
              </a:rPr>
              <a:t>for the Task </a:t>
            </a:r>
            <a:r>
              <a:rPr lang="en-US" sz="2800" dirty="0" smtClean="0">
                <a:solidFill>
                  <a:srgbClr val="FFFFCC"/>
                </a:solidFill>
              </a:rPr>
              <a:t/>
            </a:r>
            <a:br>
              <a:rPr lang="en-US" sz="2800" dirty="0" smtClean="0">
                <a:solidFill>
                  <a:srgbClr val="FFFFCC"/>
                </a:solidFill>
              </a:rPr>
            </a:br>
            <a:r>
              <a:rPr lang="en-US" sz="2000" dirty="0" smtClean="0">
                <a:solidFill>
                  <a:srgbClr val="FFFFCC"/>
                </a:solidFill>
              </a:rPr>
              <a:t/>
            </a:r>
            <a:br>
              <a:rPr lang="en-US" sz="2000" dirty="0" smtClean="0">
                <a:solidFill>
                  <a:srgbClr val="FFFFCC"/>
                </a:solidFill>
              </a:rPr>
            </a:br>
            <a:r>
              <a:rPr lang="en-US" sz="2000" dirty="0" smtClean="0">
                <a:solidFill>
                  <a:srgbClr val="FFFFCC"/>
                </a:solidFill>
              </a:rPr>
              <a:t>by EQUIP Ministries founded by John Maxwell</a:t>
            </a:r>
            <a:br>
              <a:rPr lang="en-US" sz="2000" dirty="0" smtClean="0">
                <a:solidFill>
                  <a:srgbClr val="FFFFCC"/>
                </a:solidFill>
              </a:rPr>
            </a:br>
            <a:endParaRPr lang="en-US" dirty="0" smtClean="0">
              <a:solidFill>
                <a:srgbClr val="FFFFCC"/>
              </a:solidFill>
            </a:endParaRPr>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1</a:t>
            </a:fld>
            <a:endParaRPr lang="en-US">
              <a:solidFill>
                <a:srgbClr val="00000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105400"/>
            <a:ext cx="2343911" cy="1362739"/>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4799" y="5257800"/>
            <a:ext cx="2533205" cy="1125869"/>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94302" y="3450504"/>
            <a:ext cx="3657298" cy="2035896"/>
          </a:xfrm>
          <a:prstGeom prst="rect">
            <a:avLst/>
          </a:prstGeom>
        </p:spPr>
      </p:pic>
      <p:sp>
        <p:nvSpPr>
          <p:cNvPr id="9"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chemeClr val="tx1"/>
                </a:solidFill>
                <a:latin typeface="Arial"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F45EC6E8-98E1-4849-A5C4-247ED1CA1DED}" type="slidenum">
              <a:rPr lang="en-US" smtClean="0">
                <a:solidFill>
                  <a:srgbClr val="000000"/>
                </a:solidFill>
              </a:rPr>
              <a:pPr>
                <a:defRPr/>
              </a:pPr>
              <a:t>1</a:t>
            </a:fld>
            <a:endParaRPr lang="en-US" dirty="0">
              <a:solidFill>
                <a:srgbClr val="000000"/>
              </a:solidFill>
            </a:endParaRPr>
          </a:p>
        </p:txBody>
      </p:sp>
      <p:sp>
        <p:nvSpPr>
          <p:cNvPr id="11"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T201.07           iteenchallenge.org               01 - 2012</a:t>
            </a:r>
            <a:endParaRPr lang="en-US" dirty="0">
              <a:solidFill>
                <a:schemeClr val="bg1"/>
              </a:solidFill>
            </a:endParaRPr>
          </a:p>
        </p:txBody>
      </p:sp>
    </p:spTree>
    <p:extLst>
      <p:ext uri="{BB962C8B-B14F-4D97-AF65-F5344CB8AC3E}">
        <p14:creationId xmlns:p14="http://schemas.microsoft.com/office/powerpoint/2010/main" val="3933353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7"/>
          <p:cNvSpPr>
            <a:spLocks noGrp="1"/>
          </p:cNvSpPr>
          <p:nvPr>
            <p:ph type="title"/>
          </p:nvPr>
        </p:nvSpPr>
        <p:spPr/>
        <p:txBody>
          <a:bodyPr/>
          <a:lstStyle/>
          <a:p>
            <a:r>
              <a:rPr lang="en-US" sz="3200" smtClean="0">
                <a:solidFill>
                  <a:srgbClr val="FFFFCC"/>
                </a:solidFill>
              </a:rPr>
              <a:t>The Leader As A Coach</a:t>
            </a:r>
            <a:br>
              <a:rPr lang="en-US" sz="3200" smtClean="0">
                <a:solidFill>
                  <a:srgbClr val="FFFFCC"/>
                </a:solidFill>
              </a:rPr>
            </a:br>
            <a:r>
              <a:rPr lang="en-US" sz="3200" smtClean="0">
                <a:solidFill>
                  <a:srgbClr val="FFFFCC"/>
                </a:solidFill>
              </a:rPr>
              <a:t>Building an Effective Team</a:t>
            </a:r>
            <a:r>
              <a:rPr lang="en-US" smtClean="0">
                <a:solidFill>
                  <a:srgbClr val="FFFFCC"/>
                </a:solidFill>
              </a:rPr>
              <a:t/>
            </a:r>
            <a:br>
              <a:rPr lang="en-US" smtClean="0">
                <a:solidFill>
                  <a:srgbClr val="FFFFCC"/>
                </a:solidFill>
              </a:rPr>
            </a:br>
            <a:r>
              <a:rPr lang="en-US" sz="2000" smtClean="0">
                <a:solidFill>
                  <a:srgbClr val="FFFFCC"/>
                </a:solidFill>
              </a:rPr>
              <a:t>How to Enlist and Empower the Right People for the Task</a:t>
            </a:r>
            <a:endParaRPr lang="en-US" sz="3600" smtClean="0">
              <a:solidFill>
                <a:srgbClr val="FFFFCC"/>
              </a:solidFill>
            </a:endParaRPr>
          </a:p>
        </p:txBody>
      </p:sp>
      <p:sp>
        <p:nvSpPr>
          <p:cNvPr id="113667" name="Content Placeholder 8"/>
          <p:cNvSpPr>
            <a:spLocks noGrp="1"/>
          </p:cNvSpPr>
          <p:nvPr>
            <p:ph idx="1"/>
          </p:nvPr>
        </p:nvSpPr>
        <p:spPr>
          <a:xfrm>
            <a:off x="685800" y="2133600"/>
            <a:ext cx="7772400" cy="3962400"/>
          </a:xfrm>
        </p:spPr>
        <p:txBody>
          <a:bodyPr/>
          <a:lstStyle/>
          <a:p>
            <a:pPr algn="ctr">
              <a:buFontTx/>
              <a:buNone/>
            </a:pPr>
            <a:r>
              <a:rPr lang="en-US" sz="2000" b="1" smtClean="0">
                <a:solidFill>
                  <a:schemeClr val="bg1"/>
                </a:solidFill>
              </a:rPr>
              <a:t>Sharing Your Vision with Team Members</a:t>
            </a:r>
          </a:p>
          <a:p>
            <a:r>
              <a:rPr lang="en-US" sz="2000" smtClean="0">
                <a:solidFill>
                  <a:schemeClr val="bg1"/>
                </a:solidFill>
              </a:rPr>
              <a:t>Once you have your team in place, you will want to communicate the God-given vision this team will be pursuing.</a:t>
            </a:r>
          </a:p>
          <a:p>
            <a:r>
              <a:rPr lang="en-US" sz="2000" smtClean="0">
                <a:solidFill>
                  <a:schemeClr val="bg1"/>
                </a:solidFill>
              </a:rPr>
              <a:t>Remember, team members will catch your vision at different rates. Some will understand it and embrace it quickly. Others may need to hear it several times. </a:t>
            </a:r>
          </a:p>
          <a:p>
            <a:r>
              <a:rPr lang="en-US" sz="2000" smtClean="0">
                <a:solidFill>
                  <a:schemeClr val="bg1"/>
                </a:solidFill>
              </a:rPr>
              <a:t>Author Howard Gardner teaches us that people have preferences as to how they capture a vision. You will want to be creative in how you cast the vision.</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T201.07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10</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le 7"/>
          <p:cNvSpPr>
            <a:spLocks noGrp="1"/>
          </p:cNvSpPr>
          <p:nvPr>
            <p:ph type="title"/>
          </p:nvPr>
        </p:nvSpPr>
        <p:spPr/>
        <p:txBody>
          <a:bodyPr/>
          <a:lstStyle/>
          <a:p>
            <a:r>
              <a:rPr lang="en-US" sz="3200" smtClean="0">
                <a:solidFill>
                  <a:srgbClr val="FFFFCC"/>
                </a:solidFill>
              </a:rPr>
              <a:t>The Leader As A Coach</a:t>
            </a:r>
            <a:br>
              <a:rPr lang="en-US" sz="3200" smtClean="0">
                <a:solidFill>
                  <a:srgbClr val="FFFFCC"/>
                </a:solidFill>
              </a:rPr>
            </a:br>
            <a:r>
              <a:rPr lang="en-US" sz="3200" smtClean="0">
                <a:solidFill>
                  <a:srgbClr val="FFFFCC"/>
                </a:solidFill>
              </a:rPr>
              <a:t>Building an Effective Team</a:t>
            </a:r>
            <a:r>
              <a:rPr lang="en-US" smtClean="0">
                <a:solidFill>
                  <a:srgbClr val="FFFFCC"/>
                </a:solidFill>
              </a:rPr>
              <a:t/>
            </a:r>
            <a:br>
              <a:rPr lang="en-US" smtClean="0">
                <a:solidFill>
                  <a:srgbClr val="FFFFCC"/>
                </a:solidFill>
              </a:rPr>
            </a:br>
            <a:r>
              <a:rPr lang="en-US" sz="2000" smtClean="0">
                <a:solidFill>
                  <a:srgbClr val="FFFFCC"/>
                </a:solidFill>
              </a:rPr>
              <a:t>How to Enlist and Empower the Right People for the Task</a:t>
            </a:r>
            <a:endParaRPr lang="en-US" sz="3600" smtClean="0">
              <a:solidFill>
                <a:srgbClr val="FFFFCC"/>
              </a:solidFill>
            </a:endParaRPr>
          </a:p>
        </p:txBody>
      </p:sp>
      <p:sp>
        <p:nvSpPr>
          <p:cNvPr id="114691" name="Content Placeholder 8"/>
          <p:cNvSpPr>
            <a:spLocks noGrp="1"/>
          </p:cNvSpPr>
          <p:nvPr>
            <p:ph idx="1"/>
          </p:nvPr>
        </p:nvSpPr>
        <p:spPr>
          <a:xfrm>
            <a:off x="685800" y="2133600"/>
            <a:ext cx="8153400" cy="3962400"/>
          </a:xfrm>
        </p:spPr>
        <p:txBody>
          <a:bodyPr/>
          <a:lstStyle/>
          <a:p>
            <a:pPr>
              <a:buFontTx/>
              <a:buNone/>
            </a:pPr>
            <a:r>
              <a:rPr lang="en-US" sz="2000" smtClean="0">
                <a:solidFill>
                  <a:schemeClr val="bg1"/>
                </a:solidFill>
              </a:rPr>
              <a:t>Some people are…</a:t>
            </a:r>
          </a:p>
          <a:p>
            <a:pPr>
              <a:buFontTx/>
              <a:buAutoNum type="arabicPeriod"/>
            </a:pPr>
            <a:r>
              <a:rPr lang="en-US" sz="2000" smtClean="0">
                <a:solidFill>
                  <a:srgbClr val="FFFFCC"/>
                </a:solidFill>
              </a:rPr>
              <a:t>WORD SMART </a:t>
            </a:r>
            <a:r>
              <a:rPr lang="en-US" sz="2000" smtClean="0">
                <a:solidFill>
                  <a:schemeClr val="bg1"/>
                </a:solidFill>
              </a:rPr>
              <a:t>– They catch the vision by hearing a leader describe it verbally.  </a:t>
            </a:r>
            <a:r>
              <a:rPr lang="en-US" sz="2000" b="1" smtClean="0">
                <a:solidFill>
                  <a:schemeClr val="bg1"/>
                </a:solidFill>
              </a:rPr>
              <a:t>Application: You will want to teach and preach about the vision.</a:t>
            </a:r>
          </a:p>
          <a:p>
            <a:pPr>
              <a:buFontTx/>
              <a:buAutoNum type="arabicPeriod"/>
            </a:pPr>
            <a:r>
              <a:rPr lang="en-US" sz="2000" smtClean="0">
                <a:solidFill>
                  <a:srgbClr val="FFFFCC"/>
                </a:solidFill>
              </a:rPr>
              <a:t>VISUAL SMART </a:t>
            </a:r>
            <a:r>
              <a:rPr lang="en-US" sz="2000" smtClean="0">
                <a:solidFill>
                  <a:schemeClr val="bg1"/>
                </a:solidFill>
              </a:rPr>
              <a:t>– They catch the vision through pictures and images. </a:t>
            </a:r>
            <a:r>
              <a:rPr lang="en-US" sz="2000" b="1" smtClean="0">
                <a:solidFill>
                  <a:schemeClr val="bg1"/>
                </a:solidFill>
              </a:rPr>
              <a:t>Application: You may want to have some visual aids to help show them the future vision.</a:t>
            </a:r>
          </a:p>
          <a:p>
            <a:pPr>
              <a:buFontTx/>
              <a:buAutoNum type="arabicPeriod"/>
            </a:pPr>
            <a:r>
              <a:rPr lang="en-US" sz="2000" smtClean="0">
                <a:solidFill>
                  <a:srgbClr val="FFFFCC"/>
                </a:solidFill>
              </a:rPr>
              <a:t>LOGIC SMART </a:t>
            </a:r>
            <a:r>
              <a:rPr lang="en-US" sz="2000" smtClean="0">
                <a:solidFill>
                  <a:schemeClr val="bg1"/>
                </a:solidFill>
              </a:rPr>
              <a:t>– They catch the vision by receiving statistics and facts about it.  </a:t>
            </a:r>
            <a:r>
              <a:rPr lang="en-US" sz="2000" b="1" smtClean="0">
                <a:solidFill>
                  <a:schemeClr val="bg1"/>
                </a:solidFill>
              </a:rPr>
              <a:t>Application: You will want to communicate the facts and figures surrounding the vision.</a:t>
            </a:r>
          </a:p>
          <a:p>
            <a:pPr>
              <a:buFontTx/>
              <a:buAutoNum type="arabicPeriod"/>
            </a:pPr>
            <a:r>
              <a:rPr lang="en-US" sz="2000" smtClean="0">
                <a:solidFill>
                  <a:srgbClr val="FFFFCC"/>
                </a:solidFill>
              </a:rPr>
              <a:t>MUSIC SMART </a:t>
            </a:r>
            <a:r>
              <a:rPr lang="en-US" sz="2000" smtClean="0">
                <a:solidFill>
                  <a:schemeClr val="bg1"/>
                </a:solidFill>
              </a:rPr>
              <a:t>– They catch the vision by hearing a song on the theme of the vision. </a:t>
            </a:r>
            <a:r>
              <a:rPr lang="en-US" sz="2000" b="1" smtClean="0">
                <a:solidFill>
                  <a:schemeClr val="bg1"/>
                </a:solidFill>
              </a:rPr>
              <a:t>Application: You might ask a team member to write an inspirational song that captures the idea.</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T201.07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11</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7"/>
          <p:cNvSpPr>
            <a:spLocks noGrp="1"/>
          </p:cNvSpPr>
          <p:nvPr>
            <p:ph type="title"/>
          </p:nvPr>
        </p:nvSpPr>
        <p:spPr/>
        <p:txBody>
          <a:bodyPr/>
          <a:lstStyle/>
          <a:p>
            <a:r>
              <a:rPr lang="en-US" sz="3200" smtClean="0">
                <a:solidFill>
                  <a:srgbClr val="FFFFCC"/>
                </a:solidFill>
              </a:rPr>
              <a:t>The Leader As A Coach</a:t>
            </a:r>
            <a:br>
              <a:rPr lang="en-US" sz="3200" smtClean="0">
                <a:solidFill>
                  <a:srgbClr val="FFFFCC"/>
                </a:solidFill>
              </a:rPr>
            </a:br>
            <a:r>
              <a:rPr lang="en-US" sz="3200" smtClean="0">
                <a:solidFill>
                  <a:srgbClr val="FFFFCC"/>
                </a:solidFill>
              </a:rPr>
              <a:t>Building an Effective Team</a:t>
            </a:r>
            <a:r>
              <a:rPr lang="en-US" smtClean="0">
                <a:solidFill>
                  <a:srgbClr val="FFFFCC"/>
                </a:solidFill>
              </a:rPr>
              <a:t/>
            </a:r>
            <a:br>
              <a:rPr lang="en-US" smtClean="0">
                <a:solidFill>
                  <a:srgbClr val="FFFFCC"/>
                </a:solidFill>
              </a:rPr>
            </a:br>
            <a:r>
              <a:rPr lang="en-US" sz="2000" smtClean="0">
                <a:solidFill>
                  <a:srgbClr val="FFFFCC"/>
                </a:solidFill>
              </a:rPr>
              <a:t>How to Enlist and Empower the Right People for the Task</a:t>
            </a:r>
            <a:endParaRPr lang="en-US" sz="3600" smtClean="0">
              <a:solidFill>
                <a:srgbClr val="FFFFCC"/>
              </a:solidFill>
            </a:endParaRPr>
          </a:p>
        </p:txBody>
      </p:sp>
      <p:sp>
        <p:nvSpPr>
          <p:cNvPr id="115715" name="Content Placeholder 8"/>
          <p:cNvSpPr>
            <a:spLocks noGrp="1"/>
          </p:cNvSpPr>
          <p:nvPr>
            <p:ph idx="1"/>
          </p:nvPr>
        </p:nvSpPr>
        <p:spPr>
          <a:xfrm>
            <a:off x="685800" y="2133600"/>
            <a:ext cx="7772400" cy="3962400"/>
          </a:xfrm>
        </p:spPr>
        <p:txBody>
          <a:bodyPr/>
          <a:lstStyle/>
          <a:p>
            <a:pPr marL="457200" indent="-457200">
              <a:buFontTx/>
              <a:buAutoNum type="arabicPeriod" startAt="5"/>
            </a:pPr>
            <a:r>
              <a:rPr lang="en-US" sz="2000" smtClean="0">
                <a:solidFill>
                  <a:srgbClr val="FFFFCC"/>
                </a:solidFill>
              </a:rPr>
              <a:t>PEOPLE SMART </a:t>
            </a:r>
            <a:r>
              <a:rPr lang="en-US" sz="2000" smtClean="0">
                <a:solidFill>
                  <a:schemeClr val="bg1"/>
                </a:solidFill>
              </a:rPr>
              <a:t>– They catch the vision in the midst of small group interaction. </a:t>
            </a:r>
            <a:r>
              <a:rPr lang="en-US" sz="2000" b="1" smtClean="0">
                <a:solidFill>
                  <a:schemeClr val="bg1"/>
                </a:solidFill>
              </a:rPr>
              <a:t>Application: You will want to host small discussion groups on the vision.</a:t>
            </a:r>
          </a:p>
          <a:p>
            <a:pPr marL="457200" indent="-457200">
              <a:buFontTx/>
              <a:buAutoNum type="arabicPeriod" startAt="5"/>
            </a:pPr>
            <a:r>
              <a:rPr lang="en-US" sz="2000" smtClean="0">
                <a:solidFill>
                  <a:srgbClr val="FFFFCC"/>
                </a:solidFill>
              </a:rPr>
              <a:t>SELF SMART </a:t>
            </a:r>
            <a:r>
              <a:rPr lang="en-US" sz="2000" smtClean="0">
                <a:solidFill>
                  <a:schemeClr val="bg1"/>
                </a:solidFill>
              </a:rPr>
              <a:t>–They catch the vision through personal thinking and reflecting time. </a:t>
            </a:r>
            <a:r>
              <a:rPr lang="en-US" sz="2000" b="1" smtClean="0">
                <a:solidFill>
                  <a:schemeClr val="bg1"/>
                </a:solidFill>
              </a:rPr>
              <a:t>Application: You may want to create a devotional guide to allow a person to reflect on the vision.</a:t>
            </a:r>
          </a:p>
          <a:p>
            <a:pPr marL="457200" indent="-457200">
              <a:buFontTx/>
              <a:buAutoNum type="arabicPeriod" startAt="5"/>
            </a:pPr>
            <a:r>
              <a:rPr lang="en-US" sz="2000" smtClean="0">
                <a:solidFill>
                  <a:srgbClr val="FFFFCC"/>
                </a:solidFill>
              </a:rPr>
              <a:t>BODY SMART </a:t>
            </a:r>
            <a:r>
              <a:rPr lang="en-US" sz="2000" smtClean="0">
                <a:solidFill>
                  <a:schemeClr val="bg1"/>
                </a:solidFill>
              </a:rPr>
              <a:t>– They catch the vision kinesthetically through experiences and movement. </a:t>
            </a:r>
            <a:r>
              <a:rPr lang="en-US" sz="2000" b="1" smtClean="0">
                <a:solidFill>
                  <a:schemeClr val="bg1"/>
                </a:solidFill>
              </a:rPr>
              <a:t>Application: You may want to host an experience such as walking on the new property.</a:t>
            </a:r>
            <a:endParaRPr lang="en-US" sz="200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T201.07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12</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le 7"/>
          <p:cNvSpPr>
            <a:spLocks noGrp="1"/>
          </p:cNvSpPr>
          <p:nvPr>
            <p:ph type="title"/>
          </p:nvPr>
        </p:nvSpPr>
        <p:spPr/>
        <p:txBody>
          <a:bodyPr/>
          <a:lstStyle/>
          <a:p>
            <a:r>
              <a:rPr lang="en-US" sz="3200" smtClean="0">
                <a:solidFill>
                  <a:srgbClr val="FFFFCC"/>
                </a:solidFill>
              </a:rPr>
              <a:t>The Leader As A Coach</a:t>
            </a:r>
            <a:br>
              <a:rPr lang="en-US" sz="3200" smtClean="0">
                <a:solidFill>
                  <a:srgbClr val="FFFFCC"/>
                </a:solidFill>
              </a:rPr>
            </a:br>
            <a:r>
              <a:rPr lang="en-US" sz="3200" smtClean="0">
                <a:solidFill>
                  <a:srgbClr val="FFFFCC"/>
                </a:solidFill>
              </a:rPr>
              <a:t>Building an Effective Team</a:t>
            </a:r>
            <a:r>
              <a:rPr lang="en-US" smtClean="0">
                <a:solidFill>
                  <a:srgbClr val="FFFFCC"/>
                </a:solidFill>
              </a:rPr>
              <a:t/>
            </a:r>
            <a:br>
              <a:rPr lang="en-US" smtClean="0">
                <a:solidFill>
                  <a:srgbClr val="FFFFCC"/>
                </a:solidFill>
              </a:rPr>
            </a:br>
            <a:r>
              <a:rPr lang="en-US" sz="2000" smtClean="0">
                <a:solidFill>
                  <a:srgbClr val="FFFFCC"/>
                </a:solidFill>
              </a:rPr>
              <a:t>How to Enlist and Empower the Right People for the Task</a:t>
            </a:r>
            <a:endParaRPr lang="en-US" sz="3600" smtClean="0">
              <a:solidFill>
                <a:srgbClr val="FFFFCC"/>
              </a:solidFill>
            </a:endParaRPr>
          </a:p>
        </p:txBody>
      </p:sp>
      <p:sp>
        <p:nvSpPr>
          <p:cNvPr id="116739" name="Content Placeholder 8"/>
          <p:cNvSpPr>
            <a:spLocks noGrp="1"/>
          </p:cNvSpPr>
          <p:nvPr>
            <p:ph idx="1"/>
          </p:nvPr>
        </p:nvSpPr>
        <p:spPr>
          <a:xfrm>
            <a:off x="685800" y="2133600"/>
            <a:ext cx="7772400" cy="3962400"/>
          </a:xfrm>
        </p:spPr>
        <p:txBody>
          <a:bodyPr/>
          <a:lstStyle/>
          <a:p>
            <a:pPr>
              <a:buFontTx/>
              <a:buNone/>
            </a:pPr>
            <a:r>
              <a:rPr lang="en-US" sz="2000" b="1" smtClean="0">
                <a:solidFill>
                  <a:schemeClr val="bg1"/>
                </a:solidFill>
              </a:rPr>
              <a:t>Bible Examples: </a:t>
            </a:r>
            <a:r>
              <a:rPr lang="en-US" sz="2000" smtClean="0">
                <a:solidFill>
                  <a:schemeClr val="bg1"/>
                </a:solidFill>
              </a:rPr>
              <a:t>Nehemiah first communicated his vision to rebuild Jerusalem's walls to a group of men in Nehemiah 2:16-18.  They fulfilled that dream in a record 52 days!</a:t>
            </a:r>
          </a:p>
          <a:p>
            <a:r>
              <a:rPr lang="en-US" sz="1800" smtClean="0">
                <a:solidFill>
                  <a:schemeClr val="bg1"/>
                </a:solidFill>
              </a:rPr>
              <a:t>From this story, however, we learn that the team got discouraged about halfway through the project. So, Nehemiah gathered them together – and communicated the vision again.</a:t>
            </a:r>
          </a:p>
          <a:p>
            <a:r>
              <a:rPr lang="en-US" sz="1800" smtClean="0">
                <a:solidFill>
                  <a:schemeClr val="bg1"/>
                </a:solidFill>
              </a:rPr>
              <a:t>Nehemiah teaches us that people need to continue hearing the vision even as they work toward its fulfillment. (The wall builders needed to hear it every 26 days – so it might be good to remind your people of the vision at least once a month.)</a:t>
            </a:r>
          </a:p>
          <a:p>
            <a:r>
              <a:rPr lang="en-US" sz="1800" smtClean="0">
                <a:solidFill>
                  <a:schemeClr val="bg1"/>
                </a:solidFill>
              </a:rPr>
              <a:t>What qualities did Jonathan and David possess that created such a powerful partnership? We examined this important truth in an earlier </a:t>
            </a:r>
            <a:r>
              <a:rPr lang="en-US" sz="1800" i="1" smtClean="0">
                <a:solidFill>
                  <a:schemeClr val="bg1"/>
                </a:solidFill>
              </a:rPr>
              <a:t>Million Leaders Mandate lesson. A quick </a:t>
            </a:r>
            <a:r>
              <a:rPr lang="en-US" sz="1800" smtClean="0">
                <a:solidFill>
                  <a:schemeClr val="bg1"/>
                </a:solidFill>
              </a:rPr>
              <a:t>review of I Samuel 20 reminds us of the ingredients that create an effective partnership.</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T201.07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13</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itle 7"/>
          <p:cNvSpPr>
            <a:spLocks noGrp="1"/>
          </p:cNvSpPr>
          <p:nvPr>
            <p:ph type="title"/>
          </p:nvPr>
        </p:nvSpPr>
        <p:spPr/>
        <p:txBody>
          <a:bodyPr/>
          <a:lstStyle/>
          <a:p>
            <a:r>
              <a:rPr lang="en-US" sz="3200" smtClean="0">
                <a:solidFill>
                  <a:srgbClr val="FFFFCC"/>
                </a:solidFill>
              </a:rPr>
              <a:t>The Leader As A Coach</a:t>
            </a:r>
            <a:br>
              <a:rPr lang="en-US" sz="3200" smtClean="0">
                <a:solidFill>
                  <a:srgbClr val="FFFFCC"/>
                </a:solidFill>
              </a:rPr>
            </a:br>
            <a:r>
              <a:rPr lang="en-US" sz="3200" smtClean="0">
                <a:solidFill>
                  <a:srgbClr val="FFFFCC"/>
                </a:solidFill>
              </a:rPr>
              <a:t>Building an Effective Team</a:t>
            </a:r>
            <a:r>
              <a:rPr lang="en-US" smtClean="0">
                <a:solidFill>
                  <a:srgbClr val="FFFFCC"/>
                </a:solidFill>
              </a:rPr>
              <a:t/>
            </a:r>
            <a:br>
              <a:rPr lang="en-US" smtClean="0">
                <a:solidFill>
                  <a:srgbClr val="FFFFCC"/>
                </a:solidFill>
              </a:rPr>
            </a:br>
            <a:r>
              <a:rPr lang="en-US" sz="2000" smtClean="0">
                <a:solidFill>
                  <a:srgbClr val="FFFFCC"/>
                </a:solidFill>
              </a:rPr>
              <a:t>How to Enlist and Empower the Right People for the Task</a:t>
            </a:r>
            <a:endParaRPr lang="en-US" sz="3600" smtClean="0">
              <a:solidFill>
                <a:srgbClr val="FFFFCC"/>
              </a:solidFill>
            </a:endParaRPr>
          </a:p>
        </p:txBody>
      </p:sp>
      <p:sp>
        <p:nvSpPr>
          <p:cNvPr id="117763" name="Content Placeholder 8"/>
          <p:cNvSpPr>
            <a:spLocks noGrp="1"/>
          </p:cNvSpPr>
          <p:nvPr>
            <p:ph idx="1"/>
          </p:nvPr>
        </p:nvSpPr>
        <p:spPr>
          <a:xfrm>
            <a:off x="685800" y="2133600"/>
            <a:ext cx="7772400" cy="3962400"/>
          </a:xfrm>
        </p:spPr>
        <p:txBody>
          <a:bodyPr/>
          <a:lstStyle/>
          <a:p>
            <a:pPr algn="ctr">
              <a:buFontTx/>
              <a:buNone/>
            </a:pPr>
            <a:r>
              <a:rPr lang="en-US" sz="2000" b="1" smtClean="0">
                <a:solidFill>
                  <a:schemeClr val="bg1"/>
                </a:solidFill>
              </a:rPr>
              <a:t>Removing and Replacing Team Members</a:t>
            </a:r>
          </a:p>
          <a:p>
            <a:pPr algn="ctr">
              <a:buFontTx/>
              <a:buNone/>
            </a:pPr>
            <a:endParaRPr lang="en-US" sz="2000" b="1" smtClean="0">
              <a:solidFill>
                <a:schemeClr val="bg1"/>
              </a:solidFill>
            </a:endParaRPr>
          </a:p>
          <a:p>
            <a:r>
              <a:rPr lang="en-US" sz="2000" smtClean="0">
                <a:solidFill>
                  <a:schemeClr val="bg1"/>
                </a:solidFill>
              </a:rPr>
              <a:t>This is one of the most difficult tasks for a Christian leader. No one enjoys telling someone else they are failing to do their job. </a:t>
            </a:r>
          </a:p>
          <a:p>
            <a:r>
              <a:rPr lang="en-US" sz="2000" smtClean="0">
                <a:solidFill>
                  <a:schemeClr val="bg1"/>
                </a:solidFill>
              </a:rPr>
              <a:t>Keep in mind, you may simply need to consider finding a better position for a failing team member. </a:t>
            </a:r>
          </a:p>
          <a:p>
            <a:r>
              <a:rPr lang="en-US" sz="2000" smtClean="0">
                <a:solidFill>
                  <a:schemeClr val="bg1"/>
                </a:solidFill>
              </a:rPr>
              <a:t>Maybe you simply have the right person in the wrong place.</a:t>
            </a:r>
          </a:p>
          <a:p>
            <a:r>
              <a:rPr lang="en-US" sz="2000" smtClean="0">
                <a:solidFill>
                  <a:schemeClr val="bg1"/>
                </a:solidFill>
              </a:rPr>
              <a:t>However, from time to time, every leader makes a mistake and enlists the wrong person. They simply don't fit on the team.</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T201.07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14</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7"/>
          <p:cNvSpPr>
            <a:spLocks noGrp="1"/>
          </p:cNvSpPr>
          <p:nvPr>
            <p:ph type="title"/>
          </p:nvPr>
        </p:nvSpPr>
        <p:spPr/>
        <p:txBody>
          <a:bodyPr/>
          <a:lstStyle/>
          <a:p>
            <a:r>
              <a:rPr lang="en-US" sz="3200" smtClean="0">
                <a:solidFill>
                  <a:srgbClr val="FFFFCC"/>
                </a:solidFill>
              </a:rPr>
              <a:t>The Leader As A Coach</a:t>
            </a:r>
            <a:br>
              <a:rPr lang="en-US" sz="3200" smtClean="0">
                <a:solidFill>
                  <a:srgbClr val="FFFFCC"/>
                </a:solidFill>
              </a:rPr>
            </a:br>
            <a:r>
              <a:rPr lang="en-US" sz="3200" smtClean="0">
                <a:solidFill>
                  <a:srgbClr val="FFFFCC"/>
                </a:solidFill>
              </a:rPr>
              <a:t>Building an Effective Team</a:t>
            </a:r>
            <a:r>
              <a:rPr lang="en-US" smtClean="0">
                <a:solidFill>
                  <a:srgbClr val="FFFFCC"/>
                </a:solidFill>
              </a:rPr>
              <a:t/>
            </a:r>
            <a:br>
              <a:rPr lang="en-US" smtClean="0">
                <a:solidFill>
                  <a:srgbClr val="FFFFCC"/>
                </a:solidFill>
              </a:rPr>
            </a:br>
            <a:r>
              <a:rPr lang="en-US" sz="2000" smtClean="0">
                <a:solidFill>
                  <a:srgbClr val="FFFFCC"/>
                </a:solidFill>
              </a:rPr>
              <a:t>How to Enlist and Empower the Right People for the Task</a:t>
            </a:r>
            <a:endParaRPr lang="en-US" sz="3600" smtClean="0">
              <a:solidFill>
                <a:srgbClr val="FFFFCC"/>
              </a:solidFill>
            </a:endParaRPr>
          </a:p>
        </p:txBody>
      </p:sp>
      <p:sp>
        <p:nvSpPr>
          <p:cNvPr id="118787" name="Content Placeholder 8"/>
          <p:cNvSpPr>
            <a:spLocks noGrp="1"/>
          </p:cNvSpPr>
          <p:nvPr>
            <p:ph idx="1"/>
          </p:nvPr>
        </p:nvSpPr>
        <p:spPr>
          <a:xfrm>
            <a:off x="685800" y="2133600"/>
            <a:ext cx="7772400" cy="3962400"/>
          </a:xfrm>
        </p:spPr>
        <p:txBody>
          <a:bodyPr/>
          <a:lstStyle/>
          <a:p>
            <a:pPr algn="ctr">
              <a:buFontTx/>
              <a:buNone/>
            </a:pPr>
            <a:r>
              <a:rPr lang="en-US" sz="2000" b="1" smtClean="0">
                <a:solidFill>
                  <a:schemeClr val="bg1"/>
                </a:solidFill>
              </a:rPr>
              <a:t>Questions to Ask Before Removing a Team Member:</a:t>
            </a:r>
          </a:p>
          <a:p>
            <a:pPr>
              <a:buFontTx/>
              <a:buAutoNum type="arabicPeriod"/>
            </a:pPr>
            <a:r>
              <a:rPr lang="en-US" sz="2000" b="1" smtClean="0">
                <a:solidFill>
                  <a:schemeClr val="bg1"/>
                </a:solidFill>
              </a:rPr>
              <a:t>Has the project or the ministry outgrown the person or vice-versa?  </a:t>
            </a:r>
            <a:r>
              <a:rPr lang="en-US" sz="2000" smtClean="0">
                <a:solidFill>
                  <a:schemeClr val="bg1"/>
                </a:solidFill>
              </a:rPr>
              <a:t>Do they no longer fit the position because they have grown, or because they can't keep up?</a:t>
            </a:r>
          </a:p>
          <a:p>
            <a:pPr>
              <a:buFontTx/>
              <a:buAutoNum type="arabicPeriod"/>
            </a:pPr>
            <a:r>
              <a:rPr lang="en-US" sz="2000" b="1" smtClean="0">
                <a:solidFill>
                  <a:schemeClr val="bg1"/>
                </a:solidFill>
              </a:rPr>
              <a:t>Who believes this team member needs to be replaced?  </a:t>
            </a:r>
            <a:r>
              <a:rPr lang="en-US" sz="2000" smtClean="0">
                <a:solidFill>
                  <a:schemeClr val="bg1"/>
                </a:solidFill>
              </a:rPr>
              <a:t>If you are the only one who thinks this person has failed, take caution. Get confirmation.</a:t>
            </a:r>
          </a:p>
          <a:p>
            <a:pPr>
              <a:buFontTx/>
              <a:buAutoNum type="arabicPeriod"/>
            </a:pPr>
            <a:r>
              <a:rPr lang="en-US" sz="2000" b="1" smtClean="0">
                <a:solidFill>
                  <a:schemeClr val="bg1"/>
                </a:solidFill>
              </a:rPr>
              <a:t>What will be the basis of his / her dismissal?</a:t>
            </a:r>
            <a:r>
              <a:rPr lang="en-US" sz="2000" smtClean="0">
                <a:solidFill>
                  <a:schemeClr val="bg1"/>
                </a:solidFill>
              </a:rPr>
              <a:t>Areas where you have good grounds to dismiss a team member are:</a:t>
            </a:r>
          </a:p>
          <a:p>
            <a:pPr lvl="1"/>
            <a:r>
              <a:rPr lang="en-US" sz="1800" smtClean="0">
                <a:solidFill>
                  <a:schemeClr val="bg1"/>
                </a:solidFill>
              </a:rPr>
              <a:t>Failed character</a:t>
            </a:r>
          </a:p>
          <a:p>
            <a:pPr lvl="1"/>
            <a:r>
              <a:rPr lang="en-US" sz="1800" smtClean="0">
                <a:solidFill>
                  <a:schemeClr val="bg1"/>
                </a:solidFill>
              </a:rPr>
              <a:t>Relational problems</a:t>
            </a:r>
          </a:p>
          <a:p>
            <a:pPr lvl="1"/>
            <a:r>
              <a:rPr lang="en-US" sz="1800" smtClean="0">
                <a:solidFill>
                  <a:schemeClr val="bg1"/>
                </a:solidFill>
              </a:rPr>
              <a:t>Bad attitude</a:t>
            </a:r>
          </a:p>
          <a:p>
            <a:pPr lvl="1"/>
            <a:r>
              <a:rPr lang="en-US" sz="1800" smtClean="0">
                <a:solidFill>
                  <a:schemeClr val="bg1"/>
                </a:solidFill>
              </a:rPr>
              <a:t>Incompetence</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T201.07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15</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itle 7"/>
          <p:cNvSpPr>
            <a:spLocks noGrp="1"/>
          </p:cNvSpPr>
          <p:nvPr>
            <p:ph type="title"/>
          </p:nvPr>
        </p:nvSpPr>
        <p:spPr/>
        <p:txBody>
          <a:bodyPr/>
          <a:lstStyle/>
          <a:p>
            <a:r>
              <a:rPr lang="en-US" sz="3200" smtClean="0">
                <a:solidFill>
                  <a:srgbClr val="FFFFCC"/>
                </a:solidFill>
              </a:rPr>
              <a:t>The Leader As A Coach</a:t>
            </a:r>
            <a:br>
              <a:rPr lang="en-US" sz="3200" smtClean="0">
                <a:solidFill>
                  <a:srgbClr val="FFFFCC"/>
                </a:solidFill>
              </a:rPr>
            </a:br>
            <a:r>
              <a:rPr lang="en-US" sz="3200" smtClean="0">
                <a:solidFill>
                  <a:srgbClr val="FFFFCC"/>
                </a:solidFill>
              </a:rPr>
              <a:t>Building an Effective Team</a:t>
            </a:r>
            <a:r>
              <a:rPr lang="en-US" smtClean="0">
                <a:solidFill>
                  <a:srgbClr val="FFFFCC"/>
                </a:solidFill>
              </a:rPr>
              <a:t/>
            </a:r>
            <a:br>
              <a:rPr lang="en-US" smtClean="0">
                <a:solidFill>
                  <a:srgbClr val="FFFFCC"/>
                </a:solidFill>
              </a:rPr>
            </a:br>
            <a:r>
              <a:rPr lang="en-US" sz="2000" smtClean="0">
                <a:solidFill>
                  <a:srgbClr val="FFFFCC"/>
                </a:solidFill>
              </a:rPr>
              <a:t>How to Enlist and Empower the Right People for the Task</a:t>
            </a:r>
            <a:endParaRPr lang="en-US" sz="3600" smtClean="0">
              <a:solidFill>
                <a:srgbClr val="FFFFCC"/>
              </a:solidFill>
            </a:endParaRPr>
          </a:p>
        </p:txBody>
      </p:sp>
      <p:sp>
        <p:nvSpPr>
          <p:cNvPr id="119811" name="Content Placeholder 8"/>
          <p:cNvSpPr>
            <a:spLocks noGrp="1"/>
          </p:cNvSpPr>
          <p:nvPr>
            <p:ph idx="1"/>
          </p:nvPr>
        </p:nvSpPr>
        <p:spPr>
          <a:xfrm>
            <a:off x="685800" y="2133600"/>
            <a:ext cx="7772400" cy="3962400"/>
          </a:xfrm>
        </p:spPr>
        <p:txBody>
          <a:bodyPr/>
          <a:lstStyle/>
          <a:p>
            <a:pPr algn="ctr">
              <a:buFontTx/>
              <a:buNone/>
            </a:pPr>
            <a:r>
              <a:rPr lang="en-US" sz="2000" b="1" smtClean="0">
                <a:solidFill>
                  <a:schemeClr val="bg1"/>
                </a:solidFill>
              </a:rPr>
              <a:t>How to Remove a Team Member</a:t>
            </a:r>
          </a:p>
          <a:p>
            <a:pPr algn="ctr">
              <a:buFontTx/>
              <a:buNone/>
            </a:pPr>
            <a:endParaRPr lang="en-US" sz="2000" b="1" smtClean="0">
              <a:solidFill>
                <a:schemeClr val="bg1"/>
              </a:solidFill>
            </a:endParaRPr>
          </a:p>
          <a:p>
            <a:pPr>
              <a:buFontTx/>
              <a:buAutoNum type="arabicPeriod"/>
            </a:pPr>
            <a:r>
              <a:rPr lang="en-US" sz="2000" b="1" smtClean="0">
                <a:solidFill>
                  <a:schemeClr val="bg1"/>
                </a:solidFill>
              </a:rPr>
              <a:t>Do it _____________.</a:t>
            </a:r>
          </a:p>
          <a:p>
            <a:r>
              <a:rPr lang="en-US" sz="2000" smtClean="0">
                <a:solidFill>
                  <a:schemeClr val="bg1"/>
                </a:solidFill>
              </a:rPr>
              <a:t>A personal encounter allows you to communicate your heart. It also communicates they are important. To simply write a letter or note is too cruel. The news should be delivered promptly and directly by the leader who is taking action, so rumors don't spread to the team member before the leader can get to them.</a:t>
            </a:r>
          </a:p>
        </p:txBody>
      </p:sp>
      <p:sp>
        <p:nvSpPr>
          <p:cNvPr id="4" name="TextBox 3"/>
          <p:cNvSpPr txBox="1">
            <a:spLocks noChangeArrowheads="1"/>
          </p:cNvSpPr>
          <p:nvPr/>
        </p:nvSpPr>
        <p:spPr bwMode="auto">
          <a:xfrm>
            <a:off x="1828800" y="2819400"/>
            <a:ext cx="1676400" cy="400050"/>
          </a:xfrm>
          <a:prstGeom prst="rect">
            <a:avLst/>
          </a:prstGeom>
          <a:noFill/>
          <a:ln w="9525">
            <a:noFill/>
            <a:miter lim="800000"/>
            <a:headEnd/>
            <a:tailEnd/>
          </a:ln>
        </p:spPr>
        <p:txBody>
          <a:bodyPr>
            <a:spAutoFit/>
          </a:bodyPr>
          <a:lstStyle/>
          <a:p>
            <a:r>
              <a:rPr lang="en-US" sz="2000">
                <a:solidFill>
                  <a:srgbClr val="FFFFCC"/>
                </a:solidFill>
              </a:rPr>
              <a:t>personally</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T201.07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16</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le 7"/>
          <p:cNvSpPr>
            <a:spLocks noGrp="1"/>
          </p:cNvSpPr>
          <p:nvPr>
            <p:ph type="title"/>
          </p:nvPr>
        </p:nvSpPr>
        <p:spPr/>
        <p:txBody>
          <a:bodyPr/>
          <a:lstStyle/>
          <a:p>
            <a:r>
              <a:rPr lang="en-US" sz="3200" smtClean="0">
                <a:solidFill>
                  <a:srgbClr val="FFFFCC"/>
                </a:solidFill>
              </a:rPr>
              <a:t>The Leader As A Coach</a:t>
            </a:r>
            <a:br>
              <a:rPr lang="en-US" sz="3200" smtClean="0">
                <a:solidFill>
                  <a:srgbClr val="FFFFCC"/>
                </a:solidFill>
              </a:rPr>
            </a:br>
            <a:r>
              <a:rPr lang="en-US" sz="3200" smtClean="0">
                <a:solidFill>
                  <a:srgbClr val="FFFFCC"/>
                </a:solidFill>
              </a:rPr>
              <a:t>Building an Effective Team</a:t>
            </a:r>
            <a:r>
              <a:rPr lang="en-US" smtClean="0">
                <a:solidFill>
                  <a:srgbClr val="FFFFCC"/>
                </a:solidFill>
              </a:rPr>
              <a:t/>
            </a:r>
            <a:br>
              <a:rPr lang="en-US" smtClean="0">
                <a:solidFill>
                  <a:srgbClr val="FFFFCC"/>
                </a:solidFill>
              </a:rPr>
            </a:br>
            <a:r>
              <a:rPr lang="en-US" sz="2000" smtClean="0">
                <a:solidFill>
                  <a:srgbClr val="FFFFCC"/>
                </a:solidFill>
              </a:rPr>
              <a:t>How to Enlist and Empower the Right People for the Task</a:t>
            </a:r>
            <a:endParaRPr lang="en-US" sz="3600" smtClean="0">
              <a:solidFill>
                <a:srgbClr val="FFFFCC"/>
              </a:solidFill>
            </a:endParaRPr>
          </a:p>
        </p:txBody>
      </p:sp>
      <p:sp>
        <p:nvSpPr>
          <p:cNvPr id="120835" name="Content Placeholder 8"/>
          <p:cNvSpPr>
            <a:spLocks noGrp="1"/>
          </p:cNvSpPr>
          <p:nvPr>
            <p:ph idx="1"/>
          </p:nvPr>
        </p:nvSpPr>
        <p:spPr>
          <a:xfrm>
            <a:off x="685800" y="2133600"/>
            <a:ext cx="7772400" cy="3962400"/>
          </a:xfrm>
        </p:spPr>
        <p:txBody>
          <a:bodyPr/>
          <a:lstStyle/>
          <a:p>
            <a:pPr marL="457200" indent="-457200">
              <a:buFontTx/>
              <a:buAutoNum type="arabicPeriod" startAt="2"/>
            </a:pPr>
            <a:r>
              <a:rPr lang="en-US" sz="2000" b="1" smtClean="0">
                <a:solidFill>
                  <a:schemeClr val="bg1"/>
                </a:solidFill>
              </a:rPr>
              <a:t>Do it _____________, without bitterness or malice.</a:t>
            </a:r>
          </a:p>
          <a:p>
            <a:pPr marL="457200" indent="-457200"/>
            <a:r>
              <a:rPr lang="en-US" sz="2000" smtClean="0">
                <a:solidFill>
                  <a:schemeClr val="bg1"/>
                </a:solidFill>
              </a:rPr>
              <a:t>When the dismissal is uttered, the team member may become angry or defensive. Be gentle. Remember, a "</a:t>
            </a:r>
            <a:r>
              <a:rPr lang="en-US" sz="2000" smtClean="0">
                <a:solidFill>
                  <a:srgbClr val="FFFF99"/>
                </a:solidFill>
              </a:rPr>
              <a:t>soft answer turns away wrath</a:t>
            </a:r>
            <a:r>
              <a:rPr lang="en-US" sz="2000" smtClean="0">
                <a:solidFill>
                  <a:schemeClr val="bg1"/>
                </a:solidFill>
              </a:rPr>
              <a:t>" (Proverbs 15:1). Don't communicate any bitterness or malice, but be honest. Gentleness doesn't require deception. Proverbs 27:6 says, "</a:t>
            </a:r>
            <a:r>
              <a:rPr lang="en-US" sz="2000" smtClean="0">
                <a:solidFill>
                  <a:srgbClr val="FFFF99"/>
                </a:solidFill>
              </a:rPr>
              <a:t>faithful are the wounds of a friend</a:t>
            </a:r>
            <a:r>
              <a:rPr lang="en-US" sz="2000" smtClean="0">
                <a:solidFill>
                  <a:schemeClr val="bg1"/>
                </a:solidFill>
              </a:rPr>
              <a:t>." Details on the decision may be discussed at a second meeting after the emotional grief has dissipated.</a:t>
            </a:r>
          </a:p>
          <a:p>
            <a:pPr marL="457200" indent="-457200">
              <a:buFontTx/>
              <a:buAutoNum type="arabicPeriod" startAt="3"/>
            </a:pPr>
            <a:r>
              <a:rPr lang="en-US" sz="2000" b="1" smtClean="0">
                <a:solidFill>
                  <a:schemeClr val="bg1"/>
                </a:solidFill>
              </a:rPr>
              <a:t>End their _____________ quickly.</a:t>
            </a:r>
          </a:p>
          <a:p>
            <a:pPr marL="457200" indent="-457200"/>
            <a:r>
              <a:rPr lang="en-US" sz="2000" smtClean="0">
                <a:solidFill>
                  <a:schemeClr val="bg1"/>
                </a:solidFill>
              </a:rPr>
              <a:t>The longer a team member remains in the wrong position, the lower the productivity, and often the more they depress others around them. If possible replace them quickly, even if it is temporary. Allow them and your organization to make progress toward the next step.</a:t>
            </a:r>
          </a:p>
        </p:txBody>
      </p:sp>
      <p:sp>
        <p:nvSpPr>
          <p:cNvPr id="4" name="TextBox 3"/>
          <p:cNvSpPr txBox="1">
            <a:spLocks noChangeArrowheads="1"/>
          </p:cNvSpPr>
          <p:nvPr/>
        </p:nvSpPr>
        <p:spPr bwMode="auto">
          <a:xfrm>
            <a:off x="1828800" y="2057400"/>
            <a:ext cx="1676400" cy="400050"/>
          </a:xfrm>
          <a:prstGeom prst="rect">
            <a:avLst/>
          </a:prstGeom>
          <a:noFill/>
          <a:ln w="9525">
            <a:noFill/>
            <a:miter lim="800000"/>
            <a:headEnd/>
            <a:tailEnd/>
          </a:ln>
        </p:spPr>
        <p:txBody>
          <a:bodyPr>
            <a:spAutoFit/>
          </a:bodyPr>
          <a:lstStyle/>
          <a:p>
            <a:r>
              <a:rPr lang="en-US" sz="2000">
                <a:solidFill>
                  <a:srgbClr val="FFFFCC"/>
                </a:solidFill>
              </a:rPr>
              <a:t>gently</a:t>
            </a:r>
          </a:p>
        </p:txBody>
      </p:sp>
      <p:sp>
        <p:nvSpPr>
          <p:cNvPr id="5" name="TextBox 4"/>
          <p:cNvSpPr txBox="1">
            <a:spLocks noChangeArrowheads="1"/>
          </p:cNvSpPr>
          <p:nvPr/>
        </p:nvSpPr>
        <p:spPr bwMode="auto">
          <a:xfrm>
            <a:off x="2514600" y="4648200"/>
            <a:ext cx="1905000" cy="400050"/>
          </a:xfrm>
          <a:prstGeom prst="rect">
            <a:avLst/>
          </a:prstGeom>
          <a:noFill/>
          <a:ln w="9525">
            <a:noFill/>
            <a:miter lim="800000"/>
            <a:headEnd/>
            <a:tailEnd/>
          </a:ln>
        </p:spPr>
        <p:txBody>
          <a:bodyPr>
            <a:spAutoFit/>
          </a:bodyPr>
          <a:lstStyle/>
          <a:p>
            <a:r>
              <a:rPr lang="en-US" sz="2000">
                <a:solidFill>
                  <a:srgbClr val="FFFFCC"/>
                </a:solidFill>
              </a:rPr>
              <a:t>responsibilities</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T201.07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17</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7"/>
          <p:cNvSpPr>
            <a:spLocks noGrp="1"/>
          </p:cNvSpPr>
          <p:nvPr>
            <p:ph type="title"/>
          </p:nvPr>
        </p:nvSpPr>
        <p:spPr/>
        <p:txBody>
          <a:bodyPr/>
          <a:lstStyle/>
          <a:p>
            <a:r>
              <a:rPr lang="en-US" sz="3200" smtClean="0">
                <a:solidFill>
                  <a:srgbClr val="FFFFCC"/>
                </a:solidFill>
              </a:rPr>
              <a:t>The Leader As A Coach</a:t>
            </a:r>
            <a:br>
              <a:rPr lang="en-US" sz="3200" smtClean="0">
                <a:solidFill>
                  <a:srgbClr val="FFFFCC"/>
                </a:solidFill>
              </a:rPr>
            </a:br>
            <a:r>
              <a:rPr lang="en-US" sz="3200" smtClean="0">
                <a:solidFill>
                  <a:srgbClr val="FFFFCC"/>
                </a:solidFill>
              </a:rPr>
              <a:t>Building an Effective Team</a:t>
            </a:r>
            <a:r>
              <a:rPr lang="en-US" smtClean="0">
                <a:solidFill>
                  <a:srgbClr val="FFFFCC"/>
                </a:solidFill>
              </a:rPr>
              <a:t/>
            </a:r>
            <a:br>
              <a:rPr lang="en-US" smtClean="0">
                <a:solidFill>
                  <a:srgbClr val="FFFFCC"/>
                </a:solidFill>
              </a:rPr>
            </a:br>
            <a:r>
              <a:rPr lang="en-US" sz="2000" smtClean="0">
                <a:solidFill>
                  <a:srgbClr val="FFFFCC"/>
                </a:solidFill>
              </a:rPr>
              <a:t>How to Enlist and Empower the Right People for the Task</a:t>
            </a:r>
            <a:endParaRPr lang="en-US" sz="3600" smtClean="0">
              <a:solidFill>
                <a:srgbClr val="FFFFCC"/>
              </a:solidFill>
            </a:endParaRPr>
          </a:p>
        </p:txBody>
      </p:sp>
      <p:sp>
        <p:nvSpPr>
          <p:cNvPr id="121859" name="Content Placeholder 8"/>
          <p:cNvSpPr>
            <a:spLocks noGrp="1"/>
          </p:cNvSpPr>
          <p:nvPr>
            <p:ph idx="1"/>
          </p:nvPr>
        </p:nvSpPr>
        <p:spPr>
          <a:xfrm>
            <a:off x="685800" y="2133600"/>
            <a:ext cx="7772400" cy="3962400"/>
          </a:xfrm>
        </p:spPr>
        <p:txBody>
          <a:bodyPr/>
          <a:lstStyle/>
          <a:p>
            <a:pPr marL="457200" indent="-457200">
              <a:buFontTx/>
              <a:buAutoNum type="arabicPeriod" startAt="4"/>
            </a:pPr>
            <a:r>
              <a:rPr lang="en-US" sz="2000" b="1" smtClean="0">
                <a:solidFill>
                  <a:schemeClr val="bg1"/>
                </a:solidFill>
              </a:rPr>
              <a:t>Be ______________.</a:t>
            </a:r>
          </a:p>
          <a:p>
            <a:pPr marL="457200" indent="-457200"/>
            <a:r>
              <a:rPr lang="en-US" sz="2000" smtClean="0">
                <a:solidFill>
                  <a:schemeClr val="bg1"/>
                </a:solidFill>
              </a:rPr>
              <a:t>Leaders must be of "one mind" as to when and why they remove a team member.  Lead your organization by principles that the team can align themselves with and clearly understand.</a:t>
            </a:r>
          </a:p>
          <a:p>
            <a:pPr marL="457200" indent="-457200">
              <a:buFontTx/>
              <a:buAutoNum type="arabicPeriod" startAt="5"/>
            </a:pPr>
            <a:r>
              <a:rPr lang="en-US" sz="2000" b="1" smtClean="0">
                <a:solidFill>
                  <a:schemeClr val="bg1"/>
                </a:solidFill>
              </a:rPr>
              <a:t>Be ______________.</a:t>
            </a:r>
          </a:p>
          <a:p>
            <a:pPr marL="457200" indent="-457200"/>
            <a:r>
              <a:rPr lang="en-US" sz="2000" smtClean="0">
                <a:solidFill>
                  <a:schemeClr val="bg1"/>
                </a:solidFill>
              </a:rPr>
              <a:t>All the facts do not need to be divulged to those whose interest is slander or gossip.  For instance, sharing the details of a moral failure may serve to worsen the situation instead of strengthen it. Choose your words cautiously and look out for the future ministry of the person you remove.</a:t>
            </a:r>
          </a:p>
        </p:txBody>
      </p:sp>
      <p:sp>
        <p:nvSpPr>
          <p:cNvPr id="4" name="TextBox 3"/>
          <p:cNvSpPr txBox="1">
            <a:spLocks noChangeArrowheads="1"/>
          </p:cNvSpPr>
          <p:nvPr/>
        </p:nvSpPr>
        <p:spPr bwMode="auto">
          <a:xfrm>
            <a:off x="1600200" y="2133600"/>
            <a:ext cx="1676400" cy="400050"/>
          </a:xfrm>
          <a:prstGeom prst="rect">
            <a:avLst/>
          </a:prstGeom>
          <a:noFill/>
          <a:ln w="9525">
            <a:noFill/>
            <a:miter lim="800000"/>
            <a:headEnd/>
            <a:tailEnd/>
          </a:ln>
        </p:spPr>
        <p:txBody>
          <a:bodyPr>
            <a:spAutoFit/>
          </a:bodyPr>
          <a:lstStyle/>
          <a:p>
            <a:r>
              <a:rPr lang="en-US" sz="2000">
                <a:solidFill>
                  <a:srgbClr val="FFFFCC"/>
                </a:solidFill>
              </a:rPr>
              <a:t>consistent</a:t>
            </a:r>
          </a:p>
        </p:txBody>
      </p:sp>
      <p:sp>
        <p:nvSpPr>
          <p:cNvPr id="5" name="TextBox 4"/>
          <p:cNvSpPr txBox="1">
            <a:spLocks noChangeArrowheads="1"/>
          </p:cNvSpPr>
          <p:nvPr/>
        </p:nvSpPr>
        <p:spPr bwMode="auto">
          <a:xfrm>
            <a:off x="1600200" y="3733800"/>
            <a:ext cx="1981200" cy="400050"/>
          </a:xfrm>
          <a:prstGeom prst="rect">
            <a:avLst/>
          </a:prstGeom>
          <a:noFill/>
          <a:ln w="9525">
            <a:noFill/>
            <a:miter lim="800000"/>
            <a:headEnd/>
            <a:tailEnd/>
          </a:ln>
        </p:spPr>
        <p:txBody>
          <a:bodyPr>
            <a:spAutoFit/>
          </a:bodyPr>
          <a:lstStyle/>
          <a:p>
            <a:r>
              <a:rPr lang="en-US" sz="2000">
                <a:solidFill>
                  <a:srgbClr val="FFFFCC"/>
                </a:solidFill>
              </a:rPr>
              <a:t>discriminating</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T201.07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18</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7"/>
          <p:cNvSpPr>
            <a:spLocks noGrp="1"/>
          </p:cNvSpPr>
          <p:nvPr>
            <p:ph type="title"/>
          </p:nvPr>
        </p:nvSpPr>
        <p:spPr/>
        <p:txBody>
          <a:bodyPr/>
          <a:lstStyle/>
          <a:p>
            <a:r>
              <a:rPr lang="en-US" sz="3200" smtClean="0">
                <a:solidFill>
                  <a:srgbClr val="FFFFCC"/>
                </a:solidFill>
              </a:rPr>
              <a:t>The Leader As A Coach</a:t>
            </a:r>
            <a:br>
              <a:rPr lang="en-US" sz="3200" smtClean="0">
                <a:solidFill>
                  <a:srgbClr val="FFFFCC"/>
                </a:solidFill>
              </a:rPr>
            </a:br>
            <a:r>
              <a:rPr lang="en-US" sz="3200" smtClean="0">
                <a:solidFill>
                  <a:srgbClr val="FFFFCC"/>
                </a:solidFill>
              </a:rPr>
              <a:t>Building an Effective Team</a:t>
            </a:r>
            <a:r>
              <a:rPr lang="en-US" smtClean="0">
                <a:solidFill>
                  <a:srgbClr val="FFFFCC"/>
                </a:solidFill>
              </a:rPr>
              <a:t/>
            </a:r>
            <a:br>
              <a:rPr lang="en-US" smtClean="0">
                <a:solidFill>
                  <a:srgbClr val="FFFFCC"/>
                </a:solidFill>
              </a:rPr>
            </a:br>
            <a:r>
              <a:rPr lang="en-US" sz="2000" smtClean="0">
                <a:solidFill>
                  <a:srgbClr val="FFFFCC"/>
                </a:solidFill>
              </a:rPr>
              <a:t>How to Enlist and Empower the Right People for the Task</a:t>
            </a:r>
            <a:endParaRPr lang="en-US" sz="3600" smtClean="0">
              <a:solidFill>
                <a:srgbClr val="FFFFCC"/>
              </a:solidFill>
            </a:endParaRPr>
          </a:p>
        </p:txBody>
      </p:sp>
      <p:sp>
        <p:nvSpPr>
          <p:cNvPr id="122883" name="Content Placeholder 8"/>
          <p:cNvSpPr>
            <a:spLocks noGrp="1"/>
          </p:cNvSpPr>
          <p:nvPr>
            <p:ph idx="1"/>
          </p:nvPr>
        </p:nvSpPr>
        <p:spPr>
          <a:xfrm>
            <a:off x="685800" y="2133600"/>
            <a:ext cx="7772400" cy="3962400"/>
          </a:xfrm>
        </p:spPr>
        <p:txBody>
          <a:bodyPr/>
          <a:lstStyle/>
          <a:p>
            <a:pPr marL="457200" indent="-457200">
              <a:buFontTx/>
              <a:buAutoNum type="arabicPeriod" startAt="6"/>
            </a:pPr>
            <a:r>
              <a:rPr lang="en-US" sz="2000" b="1" smtClean="0">
                <a:solidFill>
                  <a:schemeClr val="bg1"/>
                </a:solidFill>
              </a:rPr>
              <a:t>Help the person find their ______ step.</a:t>
            </a:r>
          </a:p>
          <a:p>
            <a:pPr marL="457200" indent="-457200"/>
            <a:r>
              <a:rPr lang="en-US" sz="2000" smtClean="0">
                <a:solidFill>
                  <a:schemeClr val="bg1"/>
                </a:solidFill>
              </a:rPr>
              <a:t>Although you may have no moral obligation to help the team member find their next position, be on the look out for an opportunity that fits them. It is always great when you can offer a solution to the challenge you've just created for them. Help them find a place that fits their gifts and heart.</a:t>
            </a:r>
          </a:p>
          <a:p>
            <a:pPr marL="457200" indent="-457200">
              <a:buFontTx/>
              <a:buAutoNum type="arabicPeriod" startAt="7"/>
            </a:pPr>
            <a:r>
              <a:rPr lang="en-US" sz="2000" b="1" smtClean="0">
                <a:solidFill>
                  <a:schemeClr val="bg1"/>
                </a:solidFill>
              </a:rPr>
              <a:t>Anticipate the ___________ .</a:t>
            </a:r>
          </a:p>
          <a:p>
            <a:pPr marL="457200" indent="-457200"/>
            <a:r>
              <a:rPr lang="en-US" sz="2000" smtClean="0">
                <a:solidFill>
                  <a:schemeClr val="bg1"/>
                </a:solidFill>
              </a:rPr>
              <a:t>When the team member leaves, anticipate where he will go and what he will say. For the team that remains, anticipate who will be hurt, how the change will affect them, and the best replacement for the lost team member. Let your team know you anticipate these difficulties when you make such decisions.</a:t>
            </a:r>
          </a:p>
        </p:txBody>
      </p:sp>
      <p:sp>
        <p:nvSpPr>
          <p:cNvPr id="4" name="TextBox 3"/>
          <p:cNvSpPr txBox="1">
            <a:spLocks noChangeArrowheads="1"/>
          </p:cNvSpPr>
          <p:nvPr/>
        </p:nvSpPr>
        <p:spPr bwMode="auto">
          <a:xfrm>
            <a:off x="4419600" y="2057400"/>
            <a:ext cx="762000" cy="400050"/>
          </a:xfrm>
          <a:prstGeom prst="rect">
            <a:avLst/>
          </a:prstGeom>
          <a:noFill/>
          <a:ln w="9525">
            <a:noFill/>
            <a:miter lim="800000"/>
            <a:headEnd/>
            <a:tailEnd/>
          </a:ln>
        </p:spPr>
        <p:txBody>
          <a:bodyPr>
            <a:spAutoFit/>
          </a:bodyPr>
          <a:lstStyle/>
          <a:p>
            <a:r>
              <a:rPr lang="en-US" sz="2000">
                <a:solidFill>
                  <a:srgbClr val="FFFFCC"/>
                </a:solidFill>
              </a:rPr>
              <a:t>next</a:t>
            </a:r>
          </a:p>
        </p:txBody>
      </p:sp>
      <p:sp>
        <p:nvSpPr>
          <p:cNvPr id="5" name="TextBox 4"/>
          <p:cNvSpPr txBox="1">
            <a:spLocks noChangeArrowheads="1"/>
          </p:cNvSpPr>
          <p:nvPr/>
        </p:nvSpPr>
        <p:spPr bwMode="auto">
          <a:xfrm>
            <a:off x="2971800" y="4038600"/>
            <a:ext cx="1600200" cy="400050"/>
          </a:xfrm>
          <a:prstGeom prst="rect">
            <a:avLst/>
          </a:prstGeom>
          <a:noFill/>
          <a:ln w="9525">
            <a:noFill/>
            <a:miter lim="800000"/>
            <a:headEnd/>
            <a:tailEnd/>
          </a:ln>
        </p:spPr>
        <p:txBody>
          <a:bodyPr>
            <a:spAutoFit/>
          </a:bodyPr>
          <a:lstStyle/>
          <a:p>
            <a:r>
              <a:rPr lang="en-US" sz="2000">
                <a:solidFill>
                  <a:srgbClr val="FFFFCC"/>
                </a:solidFill>
              </a:rPr>
              <a:t>problems</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T201.07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19</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Title 7"/>
          <p:cNvSpPr>
            <a:spLocks noGrp="1"/>
          </p:cNvSpPr>
          <p:nvPr>
            <p:ph type="title"/>
          </p:nvPr>
        </p:nvSpPr>
        <p:spPr/>
        <p:txBody>
          <a:bodyPr/>
          <a:lstStyle/>
          <a:p>
            <a:r>
              <a:rPr lang="en-US" sz="3200" dirty="0" smtClean="0">
                <a:solidFill>
                  <a:srgbClr val="FFFFCC"/>
                </a:solidFill>
              </a:rPr>
              <a:t>The Leader As A Coach</a:t>
            </a:r>
            <a:br>
              <a:rPr lang="en-US" sz="3200" dirty="0" smtClean="0">
                <a:solidFill>
                  <a:srgbClr val="FFFFCC"/>
                </a:solidFill>
              </a:rPr>
            </a:br>
            <a:r>
              <a:rPr lang="en-US" sz="3200" dirty="0" smtClean="0">
                <a:solidFill>
                  <a:srgbClr val="FFFFCC"/>
                </a:solidFill>
              </a:rPr>
              <a:t>Building an Effective Team</a:t>
            </a:r>
            <a:r>
              <a:rPr lang="en-US" dirty="0" smtClean="0">
                <a:solidFill>
                  <a:srgbClr val="FFFFCC"/>
                </a:solidFill>
              </a:rPr>
              <a:t/>
            </a:r>
            <a:br>
              <a:rPr lang="en-US" dirty="0" smtClean="0">
                <a:solidFill>
                  <a:srgbClr val="FFFFCC"/>
                </a:solidFill>
              </a:rPr>
            </a:br>
            <a:r>
              <a:rPr lang="en-US" sz="2000" dirty="0" smtClean="0">
                <a:solidFill>
                  <a:srgbClr val="FFFFCC"/>
                </a:solidFill>
              </a:rPr>
              <a:t>How to Enlist and Empower the Right People for the Task</a:t>
            </a:r>
            <a:endParaRPr lang="en-US" sz="3600" dirty="0" smtClean="0">
              <a:solidFill>
                <a:srgbClr val="FFFFCC"/>
              </a:solidFill>
            </a:endParaRPr>
          </a:p>
        </p:txBody>
      </p:sp>
      <p:sp>
        <p:nvSpPr>
          <p:cNvPr id="105476" name="Content Placeholder 8"/>
          <p:cNvSpPr>
            <a:spLocks noGrp="1"/>
          </p:cNvSpPr>
          <p:nvPr>
            <p:ph idx="1"/>
          </p:nvPr>
        </p:nvSpPr>
        <p:spPr>
          <a:xfrm>
            <a:off x="685800" y="2133600"/>
            <a:ext cx="7772400" cy="3962400"/>
          </a:xfrm>
        </p:spPr>
        <p:txBody>
          <a:bodyPr/>
          <a:lstStyle/>
          <a:p>
            <a:pPr algn="ctr">
              <a:buFontTx/>
              <a:buNone/>
            </a:pPr>
            <a:r>
              <a:rPr lang="en-US" sz="2800" i="1" smtClean="0">
                <a:solidFill>
                  <a:srgbClr val="FFFF99"/>
                </a:solidFill>
              </a:rPr>
              <a:t>And the Lord said, "Behold they are one people, and they all have the same language… And now nothing which they purpose to do shall be impossible for them." </a:t>
            </a:r>
          </a:p>
          <a:p>
            <a:pPr algn="ctr">
              <a:buFontTx/>
              <a:buNone/>
            </a:pPr>
            <a:r>
              <a:rPr lang="en-US" sz="1400" i="1" smtClean="0">
                <a:solidFill>
                  <a:srgbClr val="FFFF99"/>
                </a:solidFill>
              </a:rPr>
              <a:t>(Genesis 11:6)</a:t>
            </a:r>
            <a:endParaRPr lang="en-US" smtClean="0">
              <a:solidFill>
                <a:srgbClr val="FFFF99"/>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105400"/>
            <a:ext cx="2343911" cy="1362739"/>
          </a:xfrm>
          <a:prstGeom prst="rect">
            <a:avLst/>
          </a:prstGeom>
        </p:spPr>
      </p:pic>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T201.07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172200"/>
            <a:ext cx="1905000" cy="457200"/>
          </a:xfrm>
        </p:spPr>
        <p:txBody>
          <a:bodyPr/>
          <a:lstStyle/>
          <a:p>
            <a:pPr>
              <a:defRPr/>
            </a:pPr>
            <a:fld id="{F45EC6E8-98E1-4849-A5C4-247ED1CA1DED}" type="slidenum">
              <a:rPr lang="en-US" smtClean="0">
                <a:solidFill>
                  <a:srgbClr val="000000"/>
                </a:solidFill>
              </a:rPr>
              <a:pPr>
                <a:defRPr/>
              </a:pPr>
              <a:t>2</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le 7"/>
          <p:cNvSpPr>
            <a:spLocks noGrp="1"/>
          </p:cNvSpPr>
          <p:nvPr>
            <p:ph type="title"/>
          </p:nvPr>
        </p:nvSpPr>
        <p:spPr/>
        <p:txBody>
          <a:bodyPr/>
          <a:lstStyle/>
          <a:p>
            <a:r>
              <a:rPr lang="en-US" sz="3200" smtClean="0">
                <a:solidFill>
                  <a:srgbClr val="FFFFCC"/>
                </a:solidFill>
              </a:rPr>
              <a:t>The Leader As A Coach</a:t>
            </a:r>
            <a:br>
              <a:rPr lang="en-US" sz="3200" smtClean="0">
                <a:solidFill>
                  <a:srgbClr val="FFFFCC"/>
                </a:solidFill>
              </a:rPr>
            </a:br>
            <a:r>
              <a:rPr lang="en-US" sz="3200" smtClean="0">
                <a:solidFill>
                  <a:srgbClr val="FFFFCC"/>
                </a:solidFill>
              </a:rPr>
              <a:t>Building an Effective Team</a:t>
            </a:r>
            <a:r>
              <a:rPr lang="en-US" smtClean="0">
                <a:solidFill>
                  <a:srgbClr val="FFFFCC"/>
                </a:solidFill>
              </a:rPr>
              <a:t/>
            </a:r>
            <a:br>
              <a:rPr lang="en-US" smtClean="0">
                <a:solidFill>
                  <a:srgbClr val="FFFFCC"/>
                </a:solidFill>
              </a:rPr>
            </a:br>
            <a:r>
              <a:rPr lang="en-US" sz="2000" smtClean="0">
                <a:solidFill>
                  <a:srgbClr val="FFFFCC"/>
                </a:solidFill>
              </a:rPr>
              <a:t>How to Enlist and Empower the Right People for the Task</a:t>
            </a:r>
            <a:endParaRPr lang="en-US" sz="3600" smtClean="0">
              <a:solidFill>
                <a:srgbClr val="FFFFCC"/>
              </a:solidFill>
            </a:endParaRPr>
          </a:p>
        </p:txBody>
      </p:sp>
      <p:sp>
        <p:nvSpPr>
          <p:cNvPr id="123907" name="Content Placeholder 8"/>
          <p:cNvSpPr>
            <a:spLocks noGrp="1"/>
          </p:cNvSpPr>
          <p:nvPr>
            <p:ph idx="1"/>
          </p:nvPr>
        </p:nvSpPr>
        <p:spPr>
          <a:xfrm>
            <a:off x="685800" y="2133600"/>
            <a:ext cx="7772400" cy="3962400"/>
          </a:xfrm>
        </p:spPr>
        <p:txBody>
          <a:bodyPr/>
          <a:lstStyle/>
          <a:p>
            <a:pPr algn="ctr">
              <a:buFontTx/>
              <a:buNone/>
            </a:pPr>
            <a:r>
              <a:rPr lang="en-US" sz="2000" b="1" smtClean="0">
                <a:solidFill>
                  <a:schemeClr val="bg1"/>
                </a:solidFill>
              </a:rPr>
              <a:t>Building Your Team</a:t>
            </a:r>
          </a:p>
          <a:p>
            <a:pPr algn="ctr">
              <a:buFontTx/>
              <a:buNone/>
            </a:pPr>
            <a:endParaRPr lang="en-US" sz="2000" b="1" smtClean="0">
              <a:solidFill>
                <a:schemeClr val="bg1"/>
              </a:solidFill>
            </a:endParaRPr>
          </a:p>
          <a:p>
            <a:r>
              <a:rPr lang="en-US" sz="2000" smtClean="0">
                <a:solidFill>
                  <a:schemeClr val="bg1"/>
                </a:solidFill>
              </a:rPr>
              <a:t>Team building is an important part of a leader's job. Once you have the right team members, and they know the vision they are pursuing, you must move the members from a "group" to a "team."</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T201.07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20</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7"/>
          <p:cNvSpPr>
            <a:spLocks noGrp="1"/>
          </p:cNvSpPr>
          <p:nvPr>
            <p:ph type="title"/>
          </p:nvPr>
        </p:nvSpPr>
        <p:spPr/>
        <p:txBody>
          <a:bodyPr/>
          <a:lstStyle/>
          <a:p>
            <a:r>
              <a:rPr lang="en-US" sz="3200" smtClean="0">
                <a:solidFill>
                  <a:srgbClr val="FFFFCC"/>
                </a:solidFill>
              </a:rPr>
              <a:t>The Leader As A Coach</a:t>
            </a:r>
            <a:br>
              <a:rPr lang="en-US" sz="3200" smtClean="0">
                <a:solidFill>
                  <a:srgbClr val="FFFFCC"/>
                </a:solidFill>
              </a:rPr>
            </a:br>
            <a:r>
              <a:rPr lang="en-US" sz="3200" smtClean="0">
                <a:solidFill>
                  <a:srgbClr val="FFFFCC"/>
                </a:solidFill>
              </a:rPr>
              <a:t>Building an Effective Team</a:t>
            </a:r>
            <a:r>
              <a:rPr lang="en-US" smtClean="0">
                <a:solidFill>
                  <a:srgbClr val="FFFFCC"/>
                </a:solidFill>
              </a:rPr>
              <a:t/>
            </a:r>
            <a:br>
              <a:rPr lang="en-US" smtClean="0">
                <a:solidFill>
                  <a:srgbClr val="FFFFCC"/>
                </a:solidFill>
              </a:rPr>
            </a:br>
            <a:r>
              <a:rPr lang="en-US" sz="2000" smtClean="0">
                <a:solidFill>
                  <a:srgbClr val="FFFFCC"/>
                </a:solidFill>
              </a:rPr>
              <a:t>How to Enlist and Empower the Right People for the Task</a:t>
            </a:r>
            <a:endParaRPr lang="en-US" sz="3600" smtClean="0">
              <a:solidFill>
                <a:srgbClr val="FFFFCC"/>
              </a:solidFill>
            </a:endParaRPr>
          </a:p>
        </p:txBody>
      </p:sp>
      <p:sp>
        <p:nvSpPr>
          <p:cNvPr id="124931" name="Content Placeholder 8"/>
          <p:cNvSpPr>
            <a:spLocks noGrp="1"/>
          </p:cNvSpPr>
          <p:nvPr>
            <p:ph idx="1"/>
          </p:nvPr>
        </p:nvSpPr>
        <p:spPr>
          <a:xfrm>
            <a:off x="685800" y="2133600"/>
            <a:ext cx="7772400" cy="3962400"/>
          </a:xfrm>
        </p:spPr>
        <p:txBody>
          <a:bodyPr/>
          <a:lstStyle/>
          <a:p>
            <a:pPr>
              <a:defRPr/>
            </a:pPr>
            <a:r>
              <a:rPr lang="en-US" sz="1400" dirty="0" smtClean="0">
                <a:solidFill>
                  <a:schemeClr val="bg1"/>
                </a:solidFill>
              </a:rPr>
              <a:t>Evaluate how well you experience each of the following characteristics of team building.  Give yourself a score between 1 and 5 (1 means poor and 5 means excellent).</a:t>
            </a:r>
          </a:p>
          <a:p>
            <a:pPr>
              <a:defRPr/>
            </a:pPr>
            <a:endParaRPr lang="en-US" sz="800" dirty="0" smtClean="0">
              <a:solidFill>
                <a:schemeClr val="bg1"/>
              </a:solidFill>
            </a:endParaRPr>
          </a:p>
          <a:p>
            <a:pPr algn="ctr">
              <a:buFontTx/>
              <a:buNone/>
              <a:defRPr/>
            </a:pPr>
            <a:r>
              <a:rPr lang="en-US" sz="2000" b="1" dirty="0" smtClean="0">
                <a:solidFill>
                  <a:schemeClr val="bg1"/>
                </a:solidFill>
              </a:rPr>
              <a:t>Characteristics of Good Team Building: Score</a:t>
            </a:r>
          </a:p>
          <a:p>
            <a:pPr algn="ctr">
              <a:buFontTx/>
              <a:buNone/>
              <a:defRPr/>
            </a:pPr>
            <a:endParaRPr lang="en-US" sz="800" b="1" dirty="0" smtClean="0">
              <a:solidFill>
                <a:schemeClr val="bg1"/>
              </a:solidFill>
            </a:endParaRPr>
          </a:p>
          <a:p>
            <a:pPr marL="457200" indent="-457200">
              <a:buFontTx/>
              <a:buNone/>
              <a:defRPr/>
            </a:pPr>
            <a:r>
              <a:rPr lang="en-US" sz="1600" dirty="0" smtClean="0">
                <a:solidFill>
                  <a:schemeClr val="bg1"/>
                </a:solidFill>
              </a:rPr>
              <a:t>____ Team members have a high level of interdependence among themselves. </a:t>
            </a:r>
          </a:p>
          <a:p>
            <a:pPr marL="457200" indent="-457200">
              <a:buFontTx/>
              <a:buNone/>
              <a:defRPr/>
            </a:pPr>
            <a:endParaRPr lang="en-US" sz="800" dirty="0" smtClean="0">
              <a:solidFill>
                <a:schemeClr val="bg1"/>
              </a:solidFill>
            </a:endParaRPr>
          </a:p>
          <a:p>
            <a:pPr marL="457200" indent="-457200">
              <a:buFontTx/>
              <a:buNone/>
              <a:defRPr/>
            </a:pPr>
            <a:r>
              <a:rPr lang="en-US" sz="1600" dirty="0" smtClean="0">
                <a:solidFill>
                  <a:schemeClr val="bg1"/>
                </a:solidFill>
              </a:rPr>
              <a:t>____ The team leader has good people skills and is committed to a team approach.</a:t>
            </a:r>
          </a:p>
          <a:p>
            <a:pPr marL="457200" indent="-457200">
              <a:buFontTx/>
              <a:buNone/>
              <a:defRPr/>
            </a:pPr>
            <a:endParaRPr lang="en-US" sz="800" dirty="0" smtClean="0">
              <a:solidFill>
                <a:schemeClr val="bg1"/>
              </a:solidFill>
            </a:endParaRPr>
          </a:p>
          <a:p>
            <a:pPr marL="457200" indent="-457200">
              <a:buFontTx/>
              <a:buNone/>
              <a:defRPr/>
            </a:pPr>
            <a:r>
              <a:rPr lang="en-US" sz="1600" dirty="0" smtClean="0">
                <a:solidFill>
                  <a:schemeClr val="bg1"/>
                </a:solidFill>
              </a:rPr>
              <a:t>____ Each team member is willing to contribute.</a:t>
            </a:r>
          </a:p>
          <a:p>
            <a:pPr marL="457200" indent="-457200">
              <a:buFontTx/>
              <a:buNone/>
              <a:defRPr/>
            </a:pPr>
            <a:endParaRPr lang="en-US" sz="800" dirty="0" smtClean="0">
              <a:solidFill>
                <a:schemeClr val="bg1"/>
              </a:solidFill>
            </a:endParaRPr>
          </a:p>
          <a:p>
            <a:pPr marL="457200" indent="-457200">
              <a:buFontTx/>
              <a:buNone/>
              <a:defRPr/>
            </a:pPr>
            <a:r>
              <a:rPr lang="en-US" sz="1600" dirty="0" smtClean="0">
                <a:solidFill>
                  <a:schemeClr val="bg1"/>
                </a:solidFill>
              </a:rPr>
              <a:t>____ The team develops a relaxed climate for communication.</a:t>
            </a:r>
          </a:p>
          <a:p>
            <a:pPr marL="457200" indent="-457200">
              <a:buFontTx/>
              <a:buNone/>
              <a:defRPr/>
            </a:pPr>
            <a:endParaRPr lang="en-US" sz="800" dirty="0" smtClean="0">
              <a:solidFill>
                <a:schemeClr val="bg1"/>
              </a:solidFill>
            </a:endParaRPr>
          </a:p>
          <a:p>
            <a:pPr marL="457200" indent="-457200">
              <a:buFontTx/>
              <a:buNone/>
              <a:defRPr/>
            </a:pPr>
            <a:r>
              <a:rPr lang="en-US" sz="1600" dirty="0" smtClean="0">
                <a:solidFill>
                  <a:schemeClr val="bg1"/>
                </a:solidFill>
              </a:rPr>
              <a:t>____ Team members develop mutual trust.</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T201.07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21</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7"/>
          <p:cNvSpPr>
            <a:spLocks noGrp="1"/>
          </p:cNvSpPr>
          <p:nvPr>
            <p:ph type="title"/>
          </p:nvPr>
        </p:nvSpPr>
        <p:spPr/>
        <p:txBody>
          <a:bodyPr/>
          <a:lstStyle/>
          <a:p>
            <a:r>
              <a:rPr lang="en-US" sz="3200" smtClean="0">
                <a:solidFill>
                  <a:srgbClr val="FFFFCC"/>
                </a:solidFill>
              </a:rPr>
              <a:t>The Leader As A Coach</a:t>
            </a:r>
            <a:br>
              <a:rPr lang="en-US" sz="3200" smtClean="0">
                <a:solidFill>
                  <a:srgbClr val="FFFFCC"/>
                </a:solidFill>
              </a:rPr>
            </a:br>
            <a:r>
              <a:rPr lang="en-US" sz="3200" smtClean="0">
                <a:solidFill>
                  <a:srgbClr val="FFFFCC"/>
                </a:solidFill>
              </a:rPr>
              <a:t>Building an Effective Team</a:t>
            </a:r>
            <a:r>
              <a:rPr lang="en-US" smtClean="0">
                <a:solidFill>
                  <a:srgbClr val="FFFFCC"/>
                </a:solidFill>
              </a:rPr>
              <a:t/>
            </a:r>
            <a:br>
              <a:rPr lang="en-US" smtClean="0">
                <a:solidFill>
                  <a:srgbClr val="FFFFCC"/>
                </a:solidFill>
              </a:rPr>
            </a:br>
            <a:r>
              <a:rPr lang="en-US" sz="2000" smtClean="0">
                <a:solidFill>
                  <a:srgbClr val="FFFFCC"/>
                </a:solidFill>
              </a:rPr>
              <a:t>How to Enlist and Empower the Right People for the Task</a:t>
            </a:r>
            <a:endParaRPr lang="en-US" sz="3600" smtClean="0">
              <a:solidFill>
                <a:srgbClr val="FFFFCC"/>
              </a:solidFill>
            </a:endParaRPr>
          </a:p>
        </p:txBody>
      </p:sp>
      <p:sp>
        <p:nvSpPr>
          <p:cNvPr id="125955" name="Content Placeholder 8"/>
          <p:cNvSpPr>
            <a:spLocks noGrp="1"/>
          </p:cNvSpPr>
          <p:nvPr>
            <p:ph idx="1"/>
          </p:nvPr>
        </p:nvSpPr>
        <p:spPr>
          <a:xfrm>
            <a:off x="685800" y="2133600"/>
            <a:ext cx="7772400" cy="3962400"/>
          </a:xfrm>
        </p:spPr>
        <p:txBody>
          <a:bodyPr/>
          <a:lstStyle/>
          <a:p>
            <a:r>
              <a:rPr lang="en-US" sz="1400" smtClean="0">
                <a:solidFill>
                  <a:schemeClr val="bg1"/>
                </a:solidFill>
              </a:rPr>
              <a:t>Evaluate how well you experience each of the following characteristics of team building.  Give yourself a score between 1 and 5 (1 means poor and 5 means excellent).</a:t>
            </a:r>
          </a:p>
          <a:p>
            <a:endParaRPr lang="en-US" sz="800" smtClean="0">
              <a:solidFill>
                <a:schemeClr val="bg1"/>
              </a:solidFill>
            </a:endParaRPr>
          </a:p>
          <a:p>
            <a:pPr algn="ctr">
              <a:buFontTx/>
              <a:buNone/>
            </a:pPr>
            <a:r>
              <a:rPr lang="en-US" sz="2000" b="1" smtClean="0">
                <a:solidFill>
                  <a:schemeClr val="bg1"/>
                </a:solidFill>
              </a:rPr>
              <a:t>Characteristics of Good Team Building: Score</a:t>
            </a:r>
          </a:p>
          <a:p>
            <a:pPr algn="ctr">
              <a:buFontTx/>
              <a:buNone/>
            </a:pPr>
            <a:endParaRPr lang="en-US" sz="800" b="1" smtClean="0">
              <a:solidFill>
                <a:schemeClr val="bg1"/>
              </a:solidFill>
            </a:endParaRPr>
          </a:p>
          <a:p>
            <a:pPr>
              <a:buFontTx/>
              <a:buNone/>
            </a:pPr>
            <a:r>
              <a:rPr lang="en-US" sz="1600" smtClean="0">
                <a:solidFill>
                  <a:schemeClr val="bg1"/>
                </a:solidFill>
              </a:rPr>
              <a:t>____ They are prepared to take risks. </a:t>
            </a:r>
          </a:p>
          <a:p>
            <a:pPr>
              <a:buFontTx/>
              <a:buNone/>
            </a:pPr>
            <a:endParaRPr lang="en-US" sz="800" smtClean="0">
              <a:solidFill>
                <a:schemeClr val="bg1"/>
              </a:solidFill>
            </a:endParaRPr>
          </a:p>
          <a:p>
            <a:pPr>
              <a:buFontTx/>
              <a:buNone/>
            </a:pPr>
            <a:r>
              <a:rPr lang="en-US" sz="1600" smtClean="0">
                <a:solidFill>
                  <a:schemeClr val="bg1"/>
                </a:solidFill>
              </a:rPr>
              <a:t>____ The team is clear about goals and establishes specific targets. </a:t>
            </a:r>
          </a:p>
          <a:p>
            <a:pPr>
              <a:buFontTx/>
              <a:buNone/>
            </a:pPr>
            <a:endParaRPr lang="en-US" sz="800" smtClean="0">
              <a:solidFill>
                <a:schemeClr val="bg1"/>
              </a:solidFill>
            </a:endParaRPr>
          </a:p>
          <a:p>
            <a:pPr>
              <a:buFontTx/>
              <a:buNone/>
            </a:pPr>
            <a:r>
              <a:rPr lang="en-US" sz="1600" smtClean="0">
                <a:solidFill>
                  <a:schemeClr val="bg1"/>
                </a:solidFill>
              </a:rPr>
              <a:t>____ Team members' roles are defined. </a:t>
            </a:r>
          </a:p>
          <a:p>
            <a:pPr>
              <a:buFontTx/>
              <a:buNone/>
            </a:pPr>
            <a:endParaRPr lang="en-US" sz="800" smtClean="0">
              <a:solidFill>
                <a:schemeClr val="bg1"/>
              </a:solidFill>
            </a:endParaRPr>
          </a:p>
          <a:p>
            <a:pPr>
              <a:buFontTx/>
              <a:buNone/>
            </a:pPr>
            <a:r>
              <a:rPr lang="en-US" sz="1600" smtClean="0">
                <a:solidFill>
                  <a:schemeClr val="bg1"/>
                </a:solidFill>
              </a:rPr>
              <a:t>____ They know how to evaluate mistakes without making personal attacks.</a:t>
            </a:r>
          </a:p>
          <a:p>
            <a:pPr>
              <a:buFontTx/>
              <a:buNone/>
            </a:pPr>
            <a:endParaRPr lang="en-US" sz="800" smtClean="0">
              <a:solidFill>
                <a:schemeClr val="bg1"/>
              </a:solidFill>
            </a:endParaRPr>
          </a:p>
          <a:p>
            <a:pPr>
              <a:buFontTx/>
              <a:buNone/>
            </a:pPr>
            <a:r>
              <a:rPr lang="en-US" sz="1600" smtClean="0">
                <a:solidFill>
                  <a:schemeClr val="bg1"/>
                </a:solidFill>
              </a:rPr>
              <a:t>____ The team has the capacity to create new ideas. </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T201.07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22</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itle 7"/>
          <p:cNvSpPr>
            <a:spLocks noGrp="1"/>
          </p:cNvSpPr>
          <p:nvPr>
            <p:ph type="title"/>
          </p:nvPr>
        </p:nvSpPr>
        <p:spPr/>
        <p:txBody>
          <a:bodyPr/>
          <a:lstStyle/>
          <a:p>
            <a:r>
              <a:rPr lang="en-US" sz="3200" smtClean="0">
                <a:solidFill>
                  <a:srgbClr val="FFFFCC"/>
                </a:solidFill>
              </a:rPr>
              <a:t>The Leader As A Coach</a:t>
            </a:r>
            <a:br>
              <a:rPr lang="en-US" sz="3200" smtClean="0">
                <a:solidFill>
                  <a:srgbClr val="FFFFCC"/>
                </a:solidFill>
              </a:rPr>
            </a:br>
            <a:r>
              <a:rPr lang="en-US" sz="3200" smtClean="0">
                <a:solidFill>
                  <a:srgbClr val="FFFFCC"/>
                </a:solidFill>
              </a:rPr>
              <a:t>Building an Effective Team</a:t>
            </a:r>
            <a:r>
              <a:rPr lang="en-US" smtClean="0">
                <a:solidFill>
                  <a:srgbClr val="FFFFCC"/>
                </a:solidFill>
              </a:rPr>
              <a:t/>
            </a:r>
            <a:br>
              <a:rPr lang="en-US" smtClean="0">
                <a:solidFill>
                  <a:srgbClr val="FFFFCC"/>
                </a:solidFill>
              </a:rPr>
            </a:br>
            <a:r>
              <a:rPr lang="en-US" sz="2000" smtClean="0">
                <a:solidFill>
                  <a:srgbClr val="FFFFCC"/>
                </a:solidFill>
              </a:rPr>
              <a:t>How to Enlist and Empower the Right People for the Task</a:t>
            </a:r>
            <a:endParaRPr lang="en-US" sz="3600" smtClean="0">
              <a:solidFill>
                <a:srgbClr val="FFFFCC"/>
              </a:solidFill>
            </a:endParaRPr>
          </a:p>
        </p:txBody>
      </p:sp>
      <p:sp>
        <p:nvSpPr>
          <p:cNvPr id="126979" name="Content Placeholder 8"/>
          <p:cNvSpPr>
            <a:spLocks noGrp="1"/>
          </p:cNvSpPr>
          <p:nvPr>
            <p:ph idx="1"/>
          </p:nvPr>
        </p:nvSpPr>
        <p:spPr>
          <a:xfrm>
            <a:off x="685800" y="2133600"/>
            <a:ext cx="7772400" cy="3962400"/>
          </a:xfrm>
        </p:spPr>
        <p:txBody>
          <a:bodyPr/>
          <a:lstStyle/>
          <a:p>
            <a:r>
              <a:rPr lang="en-US" sz="2000" b="1" i="1" smtClean="0">
                <a:solidFill>
                  <a:schemeClr val="bg1"/>
                </a:solidFill>
              </a:rPr>
              <a:t>ASSESSMENT: Which of the four sections of this lesson must you work on first?</a:t>
            </a:r>
          </a:p>
          <a:p>
            <a:endParaRPr lang="en-US" sz="2000" b="1" i="1" smtClean="0">
              <a:solidFill>
                <a:schemeClr val="bg1"/>
              </a:solidFill>
            </a:endParaRPr>
          </a:p>
          <a:p>
            <a:r>
              <a:rPr lang="en-US" sz="2000" b="1" i="1" smtClean="0">
                <a:solidFill>
                  <a:schemeClr val="bg1"/>
                </a:solidFill>
              </a:rPr>
              <a:t>APPLICATION: What is one step you can take to enlist and empower your team?</a:t>
            </a:r>
            <a:endParaRPr lang="en-US" sz="200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T201.07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23</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Title 7"/>
          <p:cNvSpPr>
            <a:spLocks noGrp="1"/>
          </p:cNvSpPr>
          <p:nvPr>
            <p:ph type="title"/>
          </p:nvPr>
        </p:nvSpPr>
        <p:spPr/>
        <p:txBody>
          <a:bodyPr/>
          <a:lstStyle/>
          <a:p>
            <a:r>
              <a:rPr lang="en-US" sz="3200" smtClean="0">
                <a:solidFill>
                  <a:srgbClr val="FFFFCC"/>
                </a:solidFill>
              </a:rPr>
              <a:t>The Leader As A Coach</a:t>
            </a:r>
            <a:br>
              <a:rPr lang="en-US" sz="3200" smtClean="0">
                <a:solidFill>
                  <a:srgbClr val="FFFFCC"/>
                </a:solidFill>
              </a:rPr>
            </a:br>
            <a:r>
              <a:rPr lang="en-US" sz="3200" smtClean="0">
                <a:solidFill>
                  <a:srgbClr val="FFFFCC"/>
                </a:solidFill>
              </a:rPr>
              <a:t>Building an Effective Team</a:t>
            </a:r>
            <a:r>
              <a:rPr lang="en-US" smtClean="0">
                <a:solidFill>
                  <a:srgbClr val="FFFFCC"/>
                </a:solidFill>
              </a:rPr>
              <a:t/>
            </a:r>
            <a:br>
              <a:rPr lang="en-US" smtClean="0">
                <a:solidFill>
                  <a:srgbClr val="FFFFCC"/>
                </a:solidFill>
              </a:rPr>
            </a:br>
            <a:r>
              <a:rPr lang="en-US" sz="2000" smtClean="0">
                <a:solidFill>
                  <a:srgbClr val="FFFFCC"/>
                </a:solidFill>
              </a:rPr>
              <a:t>How to Enlist and Empower the Right People for the Task</a:t>
            </a:r>
            <a:endParaRPr lang="en-US" sz="3600" smtClean="0">
              <a:solidFill>
                <a:srgbClr val="FFFFCC"/>
              </a:solidFill>
            </a:endParaRPr>
          </a:p>
        </p:txBody>
      </p:sp>
      <p:sp>
        <p:nvSpPr>
          <p:cNvPr id="128004" name="Content Placeholder 8"/>
          <p:cNvSpPr>
            <a:spLocks noGrp="1"/>
          </p:cNvSpPr>
          <p:nvPr>
            <p:ph idx="1"/>
          </p:nvPr>
        </p:nvSpPr>
        <p:spPr>
          <a:xfrm>
            <a:off x="685800" y="2133600"/>
            <a:ext cx="7772400" cy="3962400"/>
          </a:xfrm>
        </p:spPr>
        <p:txBody>
          <a:bodyPr/>
          <a:lstStyle/>
          <a:p>
            <a:pPr algn="ctr">
              <a:buFontTx/>
              <a:buNone/>
            </a:pPr>
            <a:r>
              <a:rPr lang="en-US" sz="2800" i="1" smtClean="0">
                <a:solidFill>
                  <a:srgbClr val="FFFF99"/>
                </a:solidFill>
              </a:rPr>
              <a:t>And the Lord said, "Behold they are one people, and they all have the same language… And now nothing which they purpose to do shall be impossible for them." </a:t>
            </a:r>
          </a:p>
          <a:p>
            <a:pPr algn="ctr">
              <a:buFontTx/>
              <a:buNone/>
            </a:pPr>
            <a:r>
              <a:rPr lang="en-US" sz="1400" i="1" smtClean="0">
                <a:solidFill>
                  <a:srgbClr val="FFFF99"/>
                </a:solidFill>
              </a:rPr>
              <a:t>(Genesis 11:6)</a:t>
            </a:r>
          </a:p>
          <a:p>
            <a:pPr algn="ctr">
              <a:buFontTx/>
              <a:buNone/>
            </a:pPr>
            <a:endParaRPr lang="en-US" sz="1400" i="1" smtClean="0">
              <a:solidFill>
                <a:srgbClr val="FFFF99"/>
              </a:solidFill>
            </a:endParaRPr>
          </a:p>
          <a:p>
            <a:pPr algn="ctr">
              <a:buFontTx/>
              <a:buNone/>
            </a:pPr>
            <a:r>
              <a:rPr lang="en-US" sz="1400" i="1" smtClean="0">
                <a:solidFill>
                  <a:srgbClr val="FFFF99"/>
                </a:solidFill>
              </a:rPr>
              <a:t>Next Session:  The Ultimate Purpose of Leadership</a:t>
            </a:r>
            <a:endParaRPr lang="en-US" smtClean="0">
              <a:solidFill>
                <a:srgbClr val="FFFF99"/>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257800"/>
            <a:ext cx="2343911" cy="1362739"/>
          </a:xfrm>
          <a:prstGeom prst="rect">
            <a:avLst/>
          </a:prstGeom>
        </p:spPr>
      </p:pic>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T201.07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24</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0400" y="2286000"/>
            <a:ext cx="7772400" cy="4114800"/>
          </a:xfrm>
        </p:spPr>
        <p:txBody>
          <a:bodyPr/>
          <a:lstStyle/>
          <a:p>
            <a:pPr marL="0" lvl="0" indent="0" algn="ctr" eaLnBrk="1" hangingPunct="1">
              <a:spcBef>
                <a:spcPct val="0"/>
              </a:spcBef>
              <a:buNone/>
              <a:defRPr/>
            </a:pP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For more information about this course and other training resources:</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Contact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Global Teen Challenge at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GTC@Globaltc.org</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Or visit our training website at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iTeenChallenge.org </a:t>
            </a:r>
          </a:p>
          <a:p>
            <a:endParaRPr lang="en-US" dirty="0"/>
          </a:p>
        </p:txBody>
      </p:sp>
      <p:sp>
        <p:nvSpPr>
          <p:cNvPr id="5" name="Slide Number Placeholder 4"/>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25</a:t>
            </a:fld>
            <a:endParaRPr lang="en-US" dirty="0">
              <a:solidFill>
                <a:srgbClr val="0000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7951" y="381000"/>
            <a:ext cx="3657298" cy="2035896"/>
          </a:xfrm>
          <a:prstGeom prst="rect">
            <a:avLst/>
          </a:prstGeom>
        </p:spPr>
      </p:pic>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T201.07           iteenchallenge.org               01 - 2012</a:t>
            </a:r>
            <a:endParaRPr lang="en-US" dirty="0">
              <a:solidFill>
                <a:schemeClr val="bg1"/>
              </a:solidFill>
            </a:endParaRPr>
          </a:p>
        </p:txBody>
      </p:sp>
    </p:spTree>
    <p:extLst>
      <p:ext uri="{BB962C8B-B14F-4D97-AF65-F5344CB8AC3E}">
        <p14:creationId xmlns:p14="http://schemas.microsoft.com/office/powerpoint/2010/main" val="1717819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7"/>
          <p:cNvSpPr>
            <a:spLocks noGrp="1"/>
          </p:cNvSpPr>
          <p:nvPr>
            <p:ph type="title"/>
          </p:nvPr>
        </p:nvSpPr>
        <p:spPr/>
        <p:txBody>
          <a:bodyPr/>
          <a:lstStyle/>
          <a:p>
            <a:r>
              <a:rPr lang="en-US" sz="3200" smtClean="0">
                <a:solidFill>
                  <a:srgbClr val="FFFFCC"/>
                </a:solidFill>
              </a:rPr>
              <a:t>The Leader As A Coach</a:t>
            </a:r>
            <a:br>
              <a:rPr lang="en-US" sz="3200" smtClean="0">
                <a:solidFill>
                  <a:srgbClr val="FFFFCC"/>
                </a:solidFill>
              </a:rPr>
            </a:br>
            <a:r>
              <a:rPr lang="en-US" sz="3200" smtClean="0">
                <a:solidFill>
                  <a:srgbClr val="FFFFCC"/>
                </a:solidFill>
              </a:rPr>
              <a:t>Building an Effective Team</a:t>
            </a:r>
            <a:r>
              <a:rPr lang="en-US" smtClean="0">
                <a:solidFill>
                  <a:srgbClr val="FFFFCC"/>
                </a:solidFill>
              </a:rPr>
              <a:t/>
            </a:r>
            <a:br>
              <a:rPr lang="en-US" smtClean="0">
                <a:solidFill>
                  <a:srgbClr val="FFFFCC"/>
                </a:solidFill>
              </a:rPr>
            </a:br>
            <a:r>
              <a:rPr lang="en-US" sz="2000" smtClean="0">
                <a:solidFill>
                  <a:srgbClr val="FFFFCC"/>
                </a:solidFill>
              </a:rPr>
              <a:t>How to Enlist and Empower the Right People for the Task</a:t>
            </a:r>
            <a:endParaRPr lang="en-US" sz="3600" smtClean="0">
              <a:solidFill>
                <a:srgbClr val="FFFFCC"/>
              </a:solidFill>
            </a:endParaRPr>
          </a:p>
        </p:txBody>
      </p:sp>
      <p:sp>
        <p:nvSpPr>
          <p:cNvPr id="106499" name="Content Placeholder 8"/>
          <p:cNvSpPr>
            <a:spLocks noGrp="1"/>
          </p:cNvSpPr>
          <p:nvPr>
            <p:ph idx="1"/>
          </p:nvPr>
        </p:nvSpPr>
        <p:spPr>
          <a:xfrm>
            <a:off x="685800" y="2133600"/>
            <a:ext cx="7772400" cy="3962400"/>
          </a:xfrm>
        </p:spPr>
        <p:txBody>
          <a:bodyPr/>
          <a:lstStyle/>
          <a:p>
            <a:r>
              <a:rPr lang="en-US" sz="2000" smtClean="0">
                <a:solidFill>
                  <a:schemeClr val="bg1"/>
                </a:solidFill>
              </a:rPr>
              <a:t>As a leader, you will face the challenge of finding the right people for your team, communicating your vision, and developing them into a cohesive team; a team that not only possesses great individual talents, but also they work well together. Wow. It might make you tired just thinking about it.</a:t>
            </a:r>
          </a:p>
          <a:p>
            <a:r>
              <a:rPr lang="en-US" sz="2000" smtClean="0">
                <a:solidFill>
                  <a:schemeClr val="bg1"/>
                </a:solidFill>
              </a:rPr>
              <a:t>Let's begin by looking at some principles of teamwork from Dr. Maxwell's book, The 17 Indisputable Laws of Teamwork.</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T201.07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3</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7"/>
          <p:cNvSpPr>
            <a:spLocks noGrp="1"/>
          </p:cNvSpPr>
          <p:nvPr>
            <p:ph type="title"/>
          </p:nvPr>
        </p:nvSpPr>
        <p:spPr/>
        <p:txBody>
          <a:bodyPr/>
          <a:lstStyle/>
          <a:p>
            <a:r>
              <a:rPr lang="en-US" sz="3200" smtClean="0">
                <a:solidFill>
                  <a:srgbClr val="FFFFCC"/>
                </a:solidFill>
              </a:rPr>
              <a:t>The Leader As A Coach</a:t>
            </a:r>
            <a:br>
              <a:rPr lang="en-US" sz="3200" smtClean="0">
                <a:solidFill>
                  <a:srgbClr val="FFFFCC"/>
                </a:solidFill>
              </a:rPr>
            </a:br>
            <a:r>
              <a:rPr lang="en-US" sz="3200" smtClean="0">
                <a:solidFill>
                  <a:srgbClr val="FFFFCC"/>
                </a:solidFill>
              </a:rPr>
              <a:t>Building an Effective Team</a:t>
            </a:r>
            <a:r>
              <a:rPr lang="en-US" smtClean="0">
                <a:solidFill>
                  <a:srgbClr val="FFFFCC"/>
                </a:solidFill>
              </a:rPr>
              <a:t/>
            </a:r>
            <a:br>
              <a:rPr lang="en-US" smtClean="0">
                <a:solidFill>
                  <a:srgbClr val="FFFFCC"/>
                </a:solidFill>
              </a:rPr>
            </a:br>
            <a:r>
              <a:rPr lang="en-US" sz="2000" smtClean="0">
                <a:solidFill>
                  <a:srgbClr val="FFFFCC"/>
                </a:solidFill>
              </a:rPr>
              <a:t>How to Enlist and Empower the Right People for the Task</a:t>
            </a:r>
            <a:endParaRPr lang="en-US" sz="3600" smtClean="0">
              <a:solidFill>
                <a:srgbClr val="FFFFCC"/>
              </a:solidFill>
            </a:endParaRPr>
          </a:p>
        </p:txBody>
      </p:sp>
      <p:sp>
        <p:nvSpPr>
          <p:cNvPr id="107523" name="Content Placeholder 8"/>
          <p:cNvSpPr>
            <a:spLocks noGrp="1"/>
          </p:cNvSpPr>
          <p:nvPr>
            <p:ph idx="1"/>
          </p:nvPr>
        </p:nvSpPr>
        <p:spPr>
          <a:xfrm>
            <a:off x="304800" y="2133600"/>
            <a:ext cx="8534400" cy="3962400"/>
          </a:xfrm>
        </p:spPr>
        <p:txBody>
          <a:bodyPr/>
          <a:lstStyle/>
          <a:p>
            <a:pPr>
              <a:buFontTx/>
              <a:buNone/>
            </a:pPr>
            <a:r>
              <a:rPr lang="en-US" sz="2000" smtClean="0">
                <a:solidFill>
                  <a:schemeClr val="bg1"/>
                </a:solidFill>
              </a:rPr>
              <a:t>We believe these principles are both universal and timeless:</a:t>
            </a:r>
          </a:p>
          <a:p>
            <a:pPr>
              <a:buFontTx/>
              <a:buAutoNum type="arabicPeriod"/>
            </a:pPr>
            <a:r>
              <a:rPr lang="en-US" sz="2000" smtClean="0">
                <a:solidFill>
                  <a:schemeClr val="bg1"/>
                </a:solidFill>
              </a:rPr>
              <a:t>The Law of __________: One is too small a number to achieve God's purposes.</a:t>
            </a:r>
          </a:p>
          <a:p>
            <a:pPr>
              <a:buFontTx/>
              <a:buAutoNum type="arabicPeriod"/>
            </a:pPr>
            <a:r>
              <a:rPr lang="en-US" sz="2000" smtClean="0">
                <a:solidFill>
                  <a:schemeClr val="bg1"/>
                </a:solidFill>
              </a:rPr>
              <a:t>The Law of the _________: The goal is more important than the role.</a:t>
            </a:r>
          </a:p>
          <a:p>
            <a:pPr>
              <a:buFontTx/>
              <a:buAutoNum type="arabicPeriod"/>
            </a:pPr>
            <a:r>
              <a:rPr lang="en-US" sz="2000" smtClean="0">
                <a:solidFill>
                  <a:schemeClr val="bg1"/>
                </a:solidFill>
              </a:rPr>
              <a:t>The Law of the _____: All team members have a place where they add the most value.</a:t>
            </a:r>
          </a:p>
          <a:p>
            <a:pPr>
              <a:buFontTx/>
              <a:buAutoNum type="arabicPeriod"/>
            </a:pPr>
            <a:r>
              <a:rPr lang="en-US" sz="2000" smtClean="0">
                <a:solidFill>
                  <a:schemeClr val="bg1"/>
                </a:solidFill>
              </a:rPr>
              <a:t>The Law of the ________: Vision gives team members direction and confidence.</a:t>
            </a:r>
          </a:p>
          <a:p>
            <a:pPr>
              <a:buFontTx/>
              <a:buAutoNum type="arabicPeriod"/>
            </a:pPr>
            <a:r>
              <a:rPr lang="en-US" sz="2000" smtClean="0">
                <a:solidFill>
                  <a:schemeClr val="bg1"/>
                </a:solidFill>
              </a:rPr>
              <a:t>The Law of the ________: Rotten attitudes can ruin a good team.</a:t>
            </a:r>
          </a:p>
          <a:p>
            <a:pPr>
              <a:buFontTx/>
              <a:buAutoNum type="arabicPeriod"/>
            </a:pPr>
            <a:r>
              <a:rPr lang="en-US" sz="2000" smtClean="0">
                <a:solidFill>
                  <a:schemeClr val="bg1"/>
                </a:solidFill>
              </a:rPr>
              <a:t>The Law of _____________: Interaction fuels action.</a:t>
            </a:r>
          </a:p>
          <a:p>
            <a:pPr>
              <a:buFontTx/>
              <a:buAutoNum type="arabicPeriod"/>
            </a:pPr>
            <a:r>
              <a:rPr lang="en-US" sz="2000" smtClean="0">
                <a:solidFill>
                  <a:schemeClr val="bg1"/>
                </a:solidFill>
              </a:rPr>
              <a:t>The Law of the _____: The strength of the team is impacted by its weakest link.</a:t>
            </a:r>
          </a:p>
        </p:txBody>
      </p:sp>
      <p:sp>
        <p:nvSpPr>
          <p:cNvPr id="4" name="TextBox 3"/>
          <p:cNvSpPr txBox="1">
            <a:spLocks noChangeArrowheads="1"/>
          </p:cNvSpPr>
          <p:nvPr/>
        </p:nvSpPr>
        <p:spPr bwMode="auto">
          <a:xfrm>
            <a:off x="1981200" y="2438400"/>
            <a:ext cx="1752600" cy="400050"/>
          </a:xfrm>
          <a:prstGeom prst="rect">
            <a:avLst/>
          </a:prstGeom>
          <a:noFill/>
          <a:ln w="9525">
            <a:noFill/>
            <a:miter lim="800000"/>
            <a:headEnd/>
            <a:tailEnd/>
          </a:ln>
        </p:spPr>
        <p:txBody>
          <a:bodyPr>
            <a:spAutoFit/>
          </a:bodyPr>
          <a:lstStyle/>
          <a:p>
            <a:r>
              <a:rPr lang="en-US" sz="2000">
                <a:solidFill>
                  <a:srgbClr val="FFFFCC"/>
                </a:solidFill>
              </a:rPr>
              <a:t>significance</a:t>
            </a:r>
          </a:p>
        </p:txBody>
      </p:sp>
      <p:sp>
        <p:nvSpPr>
          <p:cNvPr id="6" name="TextBox 5"/>
          <p:cNvSpPr txBox="1">
            <a:spLocks noChangeArrowheads="1"/>
          </p:cNvSpPr>
          <p:nvPr/>
        </p:nvSpPr>
        <p:spPr bwMode="auto">
          <a:xfrm>
            <a:off x="2438400" y="3124200"/>
            <a:ext cx="1676400" cy="400050"/>
          </a:xfrm>
          <a:prstGeom prst="rect">
            <a:avLst/>
          </a:prstGeom>
          <a:noFill/>
          <a:ln w="9525">
            <a:noFill/>
            <a:miter lim="800000"/>
            <a:headEnd/>
            <a:tailEnd/>
          </a:ln>
        </p:spPr>
        <p:txBody>
          <a:bodyPr>
            <a:spAutoFit/>
          </a:bodyPr>
          <a:lstStyle/>
          <a:p>
            <a:r>
              <a:rPr lang="en-US" sz="2000">
                <a:solidFill>
                  <a:srgbClr val="FFFFCC"/>
                </a:solidFill>
              </a:rPr>
              <a:t>big picture</a:t>
            </a:r>
          </a:p>
        </p:txBody>
      </p:sp>
      <p:sp>
        <p:nvSpPr>
          <p:cNvPr id="7" name="TextBox 6"/>
          <p:cNvSpPr txBox="1">
            <a:spLocks noChangeArrowheads="1"/>
          </p:cNvSpPr>
          <p:nvPr/>
        </p:nvSpPr>
        <p:spPr bwMode="auto">
          <a:xfrm>
            <a:off x="2438400" y="3505200"/>
            <a:ext cx="1676400" cy="400050"/>
          </a:xfrm>
          <a:prstGeom prst="rect">
            <a:avLst/>
          </a:prstGeom>
          <a:noFill/>
          <a:ln w="9525">
            <a:noFill/>
            <a:miter lim="800000"/>
            <a:headEnd/>
            <a:tailEnd/>
          </a:ln>
        </p:spPr>
        <p:txBody>
          <a:bodyPr>
            <a:spAutoFit/>
          </a:bodyPr>
          <a:lstStyle/>
          <a:p>
            <a:r>
              <a:rPr lang="en-US" sz="2000">
                <a:solidFill>
                  <a:srgbClr val="FFFFCC"/>
                </a:solidFill>
              </a:rPr>
              <a:t>niche</a:t>
            </a:r>
          </a:p>
        </p:txBody>
      </p:sp>
      <p:sp>
        <p:nvSpPr>
          <p:cNvPr id="8" name="TextBox 7"/>
          <p:cNvSpPr txBox="1">
            <a:spLocks noChangeArrowheads="1"/>
          </p:cNvSpPr>
          <p:nvPr/>
        </p:nvSpPr>
        <p:spPr bwMode="auto">
          <a:xfrm>
            <a:off x="2362200" y="4191000"/>
            <a:ext cx="1752600" cy="400050"/>
          </a:xfrm>
          <a:prstGeom prst="rect">
            <a:avLst/>
          </a:prstGeom>
          <a:noFill/>
          <a:ln w="9525">
            <a:noFill/>
            <a:miter lim="800000"/>
            <a:headEnd/>
            <a:tailEnd/>
          </a:ln>
        </p:spPr>
        <p:txBody>
          <a:bodyPr>
            <a:spAutoFit/>
          </a:bodyPr>
          <a:lstStyle/>
          <a:p>
            <a:r>
              <a:rPr lang="en-US" sz="2000">
                <a:solidFill>
                  <a:srgbClr val="FFFFCC"/>
                </a:solidFill>
              </a:rPr>
              <a:t>compass</a:t>
            </a:r>
          </a:p>
        </p:txBody>
      </p:sp>
      <p:sp>
        <p:nvSpPr>
          <p:cNvPr id="9" name="TextBox 8"/>
          <p:cNvSpPr txBox="1">
            <a:spLocks noChangeArrowheads="1"/>
          </p:cNvSpPr>
          <p:nvPr/>
        </p:nvSpPr>
        <p:spPr bwMode="auto">
          <a:xfrm>
            <a:off x="2362200" y="4876800"/>
            <a:ext cx="1752600" cy="400050"/>
          </a:xfrm>
          <a:prstGeom prst="rect">
            <a:avLst/>
          </a:prstGeom>
          <a:noFill/>
          <a:ln w="9525">
            <a:noFill/>
            <a:miter lim="800000"/>
            <a:headEnd/>
            <a:tailEnd/>
          </a:ln>
        </p:spPr>
        <p:txBody>
          <a:bodyPr>
            <a:spAutoFit/>
          </a:bodyPr>
          <a:lstStyle/>
          <a:p>
            <a:r>
              <a:rPr lang="en-US" sz="2000">
                <a:solidFill>
                  <a:srgbClr val="FFFFCC"/>
                </a:solidFill>
              </a:rPr>
              <a:t>bad apple</a:t>
            </a:r>
          </a:p>
        </p:txBody>
      </p:sp>
      <p:sp>
        <p:nvSpPr>
          <p:cNvPr id="10" name="TextBox 9"/>
          <p:cNvSpPr txBox="1">
            <a:spLocks noChangeArrowheads="1"/>
          </p:cNvSpPr>
          <p:nvPr/>
        </p:nvSpPr>
        <p:spPr bwMode="auto">
          <a:xfrm>
            <a:off x="2057400" y="5181600"/>
            <a:ext cx="2362200" cy="400050"/>
          </a:xfrm>
          <a:prstGeom prst="rect">
            <a:avLst/>
          </a:prstGeom>
          <a:noFill/>
          <a:ln w="9525">
            <a:noFill/>
            <a:miter lim="800000"/>
            <a:headEnd/>
            <a:tailEnd/>
          </a:ln>
        </p:spPr>
        <p:txBody>
          <a:bodyPr>
            <a:spAutoFit/>
          </a:bodyPr>
          <a:lstStyle/>
          <a:p>
            <a:r>
              <a:rPr lang="en-US" sz="2000">
                <a:solidFill>
                  <a:srgbClr val="FFFFCC"/>
                </a:solidFill>
              </a:rPr>
              <a:t>communication</a:t>
            </a:r>
          </a:p>
        </p:txBody>
      </p:sp>
      <p:sp>
        <p:nvSpPr>
          <p:cNvPr id="11" name="TextBox 10"/>
          <p:cNvSpPr txBox="1">
            <a:spLocks noChangeArrowheads="1"/>
          </p:cNvSpPr>
          <p:nvPr/>
        </p:nvSpPr>
        <p:spPr bwMode="auto">
          <a:xfrm>
            <a:off x="2362200" y="5562600"/>
            <a:ext cx="1752600" cy="400050"/>
          </a:xfrm>
          <a:prstGeom prst="rect">
            <a:avLst/>
          </a:prstGeom>
          <a:noFill/>
          <a:ln w="9525">
            <a:noFill/>
            <a:miter lim="800000"/>
            <a:headEnd/>
            <a:tailEnd/>
          </a:ln>
        </p:spPr>
        <p:txBody>
          <a:bodyPr>
            <a:spAutoFit/>
          </a:bodyPr>
          <a:lstStyle/>
          <a:p>
            <a:r>
              <a:rPr lang="en-US" sz="2000">
                <a:solidFill>
                  <a:srgbClr val="FFFFCC"/>
                </a:solidFill>
              </a:rPr>
              <a:t>chain</a:t>
            </a:r>
          </a:p>
        </p:txBody>
      </p:sp>
      <p:sp>
        <p:nvSpPr>
          <p:cNvPr id="12"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T201.07           iteenchallenge.org               01 - 2012</a:t>
            </a:r>
            <a:endParaRPr lang="en-US" dirty="0">
              <a:solidFill>
                <a:schemeClr val="bg1"/>
              </a:solidFill>
            </a:endParaRPr>
          </a:p>
        </p:txBody>
      </p:sp>
      <p:sp>
        <p:nvSpPr>
          <p:cNvPr id="13"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4</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 calcmode="lin" valueType="num">
                                      <p:cBhvr additive="base">
                                        <p:cTn id="2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anim calcmode="lin" valueType="num">
                                      <p:cBhvr additive="base">
                                        <p:cTn id="31"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xEl>
                                              <p:pRg st="0" end="0"/>
                                            </p:txEl>
                                          </p:spTgt>
                                        </p:tgtEl>
                                        <p:attrNameLst>
                                          <p:attrName>style.visibility</p:attrName>
                                        </p:attrNameLst>
                                      </p:cBhvr>
                                      <p:to>
                                        <p:strVal val="visible"/>
                                      </p:to>
                                    </p:set>
                                    <p:anim calcmode="lin" valueType="num">
                                      <p:cBhvr additive="base">
                                        <p:cTn id="3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xEl>
                                              <p:pRg st="0" end="0"/>
                                            </p:txEl>
                                          </p:spTgt>
                                        </p:tgtEl>
                                        <p:attrNameLst>
                                          <p:attrName>style.visibility</p:attrName>
                                        </p:attrNameLst>
                                      </p:cBhvr>
                                      <p:to>
                                        <p:strVal val="visible"/>
                                      </p:to>
                                    </p:set>
                                    <p:anim calcmode="lin" valueType="num">
                                      <p:cBhvr additive="base">
                                        <p:cTn id="43"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6" grpId="0" build="allAtOnce"/>
      <p:bldP spid="7" grpId="0" build="allAtOnce"/>
      <p:bldP spid="8" grpId="0" build="allAtOnce"/>
      <p:bldP spid="9" grpId="0" build="allAtOnce"/>
      <p:bldP spid="10" grpId="0" build="allAtOnce"/>
      <p:bldP spid="11"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le 7"/>
          <p:cNvSpPr>
            <a:spLocks noGrp="1"/>
          </p:cNvSpPr>
          <p:nvPr>
            <p:ph type="title"/>
          </p:nvPr>
        </p:nvSpPr>
        <p:spPr/>
        <p:txBody>
          <a:bodyPr/>
          <a:lstStyle/>
          <a:p>
            <a:r>
              <a:rPr lang="en-US" sz="3200" smtClean="0">
                <a:solidFill>
                  <a:srgbClr val="FFFFCC"/>
                </a:solidFill>
              </a:rPr>
              <a:t>The Leader As A Coach</a:t>
            </a:r>
            <a:br>
              <a:rPr lang="en-US" sz="3200" smtClean="0">
                <a:solidFill>
                  <a:srgbClr val="FFFFCC"/>
                </a:solidFill>
              </a:rPr>
            </a:br>
            <a:r>
              <a:rPr lang="en-US" sz="3200" smtClean="0">
                <a:solidFill>
                  <a:srgbClr val="FFFFCC"/>
                </a:solidFill>
              </a:rPr>
              <a:t>Building an Effective Team</a:t>
            </a:r>
            <a:r>
              <a:rPr lang="en-US" smtClean="0">
                <a:solidFill>
                  <a:srgbClr val="FFFFCC"/>
                </a:solidFill>
              </a:rPr>
              <a:t/>
            </a:r>
            <a:br>
              <a:rPr lang="en-US" smtClean="0">
                <a:solidFill>
                  <a:srgbClr val="FFFFCC"/>
                </a:solidFill>
              </a:rPr>
            </a:br>
            <a:r>
              <a:rPr lang="en-US" sz="2000" smtClean="0">
                <a:solidFill>
                  <a:srgbClr val="FFFFCC"/>
                </a:solidFill>
              </a:rPr>
              <a:t>How to Enlist and Empower the Right People for the Task</a:t>
            </a:r>
            <a:endParaRPr lang="en-US" sz="3600" smtClean="0">
              <a:solidFill>
                <a:srgbClr val="FFFFCC"/>
              </a:solidFill>
            </a:endParaRPr>
          </a:p>
        </p:txBody>
      </p:sp>
      <p:sp>
        <p:nvSpPr>
          <p:cNvPr id="108547" name="Content Placeholder 8"/>
          <p:cNvSpPr>
            <a:spLocks noGrp="1"/>
          </p:cNvSpPr>
          <p:nvPr>
            <p:ph idx="1"/>
          </p:nvPr>
        </p:nvSpPr>
        <p:spPr>
          <a:xfrm>
            <a:off x="685800" y="2133600"/>
            <a:ext cx="7772400" cy="3962400"/>
          </a:xfrm>
        </p:spPr>
        <p:txBody>
          <a:bodyPr/>
          <a:lstStyle/>
          <a:p>
            <a:r>
              <a:rPr lang="en-US" sz="2000" smtClean="0">
                <a:solidFill>
                  <a:schemeClr val="bg1"/>
                </a:solidFill>
              </a:rPr>
              <a:t>Teams are what God uses to accomplish His purposes. He usually calls an individual to a vision, then that individual realizes the vision is bigger than he is. </a:t>
            </a:r>
          </a:p>
          <a:p>
            <a:r>
              <a:rPr lang="en-US" sz="2000" smtClean="0">
                <a:solidFill>
                  <a:schemeClr val="bg1"/>
                </a:solidFill>
              </a:rPr>
              <a:t>Eventually, this individual recognizes he must become a leader because other people are needed to reach the goal. </a:t>
            </a:r>
          </a:p>
          <a:p>
            <a:r>
              <a:rPr lang="en-US" sz="2000" smtClean="0">
                <a:solidFill>
                  <a:schemeClr val="bg1"/>
                </a:solidFill>
              </a:rPr>
              <a:t>The vision is God-sized, not human-sized! Finally, the leader recognizes he must develop this group of people into a team that works well together. There is a difference between a group and a team.</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T201.07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5</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7"/>
          <p:cNvSpPr>
            <a:spLocks noGrp="1"/>
          </p:cNvSpPr>
          <p:nvPr>
            <p:ph type="title"/>
          </p:nvPr>
        </p:nvSpPr>
        <p:spPr/>
        <p:txBody>
          <a:bodyPr/>
          <a:lstStyle/>
          <a:p>
            <a:r>
              <a:rPr lang="en-US" sz="3200" smtClean="0">
                <a:solidFill>
                  <a:srgbClr val="FFFFCC"/>
                </a:solidFill>
              </a:rPr>
              <a:t>The Leader As A Coach</a:t>
            </a:r>
            <a:br>
              <a:rPr lang="en-US" sz="3200" smtClean="0">
                <a:solidFill>
                  <a:srgbClr val="FFFFCC"/>
                </a:solidFill>
              </a:rPr>
            </a:br>
            <a:r>
              <a:rPr lang="en-US" sz="3200" smtClean="0">
                <a:solidFill>
                  <a:srgbClr val="FFFFCC"/>
                </a:solidFill>
              </a:rPr>
              <a:t>Building an Effective Team</a:t>
            </a:r>
            <a:r>
              <a:rPr lang="en-US" smtClean="0">
                <a:solidFill>
                  <a:srgbClr val="FFFFCC"/>
                </a:solidFill>
              </a:rPr>
              <a:t/>
            </a:r>
            <a:br>
              <a:rPr lang="en-US" smtClean="0">
                <a:solidFill>
                  <a:srgbClr val="FFFFCC"/>
                </a:solidFill>
              </a:rPr>
            </a:br>
            <a:r>
              <a:rPr lang="en-US" sz="2000" smtClean="0">
                <a:solidFill>
                  <a:srgbClr val="FFFFCC"/>
                </a:solidFill>
              </a:rPr>
              <a:t>How to Enlist and Empower the Right People for the Task</a:t>
            </a:r>
            <a:endParaRPr lang="en-US" sz="3600" smtClean="0">
              <a:solidFill>
                <a:srgbClr val="FFFFCC"/>
              </a:solidFill>
            </a:endParaRPr>
          </a:p>
        </p:txBody>
      </p:sp>
      <p:sp>
        <p:nvSpPr>
          <p:cNvPr id="109571" name="Content Placeholder 8"/>
          <p:cNvSpPr>
            <a:spLocks noGrp="1"/>
          </p:cNvSpPr>
          <p:nvPr>
            <p:ph idx="1"/>
          </p:nvPr>
        </p:nvSpPr>
        <p:spPr>
          <a:xfrm>
            <a:off x="685800" y="2133600"/>
            <a:ext cx="8153400" cy="3962400"/>
          </a:xfrm>
        </p:spPr>
        <p:txBody>
          <a:bodyPr/>
          <a:lstStyle/>
          <a:p>
            <a:pPr algn="ctr">
              <a:buFontTx/>
              <a:buNone/>
            </a:pPr>
            <a:r>
              <a:rPr lang="en-US" sz="2000" b="1" smtClean="0">
                <a:solidFill>
                  <a:schemeClr val="bg1"/>
                </a:solidFill>
              </a:rPr>
              <a:t>Genesis 11:6</a:t>
            </a:r>
          </a:p>
          <a:p>
            <a:pPr algn="ctr">
              <a:buFontTx/>
              <a:buNone/>
            </a:pPr>
            <a:endParaRPr lang="en-US" sz="500" b="1" smtClean="0">
              <a:solidFill>
                <a:schemeClr val="bg1"/>
              </a:solidFill>
            </a:endParaRPr>
          </a:p>
          <a:p>
            <a:r>
              <a:rPr lang="en-US" sz="1800" smtClean="0">
                <a:solidFill>
                  <a:schemeClr val="bg1"/>
                </a:solidFill>
              </a:rPr>
              <a:t>In Genesis 11:6, God speaks of the team of people who were building the Tower of Babel. These people were acting independently from God, accomplishing their own goals, not the Lord's. However, it is a great illustration of the power of teamwork. Even God thought so! What do we learn from them about teamwork?</a:t>
            </a:r>
          </a:p>
          <a:p>
            <a:pPr marL="857250" lvl="1" indent="-457200">
              <a:buFontTx/>
              <a:buAutoNum type="arabicPeriod"/>
            </a:pPr>
            <a:r>
              <a:rPr lang="en-US" sz="1600" smtClean="0">
                <a:solidFill>
                  <a:schemeClr val="bg1"/>
                </a:solidFill>
              </a:rPr>
              <a:t>They shared a _____________.</a:t>
            </a:r>
            <a:r>
              <a:rPr lang="en-US" sz="1600" i="1" smtClean="0">
                <a:solidFill>
                  <a:schemeClr val="bg1"/>
                </a:solidFill>
              </a:rPr>
              <a:t>"</a:t>
            </a:r>
            <a:r>
              <a:rPr lang="en-US" sz="1600" i="1" smtClean="0">
                <a:solidFill>
                  <a:srgbClr val="FFFF99"/>
                </a:solidFill>
              </a:rPr>
              <a:t>Behold, they are one people…" </a:t>
            </a:r>
          </a:p>
          <a:p>
            <a:pPr marL="1257300" lvl="2" indent="-457200">
              <a:buFontTx/>
              <a:buNone/>
            </a:pPr>
            <a:r>
              <a:rPr lang="en-US" sz="1200" i="1" smtClean="0">
                <a:solidFill>
                  <a:schemeClr val="bg1"/>
                </a:solidFill>
              </a:rPr>
              <a:t>A common identity means we experience shared values.</a:t>
            </a:r>
          </a:p>
          <a:p>
            <a:pPr marL="857250" lvl="1" indent="-457200">
              <a:buFontTx/>
              <a:buAutoNum type="arabicPeriod"/>
            </a:pPr>
            <a:r>
              <a:rPr lang="en-US" sz="1600" smtClean="0">
                <a:solidFill>
                  <a:schemeClr val="bg1"/>
                </a:solidFill>
              </a:rPr>
              <a:t>They shared a _______________. </a:t>
            </a:r>
            <a:r>
              <a:rPr lang="en-US" sz="1600" i="1" smtClean="0">
                <a:solidFill>
                  <a:srgbClr val="FFFF99"/>
                </a:solidFill>
              </a:rPr>
              <a:t>"…they all have the same language."</a:t>
            </a:r>
            <a:r>
              <a:rPr lang="en-US" sz="1600" i="1" smtClean="0">
                <a:solidFill>
                  <a:schemeClr val="bg1"/>
                </a:solidFill>
              </a:rPr>
              <a:t> </a:t>
            </a:r>
          </a:p>
          <a:p>
            <a:pPr marL="1257300" lvl="2" indent="-457200">
              <a:buFontTx/>
              <a:buNone/>
            </a:pPr>
            <a:r>
              <a:rPr lang="en-US" sz="1200" i="1" smtClean="0">
                <a:solidFill>
                  <a:schemeClr val="bg1"/>
                </a:solidFill>
              </a:rPr>
              <a:t>A common language means we communicate well.</a:t>
            </a:r>
          </a:p>
          <a:p>
            <a:pPr marL="857250" lvl="1" indent="-457200">
              <a:buFontTx/>
              <a:buAutoNum type="arabicPeriod"/>
            </a:pPr>
            <a:r>
              <a:rPr lang="en-US" sz="1600" smtClean="0">
                <a:solidFill>
                  <a:schemeClr val="bg1"/>
                </a:solidFill>
              </a:rPr>
              <a:t>They shared a _____________. </a:t>
            </a:r>
            <a:r>
              <a:rPr lang="en-US" sz="1600" i="1" smtClean="0">
                <a:solidFill>
                  <a:srgbClr val="FFFF99"/>
                </a:solidFill>
              </a:rPr>
              <a:t>"…nothing shall be impossible for them." </a:t>
            </a:r>
          </a:p>
          <a:p>
            <a:pPr marL="1257300" lvl="2" indent="-457200">
              <a:buFontTx/>
              <a:buNone/>
            </a:pPr>
            <a:r>
              <a:rPr lang="en-US" sz="1200" i="1" smtClean="0">
                <a:solidFill>
                  <a:schemeClr val="bg1"/>
                </a:solidFill>
              </a:rPr>
              <a:t>A common goal means we share vision/purpose.</a:t>
            </a:r>
            <a:endParaRPr lang="en-US" i="1" smtClean="0">
              <a:solidFill>
                <a:schemeClr val="bg1"/>
              </a:solidFill>
            </a:endParaRPr>
          </a:p>
          <a:p>
            <a:endParaRPr lang="en-US" sz="2000" b="1" smtClean="0">
              <a:solidFill>
                <a:schemeClr val="bg1"/>
              </a:solidFill>
            </a:endParaRPr>
          </a:p>
          <a:p>
            <a:r>
              <a:rPr lang="en-US" sz="2000" b="1" smtClean="0">
                <a:solidFill>
                  <a:schemeClr val="bg1"/>
                </a:solidFill>
              </a:rPr>
              <a:t>Discussion: Does your team share these three characteristics?</a:t>
            </a:r>
            <a:endParaRPr lang="en-US" sz="2000" smtClean="0">
              <a:solidFill>
                <a:schemeClr val="bg1"/>
              </a:solidFill>
            </a:endParaRPr>
          </a:p>
        </p:txBody>
      </p:sp>
      <p:sp>
        <p:nvSpPr>
          <p:cNvPr id="4" name="TextBox 3"/>
          <p:cNvSpPr txBox="1">
            <a:spLocks noChangeArrowheads="1"/>
          </p:cNvSpPr>
          <p:nvPr/>
        </p:nvSpPr>
        <p:spPr bwMode="auto">
          <a:xfrm>
            <a:off x="2895600" y="3962400"/>
            <a:ext cx="1676400" cy="338138"/>
          </a:xfrm>
          <a:prstGeom prst="rect">
            <a:avLst/>
          </a:prstGeom>
          <a:noFill/>
          <a:ln w="9525">
            <a:noFill/>
            <a:miter lim="800000"/>
            <a:headEnd/>
            <a:tailEnd/>
          </a:ln>
        </p:spPr>
        <p:txBody>
          <a:bodyPr>
            <a:spAutoFit/>
          </a:bodyPr>
          <a:lstStyle/>
          <a:p>
            <a:r>
              <a:rPr lang="en-US" sz="1600">
                <a:solidFill>
                  <a:srgbClr val="FFFFCC"/>
                </a:solidFill>
              </a:rPr>
              <a:t>common identity</a:t>
            </a:r>
          </a:p>
        </p:txBody>
      </p:sp>
      <p:sp>
        <p:nvSpPr>
          <p:cNvPr id="5" name="TextBox 4"/>
          <p:cNvSpPr txBox="1">
            <a:spLocks noChangeArrowheads="1"/>
          </p:cNvSpPr>
          <p:nvPr/>
        </p:nvSpPr>
        <p:spPr bwMode="auto">
          <a:xfrm>
            <a:off x="2895600" y="4495800"/>
            <a:ext cx="2057400" cy="338138"/>
          </a:xfrm>
          <a:prstGeom prst="rect">
            <a:avLst/>
          </a:prstGeom>
          <a:noFill/>
          <a:ln w="9525">
            <a:noFill/>
            <a:miter lim="800000"/>
            <a:headEnd/>
            <a:tailEnd/>
          </a:ln>
        </p:spPr>
        <p:txBody>
          <a:bodyPr>
            <a:spAutoFit/>
          </a:bodyPr>
          <a:lstStyle/>
          <a:p>
            <a:r>
              <a:rPr lang="en-US" sz="1600">
                <a:solidFill>
                  <a:srgbClr val="FFFFCC"/>
                </a:solidFill>
              </a:rPr>
              <a:t>common language</a:t>
            </a:r>
          </a:p>
        </p:txBody>
      </p:sp>
      <p:sp>
        <p:nvSpPr>
          <p:cNvPr id="6" name="TextBox 5"/>
          <p:cNvSpPr txBox="1">
            <a:spLocks noChangeArrowheads="1"/>
          </p:cNvSpPr>
          <p:nvPr/>
        </p:nvSpPr>
        <p:spPr bwMode="auto">
          <a:xfrm>
            <a:off x="2895600" y="5029200"/>
            <a:ext cx="1676400" cy="338138"/>
          </a:xfrm>
          <a:prstGeom prst="rect">
            <a:avLst/>
          </a:prstGeom>
          <a:noFill/>
          <a:ln w="9525">
            <a:noFill/>
            <a:miter lim="800000"/>
            <a:headEnd/>
            <a:tailEnd/>
          </a:ln>
        </p:spPr>
        <p:txBody>
          <a:bodyPr>
            <a:spAutoFit/>
          </a:bodyPr>
          <a:lstStyle/>
          <a:p>
            <a:r>
              <a:rPr lang="en-US" sz="1600">
                <a:solidFill>
                  <a:srgbClr val="FFFFCC"/>
                </a:solidFill>
              </a:rPr>
              <a:t>common goal</a:t>
            </a:r>
          </a:p>
        </p:txBody>
      </p:sp>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T201.07           iteenchallenge.org               01 - 2012</a:t>
            </a:r>
            <a:endParaRPr lang="en-US" dirty="0">
              <a:solidFill>
                <a:schemeClr val="bg1"/>
              </a:solidFill>
            </a:endParaRPr>
          </a:p>
        </p:txBody>
      </p:sp>
      <p:sp>
        <p:nvSpPr>
          <p:cNvPr id="8"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6</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7"/>
          <p:cNvSpPr>
            <a:spLocks noGrp="1"/>
          </p:cNvSpPr>
          <p:nvPr>
            <p:ph type="title"/>
          </p:nvPr>
        </p:nvSpPr>
        <p:spPr/>
        <p:txBody>
          <a:bodyPr/>
          <a:lstStyle/>
          <a:p>
            <a:r>
              <a:rPr lang="en-US" sz="3200" smtClean="0">
                <a:solidFill>
                  <a:srgbClr val="FFFFCC"/>
                </a:solidFill>
              </a:rPr>
              <a:t>The Leader As A Coach</a:t>
            </a:r>
            <a:br>
              <a:rPr lang="en-US" sz="3200" smtClean="0">
                <a:solidFill>
                  <a:srgbClr val="FFFFCC"/>
                </a:solidFill>
              </a:rPr>
            </a:br>
            <a:r>
              <a:rPr lang="en-US" sz="3200" smtClean="0">
                <a:solidFill>
                  <a:srgbClr val="FFFFCC"/>
                </a:solidFill>
              </a:rPr>
              <a:t>Building an Effective Team</a:t>
            </a:r>
            <a:r>
              <a:rPr lang="en-US" smtClean="0">
                <a:solidFill>
                  <a:srgbClr val="FFFFCC"/>
                </a:solidFill>
              </a:rPr>
              <a:t/>
            </a:r>
            <a:br>
              <a:rPr lang="en-US" smtClean="0">
                <a:solidFill>
                  <a:srgbClr val="FFFFCC"/>
                </a:solidFill>
              </a:rPr>
            </a:br>
            <a:r>
              <a:rPr lang="en-US" sz="2000" smtClean="0">
                <a:solidFill>
                  <a:srgbClr val="FFFFCC"/>
                </a:solidFill>
              </a:rPr>
              <a:t>How to Enlist and Empower the Right People for the Task</a:t>
            </a:r>
            <a:endParaRPr lang="en-US" sz="3600" smtClean="0">
              <a:solidFill>
                <a:srgbClr val="FFFFCC"/>
              </a:solidFill>
            </a:endParaRPr>
          </a:p>
        </p:txBody>
      </p:sp>
      <p:sp>
        <p:nvSpPr>
          <p:cNvPr id="110595" name="Content Placeholder 8"/>
          <p:cNvSpPr>
            <a:spLocks noGrp="1"/>
          </p:cNvSpPr>
          <p:nvPr>
            <p:ph idx="1"/>
          </p:nvPr>
        </p:nvSpPr>
        <p:spPr>
          <a:xfrm>
            <a:off x="685800" y="2133600"/>
            <a:ext cx="7772400" cy="3962400"/>
          </a:xfrm>
        </p:spPr>
        <p:txBody>
          <a:bodyPr/>
          <a:lstStyle/>
          <a:p>
            <a:pPr algn="ctr">
              <a:buFontTx/>
              <a:buNone/>
            </a:pPr>
            <a:r>
              <a:rPr lang="en-US" sz="2000" b="1" smtClean="0">
                <a:solidFill>
                  <a:schemeClr val="bg1"/>
                </a:solidFill>
              </a:rPr>
              <a:t>Recruiting and Enlisting Team Members</a:t>
            </a:r>
          </a:p>
          <a:p>
            <a:r>
              <a:rPr lang="en-US" sz="2000" smtClean="0">
                <a:solidFill>
                  <a:schemeClr val="bg1"/>
                </a:solidFill>
              </a:rPr>
              <a:t>Your first step in team building is to find the right people. In fact, the most important part of any organization is how the staff is put together. Great athletic coaches know they must have talent to win games. Therefore, they take a major role in hiring team members. Winning is not an accident.</a:t>
            </a:r>
          </a:p>
          <a:p>
            <a:r>
              <a:rPr lang="en-US" sz="2000" smtClean="0">
                <a:solidFill>
                  <a:schemeClr val="bg1"/>
                </a:solidFill>
              </a:rPr>
              <a:t>Small organizations such as churches often make the mistake of thinking they can get by with inferior team members (both staff and volunteers) because they are small. The opposite is true. </a:t>
            </a:r>
          </a:p>
          <a:p>
            <a:r>
              <a:rPr lang="en-US" sz="2000" smtClean="0">
                <a:solidFill>
                  <a:schemeClr val="bg1"/>
                </a:solidFill>
              </a:rPr>
              <a:t>In a corporation of one hundred employees, if one is inferior, the loss is only one percent. But if a church has a leadership team of two and one is inferior, the loss is fifty percent!</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T201.07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7</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le 7"/>
          <p:cNvSpPr>
            <a:spLocks noGrp="1"/>
          </p:cNvSpPr>
          <p:nvPr>
            <p:ph type="title"/>
          </p:nvPr>
        </p:nvSpPr>
        <p:spPr/>
        <p:txBody>
          <a:bodyPr/>
          <a:lstStyle/>
          <a:p>
            <a:r>
              <a:rPr lang="en-US" sz="3200" smtClean="0">
                <a:solidFill>
                  <a:srgbClr val="FFFFCC"/>
                </a:solidFill>
              </a:rPr>
              <a:t>The Leader As A Coach</a:t>
            </a:r>
            <a:br>
              <a:rPr lang="en-US" sz="3200" smtClean="0">
                <a:solidFill>
                  <a:srgbClr val="FFFFCC"/>
                </a:solidFill>
              </a:rPr>
            </a:br>
            <a:r>
              <a:rPr lang="en-US" sz="3200" smtClean="0">
                <a:solidFill>
                  <a:srgbClr val="FFFFCC"/>
                </a:solidFill>
              </a:rPr>
              <a:t>Building an Effective Team</a:t>
            </a:r>
            <a:r>
              <a:rPr lang="en-US" smtClean="0">
                <a:solidFill>
                  <a:srgbClr val="FFFFCC"/>
                </a:solidFill>
              </a:rPr>
              <a:t/>
            </a:r>
            <a:br>
              <a:rPr lang="en-US" smtClean="0">
                <a:solidFill>
                  <a:srgbClr val="FFFFCC"/>
                </a:solidFill>
              </a:rPr>
            </a:br>
            <a:r>
              <a:rPr lang="en-US" sz="2000" smtClean="0">
                <a:solidFill>
                  <a:srgbClr val="FFFFCC"/>
                </a:solidFill>
              </a:rPr>
              <a:t>How to Enlist and Empower the Right People for the Task</a:t>
            </a:r>
            <a:endParaRPr lang="en-US" sz="3600" smtClean="0">
              <a:solidFill>
                <a:srgbClr val="FFFFCC"/>
              </a:solidFill>
            </a:endParaRPr>
          </a:p>
        </p:txBody>
      </p:sp>
      <p:sp>
        <p:nvSpPr>
          <p:cNvPr id="111619" name="Content Placeholder 8"/>
          <p:cNvSpPr>
            <a:spLocks noGrp="1"/>
          </p:cNvSpPr>
          <p:nvPr>
            <p:ph idx="1"/>
          </p:nvPr>
        </p:nvSpPr>
        <p:spPr>
          <a:xfrm>
            <a:off x="381000" y="2133600"/>
            <a:ext cx="8382000" cy="3962400"/>
          </a:xfrm>
        </p:spPr>
        <p:txBody>
          <a:bodyPr/>
          <a:lstStyle/>
          <a:p>
            <a:pPr algn="ctr">
              <a:buFontTx/>
              <a:buNone/>
            </a:pPr>
            <a:r>
              <a:rPr lang="en-US" sz="2000" b="1" smtClean="0">
                <a:solidFill>
                  <a:schemeClr val="bg1"/>
                </a:solidFill>
              </a:rPr>
              <a:t>When Choosing Team Members</a:t>
            </a:r>
          </a:p>
          <a:p>
            <a:pPr algn="ctr">
              <a:buFontTx/>
              <a:buNone/>
            </a:pPr>
            <a:endParaRPr lang="en-US" sz="2000" b="1" smtClean="0">
              <a:solidFill>
                <a:schemeClr val="bg1"/>
              </a:solidFill>
            </a:endParaRPr>
          </a:p>
          <a:p>
            <a:r>
              <a:rPr lang="en-US" sz="2000" smtClean="0">
                <a:solidFill>
                  <a:schemeClr val="bg1"/>
                </a:solidFill>
              </a:rPr>
              <a:t>Look for people with the following qualities. (In English this list spells GIFTS). Try to find team members who are:</a:t>
            </a:r>
          </a:p>
          <a:p>
            <a:pPr>
              <a:buFontTx/>
              <a:buNone/>
            </a:pPr>
            <a:endParaRPr lang="en-US" sz="1000" smtClean="0">
              <a:solidFill>
                <a:schemeClr val="bg1"/>
              </a:solidFill>
            </a:endParaRPr>
          </a:p>
          <a:p>
            <a:pPr lvl="1"/>
            <a:r>
              <a:rPr lang="en-US" sz="1800" smtClean="0">
                <a:solidFill>
                  <a:schemeClr val="bg1"/>
                </a:solidFill>
              </a:rPr>
              <a:t>___________: They have abilities in the areas where you have needs.</a:t>
            </a:r>
          </a:p>
          <a:p>
            <a:pPr lvl="1"/>
            <a:endParaRPr lang="en-US" sz="1000" smtClean="0">
              <a:solidFill>
                <a:schemeClr val="bg1"/>
              </a:solidFill>
            </a:endParaRPr>
          </a:p>
          <a:p>
            <a:pPr lvl="1"/>
            <a:r>
              <a:rPr lang="en-US" sz="1800" smtClean="0">
                <a:solidFill>
                  <a:schemeClr val="bg1"/>
                </a:solidFill>
              </a:rPr>
              <a:t>___________: They are leaders who have influence in their circles.</a:t>
            </a:r>
          </a:p>
          <a:p>
            <a:pPr lvl="1"/>
            <a:endParaRPr lang="en-US" sz="1000" smtClean="0">
              <a:solidFill>
                <a:schemeClr val="bg1"/>
              </a:solidFill>
            </a:endParaRPr>
          </a:p>
          <a:p>
            <a:pPr lvl="1"/>
            <a:r>
              <a:rPr lang="en-US" sz="1800" smtClean="0">
                <a:solidFill>
                  <a:schemeClr val="bg1"/>
                </a:solidFill>
              </a:rPr>
              <a:t>___________: They get results and do what it takes to get the job done.</a:t>
            </a:r>
          </a:p>
          <a:p>
            <a:pPr lvl="1"/>
            <a:endParaRPr lang="en-US" sz="1000" smtClean="0">
              <a:solidFill>
                <a:schemeClr val="bg1"/>
              </a:solidFill>
            </a:endParaRPr>
          </a:p>
          <a:p>
            <a:pPr lvl="1"/>
            <a:r>
              <a:rPr lang="en-US" sz="1800" smtClean="0">
                <a:solidFill>
                  <a:schemeClr val="bg1"/>
                </a:solidFill>
              </a:rPr>
              <a:t>___________: They have integrity. It's difficult to train for character.</a:t>
            </a:r>
          </a:p>
          <a:p>
            <a:pPr lvl="1"/>
            <a:endParaRPr lang="en-US" sz="1000" smtClean="0">
              <a:solidFill>
                <a:schemeClr val="bg1"/>
              </a:solidFill>
            </a:endParaRPr>
          </a:p>
          <a:p>
            <a:pPr lvl="1"/>
            <a:r>
              <a:rPr lang="en-US" sz="1800" smtClean="0">
                <a:solidFill>
                  <a:schemeClr val="bg1"/>
                </a:solidFill>
              </a:rPr>
              <a:t>___________: They have a generous, servant's heart.</a:t>
            </a:r>
          </a:p>
        </p:txBody>
      </p:sp>
      <p:sp>
        <p:nvSpPr>
          <p:cNvPr id="4" name="TextBox 3"/>
          <p:cNvSpPr txBox="1">
            <a:spLocks noChangeArrowheads="1"/>
          </p:cNvSpPr>
          <p:nvPr/>
        </p:nvSpPr>
        <p:spPr bwMode="auto">
          <a:xfrm>
            <a:off x="1219200" y="3657600"/>
            <a:ext cx="1371600" cy="369888"/>
          </a:xfrm>
          <a:prstGeom prst="rect">
            <a:avLst/>
          </a:prstGeom>
          <a:noFill/>
          <a:ln w="9525">
            <a:noFill/>
            <a:miter lim="800000"/>
            <a:headEnd/>
            <a:tailEnd/>
          </a:ln>
        </p:spPr>
        <p:txBody>
          <a:bodyPr>
            <a:spAutoFit/>
          </a:bodyPr>
          <a:lstStyle/>
          <a:p>
            <a:r>
              <a:rPr lang="en-US" sz="1800">
                <a:solidFill>
                  <a:srgbClr val="FFFFCC"/>
                </a:solidFill>
              </a:rPr>
              <a:t>Gifted</a:t>
            </a:r>
          </a:p>
        </p:txBody>
      </p:sp>
      <p:sp>
        <p:nvSpPr>
          <p:cNvPr id="5" name="TextBox 4"/>
          <p:cNvSpPr txBox="1">
            <a:spLocks noChangeArrowheads="1"/>
          </p:cNvSpPr>
          <p:nvPr/>
        </p:nvSpPr>
        <p:spPr bwMode="auto">
          <a:xfrm>
            <a:off x="1219200" y="4191000"/>
            <a:ext cx="1371600" cy="369888"/>
          </a:xfrm>
          <a:prstGeom prst="rect">
            <a:avLst/>
          </a:prstGeom>
          <a:noFill/>
          <a:ln w="9525">
            <a:noFill/>
            <a:miter lim="800000"/>
            <a:headEnd/>
            <a:tailEnd/>
          </a:ln>
        </p:spPr>
        <p:txBody>
          <a:bodyPr>
            <a:spAutoFit/>
          </a:bodyPr>
          <a:lstStyle/>
          <a:p>
            <a:r>
              <a:rPr lang="en-US" sz="1800">
                <a:solidFill>
                  <a:srgbClr val="FFFFCC"/>
                </a:solidFill>
              </a:rPr>
              <a:t>Influential</a:t>
            </a:r>
          </a:p>
        </p:txBody>
      </p:sp>
      <p:sp>
        <p:nvSpPr>
          <p:cNvPr id="6" name="TextBox 5"/>
          <p:cNvSpPr txBox="1">
            <a:spLocks noChangeArrowheads="1"/>
          </p:cNvSpPr>
          <p:nvPr/>
        </p:nvSpPr>
        <p:spPr bwMode="auto">
          <a:xfrm>
            <a:off x="1219200" y="4648200"/>
            <a:ext cx="1371600" cy="369888"/>
          </a:xfrm>
          <a:prstGeom prst="rect">
            <a:avLst/>
          </a:prstGeom>
          <a:noFill/>
          <a:ln w="9525">
            <a:noFill/>
            <a:miter lim="800000"/>
            <a:headEnd/>
            <a:tailEnd/>
          </a:ln>
        </p:spPr>
        <p:txBody>
          <a:bodyPr>
            <a:spAutoFit/>
          </a:bodyPr>
          <a:lstStyle/>
          <a:p>
            <a:r>
              <a:rPr lang="en-US" sz="1800">
                <a:solidFill>
                  <a:srgbClr val="FFFFCC"/>
                </a:solidFill>
              </a:rPr>
              <a:t>Fruitful</a:t>
            </a:r>
          </a:p>
        </p:txBody>
      </p:sp>
      <p:sp>
        <p:nvSpPr>
          <p:cNvPr id="7" name="TextBox 6"/>
          <p:cNvSpPr txBox="1">
            <a:spLocks noChangeArrowheads="1"/>
          </p:cNvSpPr>
          <p:nvPr/>
        </p:nvSpPr>
        <p:spPr bwMode="auto">
          <a:xfrm>
            <a:off x="1219200" y="5181600"/>
            <a:ext cx="1371600" cy="369888"/>
          </a:xfrm>
          <a:prstGeom prst="rect">
            <a:avLst/>
          </a:prstGeom>
          <a:noFill/>
          <a:ln w="9525">
            <a:noFill/>
            <a:miter lim="800000"/>
            <a:headEnd/>
            <a:tailEnd/>
          </a:ln>
        </p:spPr>
        <p:txBody>
          <a:bodyPr>
            <a:spAutoFit/>
          </a:bodyPr>
          <a:lstStyle/>
          <a:p>
            <a:r>
              <a:rPr lang="en-US" sz="1800">
                <a:solidFill>
                  <a:srgbClr val="FFFFCC"/>
                </a:solidFill>
              </a:rPr>
              <a:t>Trustworthy</a:t>
            </a:r>
          </a:p>
        </p:txBody>
      </p:sp>
      <p:sp>
        <p:nvSpPr>
          <p:cNvPr id="8" name="TextBox 7"/>
          <p:cNvSpPr txBox="1">
            <a:spLocks noChangeArrowheads="1"/>
          </p:cNvSpPr>
          <p:nvPr/>
        </p:nvSpPr>
        <p:spPr bwMode="auto">
          <a:xfrm>
            <a:off x="1219200" y="5715000"/>
            <a:ext cx="1371600" cy="369888"/>
          </a:xfrm>
          <a:prstGeom prst="rect">
            <a:avLst/>
          </a:prstGeom>
          <a:noFill/>
          <a:ln w="9525">
            <a:noFill/>
            <a:miter lim="800000"/>
            <a:headEnd/>
            <a:tailEnd/>
          </a:ln>
        </p:spPr>
        <p:txBody>
          <a:bodyPr>
            <a:spAutoFit/>
          </a:bodyPr>
          <a:lstStyle/>
          <a:p>
            <a:r>
              <a:rPr lang="en-US" sz="1800">
                <a:solidFill>
                  <a:srgbClr val="FFFFCC"/>
                </a:solidFill>
              </a:rPr>
              <a:t>Serving</a:t>
            </a:r>
          </a:p>
        </p:txBody>
      </p:sp>
      <p:sp>
        <p:nvSpPr>
          <p:cNvPr id="9"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T201.07           iteenchallenge.org               01 - 2012</a:t>
            </a:r>
            <a:endParaRPr lang="en-US" dirty="0">
              <a:solidFill>
                <a:schemeClr val="bg1"/>
              </a:solidFill>
            </a:endParaRPr>
          </a:p>
        </p:txBody>
      </p:sp>
      <p:sp>
        <p:nvSpPr>
          <p:cNvPr id="10"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8</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anim calcmode="lin" valueType="num">
                                      <p:cBhvr additive="base">
                                        <p:cTn id="7" dur="500" fill="hold"/>
                                        <p:tgtEl>
                                          <p:spTgt spid="1116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161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1619">
                                            <p:txEl>
                                              <p:pRg st="2" end="2"/>
                                            </p:txEl>
                                          </p:spTgt>
                                        </p:tgtEl>
                                        <p:attrNameLst>
                                          <p:attrName>style.visibility</p:attrName>
                                        </p:attrNameLst>
                                      </p:cBhvr>
                                      <p:to>
                                        <p:strVal val="visible"/>
                                      </p:to>
                                    </p:set>
                                    <p:anim calcmode="lin" valueType="num">
                                      <p:cBhvr additive="base">
                                        <p:cTn id="11" dur="500" fill="hold"/>
                                        <p:tgtEl>
                                          <p:spTgt spid="111619">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1619">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1619">
                                            <p:txEl>
                                              <p:pRg st="4" end="4"/>
                                            </p:txEl>
                                          </p:spTgt>
                                        </p:tgtEl>
                                        <p:attrNameLst>
                                          <p:attrName>style.visibility</p:attrName>
                                        </p:attrNameLst>
                                      </p:cBhvr>
                                      <p:to>
                                        <p:strVal val="visible"/>
                                      </p:to>
                                    </p:set>
                                    <p:anim calcmode="lin" valueType="num">
                                      <p:cBhvr additive="base">
                                        <p:cTn id="15" dur="500" fill="hold"/>
                                        <p:tgtEl>
                                          <p:spTgt spid="111619">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11619">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11619">
                                            <p:txEl>
                                              <p:pRg st="6" end="6"/>
                                            </p:txEl>
                                          </p:spTgt>
                                        </p:tgtEl>
                                        <p:attrNameLst>
                                          <p:attrName>style.visibility</p:attrName>
                                        </p:attrNameLst>
                                      </p:cBhvr>
                                      <p:to>
                                        <p:strVal val="visible"/>
                                      </p:to>
                                    </p:set>
                                    <p:anim calcmode="lin" valueType="num">
                                      <p:cBhvr additive="base">
                                        <p:cTn id="19" dur="500" fill="hold"/>
                                        <p:tgtEl>
                                          <p:spTgt spid="111619">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1619">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11619">
                                            <p:txEl>
                                              <p:pRg st="8" end="8"/>
                                            </p:txEl>
                                          </p:spTgt>
                                        </p:tgtEl>
                                        <p:attrNameLst>
                                          <p:attrName>style.visibility</p:attrName>
                                        </p:attrNameLst>
                                      </p:cBhvr>
                                      <p:to>
                                        <p:strVal val="visible"/>
                                      </p:to>
                                    </p:set>
                                    <p:anim calcmode="lin" valueType="num">
                                      <p:cBhvr additive="base">
                                        <p:cTn id="23" dur="500" fill="hold"/>
                                        <p:tgtEl>
                                          <p:spTgt spid="111619">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11619">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11619">
                                            <p:txEl>
                                              <p:pRg st="10" end="10"/>
                                            </p:txEl>
                                          </p:spTgt>
                                        </p:tgtEl>
                                        <p:attrNameLst>
                                          <p:attrName>style.visibility</p:attrName>
                                        </p:attrNameLst>
                                      </p:cBhvr>
                                      <p:to>
                                        <p:strVal val="visible"/>
                                      </p:to>
                                    </p:set>
                                    <p:anim calcmode="lin" valueType="num">
                                      <p:cBhvr additive="base">
                                        <p:cTn id="27" dur="500" fill="hold"/>
                                        <p:tgtEl>
                                          <p:spTgt spid="111619">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11619">
                                            <p:txEl>
                                              <p:pRg st="10" end="10"/>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11619">
                                            <p:txEl>
                                              <p:pRg st="12" end="12"/>
                                            </p:txEl>
                                          </p:spTgt>
                                        </p:tgtEl>
                                        <p:attrNameLst>
                                          <p:attrName>style.visibility</p:attrName>
                                        </p:attrNameLst>
                                      </p:cBhvr>
                                      <p:to>
                                        <p:strVal val="visible"/>
                                      </p:to>
                                    </p:set>
                                    <p:anim calcmode="lin" valueType="num">
                                      <p:cBhvr additive="base">
                                        <p:cTn id="31" dur="500" fill="hold"/>
                                        <p:tgtEl>
                                          <p:spTgt spid="111619">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1619">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 calcmode="lin" valueType="num">
                                      <p:cBhvr additive="base">
                                        <p:cTn id="3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0" end="0"/>
                                            </p:txEl>
                                          </p:spTgt>
                                        </p:tgtEl>
                                        <p:attrNameLst>
                                          <p:attrName>style.visibility</p:attrName>
                                        </p:attrNameLst>
                                      </p:cBhvr>
                                      <p:to>
                                        <p:strVal val="visible"/>
                                      </p:to>
                                    </p:set>
                                    <p:anim calcmode="lin" valueType="num">
                                      <p:cBhvr additive="base">
                                        <p:cTn id="4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0" end="0"/>
                                            </p:txEl>
                                          </p:spTgt>
                                        </p:tgtEl>
                                        <p:attrNameLst>
                                          <p:attrName>style.visibility</p:attrName>
                                        </p:attrNameLst>
                                      </p:cBhvr>
                                      <p:to>
                                        <p:strVal val="visible"/>
                                      </p:to>
                                    </p:set>
                                    <p:anim calcmode="lin" valueType="num">
                                      <p:cBhvr additive="base">
                                        <p:cTn id="4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7">
                                            <p:txEl>
                                              <p:pRg st="0" end="0"/>
                                            </p:txEl>
                                          </p:spTgt>
                                        </p:tgtEl>
                                        <p:attrNameLst>
                                          <p:attrName>style.visibility</p:attrName>
                                        </p:attrNameLst>
                                      </p:cBhvr>
                                      <p:to>
                                        <p:strVal val="visible"/>
                                      </p:to>
                                    </p:set>
                                    <p:anim calcmode="lin" valueType="num">
                                      <p:cBhvr additive="base">
                                        <p:cTn id="5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8">
                                            <p:txEl>
                                              <p:pRg st="0" end="0"/>
                                            </p:txEl>
                                          </p:spTgt>
                                        </p:tgtEl>
                                        <p:attrNameLst>
                                          <p:attrName>style.visibility</p:attrName>
                                        </p:attrNameLst>
                                      </p:cBhvr>
                                      <p:to>
                                        <p:strVal val="visible"/>
                                      </p:to>
                                    </p:set>
                                    <p:anim calcmode="lin" valueType="num">
                                      <p:cBhvr additive="base">
                                        <p:cTn id="6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allAtOnce"/>
      <p:bldP spid="4" grpId="0" build="allAtOnce"/>
      <p:bldP spid="5" grpId="0" build="allAtOnce"/>
      <p:bldP spid="6" grpId="0" build="allAtOnce"/>
      <p:bldP spid="7" grpId="0" build="allAtOnce"/>
      <p:bldP spid="8"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7"/>
          <p:cNvSpPr>
            <a:spLocks noGrp="1"/>
          </p:cNvSpPr>
          <p:nvPr>
            <p:ph type="title"/>
          </p:nvPr>
        </p:nvSpPr>
        <p:spPr/>
        <p:txBody>
          <a:bodyPr/>
          <a:lstStyle/>
          <a:p>
            <a:r>
              <a:rPr lang="en-US" sz="3200" smtClean="0">
                <a:solidFill>
                  <a:srgbClr val="FFFFCC"/>
                </a:solidFill>
              </a:rPr>
              <a:t>The Leader As A Coach</a:t>
            </a:r>
            <a:br>
              <a:rPr lang="en-US" sz="3200" smtClean="0">
                <a:solidFill>
                  <a:srgbClr val="FFFFCC"/>
                </a:solidFill>
              </a:rPr>
            </a:br>
            <a:r>
              <a:rPr lang="en-US" sz="3200" smtClean="0">
                <a:solidFill>
                  <a:srgbClr val="FFFFCC"/>
                </a:solidFill>
              </a:rPr>
              <a:t>Building an Effective Team</a:t>
            </a:r>
            <a:r>
              <a:rPr lang="en-US" smtClean="0">
                <a:solidFill>
                  <a:srgbClr val="FFFFCC"/>
                </a:solidFill>
              </a:rPr>
              <a:t/>
            </a:r>
            <a:br>
              <a:rPr lang="en-US" smtClean="0">
                <a:solidFill>
                  <a:srgbClr val="FFFFCC"/>
                </a:solidFill>
              </a:rPr>
            </a:br>
            <a:r>
              <a:rPr lang="en-US" sz="2000" smtClean="0">
                <a:solidFill>
                  <a:srgbClr val="FFFFCC"/>
                </a:solidFill>
              </a:rPr>
              <a:t>How to Enlist and Empower the Right People for the Task</a:t>
            </a:r>
            <a:endParaRPr lang="en-US" sz="3600" smtClean="0">
              <a:solidFill>
                <a:srgbClr val="FFFFCC"/>
              </a:solidFill>
            </a:endParaRPr>
          </a:p>
        </p:txBody>
      </p:sp>
      <p:sp>
        <p:nvSpPr>
          <p:cNvPr id="112643" name="Content Placeholder 8"/>
          <p:cNvSpPr>
            <a:spLocks noGrp="1"/>
          </p:cNvSpPr>
          <p:nvPr>
            <p:ph idx="1"/>
          </p:nvPr>
        </p:nvSpPr>
        <p:spPr>
          <a:xfrm>
            <a:off x="685800" y="2133600"/>
            <a:ext cx="7772400" cy="3962400"/>
          </a:xfrm>
        </p:spPr>
        <p:txBody>
          <a:bodyPr/>
          <a:lstStyle/>
          <a:p>
            <a:pPr>
              <a:buFontTx/>
              <a:buNone/>
            </a:pPr>
            <a:r>
              <a:rPr lang="en-US" sz="2000" b="1" smtClean="0">
                <a:solidFill>
                  <a:schemeClr val="bg1"/>
                </a:solidFill>
              </a:rPr>
              <a:t>Bible Example: </a:t>
            </a:r>
          </a:p>
          <a:p>
            <a:r>
              <a:rPr lang="en-US" sz="2000" smtClean="0">
                <a:solidFill>
                  <a:schemeClr val="bg1"/>
                </a:solidFill>
              </a:rPr>
              <a:t>Jesus had definite expectations of His disciples when He chose them. He prayed all night; then He specifically chose twelve men who turned out to be faithful and available. They showed initiative, they were teachable and they were hungry. He didn't leave the selection of His team to chance! </a:t>
            </a:r>
          </a:p>
          <a:p>
            <a:r>
              <a:rPr lang="en-US" sz="2000" smtClean="0">
                <a:solidFill>
                  <a:schemeClr val="bg1"/>
                </a:solidFill>
              </a:rPr>
              <a:t>Your expectations of each team member should be clear in their minds. Here are some expectations you might communicate to each person you add to the team:</a:t>
            </a:r>
          </a:p>
          <a:p>
            <a:pPr marL="857250" lvl="1" indent="-457200">
              <a:buFontTx/>
              <a:buAutoNum type="arabicPeriod"/>
            </a:pPr>
            <a:r>
              <a:rPr lang="en-US" sz="1600" smtClean="0">
                <a:solidFill>
                  <a:schemeClr val="bg1"/>
                </a:solidFill>
              </a:rPr>
              <a:t>Attitude – You expect them to keep a positive attitude on the job.</a:t>
            </a:r>
          </a:p>
          <a:p>
            <a:pPr marL="857250" lvl="1" indent="-457200">
              <a:buFontTx/>
              <a:buAutoNum type="arabicPeriod"/>
            </a:pPr>
            <a:r>
              <a:rPr lang="en-US" sz="1600" smtClean="0">
                <a:solidFill>
                  <a:schemeClr val="bg1"/>
                </a:solidFill>
              </a:rPr>
              <a:t>Growth – You expect them to continue growing as a person and as a leader.</a:t>
            </a:r>
          </a:p>
          <a:p>
            <a:pPr marL="857250" lvl="1" indent="-457200">
              <a:buFontTx/>
              <a:buAutoNum type="arabicPeriod"/>
            </a:pPr>
            <a:r>
              <a:rPr lang="en-US" sz="1600" smtClean="0">
                <a:solidFill>
                  <a:schemeClr val="bg1"/>
                </a:solidFill>
              </a:rPr>
              <a:t>Relationships – You expect them to work with others as a team.</a:t>
            </a:r>
          </a:p>
          <a:p>
            <a:pPr marL="857250" lvl="1" indent="-457200">
              <a:buFontTx/>
              <a:buAutoNum type="arabicPeriod"/>
            </a:pPr>
            <a:r>
              <a:rPr lang="en-US" sz="1600" smtClean="0">
                <a:solidFill>
                  <a:schemeClr val="bg1"/>
                </a:solidFill>
              </a:rPr>
              <a:t>Mentoring – You expect them to be developing other leaders.</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T201.07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9</a:t>
            </a:fld>
            <a:endParaRPr lang="en-US" dirty="0">
              <a:solidFill>
                <a:srgbClr val="000000"/>
              </a:solidFill>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38c13194c9df4b4e341df175e6d9d7f27b8c75"/>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2603</Words>
  <Application>Microsoft Office PowerPoint</Application>
  <PresentationFormat>On-screen Show (4:3)</PresentationFormat>
  <Paragraphs>254</Paragraphs>
  <Slides>25</Slides>
  <Notes>24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Blank Presentation</vt:lpstr>
      <vt:lpstr>The Leader As A Coach Building an Effective Team   How to Enlist and Empower the  Right People for the Task   by EQUIP Ministries founded by John Maxwell </vt:lpstr>
      <vt:lpstr>The Leader As A Coach Building an Effective Team How to Enlist and Empower the Right People for the Task</vt:lpstr>
      <vt:lpstr>The Leader As A Coach Building an Effective Team How to Enlist and Empower the Right People for the Task</vt:lpstr>
      <vt:lpstr>The Leader As A Coach Building an Effective Team How to Enlist and Empower the Right People for the Task</vt:lpstr>
      <vt:lpstr>The Leader As A Coach Building an Effective Team How to Enlist and Empower the Right People for the Task</vt:lpstr>
      <vt:lpstr>The Leader As A Coach Building an Effective Team How to Enlist and Empower the Right People for the Task</vt:lpstr>
      <vt:lpstr>The Leader As A Coach Building an Effective Team How to Enlist and Empower the Right People for the Task</vt:lpstr>
      <vt:lpstr>The Leader As A Coach Building an Effective Team How to Enlist and Empower the Right People for the Task</vt:lpstr>
      <vt:lpstr>The Leader As A Coach Building an Effective Team How to Enlist and Empower the Right People for the Task</vt:lpstr>
      <vt:lpstr>The Leader As A Coach Building an Effective Team How to Enlist and Empower the Right People for the Task</vt:lpstr>
      <vt:lpstr>The Leader As A Coach Building an Effective Team How to Enlist and Empower the Right People for the Task</vt:lpstr>
      <vt:lpstr>The Leader As A Coach Building an Effective Team How to Enlist and Empower the Right People for the Task</vt:lpstr>
      <vt:lpstr>The Leader As A Coach Building an Effective Team How to Enlist and Empower the Right People for the Task</vt:lpstr>
      <vt:lpstr>The Leader As A Coach Building an Effective Team How to Enlist and Empower the Right People for the Task</vt:lpstr>
      <vt:lpstr>The Leader As A Coach Building an Effective Team How to Enlist and Empower the Right People for the Task</vt:lpstr>
      <vt:lpstr>The Leader As A Coach Building an Effective Team How to Enlist and Empower the Right People for the Task</vt:lpstr>
      <vt:lpstr>The Leader As A Coach Building an Effective Team How to Enlist and Empower the Right People for the Task</vt:lpstr>
      <vt:lpstr>The Leader As A Coach Building an Effective Team How to Enlist and Empower the Right People for the Task</vt:lpstr>
      <vt:lpstr>The Leader As A Coach Building an Effective Team How to Enlist and Empower the Right People for the Task</vt:lpstr>
      <vt:lpstr>The Leader As A Coach Building an Effective Team How to Enlist and Empower the Right People for the Task</vt:lpstr>
      <vt:lpstr>The Leader As A Coach Building an Effective Team How to Enlist and Empower the Right People for the Task</vt:lpstr>
      <vt:lpstr>The Leader As A Coach Building an Effective Team How to Enlist and Empower the Right People for the Task</vt:lpstr>
      <vt:lpstr>The Leader As A Coach Building an Effective Team How to Enlist and Empower the Right People for the Task</vt:lpstr>
      <vt:lpstr>The Leader As A Coach Building an Effective Team How to Enlist and Empower the Right People for the Task</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Table of Contents</dc:title>
  <dc:creator>Gregg</dc:creator>
  <cp:lastModifiedBy>Gregg</cp:lastModifiedBy>
  <cp:revision>37</cp:revision>
  <dcterms:created xsi:type="dcterms:W3CDTF">2011-10-20T15:18:26Z</dcterms:created>
  <dcterms:modified xsi:type="dcterms:W3CDTF">2012-01-27T00:39:13Z</dcterms:modified>
</cp:coreProperties>
</file>