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64" r:id="rId1"/>
  </p:sldMasterIdLst>
  <p:notesMasterIdLst>
    <p:notesMasterId r:id="rId45"/>
  </p:notesMasterIdLst>
  <p:sldIdLst>
    <p:sldId id="256" r:id="rId2"/>
    <p:sldId id="257" r:id="rId3"/>
    <p:sldId id="258" r:id="rId4"/>
    <p:sldId id="267" r:id="rId5"/>
    <p:sldId id="264" r:id="rId6"/>
    <p:sldId id="296" r:id="rId7"/>
    <p:sldId id="265" r:id="rId8"/>
    <p:sldId id="266" r:id="rId9"/>
    <p:sldId id="268" r:id="rId10"/>
    <p:sldId id="269" r:id="rId11"/>
    <p:sldId id="297" r:id="rId12"/>
    <p:sldId id="270" r:id="rId13"/>
    <p:sldId id="298" r:id="rId14"/>
    <p:sldId id="271" r:id="rId15"/>
    <p:sldId id="272" r:id="rId16"/>
    <p:sldId id="273" r:id="rId17"/>
    <p:sldId id="299" r:id="rId18"/>
    <p:sldId id="274" r:id="rId19"/>
    <p:sldId id="300" r:id="rId20"/>
    <p:sldId id="275" r:id="rId21"/>
    <p:sldId id="276" r:id="rId22"/>
    <p:sldId id="277" r:id="rId23"/>
    <p:sldId id="301" r:id="rId24"/>
    <p:sldId id="278" r:id="rId25"/>
    <p:sldId id="302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3" r:id="rId35"/>
    <p:sldId id="287" r:id="rId36"/>
    <p:sldId id="289" r:id="rId37"/>
    <p:sldId id="290" r:id="rId38"/>
    <p:sldId id="291" r:id="rId39"/>
    <p:sldId id="292" r:id="rId40"/>
    <p:sldId id="303" r:id="rId41"/>
    <p:sldId id="304" r:id="rId42"/>
    <p:sldId id="295" r:id="rId43"/>
    <p:sldId id="305" r:id="rId44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46"/>
      <p:bold r:id="rId47"/>
      <p:italic r:id="rId48"/>
      <p:boldItalic r:id="rId49"/>
    </p:embeddedFont>
    <p:embeddedFont>
      <p:font typeface="Wingdings 3" panose="05040102010807070707" pitchFamily="18" charset="2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Lucida Sans Unicode" panose="020B0602030504020204" pitchFamily="34" charset="0"/>
      <p:regular r:id="rId55"/>
    </p:embeddedFont>
    <p:embeddedFont>
      <p:font typeface="Arial Rounded MT Bold" panose="020F0704030504030204" pitchFamily="34" charset="0"/>
      <p:regular r:id="rId56"/>
    </p:embeddedFont>
    <p:embeddedFont>
      <p:font typeface="Wingdings 2" panose="05020102010507070707" pitchFamily="18" charset="2"/>
      <p:regular r:id="rId57"/>
    </p:embeddedFont>
  </p:embeddedFontLst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2" d="100"/>
          <a:sy n="82" d="100"/>
        </p:scale>
        <p:origin x="-1315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22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AD695-15E1-4D7A-B4B8-392BE04EE968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C951-A12A-4459-BF17-A9B43795A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6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7C951-A12A-4459-BF17-A9B43795A3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15AE17-B412-42AA-B2F7-9C5FCA3A36D7}" type="datetime1">
              <a:rPr lang="en-US" smtClean="0"/>
              <a:t>2/7/2014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22323C-B795-4273-B3DF-077F3C5A8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04A8E-E25B-488B-84D1-1A0000EB3F02}" type="datetime1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407944"/>
            <a:ext cx="4597153" cy="365125"/>
          </a:xfrm>
        </p:spPr>
        <p:txBody>
          <a:bodyPr/>
          <a:lstStyle>
            <a:extLst/>
          </a:lstStyle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2323C-B795-4273-B3DF-077F3C5A8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8ED5E-8A8F-4A60-9F34-627DFD55FD2F}" type="datetime1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07944"/>
            <a:ext cx="4292353" cy="365125"/>
          </a:xfrm>
        </p:spPr>
        <p:txBody>
          <a:bodyPr/>
          <a:lstStyle>
            <a:extLst/>
          </a:lstStyle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2323C-B795-4273-B3DF-077F3C5A8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4C131-7B61-4752-B34D-7C8D76237B41}" type="datetime1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2323C-B795-4273-B3DF-077F3C5A87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F6992-027A-4815-993D-866A031D1527}" type="datetime1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2323C-B795-4273-B3DF-077F3C5A87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356D2-9B0B-49AA-A47F-AA2B9EE7A02A}" type="datetime1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2323C-B795-4273-B3DF-077F3C5A87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CBE9B-24B2-497A-8B49-BB0747C8F513}" type="datetime1">
              <a:rPr lang="en-US" smtClean="0"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2323C-B795-4273-B3DF-077F3C5A8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F1FB0-EE07-4BB2-8EF8-5D20306A831F}" type="datetime1">
              <a:rPr lang="en-US" smtClean="0"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2323C-B795-4273-B3DF-077F3C5A87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40087A-6D06-4C65-9A9A-9085D6977A01}" type="datetime1">
              <a:rPr lang="en-US" smtClean="0"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2323C-B795-4273-B3DF-077F3C5A8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E99604-713F-4711-817D-C397A603FF23}" type="datetime1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07944"/>
            <a:ext cx="4216153" cy="365125"/>
          </a:xfrm>
        </p:spPr>
        <p:txBody>
          <a:bodyPr/>
          <a:lstStyle>
            <a:extLst/>
          </a:lstStyle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2323C-B795-4273-B3DF-077F3C5A8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84180E-95DF-47C8-AB03-F0CAF42A95D0}" type="datetime1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7944"/>
            <a:ext cx="406375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T506.08          iteenchallenge.org                2-2014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22323C-B795-4273-B3DF-077F3C5A87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B468773-7CC3-49A1-93AE-F8453D77BE48}" type="datetime1">
              <a:rPr lang="en-US" smtClean="0"/>
              <a:t>2/7/2014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22323C-B795-4273-B3DF-077F3C5A8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600199"/>
          </a:xfrm>
        </p:spPr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25400" h="25400"/>
            </a:sp3d>
          </a:bodyPr>
          <a:lstStyle/>
          <a:p>
            <a:r>
              <a:rPr lang="en-US" dirty="0" smtClean="0">
                <a:ln w="12700"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Learning </a:t>
            </a:r>
            <a:r>
              <a:rPr lang="en-US" dirty="0">
                <a:ln w="12700"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Styles</a:t>
            </a:r>
            <a:br>
              <a:rPr lang="en-US" dirty="0">
                <a:ln w="12700"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</a:br>
            <a:r>
              <a:rPr lang="en-US" i="1" dirty="0" err="1">
                <a:ln w="12700"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Estilos</a:t>
            </a:r>
            <a:r>
              <a:rPr lang="en-US" i="1" dirty="0">
                <a:ln w="12700"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 de </a:t>
            </a:r>
            <a:r>
              <a:rPr lang="en-US" i="1" dirty="0" err="1">
                <a:ln w="12700"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Aprendizado</a:t>
            </a:r>
            <a:endParaRPr lang="en-US" i="1" dirty="0">
              <a:ln w="12700">
                <a:noFill/>
              </a:ln>
              <a:solidFill>
                <a:srgbClr val="00B0F0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772400" cy="2372911"/>
          </a:xfrm>
        </p:spPr>
        <p:txBody>
          <a:bodyPr>
            <a:normAutofit/>
          </a:bodyPr>
          <a:lstStyle/>
          <a:p>
            <a:r>
              <a:rPr lang="en-US" dirty="0" smtClean="0"/>
              <a:t>Teacher Training Conference                </a:t>
            </a:r>
            <a:r>
              <a:rPr lang="pt-BR" dirty="0" smtClean="0"/>
              <a:t>Conferência </a:t>
            </a:r>
            <a:r>
              <a:rPr lang="pt-BR" dirty="0"/>
              <a:t>para Treinamento do Professor</a:t>
            </a:r>
            <a:r>
              <a:rPr lang="en-US" dirty="0" smtClean="0"/>
              <a:t> 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por</a:t>
            </a:r>
            <a:r>
              <a:rPr lang="en-US" dirty="0" smtClean="0"/>
              <a:t> Joanna Brightwell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29602"/>
            <a:ext cx="2819400" cy="16995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07944"/>
            <a:ext cx="4825753" cy="365125"/>
          </a:xfrm>
        </p:spPr>
        <p:txBody>
          <a:bodyPr/>
          <a:lstStyle/>
          <a:p>
            <a:r>
              <a:rPr lang="en-US" dirty="0" smtClean="0"/>
              <a:t>T506.08          iteenchallenge.org                2-2014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Analytic Learners</a:t>
            </a:r>
          </a:p>
          <a:p>
            <a:r>
              <a:rPr lang="en-US" dirty="0" smtClean="0"/>
              <a:t>Type 2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500" dirty="0" smtClean="0"/>
              <a:t>Look for the </a:t>
            </a:r>
            <a:r>
              <a:rPr lang="en-US" sz="3500" u="sng" dirty="0" smtClean="0"/>
              <a:t>facts</a:t>
            </a:r>
            <a:r>
              <a:rPr lang="en-US" sz="3500" dirty="0"/>
              <a:t>. </a:t>
            </a:r>
            <a:r>
              <a:rPr lang="en-US" sz="3500" dirty="0" smtClean="0"/>
              <a:t>                         </a:t>
            </a:r>
            <a:r>
              <a:rPr lang="en-US" sz="3500" i="1" dirty="0" err="1" smtClean="0"/>
              <a:t>Procuram</a:t>
            </a:r>
            <a:r>
              <a:rPr lang="en-US" sz="3500" i="1" dirty="0" smtClean="0"/>
              <a:t> </a:t>
            </a:r>
            <a:r>
              <a:rPr lang="en-US" sz="3500" i="1" dirty="0" err="1"/>
              <a:t>os</a:t>
            </a:r>
            <a:r>
              <a:rPr lang="en-US" sz="3500" i="1" dirty="0"/>
              <a:t> </a:t>
            </a:r>
            <a:r>
              <a:rPr lang="en-US" sz="3500" i="1" u="sng" dirty="0" err="1" smtClean="0"/>
              <a:t>fatos</a:t>
            </a:r>
            <a:r>
              <a:rPr lang="en-US" sz="3500" i="1" dirty="0" smtClean="0"/>
              <a:t>.</a:t>
            </a:r>
          </a:p>
          <a:p>
            <a:pPr>
              <a:buNone/>
            </a:pPr>
            <a:endParaRPr lang="en-US" sz="3500" dirty="0" smtClean="0"/>
          </a:p>
          <a:p>
            <a:pPr>
              <a:lnSpc>
                <a:spcPct val="120000"/>
              </a:lnSpc>
            </a:pPr>
            <a:r>
              <a:rPr lang="en-US" sz="3500" dirty="0" smtClean="0"/>
              <a:t>Need to know what the </a:t>
            </a:r>
            <a:r>
              <a:rPr lang="en-US" sz="3500" u="sng" dirty="0" smtClean="0"/>
              <a:t>experts</a:t>
            </a:r>
            <a:r>
              <a:rPr lang="en-US" sz="3500" dirty="0" smtClean="0"/>
              <a:t> think. </a:t>
            </a:r>
            <a:r>
              <a:rPr lang="pt-BR" sz="3500" dirty="0"/>
              <a:t> </a:t>
            </a:r>
            <a:r>
              <a:rPr lang="pt-BR" sz="3500" dirty="0" smtClean="0"/>
              <a:t>                                    </a:t>
            </a:r>
            <a:r>
              <a:rPr lang="pt-BR" sz="3500" i="1" dirty="0" smtClean="0"/>
              <a:t>Precisam </a:t>
            </a:r>
            <a:r>
              <a:rPr lang="pt-BR" sz="3500" i="1" dirty="0"/>
              <a:t>saber o que os </a:t>
            </a:r>
            <a:r>
              <a:rPr lang="pt-BR" sz="3500" i="1" u="sng" dirty="0"/>
              <a:t>especialistas</a:t>
            </a:r>
            <a:r>
              <a:rPr lang="pt-BR" sz="3500" i="1" dirty="0"/>
              <a:t> pensam.</a:t>
            </a:r>
            <a:endParaRPr lang="en-US" sz="3500" i="1" dirty="0" smtClean="0"/>
          </a:p>
          <a:p>
            <a:pPr>
              <a:lnSpc>
                <a:spcPct val="120000"/>
              </a:lnSpc>
              <a:buNone/>
            </a:pPr>
            <a:endParaRPr lang="en-US" sz="3500" dirty="0" smtClean="0"/>
          </a:p>
          <a:p>
            <a:pPr>
              <a:lnSpc>
                <a:spcPct val="120000"/>
              </a:lnSpc>
            </a:pPr>
            <a:r>
              <a:rPr lang="en-US" sz="3500" dirty="0" smtClean="0"/>
              <a:t>Learn by </a:t>
            </a:r>
            <a:r>
              <a:rPr lang="en-US" sz="3500" u="sng" dirty="0" smtClean="0"/>
              <a:t>thinking</a:t>
            </a:r>
            <a:r>
              <a:rPr lang="en-US" sz="3500" dirty="0" smtClean="0"/>
              <a:t> through ideas. </a:t>
            </a:r>
            <a:r>
              <a:rPr lang="pt-BR" sz="3500" i="1" dirty="0" smtClean="0"/>
              <a:t>Aprendem </a:t>
            </a:r>
            <a:r>
              <a:rPr lang="pt-BR" sz="3500" i="1" u="sng" dirty="0"/>
              <a:t>pensando</a:t>
            </a:r>
            <a:r>
              <a:rPr lang="pt-BR" sz="3500" i="1" dirty="0"/>
              <a:t> através das idéias. </a:t>
            </a:r>
            <a:endParaRPr lang="en-US" sz="3500" i="1" dirty="0" smtClean="0"/>
          </a:p>
          <a:p>
            <a:pPr>
              <a:lnSpc>
                <a:spcPct val="120000"/>
              </a:lnSpc>
              <a:buNone/>
            </a:pPr>
            <a:endParaRPr lang="en-US" sz="3500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C:\Users\Joanna\Pictures\Microsoft Clip Organizer\j044042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410200"/>
            <a:ext cx="941142" cy="7754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5486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APRENDIZES ANALÍTICOS (TIPO 2):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Analytic Learners</a:t>
            </a:r>
          </a:p>
          <a:p>
            <a:r>
              <a:rPr lang="en-US" dirty="0" smtClean="0"/>
              <a:t>Type 2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500" dirty="0" smtClean="0"/>
              <a:t>Tend to key in on </a:t>
            </a:r>
            <a:r>
              <a:rPr lang="en-US" sz="3500" u="sng" dirty="0" smtClean="0"/>
              <a:t>reflecting</a:t>
            </a:r>
            <a:r>
              <a:rPr lang="en-US" sz="3500" dirty="0" smtClean="0"/>
              <a:t> and developing </a:t>
            </a:r>
            <a:r>
              <a:rPr lang="en-US" sz="3500" u="sng" dirty="0" smtClean="0"/>
              <a:t>concepts</a:t>
            </a:r>
            <a:r>
              <a:rPr lang="en-US" sz="3500" dirty="0" smtClean="0"/>
              <a:t>.                </a:t>
            </a:r>
            <a:r>
              <a:rPr lang="pt-BR" sz="3500" i="1" dirty="0" smtClean="0"/>
              <a:t>Apreciam </a:t>
            </a:r>
            <a:r>
              <a:rPr lang="pt-BR" sz="3500" i="1" u="sng" dirty="0"/>
              <a:t>refletir</a:t>
            </a:r>
            <a:r>
              <a:rPr lang="pt-BR" sz="3500" i="1" dirty="0"/>
              <a:t> e desenvolver </a:t>
            </a:r>
            <a:r>
              <a:rPr lang="pt-BR" sz="3500" i="1" u="sng" dirty="0"/>
              <a:t>conceitos</a:t>
            </a:r>
            <a:r>
              <a:rPr lang="pt-BR" sz="3500" i="1" dirty="0"/>
              <a:t>.</a:t>
            </a:r>
            <a:endParaRPr lang="en-US" sz="3500" i="1" dirty="0" smtClean="0"/>
          </a:p>
          <a:p>
            <a:pPr>
              <a:lnSpc>
                <a:spcPct val="120000"/>
              </a:lnSpc>
              <a:buNone/>
            </a:pPr>
            <a:endParaRPr lang="en-US" sz="3500" dirty="0" smtClean="0"/>
          </a:p>
          <a:p>
            <a:pPr>
              <a:lnSpc>
                <a:spcPct val="120000"/>
              </a:lnSpc>
            </a:pPr>
            <a:r>
              <a:rPr lang="en-US" sz="3500" dirty="0" smtClean="0"/>
              <a:t>Move through life by </a:t>
            </a:r>
            <a:r>
              <a:rPr lang="en-US" sz="3500" u="sng" dirty="0" smtClean="0"/>
              <a:t>adapting</a:t>
            </a:r>
            <a:r>
              <a:rPr lang="en-US" sz="3500" dirty="0" smtClean="0"/>
              <a:t> to the experts. </a:t>
            </a:r>
            <a:r>
              <a:rPr lang="pt-BR" sz="3500" dirty="0"/>
              <a:t> </a:t>
            </a:r>
            <a:r>
              <a:rPr lang="pt-BR" sz="3500" dirty="0" smtClean="0"/>
              <a:t>                                         </a:t>
            </a:r>
            <a:r>
              <a:rPr lang="pt-BR" sz="3500" i="1" dirty="0" smtClean="0"/>
              <a:t>Movem-se </a:t>
            </a:r>
            <a:r>
              <a:rPr lang="pt-BR" sz="3500" i="1" dirty="0"/>
              <a:t>pela vida se </a:t>
            </a:r>
            <a:r>
              <a:rPr lang="pt-BR" sz="3500" i="1" u="sng" dirty="0"/>
              <a:t>adaptando</a:t>
            </a:r>
            <a:r>
              <a:rPr lang="pt-BR" sz="3500" i="1" dirty="0"/>
              <a:t> aos especialistas.</a:t>
            </a:r>
            <a:endParaRPr lang="en-US" sz="3500" i="1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C:\Users\Joanna\Pictures\Microsoft Clip Organizer\j044042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410200"/>
            <a:ext cx="941142" cy="7754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5486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APRENDIZES ANALÍTICOS (TIPO 2):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028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Analytic Learners</a:t>
            </a:r>
          </a:p>
          <a:p>
            <a:r>
              <a:rPr lang="en-US" dirty="0" smtClean="0"/>
              <a:t>Type 2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83108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Analytic learners also</a:t>
            </a:r>
            <a:r>
              <a:rPr lang="en-US" b="1" dirty="0"/>
              <a:t>: </a:t>
            </a:r>
            <a:r>
              <a:rPr lang="en-US" b="1" dirty="0" smtClean="0"/>
              <a:t>                       </a:t>
            </a:r>
            <a:r>
              <a:rPr lang="en-US" b="1" i="1" dirty="0" err="1" smtClean="0"/>
              <a:t>Aprendizes</a:t>
            </a:r>
            <a:r>
              <a:rPr lang="en-US" b="1" i="1" dirty="0" smtClean="0"/>
              <a:t> </a:t>
            </a:r>
            <a:r>
              <a:rPr lang="en-US" b="1" i="1" dirty="0" err="1"/>
              <a:t>analíticos</a:t>
            </a:r>
            <a:r>
              <a:rPr lang="en-US" b="1" i="1" dirty="0"/>
              <a:t> </a:t>
            </a:r>
            <a:r>
              <a:rPr lang="en-US" b="1" i="1" dirty="0" err="1"/>
              <a:t>também</a:t>
            </a:r>
            <a:r>
              <a:rPr lang="en-US" b="1" i="1" dirty="0"/>
              <a:t>:</a:t>
            </a:r>
            <a:endParaRPr lang="en-US" b="1" i="1" dirty="0" smtClean="0"/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Are interested in ideas and concepts more than people                                                                   </a:t>
            </a:r>
            <a:r>
              <a:rPr lang="pt-BR" sz="2200" i="1" dirty="0" smtClean="0"/>
              <a:t>São </a:t>
            </a:r>
            <a:r>
              <a:rPr lang="pt-BR" sz="2200" i="1" dirty="0"/>
              <a:t>mais interessados em idéias e conceitos do que em pessoas</a:t>
            </a:r>
            <a:endParaRPr lang="en-US" sz="2200" i="1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Are data collectors and critique information </a:t>
            </a:r>
            <a:r>
              <a:rPr lang="pt-BR" sz="2200" dirty="0"/>
              <a:t> </a:t>
            </a:r>
            <a:r>
              <a:rPr lang="pt-BR" sz="2200" dirty="0" smtClean="0"/>
              <a:t>                   </a:t>
            </a:r>
            <a:r>
              <a:rPr lang="pt-BR" sz="2200" i="1" dirty="0" smtClean="0"/>
              <a:t>São </a:t>
            </a:r>
            <a:r>
              <a:rPr lang="pt-BR" sz="2200" i="1" dirty="0"/>
              <a:t>coletores de dados e críticos de informação</a:t>
            </a:r>
            <a:endParaRPr lang="en-US" sz="2200" i="1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Value sequential thinking                                         </a:t>
            </a:r>
            <a:r>
              <a:rPr lang="en-US" sz="2200" i="1" dirty="0" err="1" smtClean="0"/>
              <a:t>Valorizam</a:t>
            </a:r>
            <a:r>
              <a:rPr lang="en-US" sz="2200" i="1" dirty="0" smtClean="0"/>
              <a:t> </a:t>
            </a:r>
            <a:r>
              <a:rPr lang="en-US" sz="2200" i="1" dirty="0" err="1"/>
              <a:t>pensamento</a:t>
            </a:r>
            <a:r>
              <a:rPr lang="en-US" sz="2200" i="1" dirty="0"/>
              <a:t> </a:t>
            </a:r>
            <a:r>
              <a:rPr lang="en-US" sz="2200" i="1" dirty="0" err="1"/>
              <a:t>sequencial</a:t>
            </a:r>
            <a:endParaRPr lang="en-US" sz="2200" i="1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Are thorough, industrious and like continuity </a:t>
            </a:r>
            <a:r>
              <a:rPr lang="pt-BR" sz="2200" dirty="0"/>
              <a:t> </a:t>
            </a:r>
            <a:r>
              <a:rPr lang="pt-BR" sz="2200" dirty="0" smtClean="0"/>
              <a:t>           </a:t>
            </a:r>
            <a:r>
              <a:rPr lang="pt-BR" sz="2200" i="1" dirty="0" smtClean="0"/>
              <a:t>São </a:t>
            </a:r>
            <a:r>
              <a:rPr lang="pt-BR" sz="2200" i="1" dirty="0"/>
              <a:t>cuidadosos, esforçados e gostam de continuidade</a:t>
            </a:r>
            <a:endParaRPr lang="en-US" sz="2200" i="1" dirty="0" smtClean="0"/>
          </a:p>
        </p:txBody>
      </p:sp>
      <p:pic>
        <p:nvPicPr>
          <p:cNvPr id="5" name="Picture 2" descr="C:\Users\Joanna\Pictures\Microsoft Clip Organizer\j044042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410200"/>
            <a:ext cx="941142" cy="7754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5486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APRENDIZES ANALÍTICOS (TIPO 2):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Analytic Learners</a:t>
            </a:r>
          </a:p>
          <a:p>
            <a:r>
              <a:rPr lang="en-US" dirty="0" smtClean="0"/>
              <a:t>Type 2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83108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Analytic learners also</a:t>
            </a:r>
            <a:r>
              <a:rPr lang="en-US" b="1" dirty="0"/>
              <a:t>: </a:t>
            </a:r>
            <a:r>
              <a:rPr lang="en-US" b="1" dirty="0" smtClean="0"/>
              <a:t>                       </a:t>
            </a:r>
            <a:r>
              <a:rPr lang="en-US" b="1" i="1" dirty="0" err="1" smtClean="0"/>
              <a:t>Aprendizes</a:t>
            </a:r>
            <a:r>
              <a:rPr lang="en-US" b="1" i="1" dirty="0" smtClean="0"/>
              <a:t> </a:t>
            </a:r>
            <a:r>
              <a:rPr lang="en-US" b="1" i="1" dirty="0" err="1"/>
              <a:t>analíticos</a:t>
            </a:r>
            <a:r>
              <a:rPr lang="en-US" b="1" i="1" dirty="0"/>
              <a:t> </a:t>
            </a:r>
            <a:r>
              <a:rPr lang="en-US" b="1" i="1" dirty="0" err="1"/>
              <a:t>também</a:t>
            </a:r>
            <a:r>
              <a:rPr lang="en-US" b="1" i="1" dirty="0"/>
              <a:t>:</a:t>
            </a:r>
            <a:endParaRPr lang="en-US" b="1" i="1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Enjoy traditional classrooms                                   </a:t>
            </a:r>
            <a:r>
              <a:rPr lang="pt-BR" sz="2200" i="1" dirty="0" smtClean="0"/>
              <a:t>Gostam </a:t>
            </a:r>
            <a:r>
              <a:rPr lang="pt-BR" sz="2200" i="1" dirty="0"/>
              <a:t>de salas de aula tradicionais</a:t>
            </a:r>
            <a:endParaRPr lang="en-US" sz="2200" i="1" dirty="0" smtClean="0"/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Are uncomfortable with subjective judgments, need the details </a:t>
            </a:r>
            <a:r>
              <a:rPr lang="pt-BR" sz="1600" dirty="0"/>
              <a:t> </a:t>
            </a:r>
            <a:r>
              <a:rPr lang="pt-BR" sz="1600" dirty="0" smtClean="0"/>
              <a:t>                                                                      </a:t>
            </a:r>
            <a:r>
              <a:rPr lang="pt-BR" sz="2200" i="1" dirty="0" smtClean="0"/>
              <a:t>Ficam </a:t>
            </a:r>
            <a:r>
              <a:rPr lang="pt-BR" sz="2200" i="1" dirty="0"/>
              <a:t>desconfortáveis com julgamentos subjetivos, precisam de detalhes</a:t>
            </a:r>
            <a:endParaRPr lang="en-US" sz="2200" i="1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Want to find self-satisfaction                                 </a:t>
            </a:r>
            <a:r>
              <a:rPr lang="pt-BR" sz="2200" i="1" dirty="0" smtClean="0"/>
              <a:t>Querem </a:t>
            </a:r>
            <a:r>
              <a:rPr lang="pt-BR" sz="2200" i="1" dirty="0"/>
              <a:t>encontrar satisfação própria</a:t>
            </a:r>
            <a:endParaRPr lang="en-US" sz="2200" i="1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Want intellectual </a:t>
            </a:r>
            <a:r>
              <a:rPr lang="en-US" sz="2200" dirty="0"/>
              <a:t>recognition </a:t>
            </a:r>
            <a:r>
              <a:rPr lang="en-US" sz="2200" dirty="0" smtClean="0"/>
              <a:t>                                       </a:t>
            </a:r>
            <a:r>
              <a:rPr lang="en-US" sz="2200" i="1" dirty="0" err="1" smtClean="0"/>
              <a:t>Querem</a:t>
            </a:r>
            <a:r>
              <a:rPr lang="en-US" sz="2200" i="1" dirty="0" smtClean="0"/>
              <a:t> </a:t>
            </a:r>
            <a:r>
              <a:rPr lang="en-US" sz="2200" i="1" dirty="0" err="1"/>
              <a:t>reconhecimento</a:t>
            </a:r>
            <a:r>
              <a:rPr lang="en-US" sz="2200" i="1" dirty="0"/>
              <a:t> </a:t>
            </a:r>
            <a:r>
              <a:rPr lang="en-US" sz="2200" i="1" dirty="0" err="1"/>
              <a:t>intelectual</a:t>
            </a:r>
            <a:endParaRPr lang="en-US" sz="2200" i="1" dirty="0" smtClean="0"/>
          </a:p>
        </p:txBody>
      </p:sp>
      <p:pic>
        <p:nvPicPr>
          <p:cNvPr id="5" name="Picture 2" descr="C:\Users\Joanna\Pictures\Microsoft Clip Organizer\j044042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410200"/>
            <a:ext cx="941142" cy="7754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5486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APRENDIZES ANALÍTICOS (TIPO 2):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Analytic Learners</a:t>
            </a:r>
          </a:p>
          <a:p>
            <a:r>
              <a:rPr lang="en-US" dirty="0" smtClean="0"/>
              <a:t>Type 2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Strengths </a:t>
            </a:r>
            <a:r>
              <a:rPr lang="en-US" b="1" i="1" dirty="0" err="1"/>
              <a:t>Forças</a:t>
            </a:r>
            <a:r>
              <a:rPr lang="en-US" b="1" i="1" dirty="0"/>
              <a:t>:</a:t>
            </a:r>
            <a:endParaRPr lang="en-US" i="1" dirty="0" smtClean="0"/>
          </a:p>
          <a:p>
            <a:pPr lvl="1"/>
            <a:r>
              <a:rPr lang="en-US" dirty="0" smtClean="0"/>
              <a:t>creating </a:t>
            </a:r>
            <a:r>
              <a:rPr lang="en-US" dirty="0"/>
              <a:t>concepts </a:t>
            </a:r>
            <a:r>
              <a:rPr lang="en-US" i="1" dirty="0" err="1" smtClean="0"/>
              <a:t>Criação</a:t>
            </a:r>
            <a:r>
              <a:rPr lang="en-US" i="1" dirty="0" smtClean="0"/>
              <a:t> </a:t>
            </a:r>
            <a:r>
              <a:rPr lang="en-US" i="1" dirty="0"/>
              <a:t>de </a:t>
            </a:r>
            <a:r>
              <a:rPr lang="en-US" i="1" dirty="0" err="1"/>
              <a:t>conceitos</a:t>
            </a:r>
            <a:endParaRPr lang="en-US" i="1" dirty="0" smtClean="0"/>
          </a:p>
          <a:p>
            <a:pPr lvl="1"/>
            <a:r>
              <a:rPr lang="en-US" dirty="0" smtClean="0"/>
              <a:t>producing </a:t>
            </a:r>
            <a:r>
              <a:rPr lang="en-US" dirty="0"/>
              <a:t>models </a:t>
            </a:r>
            <a:r>
              <a:rPr lang="en-US" i="1" dirty="0" err="1" smtClean="0"/>
              <a:t>Produzir</a:t>
            </a:r>
            <a:r>
              <a:rPr lang="en-US" i="1" dirty="0" smtClean="0"/>
              <a:t> </a:t>
            </a:r>
            <a:r>
              <a:rPr lang="en-US" i="1" dirty="0" err="1"/>
              <a:t>modelos</a:t>
            </a:r>
            <a:endParaRPr lang="en-US" i="1" dirty="0" smtClean="0"/>
          </a:p>
          <a:p>
            <a:endParaRPr lang="en-US" dirty="0" smtClean="0"/>
          </a:p>
          <a:p>
            <a:r>
              <a:rPr lang="en-US" b="1" dirty="0" smtClean="0"/>
              <a:t>Favorite Questions </a:t>
            </a:r>
            <a:r>
              <a:rPr lang="en-US" b="1" i="1" dirty="0" err="1" smtClean="0"/>
              <a:t>Perguntas</a:t>
            </a:r>
            <a:r>
              <a:rPr lang="en-US" b="1" i="1" dirty="0" smtClean="0"/>
              <a:t> </a:t>
            </a:r>
            <a:r>
              <a:rPr lang="en-US" b="1" i="1" dirty="0" err="1"/>
              <a:t>Favoritas</a:t>
            </a:r>
            <a:r>
              <a:rPr lang="en-US" b="1" i="1" dirty="0"/>
              <a:t>:</a:t>
            </a:r>
            <a:endParaRPr lang="en-US" i="1" dirty="0" smtClean="0"/>
          </a:p>
          <a:p>
            <a:pPr lvl="1"/>
            <a:r>
              <a:rPr lang="en-US" dirty="0" smtClean="0"/>
              <a:t>“</a:t>
            </a:r>
            <a:r>
              <a:rPr lang="en-US" u="sng" dirty="0" smtClean="0"/>
              <a:t>What</a:t>
            </a:r>
            <a:r>
              <a:rPr lang="en-US" dirty="0"/>
              <a:t>?” </a:t>
            </a:r>
            <a:r>
              <a:rPr lang="en-US" u="sng" dirty="0"/>
              <a:t>“O </a:t>
            </a:r>
            <a:r>
              <a:rPr lang="en-US" u="sng" dirty="0" err="1"/>
              <a:t>que</a:t>
            </a:r>
            <a:r>
              <a:rPr lang="en-US" u="sng" dirty="0"/>
              <a:t>?”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r>
              <a:rPr lang="en-US" b="1" dirty="0" smtClean="0"/>
              <a:t>Favorite Ways to </a:t>
            </a:r>
            <a:r>
              <a:rPr lang="en-US" b="1" dirty="0"/>
              <a:t>Learn </a:t>
            </a:r>
            <a:r>
              <a:rPr lang="en-US" b="1" dirty="0" smtClean="0"/>
              <a:t>                                   </a:t>
            </a:r>
            <a:r>
              <a:rPr lang="en-US" b="1" i="1" dirty="0" err="1" smtClean="0"/>
              <a:t>Maneiras</a:t>
            </a:r>
            <a:r>
              <a:rPr lang="en-US" b="1" i="1" dirty="0" smtClean="0"/>
              <a:t> </a:t>
            </a:r>
            <a:r>
              <a:rPr lang="en-US" b="1" i="1" dirty="0" err="1"/>
              <a:t>Favoritas</a:t>
            </a:r>
            <a:r>
              <a:rPr lang="en-US" b="1" i="1" dirty="0"/>
              <a:t> Para </a:t>
            </a:r>
            <a:r>
              <a:rPr lang="en-US" b="1" i="1" dirty="0" err="1"/>
              <a:t>Aprender</a:t>
            </a:r>
            <a:r>
              <a:rPr lang="en-US" b="1" i="1" dirty="0"/>
              <a:t>:</a:t>
            </a:r>
            <a:endParaRPr lang="en-US" i="1" dirty="0" smtClean="0"/>
          </a:p>
          <a:p>
            <a:pPr lvl="1"/>
            <a:r>
              <a:rPr lang="en-US" dirty="0"/>
              <a:t>Observing </a:t>
            </a:r>
            <a:r>
              <a:rPr lang="en-US" i="1" dirty="0" err="1" smtClean="0"/>
              <a:t>Observando</a:t>
            </a:r>
            <a:endParaRPr lang="en-US" i="1" dirty="0" smtClean="0"/>
          </a:p>
          <a:p>
            <a:pPr lvl="1"/>
            <a:r>
              <a:rPr lang="en-US" dirty="0"/>
              <a:t>Analyzing  </a:t>
            </a:r>
            <a:r>
              <a:rPr lang="en-US" i="1" dirty="0" err="1" smtClean="0"/>
              <a:t>Analizando</a:t>
            </a:r>
            <a:r>
              <a:rPr lang="en-US" i="1" dirty="0" smtClean="0"/>
              <a:t> </a:t>
            </a:r>
            <a:r>
              <a:rPr lang="en-US" dirty="0" smtClean="0"/>
              <a:t>             </a:t>
            </a:r>
          </a:p>
          <a:p>
            <a:pPr lvl="1"/>
            <a:r>
              <a:rPr lang="en-US" dirty="0"/>
              <a:t>Classifying </a:t>
            </a:r>
            <a:r>
              <a:rPr lang="en-US" i="1" dirty="0" err="1"/>
              <a:t>Classificando</a:t>
            </a:r>
            <a:endParaRPr lang="en-US" i="1" dirty="0"/>
          </a:p>
          <a:p>
            <a:pPr lvl="1"/>
            <a:r>
              <a:rPr lang="en-US" dirty="0"/>
              <a:t>Theorizing </a:t>
            </a:r>
            <a:r>
              <a:rPr lang="en-US" i="1" dirty="0" err="1"/>
              <a:t>Teorizando</a:t>
            </a:r>
            <a:endParaRPr lang="en-US" i="1" dirty="0" smtClean="0"/>
          </a:p>
        </p:txBody>
      </p:sp>
      <p:pic>
        <p:nvPicPr>
          <p:cNvPr id="5" name="Picture 2" descr="C:\Users\Joanna\Pictures\Microsoft Clip Organizer\j044042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410200"/>
            <a:ext cx="941142" cy="7754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5410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APRENDIZES ANALÍTICOS (TIPO 2):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8288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Types of Learners                    </a:t>
            </a:r>
            <a:r>
              <a:rPr lang="en-US" i="1" dirty="0" err="1">
                <a:solidFill>
                  <a:srgbClr val="00B0F0"/>
                </a:solidFill>
              </a:rPr>
              <a:t>Tipos</a:t>
            </a:r>
            <a:r>
              <a:rPr lang="en-US" i="1" dirty="0">
                <a:solidFill>
                  <a:srgbClr val="00B0F0"/>
                </a:solidFill>
              </a:rPr>
              <a:t> de </a:t>
            </a:r>
            <a:r>
              <a:rPr lang="en-US" i="1" dirty="0" err="1">
                <a:solidFill>
                  <a:srgbClr val="00B0F0"/>
                </a:solidFill>
              </a:rPr>
              <a:t>Aprendizes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86200" y="2133600"/>
            <a:ext cx="4572000" cy="145488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Common Sense </a:t>
            </a:r>
            <a:r>
              <a:rPr lang="en-US" sz="3200" i="1" dirty="0" smtClean="0"/>
              <a:t>Learners </a:t>
            </a:r>
            <a:r>
              <a:rPr lang="pt-BR" sz="3200" i="1" dirty="0"/>
              <a:t>APRENDIZES SENSO COMUM </a:t>
            </a:r>
            <a:endParaRPr lang="en-US" sz="3200" i="1" dirty="0" smtClean="0"/>
          </a:p>
          <a:p>
            <a:endParaRPr lang="en-US" dirty="0"/>
          </a:p>
        </p:txBody>
      </p:sp>
      <p:pic>
        <p:nvPicPr>
          <p:cNvPr id="8194" name="Picture 2" descr="C:\Users\Joanna\Pictures\Microsoft Clip Organizer\j04404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10000"/>
            <a:ext cx="1828800" cy="138112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19200" y="6407944"/>
            <a:ext cx="5511553" cy="365125"/>
          </a:xfrm>
        </p:spPr>
        <p:txBody>
          <a:bodyPr/>
          <a:lstStyle/>
          <a:p>
            <a:r>
              <a:rPr lang="en-US" dirty="0" smtClean="0"/>
              <a:t>T506.08          iteenchallenge.org                2-2014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Common Sense Learners</a:t>
            </a:r>
          </a:p>
          <a:p>
            <a:r>
              <a:rPr lang="en-US" dirty="0" smtClean="0"/>
              <a:t>Type 3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Look for </a:t>
            </a:r>
            <a:r>
              <a:rPr lang="en-US" sz="2400" u="sng" dirty="0" smtClean="0"/>
              <a:t>usability</a:t>
            </a:r>
            <a:r>
              <a:rPr lang="en-US" sz="2400" dirty="0"/>
              <a:t>. </a:t>
            </a:r>
            <a:r>
              <a:rPr lang="en-US" sz="2400" dirty="0" smtClean="0"/>
              <a:t>                                        </a:t>
            </a:r>
            <a:r>
              <a:rPr lang="en-US" sz="2400" i="1" dirty="0" err="1" smtClean="0"/>
              <a:t>Buscam</a:t>
            </a:r>
            <a:r>
              <a:rPr lang="en-US" sz="2400" i="1" dirty="0" smtClean="0"/>
              <a:t> </a:t>
            </a:r>
            <a:r>
              <a:rPr lang="en-US" sz="2400" i="1" u="sng" dirty="0" err="1"/>
              <a:t>utilidade</a:t>
            </a:r>
            <a:r>
              <a:rPr lang="en-US" sz="2400" dirty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Need to know how things </a:t>
            </a:r>
            <a:r>
              <a:rPr lang="en-US" sz="2400" u="sng" dirty="0" smtClean="0"/>
              <a:t>work</a:t>
            </a:r>
            <a:r>
              <a:rPr lang="en-US" sz="2400" dirty="0" smtClean="0"/>
              <a:t>.                 </a:t>
            </a:r>
            <a:r>
              <a:rPr lang="pt-BR" sz="2400" i="1" dirty="0" smtClean="0"/>
              <a:t>Precisam </a:t>
            </a:r>
            <a:r>
              <a:rPr lang="pt-BR" sz="2400" i="1" dirty="0"/>
              <a:t>saber como as coisas </a:t>
            </a:r>
            <a:r>
              <a:rPr lang="pt-BR" sz="2400" i="1" u="sng" dirty="0"/>
              <a:t>funcionam</a:t>
            </a:r>
            <a:r>
              <a:rPr lang="pt-BR" sz="2400" dirty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Learn by </a:t>
            </a:r>
            <a:r>
              <a:rPr lang="en-US" sz="2400" u="sng" dirty="0" smtClean="0"/>
              <a:t>testing</a:t>
            </a:r>
            <a:r>
              <a:rPr lang="en-US" sz="2400" dirty="0" smtClean="0"/>
              <a:t> ideas in ways that seem sensible.                                                    </a:t>
            </a:r>
            <a:r>
              <a:rPr lang="pt-BR" sz="2400" i="1" dirty="0" smtClean="0"/>
              <a:t>Aprendem </a:t>
            </a:r>
            <a:r>
              <a:rPr lang="pt-BR" sz="2400" i="1" u="sng" dirty="0"/>
              <a:t>testando</a:t>
            </a:r>
            <a:r>
              <a:rPr lang="pt-BR" sz="2400" i="1" dirty="0"/>
              <a:t> idéias de forma que pareçam sensatas. </a:t>
            </a:r>
            <a:endParaRPr lang="en-US" sz="2400" i="1" dirty="0" smtClean="0"/>
          </a:p>
        </p:txBody>
      </p:sp>
      <p:pic>
        <p:nvPicPr>
          <p:cNvPr id="9218" name="Picture 2" descr="C:\Users\Joanna\Pictures\Microsoft Clip Organizer\j04404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400"/>
            <a:ext cx="914401" cy="6905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548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APRENDIZES SENSO COMUM (TIPO 3):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Common Sense Learners</a:t>
            </a:r>
          </a:p>
          <a:p>
            <a:r>
              <a:rPr lang="en-US" dirty="0" smtClean="0"/>
              <a:t>Type 3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Tend to key in on </a:t>
            </a:r>
            <a:r>
              <a:rPr lang="en-US" sz="2400" u="sng" dirty="0" smtClean="0"/>
              <a:t>usefulness</a:t>
            </a:r>
            <a:r>
              <a:rPr lang="en-US" sz="2400" dirty="0" smtClean="0"/>
              <a:t> and developing </a:t>
            </a:r>
            <a:r>
              <a:rPr lang="en-US" sz="2400" u="sng" dirty="0" smtClean="0"/>
              <a:t>skills</a:t>
            </a:r>
            <a:r>
              <a:rPr lang="en-US" sz="2400" dirty="0" smtClean="0"/>
              <a:t>.</a:t>
            </a:r>
            <a:r>
              <a:rPr lang="pt-BR" sz="2400" dirty="0"/>
              <a:t>  </a:t>
            </a:r>
            <a:r>
              <a:rPr lang="pt-BR" sz="2400" dirty="0" smtClean="0"/>
              <a:t>                                                       </a:t>
            </a:r>
            <a:r>
              <a:rPr lang="pt-BR" sz="2400" i="1" dirty="0" smtClean="0"/>
              <a:t>Apreciam </a:t>
            </a:r>
            <a:r>
              <a:rPr lang="pt-BR" sz="2400" i="1" u="sng" dirty="0"/>
              <a:t>utilidade</a:t>
            </a:r>
            <a:r>
              <a:rPr lang="pt-BR" sz="2400" i="1" dirty="0"/>
              <a:t> e desenvolvimento de </a:t>
            </a:r>
            <a:r>
              <a:rPr lang="pt-BR" sz="2400" i="1" u="sng" dirty="0"/>
              <a:t>habilidades</a:t>
            </a:r>
            <a:r>
              <a:rPr lang="pt-BR" sz="2400" dirty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Move through life by </a:t>
            </a:r>
            <a:r>
              <a:rPr lang="en-US" sz="2400" u="sng" dirty="0" smtClean="0"/>
              <a:t>inferences</a:t>
            </a:r>
            <a:r>
              <a:rPr lang="en-US" sz="2400" dirty="0" smtClean="0"/>
              <a:t> drawn from hands-on experiences. </a:t>
            </a:r>
            <a:r>
              <a:rPr lang="pt-BR" sz="2400" dirty="0"/>
              <a:t> </a:t>
            </a:r>
            <a:r>
              <a:rPr lang="pt-BR" sz="2400" dirty="0" smtClean="0"/>
              <a:t>                                        </a:t>
            </a:r>
            <a:r>
              <a:rPr lang="pt-BR" sz="2400" i="1" dirty="0" smtClean="0"/>
              <a:t>Movem-se </a:t>
            </a:r>
            <a:r>
              <a:rPr lang="pt-BR" sz="2400" i="1" dirty="0"/>
              <a:t>na vida por meio de </a:t>
            </a:r>
            <a:r>
              <a:rPr lang="pt-BR" sz="2400" i="1" u="sng" dirty="0"/>
              <a:t>conclusões</a:t>
            </a:r>
            <a:r>
              <a:rPr lang="pt-BR" sz="2400" i="1" dirty="0"/>
              <a:t> tiradas a partir de experiências com as “mãos na obra”.</a:t>
            </a:r>
            <a:endParaRPr lang="en-US" sz="2400" i="1" dirty="0" smtClean="0"/>
          </a:p>
        </p:txBody>
      </p:sp>
      <p:pic>
        <p:nvPicPr>
          <p:cNvPr id="9218" name="Picture 2" descr="C:\Users\Joanna\Pictures\Microsoft Clip Organizer\j04404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400"/>
            <a:ext cx="914401" cy="6905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548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APRENDIZES SENSO COMUM (TIPO 3):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940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Common Sense Learners</a:t>
            </a:r>
          </a:p>
          <a:p>
            <a:r>
              <a:rPr lang="en-US" dirty="0" smtClean="0"/>
              <a:t>Type 3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907280"/>
          </a:xfrm>
        </p:spPr>
        <p:txBody>
          <a:bodyPr>
            <a:normAutofit fontScale="77500" lnSpcReduction="20000"/>
          </a:bodyPr>
          <a:lstStyle/>
          <a:p>
            <a:r>
              <a:rPr lang="en-US" sz="3500" b="1" dirty="0" smtClean="0"/>
              <a:t>Common Sense learners also:                 </a:t>
            </a:r>
            <a:r>
              <a:rPr lang="en-US" sz="3500" b="1" i="1" dirty="0" err="1" smtClean="0"/>
              <a:t>Aprendizes</a:t>
            </a:r>
            <a:r>
              <a:rPr lang="en-US" sz="3500" b="1" i="1" dirty="0" smtClean="0"/>
              <a:t> </a:t>
            </a:r>
            <a:r>
              <a:rPr lang="en-US" sz="3500" b="1" i="1" dirty="0" err="1"/>
              <a:t>senso</a:t>
            </a:r>
            <a:r>
              <a:rPr lang="en-US" sz="3500" b="1" i="1" dirty="0"/>
              <a:t> </a:t>
            </a:r>
            <a:r>
              <a:rPr lang="en-US" sz="3500" b="1" i="1" dirty="0" err="1"/>
              <a:t>comum</a:t>
            </a:r>
            <a:r>
              <a:rPr lang="en-US" sz="3500" b="1" i="1" dirty="0"/>
              <a:t> </a:t>
            </a:r>
            <a:r>
              <a:rPr lang="en-US" sz="3500" b="1" i="1" dirty="0" err="1"/>
              <a:t>também</a:t>
            </a:r>
            <a:r>
              <a:rPr lang="en-US" sz="3500" b="1" dirty="0"/>
              <a:t>:</a:t>
            </a:r>
            <a:endParaRPr lang="en-US" sz="3500" b="1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Use factual data to build design concepts                                    </a:t>
            </a:r>
            <a:r>
              <a:rPr lang="pt-BR" sz="2400" i="1" dirty="0" smtClean="0"/>
              <a:t>Usam </a:t>
            </a:r>
            <a:r>
              <a:rPr lang="pt-BR" sz="2400" i="1" dirty="0"/>
              <a:t>dados para construir conceitos</a:t>
            </a:r>
            <a:endParaRPr lang="en-US" sz="2400" i="1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Need hands-on experiences</a:t>
            </a:r>
            <a:r>
              <a:rPr lang="pt-BR" sz="2400" dirty="0" smtClean="0"/>
              <a:t>o                                              </a:t>
            </a:r>
            <a:r>
              <a:rPr lang="pt-BR" sz="2400" i="1" dirty="0" smtClean="0"/>
              <a:t>Precisam </a:t>
            </a:r>
            <a:r>
              <a:rPr lang="pt-BR" sz="2400" i="1" dirty="0"/>
              <a:t>de experiências com as mãos na obra</a:t>
            </a:r>
            <a:endParaRPr lang="en-US" sz="2400" i="1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Enjoy solving problems </a:t>
            </a:r>
            <a:r>
              <a:rPr lang="pt-BR" sz="2400" dirty="0"/>
              <a:t> </a:t>
            </a:r>
            <a:r>
              <a:rPr lang="pt-BR" sz="2400" dirty="0" smtClean="0"/>
              <a:t>                                         </a:t>
            </a:r>
            <a:r>
              <a:rPr lang="pt-BR" sz="2400" i="1" dirty="0" smtClean="0"/>
              <a:t>Gostam </a:t>
            </a:r>
            <a:r>
              <a:rPr lang="pt-BR" sz="2400" i="1" dirty="0"/>
              <a:t>de solucionar problemas</a:t>
            </a:r>
            <a:endParaRPr lang="en-US" sz="2400" i="1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Resent being given answers                                       </a:t>
            </a:r>
            <a:r>
              <a:rPr lang="pt-BR" sz="2400" i="1" dirty="0" smtClean="0"/>
              <a:t>Anseiam </a:t>
            </a:r>
            <a:r>
              <a:rPr lang="pt-BR" sz="2400" i="1" dirty="0"/>
              <a:t>por dar respostas</a:t>
            </a:r>
            <a:endParaRPr lang="en-US" sz="2400" i="1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Have limited tolerance for “fuzzy” ideas                               </a:t>
            </a:r>
            <a:r>
              <a:rPr lang="pt-BR" sz="2400" i="1" dirty="0" smtClean="0"/>
              <a:t>Têm </a:t>
            </a:r>
            <a:r>
              <a:rPr lang="pt-BR" sz="2400" i="1" dirty="0"/>
              <a:t>pouca tolerância para idéias “imprecisas”</a:t>
            </a:r>
            <a:endParaRPr lang="en-US" sz="2400" i="1" dirty="0" smtClean="0"/>
          </a:p>
          <a:p>
            <a:pPr marL="109728" indent="0">
              <a:buNone/>
            </a:pPr>
            <a:endParaRPr lang="en-US" i="1" dirty="0"/>
          </a:p>
        </p:txBody>
      </p:sp>
      <p:pic>
        <p:nvPicPr>
          <p:cNvPr id="5" name="Picture 2" descr="C:\Users\Joanna\Pictures\Microsoft Clip Organizer\j04404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400"/>
            <a:ext cx="914401" cy="6905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5486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APRENDIZES SENSO COMUM (TIPO 3):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Common Sense Learners</a:t>
            </a:r>
          </a:p>
          <a:p>
            <a:r>
              <a:rPr lang="en-US" dirty="0" smtClean="0"/>
              <a:t>Type 3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907280"/>
          </a:xfrm>
        </p:spPr>
        <p:txBody>
          <a:bodyPr>
            <a:normAutofit fontScale="77500" lnSpcReduction="20000"/>
          </a:bodyPr>
          <a:lstStyle/>
          <a:p>
            <a:r>
              <a:rPr lang="en-US" sz="3500" b="1" dirty="0" smtClean="0"/>
              <a:t>Common Sense learners also:                 </a:t>
            </a:r>
            <a:r>
              <a:rPr lang="en-US" sz="3500" b="1" i="1" dirty="0" err="1" smtClean="0"/>
              <a:t>Aprendizes</a:t>
            </a:r>
            <a:r>
              <a:rPr lang="en-US" sz="3500" b="1" i="1" dirty="0" smtClean="0"/>
              <a:t> </a:t>
            </a:r>
            <a:r>
              <a:rPr lang="en-US" sz="3500" b="1" i="1" dirty="0" err="1"/>
              <a:t>senso</a:t>
            </a:r>
            <a:r>
              <a:rPr lang="en-US" sz="3500" b="1" i="1" dirty="0"/>
              <a:t> </a:t>
            </a:r>
            <a:r>
              <a:rPr lang="en-US" sz="3500" b="1" i="1" dirty="0" err="1"/>
              <a:t>comum</a:t>
            </a:r>
            <a:r>
              <a:rPr lang="en-US" sz="3500" b="1" i="1" dirty="0"/>
              <a:t> </a:t>
            </a:r>
            <a:r>
              <a:rPr lang="en-US" sz="3500" b="1" i="1" dirty="0" err="1"/>
              <a:t>também</a:t>
            </a:r>
            <a:r>
              <a:rPr lang="en-US" sz="3500" b="1" dirty="0"/>
              <a:t>:</a:t>
            </a:r>
            <a:endParaRPr lang="en-US" sz="3500" b="1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Stick their judgment to concrete things or facts </a:t>
            </a:r>
            <a:r>
              <a:rPr lang="pt-BR" sz="2400" i="1" dirty="0" smtClean="0"/>
              <a:t>Projetam </a:t>
            </a:r>
            <a:r>
              <a:rPr lang="pt-BR" sz="2400" i="1" dirty="0"/>
              <a:t>seu julgamento em coisas concretas ou fatos</a:t>
            </a:r>
            <a:endParaRPr lang="en-US" sz="2400" i="1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Need to know how things they are asked to do will help in ‘real’ life </a:t>
            </a:r>
            <a:r>
              <a:rPr lang="pt-BR" sz="2400" dirty="0"/>
              <a:t> </a:t>
            </a:r>
            <a:r>
              <a:rPr lang="pt-BR" sz="2400" dirty="0" smtClean="0"/>
              <a:t>                                                       </a:t>
            </a:r>
            <a:r>
              <a:rPr lang="pt-BR" sz="2400" i="1" dirty="0" smtClean="0"/>
              <a:t>Precisam </a:t>
            </a:r>
            <a:r>
              <a:rPr lang="pt-BR" sz="2400" i="1" dirty="0"/>
              <a:t>saber como as coisas que estão perguntando irão ajudar na “vida real”</a:t>
            </a:r>
            <a:endParaRPr lang="en-US" sz="2400" i="1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Want to have future security through how they see things working today                                                           </a:t>
            </a:r>
            <a:r>
              <a:rPr lang="pt-BR" sz="2400" i="1" dirty="0" smtClean="0"/>
              <a:t>Querem </a:t>
            </a:r>
            <a:r>
              <a:rPr lang="pt-BR" sz="2400" i="1" dirty="0"/>
              <a:t>ter segurança futura através de como vêem as coisas funcionando hoje</a:t>
            </a:r>
            <a:endParaRPr lang="en-US" sz="2400" i="1" dirty="0" smtClean="0"/>
          </a:p>
          <a:p>
            <a:endParaRPr lang="en-US" dirty="0"/>
          </a:p>
        </p:txBody>
      </p:sp>
      <p:pic>
        <p:nvPicPr>
          <p:cNvPr id="5" name="Picture 2" descr="C:\Users\Joanna\Pictures\Microsoft Clip Organizer\j04404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400"/>
            <a:ext cx="914401" cy="6905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5486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APRENDIZES SENSO COMUM (TIPO 3):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dirty="0" smtClean="0"/>
              <a:t>A learning style is the </a:t>
            </a:r>
            <a:r>
              <a:rPr lang="en-US" sz="3600" u="sng" dirty="0" smtClean="0"/>
              <a:t>predisposed</a:t>
            </a:r>
            <a:r>
              <a:rPr lang="en-US" sz="3600" dirty="0" smtClean="0"/>
              <a:t> way a person learns.</a:t>
            </a:r>
          </a:p>
          <a:p>
            <a:pPr algn="ctr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</a:t>
            </a:r>
            <a:r>
              <a:rPr lang="pt-BR" sz="3600" dirty="0" smtClean="0"/>
              <a:t> </a:t>
            </a:r>
            <a:r>
              <a:rPr lang="pt-BR" sz="4000" dirty="0" smtClean="0"/>
              <a:t>                                     </a:t>
            </a:r>
            <a:r>
              <a:rPr lang="pt-BR" sz="4000" b="1" i="1" dirty="0" smtClean="0"/>
              <a:t>Um </a:t>
            </a:r>
            <a:r>
              <a:rPr lang="pt-BR" sz="4000" b="1" i="1" dirty="0"/>
              <a:t>estilo de aprendizado é a forma como a pessoa está </a:t>
            </a:r>
            <a:r>
              <a:rPr lang="pt-BR" sz="4000" b="1" i="1" u="sng" dirty="0"/>
              <a:t>predisposta</a:t>
            </a:r>
            <a:r>
              <a:rPr lang="pt-BR" sz="4000" b="1" i="1" dirty="0"/>
              <a:t> a aprender. </a:t>
            </a:r>
            <a:endParaRPr lang="en-US" sz="40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extrusionH="57150" prstMaterial="softEdge">
              <a:bevelT w="25400" h="25400"/>
            </a:sp3d>
          </a:bodyPr>
          <a:lstStyle/>
          <a:p>
            <a:r>
              <a:rPr lang="en-US" dirty="0" smtClean="0">
                <a:ln w="12700"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a learning style?                </a:t>
            </a:r>
            <a:r>
              <a:rPr lang="pt-BR" sz="3600" i="1" dirty="0" smtClean="0">
                <a:ln w="12700"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 </a:t>
            </a:r>
            <a:r>
              <a:rPr lang="pt-BR" sz="3600" i="1" dirty="0">
                <a:ln w="12700"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 É UM ESTILO DE APRENDIZADO?</a:t>
            </a:r>
            <a:endParaRPr lang="en-US" sz="3600" i="1" dirty="0">
              <a:ln w="12700">
                <a:noFill/>
              </a:ln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407944"/>
            <a:ext cx="4673353" cy="365125"/>
          </a:xfrm>
        </p:spPr>
        <p:txBody>
          <a:bodyPr/>
          <a:lstStyle/>
          <a:p>
            <a:r>
              <a:rPr lang="en-US" dirty="0" smtClean="0"/>
              <a:t>T506.08          iteenchallenge.org                2-2014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Common Sense Learners</a:t>
            </a:r>
          </a:p>
          <a:p>
            <a:r>
              <a:rPr lang="en-US" dirty="0" smtClean="0"/>
              <a:t>Type 3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900" b="1" dirty="0"/>
              <a:t>Strengths </a:t>
            </a:r>
            <a:r>
              <a:rPr lang="en-US" sz="2900" b="1" i="1" dirty="0" err="1"/>
              <a:t>Forças</a:t>
            </a:r>
            <a:endParaRPr lang="en-US" sz="2900" i="1" dirty="0" smtClean="0"/>
          </a:p>
          <a:p>
            <a:pPr lvl="1"/>
            <a:r>
              <a:rPr lang="en-US" sz="2600" dirty="0" smtClean="0"/>
              <a:t>Practical application of </a:t>
            </a:r>
            <a:r>
              <a:rPr lang="en-US" sz="2600" dirty="0"/>
              <a:t>ideas  </a:t>
            </a:r>
            <a:r>
              <a:rPr lang="en-US" sz="2600" dirty="0" smtClean="0"/>
              <a:t>                       </a:t>
            </a:r>
            <a:r>
              <a:rPr lang="en-US" sz="2600" i="1" dirty="0" err="1" smtClean="0"/>
              <a:t>Aplicação</a:t>
            </a:r>
            <a:r>
              <a:rPr lang="en-US" sz="2600" i="1" dirty="0" smtClean="0"/>
              <a:t> </a:t>
            </a:r>
            <a:r>
              <a:rPr lang="en-US" sz="2600" i="1" dirty="0" err="1"/>
              <a:t>prática</a:t>
            </a:r>
            <a:r>
              <a:rPr lang="en-US" sz="2600" i="1" dirty="0"/>
              <a:t> de </a:t>
            </a:r>
            <a:r>
              <a:rPr lang="en-US" sz="2600" i="1" dirty="0" err="1"/>
              <a:t>idéias</a:t>
            </a:r>
            <a:r>
              <a:rPr lang="en-US" sz="2600" i="1" dirty="0"/>
              <a:t> </a:t>
            </a:r>
            <a:endParaRPr lang="en-US" sz="2600" i="1" dirty="0" smtClean="0"/>
          </a:p>
          <a:p>
            <a:endParaRPr lang="en-US" dirty="0" smtClean="0"/>
          </a:p>
          <a:p>
            <a:r>
              <a:rPr lang="en-US" sz="2900" b="1" dirty="0" smtClean="0"/>
              <a:t>Favorite </a:t>
            </a:r>
            <a:r>
              <a:rPr lang="en-US" sz="2900" b="1" dirty="0"/>
              <a:t>Questions </a:t>
            </a:r>
            <a:r>
              <a:rPr lang="en-US" sz="2900" b="1" i="1" dirty="0" err="1"/>
              <a:t>Perguntas</a:t>
            </a:r>
            <a:r>
              <a:rPr lang="en-US" sz="2900" b="1" i="1" dirty="0"/>
              <a:t> </a:t>
            </a:r>
            <a:r>
              <a:rPr lang="en-US" sz="2900" b="1" i="1" dirty="0" err="1"/>
              <a:t>Favoritas</a:t>
            </a:r>
            <a:endParaRPr lang="en-US" sz="2900" i="1" dirty="0" smtClean="0"/>
          </a:p>
          <a:p>
            <a:pPr lvl="1"/>
            <a:r>
              <a:rPr lang="en-US" dirty="0" smtClean="0"/>
              <a:t>“</a:t>
            </a:r>
            <a:r>
              <a:rPr lang="en-US" sz="2600" u="sng" dirty="0" smtClean="0"/>
              <a:t>How</a:t>
            </a:r>
            <a:r>
              <a:rPr lang="en-US" sz="2600" dirty="0" smtClean="0"/>
              <a:t> does this work</a:t>
            </a:r>
            <a:r>
              <a:rPr lang="en-US" sz="2600" dirty="0"/>
              <a:t>?” </a:t>
            </a:r>
            <a:r>
              <a:rPr lang="en-US" sz="2600" i="1" dirty="0"/>
              <a:t>“Como </a:t>
            </a:r>
            <a:r>
              <a:rPr lang="en-US" sz="2600" i="1" dirty="0" err="1"/>
              <a:t>isso</a:t>
            </a:r>
            <a:r>
              <a:rPr lang="en-US" sz="2600" i="1" dirty="0"/>
              <a:t> </a:t>
            </a:r>
            <a:r>
              <a:rPr lang="en-US" sz="2600" i="1" dirty="0" err="1"/>
              <a:t>funciona</a:t>
            </a:r>
            <a:r>
              <a:rPr lang="en-US" sz="2600" i="1" dirty="0"/>
              <a:t>?”</a:t>
            </a:r>
            <a:endParaRPr lang="en-US" sz="2600" i="1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r>
              <a:rPr lang="en-US" sz="2900" b="1" dirty="0" smtClean="0"/>
              <a:t>Favorite Ways to </a:t>
            </a:r>
            <a:r>
              <a:rPr lang="en-US" sz="2900" b="1" dirty="0"/>
              <a:t>Learn </a:t>
            </a:r>
            <a:r>
              <a:rPr lang="en-US" sz="2900" b="1" dirty="0" smtClean="0"/>
              <a:t>                                  </a:t>
            </a:r>
            <a:r>
              <a:rPr lang="en-US" sz="2900" b="1" i="1" dirty="0" err="1" smtClean="0"/>
              <a:t>Maneiras</a:t>
            </a:r>
            <a:r>
              <a:rPr lang="en-US" sz="2900" b="1" i="1" dirty="0" smtClean="0"/>
              <a:t> </a:t>
            </a:r>
            <a:r>
              <a:rPr lang="en-US" sz="2900" b="1" i="1" dirty="0" err="1"/>
              <a:t>Favoritas</a:t>
            </a:r>
            <a:r>
              <a:rPr lang="en-US" sz="2900" b="1" i="1" dirty="0"/>
              <a:t> Para </a:t>
            </a:r>
            <a:r>
              <a:rPr lang="en-US" sz="2900" b="1" i="1" dirty="0" err="1"/>
              <a:t>Aprender</a:t>
            </a:r>
            <a:r>
              <a:rPr lang="en-US" sz="2900" b="1" i="1" dirty="0"/>
              <a:t>:</a:t>
            </a:r>
            <a:endParaRPr lang="en-US" sz="2900" i="1" dirty="0" smtClean="0"/>
          </a:p>
          <a:p>
            <a:pPr lvl="1"/>
            <a:r>
              <a:rPr lang="en-US" sz="2600" dirty="0"/>
              <a:t>Experimenting 	</a:t>
            </a:r>
            <a:r>
              <a:rPr lang="en-US" sz="2600" i="1" dirty="0" err="1"/>
              <a:t>experimentando</a:t>
            </a:r>
            <a:endParaRPr lang="en-US" sz="2600" i="1" dirty="0" smtClean="0"/>
          </a:p>
          <a:p>
            <a:pPr lvl="1"/>
            <a:r>
              <a:rPr lang="en-US" sz="2600" dirty="0"/>
              <a:t>Manipulation </a:t>
            </a:r>
            <a:r>
              <a:rPr lang="en-US" sz="2600" i="1" dirty="0" err="1" smtClean="0"/>
              <a:t>manipulando</a:t>
            </a:r>
            <a:endParaRPr lang="en-US" sz="2600" i="1" dirty="0" smtClean="0"/>
          </a:p>
          <a:p>
            <a:pPr lvl="1"/>
            <a:r>
              <a:rPr lang="en-US" sz="2600" dirty="0"/>
              <a:t>Improving </a:t>
            </a:r>
            <a:r>
              <a:rPr lang="en-US" sz="2600" i="1" dirty="0" err="1" smtClean="0"/>
              <a:t>melhorando</a:t>
            </a:r>
            <a:endParaRPr lang="en-US" sz="2600" i="1" dirty="0" smtClean="0"/>
          </a:p>
          <a:p>
            <a:pPr lvl="1"/>
            <a:r>
              <a:rPr lang="en-US" sz="2600" dirty="0"/>
              <a:t>Tinkering </a:t>
            </a:r>
            <a:r>
              <a:rPr lang="en-US" sz="2600" i="1" dirty="0" err="1" smtClean="0"/>
              <a:t>consertando</a:t>
            </a:r>
            <a:endParaRPr lang="en-US" sz="2600" i="1" dirty="0" smtClean="0"/>
          </a:p>
          <a:p>
            <a:endParaRPr lang="en-US" i="1" dirty="0"/>
          </a:p>
        </p:txBody>
      </p:sp>
      <p:pic>
        <p:nvPicPr>
          <p:cNvPr id="5" name="Picture 2" descr="C:\Users\Joanna\Pictures\Microsoft Clip Organizer\j04404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400"/>
            <a:ext cx="914401" cy="6905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5334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APRENDIZES SENSO COMUM (TIPO 3):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9815" y="381000"/>
            <a:ext cx="7772400" cy="18288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Types of Learners                    </a:t>
            </a:r>
            <a:r>
              <a:rPr lang="en-US" i="1" dirty="0" err="1">
                <a:solidFill>
                  <a:srgbClr val="00B0F0"/>
                </a:solidFill>
              </a:rPr>
              <a:t>Tipos</a:t>
            </a:r>
            <a:r>
              <a:rPr lang="en-US" i="1" dirty="0">
                <a:solidFill>
                  <a:srgbClr val="00B0F0"/>
                </a:solidFill>
              </a:rPr>
              <a:t> de </a:t>
            </a:r>
            <a:r>
              <a:rPr lang="en-US" i="1" dirty="0" err="1">
                <a:solidFill>
                  <a:srgbClr val="00B0F0"/>
                </a:solidFill>
              </a:rPr>
              <a:t>Aprendizes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86200" y="2057400"/>
            <a:ext cx="5486400" cy="14548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Dynamic Learners       APRENDIZES </a:t>
            </a:r>
            <a:r>
              <a:rPr lang="en-US" sz="3200" dirty="0"/>
              <a:t>DINÂMCOS </a:t>
            </a:r>
            <a:endParaRPr lang="en-US" sz="3200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239000" y="3352800"/>
            <a:ext cx="1295400" cy="2057400"/>
            <a:chOff x="1828800" y="2286000"/>
            <a:chExt cx="1670050" cy="2835275"/>
          </a:xfrm>
        </p:grpSpPr>
        <p:pic>
          <p:nvPicPr>
            <p:cNvPr id="8" name="Picture 2" descr="C:\Users\Joanna\Pictures\Microsoft Clip Organizer\j044139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2286000"/>
              <a:ext cx="1022350" cy="1022350"/>
            </a:xfrm>
            <a:prstGeom prst="rect">
              <a:avLst/>
            </a:prstGeom>
            <a:noFill/>
          </p:spPr>
        </p:pic>
        <p:pic>
          <p:nvPicPr>
            <p:cNvPr id="9" name="Picture 4" descr="C:\Users\Joanna\Pictures\Microsoft Clip Organizer\j042386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3276600"/>
              <a:ext cx="1670050" cy="1844675"/>
            </a:xfrm>
            <a:prstGeom prst="rect">
              <a:avLst/>
            </a:prstGeom>
            <a:noFill/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19200" y="6407944"/>
            <a:ext cx="5511553" cy="365125"/>
          </a:xfrm>
        </p:spPr>
        <p:txBody>
          <a:bodyPr/>
          <a:lstStyle/>
          <a:p>
            <a:r>
              <a:rPr lang="en-US" dirty="0" smtClean="0"/>
              <a:t>T506.08          iteenchallenge.org                2-2014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Dynamic Learners</a:t>
            </a:r>
          </a:p>
          <a:p>
            <a:r>
              <a:rPr lang="en-US" dirty="0" smtClean="0"/>
              <a:t>Type 4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Look for </a:t>
            </a:r>
            <a:r>
              <a:rPr lang="en-US" u="sng" dirty="0" smtClean="0"/>
              <a:t>hidden</a:t>
            </a:r>
            <a:r>
              <a:rPr lang="en-US" dirty="0" smtClean="0"/>
              <a:t> </a:t>
            </a:r>
            <a:r>
              <a:rPr lang="en-US" u="sng" dirty="0" smtClean="0"/>
              <a:t>possibilities</a:t>
            </a:r>
            <a:r>
              <a:rPr lang="en-US" dirty="0"/>
              <a:t>. </a:t>
            </a:r>
            <a:r>
              <a:rPr lang="en-US" dirty="0" smtClean="0"/>
              <a:t>                          </a:t>
            </a:r>
            <a:r>
              <a:rPr lang="en-US" i="1" dirty="0" err="1" smtClean="0"/>
              <a:t>Buscam</a:t>
            </a:r>
            <a:r>
              <a:rPr lang="en-US" i="1" dirty="0" smtClean="0"/>
              <a:t> </a:t>
            </a:r>
            <a:r>
              <a:rPr lang="en-US" i="1" dirty="0"/>
              <a:t>as </a:t>
            </a:r>
            <a:r>
              <a:rPr lang="en-US" i="1" u="sng" dirty="0" err="1"/>
              <a:t>possibilidades</a:t>
            </a:r>
            <a:r>
              <a:rPr lang="en-US" i="1" dirty="0"/>
              <a:t> </a:t>
            </a:r>
            <a:r>
              <a:rPr lang="en-US" i="1" u="sng" dirty="0" err="1"/>
              <a:t>escondidas</a:t>
            </a:r>
            <a:endParaRPr lang="en-US" i="1" u="sng" dirty="0" smtClean="0"/>
          </a:p>
          <a:p>
            <a:pPr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Need to know what can be </a:t>
            </a:r>
            <a:r>
              <a:rPr lang="en-US" u="sng" dirty="0" smtClean="0"/>
              <a:t>done</a:t>
            </a:r>
            <a:r>
              <a:rPr lang="en-US" dirty="0" smtClean="0"/>
              <a:t> with things.                                                 </a:t>
            </a:r>
            <a:r>
              <a:rPr lang="pt-BR" i="1" dirty="0" smtClean="0"/>
              <a:t>Precisam </a:t>
            </a:r>
            <a:r>
              <a:rPr lang="pt-BR" i="1" dirty="0"/>
              <a:t>saber o que pode ser </a:t>
            </a:r>
            <a:r>
              <a:rPr lang="pt-BR" i="1" u="sng" dirty="0"/>
              <a:t>feito</a:t>
            </a:r>
            <a:r>
              <a:rPr lang="pt-BR" i="1" dirty="0"/>
              <a:t> com as coisas.</a:t>
            </a:r>
            <a:endParaRPr lang="en-US" i="1" dirty="0" smtClean="0"/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Learn by </a:t>
            </a:r>
            <a:r>
              <a:rPr lang="en-US" u="sng" dirty="0" smtClean="0"/>
              <a:t>trial</a:t>
            </a:r>
            <a:r>
              <a:rPr lang="en-US" dirty="0" smtClean="0"/>
              <a:t>-and-</a:t>
            </a:r>
            <a:r>
              <a:rPr lang="en-US" u="sng" dirty="0" smtClean="0"/>
              <a:t>error</a:t>
            </a:r>
            <a:r>
              <a:rPr lang="en-US" dirty="0" smtClean="0"/>
              <a:t>, self-discovery. </a:t>
            </a:r>
            <a:r>
              <a:rPr lang="pt-BR" i="1" dirty="0" smtClean="0"/>
              <a:t>Aprendem </a:t>
            </a:r>
            <a:r>
              <a:rPr lang="pt-BR" i="1" dirty="0"/>
              <a:t>por meio de </a:t>
            </a:r>
            <a:r>
              <a:rPr lang="pt-BR" i="1" u="sng" dirty="0"/>
              <a:t>tentativa-e-erro</a:t>
            </a:r>
            <a:r>
              <a:rPr lang="pt-BR" i="1" dirty="0"/>
              <a:t>, auto descoberta</a:t>
            </a:r>
            <a:r>
              <a:rPr lang="pt-BR" dirty="0"/>
              <a:t>.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29200" y="5105400"/>
            <a:ext cx="685800" cy="1066800"/>
            <a:chOff x="1828800" y="2286000"/>
            <a:chExt cx="1670050" cy="2835275"/>
          </a:xfrm>
        </p:grpSpPr>
        <p:pic>
          <p:nvPicPr>
            <p:cNvPr id="6" name="Picture 2" descr="C:\Users\Joanna\Pictures\Microsoft Clip Organizer\j044139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2286000"/>
              <a:ext cx="1022350" cy="1022350"/>
            </a:xfrm>
            <a:prstGeom prst="rect">
              <a:avLst/>
            </a:prstGeom>
            <a:noFill/>
          </p:spPr>
        </p:pic>
        <p:pic>
          <p:nvPicPr>
            <p:cNvPr id="7" name="Picture 4" descr="C:\Users\Joanna\Pictures\Microsoft Clip Organizer\j042386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3276600"/>
              <a:ext cx="1670050" cy="1844675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1066800" y="529773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APRENDIZES DINÂMCOS </a:t>
            </a:r>
            <a:r>
              <a:rPr lang="en-US" dirty="0" smtClean="0"/>
              <a:t>           (</a:t>
            </a:r>
            <a:r>
              <a:rPr lang="en-US" dirty="0"/>
              <a:t>TIPO 4):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Dynamic Learners</a:t>
            </a:r>
          </a:p>
          <a:p>
            <a:r>
              <a:rPr lang="en-US" dirty="0" smtClean="0"/>
              <a:t>Type 4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Tend to key in on </a:t>
            </a:r>
            <a:r>
              <a:rPr lang="en-US" u="sng" dirty="0" smtClean="0"/>
              <a:t>adapting</a:t>
            </a:r>
            <a:r>
              <a:rPr lang="en-US" dirty="0" smtClean="0"/>
              <a:t>, </a:t>
            </a:r>
            <a:r>
              <a:rPr lang="en-US" u="sng" dirty="0" smtClean="0"/>
              <a:t>refining</a:t>
            </a:r>
            <a:r>
              <a:rPr lang="en-US" dirty="0" smtClean="0"/>
              <a:t>, and </a:t>
            </a:r>
            <a:r>
              <a:rPr lang="en-US" u="sng" dirty="0" smtClean="0"/>
              <a:t>integrating</a:t>
            </a:r>
            <a:r>
              <a:rPr lang="en-US" dirty="0" smtClean="0"/>
              <a:t>.                                         </a:t>
            </a:r>
            <a:r>
              <a:rPr lang="pt-BR" i="1" dirty="0" smtClean="0"/>
              <a:t>Tendem </a:t>
            </a:r>
            <a:r>
              <a:rPr lang="pt-BR" i="1" dirty="0"/>
              <a:t>a interessar-se em </a:t>
            </a:r>
            <a:r>
              <a:rPr lang="pt-BR" i="1" u="sng" dirty="0"/>
              <a:t>adaptação</a:t>
            </a:r>
            <a:r>
              <a:rPr lang="pt-BR" i="1" dirty="0"/>
              <a:t>, </a:t>
            </a:r>
            <a:r>
              <a:rPr lang="pt-BR" i="1" u="sng" dirty="0"/>
              <a:t>aprimoramento</a:t>
            </a:r>
            <a:r>
              <a:rPr lang="pt-BR" i="1" dirty="0"/>
              <a:t>, e  </a:t>
            </a:r>
            <a:r>
              <a:rPr lang="pt-BR" i="1" u="sng" dirty="0"/>
              <a:t>integração</a:t>
            </a:r>
            <a:r>
              <a:rPr lang="pt-BR" i="1" dirty="0"/>
              <a:t>.</a:t>
            </a:r>
            <a:endParaRPr lang="en-US" i="1" dirty="0" smtClean="0"/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Move through life by </a:t>
            </a:r>
            <a:r>
              <a:rPr lang="en-US" u="sng" dirty="0" smtClean="0"/>
              <a:t>acting</a:t>
            </a:r>
            <a:r>
              <a:rPr lang="en-US" dirty="0" smtClean="0"/>
              <a:t> and </a:t>
            </a:r>
            <a:r>
              <a:rPr lang="en-US" u="sng" dirty="0" smtClean="0"/>
              <a:t>testing</a:t>
            </a:r>
            <a:r>
              <a:rPr lang="en-US" dirty="0" smtClean="0"/>
              <a:t> experiences.</a:t>
            </a:r>
            <a:r>
              <a:rPr lang="pt-BR" dirty="0"/>
              <a:t> </a:t>
            </a:r>
            <a:r>
              <a:rPr lang="pt-BR" dirty="0" smtClean="0"/>
              <a:t>                                          </a:t>
            </a:r>
            <a:r>
              <a:rPr lang="pt-BR" i="1" dirty="0" smtClean="0"/>
              <a:t>Movem-se </a:t>
            </a:r>
            <a:r>
              <a:rPr lang="pt-BR" i="1" dirty="0"/>
              <a:t>na vida através de experiências </a:t>
            </a:r>
            <a:r>
              <a:rPr lang="pt-BR" i="1" u="sng" dirty="0"/>
              <a:t>agindo e descobrindo</a:t>
            </a:r>
            <a:r>
              <a:rPr lang="pt-BR" i="1" dirty="0"/>
              <a:t>.</a:t>
            </a:r>
            <a:endParaRPr lang="en-US" i="1" dirty="0" smtClean="0"/>
          </a:p>
          <a:p>
            <a:endParaRPr lang="en-US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029200" y="5105400"/>
            <a:ext cx="685800" cy="1066800"/>
            <a:chOff x="1828800" y="2286000"/>
            <a:chExt cx="1670050" cy="2835275"/>
          </a:xfrm>
        </p:grpSpPr>
        <p:pic>
          <p:nvPicPr>
            <p:cNvPr id="6" name="Picture 2" descr="C:\Users\Joanna\Pictures\Microsoft Clip Organizer\j044139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2286000"/>
              <a:ext cx="1022350" cy="1022350"/>
            </a:xfrm>
            <a:prstGeom prst="rect">
              <a:avLst/>
            </a:prstGeom>
            <a:noFill/>
          </p:spPr>
        </p:pic>
        <p:pic>
          <p:nvPicPr>
            <p:cNvPr id="7" name="Picture 4" descr="C:\Users\Joanna\Pictures\Microsoft Clip Organizer\j042386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3276600"/>
              <a:ext cx="1670050" cy="1844675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1066800" y="529773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APRENDIZES DINÂMCOS </a:t>
            </a:r>
            <a:r>
              <a:rPr lang="en-US" dirty="0" smtClean="0"/>
              <a:t>           (</a:t>
            </a:r>
            <a:r>
              <a:rPr lang="en-US" dirty="0"/>
              <a:t>TIPO 4):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9844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Dynamic Learners</a:t>
            </a:r>
          </a:p>
          <a:p>
            <a:r>
              <a:rPr lang="en-US" dirty="0" smtClean="0"/>
              <a:t>Type 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274320"/>
            <a:ext cx="7860792" cy="4754880"/>
          </a:xfrm>
        </p:spPr>
        <p:txBody>
          <a:bodyPr>
            <a:normAutofit/>
          </a:bodyPr>
          <a:lstStyle/>
          <a:p>
            <a:r>
              <a:rPr lang="en-US" b="1" dirty="0" smtClean="0"/>
              <a:t>Dynamic learners also</a:t>
            </a:r>
            <a:r>
              <a:rPr lang="en-US" b="1" dirty="0"/>
              <a:t>: </a:t>
            </a:r>
            <a:r>
              <a:rPr lang="en-US" b="1" dirty="0" smtClean="0"/>
              <a:t>                                                     </a:t>
            </a:r>
            <a:r>
              <a:rPr lang="en-US" b="1" i="1" dirty="0" err="1" smtClean="0"/>
              <a:t>Aprendizes</a:t>
            </a:r>
            <a:r>
              <a:rPr lang="en-US" b="1" i="1" dirty="0" smtClean="0"/>
              <a:t> </a:t>
            </a:r>
            <a:r>
              <a:rPr lang="en-US" b="1" i="1" dirty="0" err="1"/>
              <a:t>Dinâmicos</a:t>
            </a:r>
            <a:r>
              <a:rPr lang="en-US" b="1" i="1" dirty="0"/>
              <a:t> </a:t>
            </a:r>
            <a:r>
              <a:rPr lang="en-US" b="1" i="1" dirty="0" err="1"/>
              <a:t>também</a:t>
            </a:r>
            <a:r>
              <a:rPr lang="en-US" b="1" dirty="0"/>
              <a:t>:</a:t>
            </a:r>
            <a:endParaRPr lang="en-US" b="1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Are adaptable to change and actually enjoy it </a:t>
            </a:r>
            <a:r>
              <a:rPr lang="pt-BR" sz="2000" i="1" dirty="0" smtClean="0"/>
              <a:t>Estão </a:t>
            </a:r>
            <a:r>
              <a:rPr lang="pt-BR" sz="2000" i="1" dirty="0"/>
              <a:t>adaptados a mudanças e de fato gostam delas</a:t>
            </a:r>
            <a:r>
              <a:rPr lang="en-US" sz="2000" i="1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Like variety </a:t>
            </a:r>
            <a:r>
              <a:rPr lang="en-US" sz="2200" i="1" dirty="0" err="1" smtClean="0"/>
              <a:t>Gostam</a:t>
            </a:r>
            <a:r>
              <a:rPr lang="en-US" sz="2200" i="1" dirty="0" smtClean="0"/>
              <a:t> </a:t>
            </a:r>
            <a:r>
              <a:rPr lang="en-US" sz="2200" i="1" dirty="0"/>
              <a:t>de </a:t>
            </a:r>
            <a:r>
              <a:rPr lang="en-US" sz="2200" i="1" dirty="0" err="1"/>
              <a:t>variedade</a:t>
            </a:r>
            <a:endParaRPr lang="en-US" sz="2200" i="1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Excel in situations calling for flexibility                         </a:t>
            </a:r>
            <a:r>
              <a:rPr lang="pt-BR" sz="2200" dirty="0" smtClean="0"/>
              <a:t> </a:t>
            </a:r>
            <a:r>
              <a:rPr lang="pt-BR" sz="2200" i="1" dirty="0" smtClean="0"/>
              <a:t>Sobressaem </a:t>
            </a:r>
            <a:r>
              <a:rPr lang="pt-BR" sz="2200" i="1" dirty="0"/>
              <a:t>em situações que pedem flexibilidade</a:t>
            </a:r>
            <a:endParaRPr lang="en-US" sz="2200" i="1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Tend to take risks                                                      </a:t>
            </a:r>
            <a:r>
              <a:rPr lang="pt-BR" sz="2200" i="1" dirty="0" smtClean="0"/>
              <a:t>Tendem </a:t>
            </a:r>
            <a:r>
              <a:rPr lang="pt-BR" sz="2200" i="1" dirty="0"/>
              <a:t>a correr riscos</a:t>
            </a:r>
            <a:endParaRPr lang="en-US" sz="2200" i="1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029200" y="5105400"/>
            <a:ext cx="685800" cy="1066800"/>
            <a:chOff x="1828800" y="2286000"/>
            <a:chExt cx="1670050" cy="2835275"/>
          </a:xfrm>
        </p:grpSpPr>
        <p:pic>
          <p:nvPicPr>
            <p:cNvPr id="6" name="Picture 2" descr="C:\Users\Joanna\Pictures\Microsoft Clip Organizer\j044139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2286000"/>
              <a:ext cx="1022350" cy="1022350"/>
            </a:xfrm>
            <a:prstGeom prst="rect">
              <a:avLst/>
            </a:prstGeom>
            <a:noFill/>
          </p:spPr>
        </p:pic>
        <p:pic>
          <p:nvPicPr>
            <p:cNvPr id="7" name="Picture 4" descr="C:\Users\Joanna\Pictures\Microsoft Clip Organizer\j042386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3276600"/>
              <a:ext cx="1670050" cy="1844675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762000" y="547812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APRENDIZES DINÂMCOS </a:t>
            </a:r>
            <a:r>
              <a:rPr lang="en-US" dirty="0" smtClean="0"/>
              <a:t>           (</a:t>
            </a:r>
            <a:r>
              <a:rPr lang="en-US" dirty="0"/>
              <a:t>TIPO 4):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Dynamic Learners</a:t>
            </a:r>
          </a:p>
          <a:p>
            <a:r>
              <a:rPr lang="en-US" dirty="0" smtClean="0"/>
              <a:t>Type 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75488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Dynamic learners also</a:t>
            </a:r>
            <a:r>
              <a:rPr lang="en-US" b="1" dirty="0"/>
              <a:t>: </a:t>
            </a:r>
            <a:r>
              <a:rPr lang="en-US" b="1" dirty="0" smtClean="0"/>
              <a:t>                                                     </a:t>
            </a:r>
            <a:r>
              <a:rPr lang="en-US" b="1" i="1" dirty="0" err="1" smtClean="0"/>
              <a:t>Aprendizes</a:t>
            </a:r>
            <a:r>
              <a:rPr lang="en-US" b="1" i="1" dirty="0" smtClean="0"/>
              <a:t> </a:t>
            </a:r>
            <a:r>
              <a:rPr lang="en-US" b="1" i="1" dirty="0" err="1"/>
              <a:t>Dinâmicos</a:t>
            </a:r>
            <a:r>
              <a:rPr lang="en-US" b="1" i="1" dirty="0"/>
              <a:t> </a:t>
            </a:r>
            <a:r>
              <a:rPr lang="en-US" b="1" i="1" dirty="0" err="1"/>
              <a:t>também</a:t>
            </a:r>
            <a:r>
              <a:rPr lang="en-US" b="1" dirty="0"/>
              <a:t>:</a:t>
            </a:r>
            <a:endParaRPr lang="en-US" b="1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Are at ease with people but sometimes are seen as pushy                                                                                 </a:t>
            </a:r>
            <a:r>
              <a:rPr lang="pt-BR" sz="2200" i="1" dirty="0" smtClean="0"/>
              <a:t>Têm </a:t>
            </a:r>
            <a:r>
              <a:rPr lang="pt-BR" sz="2200" i="1" dirty="0"/>
              <a:t>facilidade com pessoas mas as vezes são vistos como demagogos</a:t>
            </a:r>
            <a:endParaRPr lang="en-US" sz="2200" i="1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Often reach accurate conclusions in the absence of logic </a:t>
            </a:r>
            <a:r>
              <a:rPr lang="pt-BR" sz="2200" dirty="0"/>
              <a:t> </a:t>
            </a:r>
            <a:r>
              <a:rPr lang="pt-BR" sz="2200" dirty="0" smtClean="0"/>
              <a:t>                                                                            </a:t>
            </a:r>
            <a:r>
              <a:rPr lang="pt-BR" sz="2200" i="1" dirty="0" smtClean="0"/>
              <a:t>Muitas </a:t>
            </a:r>
            <a:r>
              <a:rPr lang="pt-BR" sz="2200" i="1" dirty="0"/>
              <a:t>veze alcaçam conclusões acuradas na falta de lógica</a:t>
            </a:r>
            <a:endParaRPr lang="en-US" sz="2200" i="1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Want to make things happen                                          </a:t>
            </a:r>
            <a:r>
              <a:rPr lang="pt-BR" sz="2200" i="1" dirty="0" smtClean="0"/>
              <a:t>Querem </a:t>
            </a:r>
            <a:r>
              <a:rPr lang="pt-BR" sz="2200" i="1" dirty="0"/>
              <a:t>fazer as coisas acontecerem</a:t>
            </a:r>
            <a:endParaRPr lang="en-US" sz="2200" i="1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Want to turn concepts into action                                              </a:t>
            </a:r>
            <a:r>
              <a:rPr lang="pt-BR" sz="2200" i="1" dirty="0" smtClean="0"/>
              <a:t>Querem </a:t>
            </a:r>
            <a:r>
              <a:rPr lang="pt-BR" sz="2200" i="1" dirty="0"/>
              <a:t>transformar conceitos em </a:t>
            </a:r>
            <a:r>
              <a:rPr lang="pt-BR" sz="2200" i="1" dirty="0" smtClean="0"/>
              <a:t>ações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29200" y="5105400"/>
            <a:ext cx="685800" cy="1066800"/>
            <a:chOff x="1828800" y="2286000"/>
            <a:chExt cx="1670050" cy="2835275"/>
          </a:xfrm>
        </p:grpSpPr>
        <p:pic>
          <p:nvPicPr>
            <p:cNvPr id="6" name="Picture 2" descr="C:\Users\Joanna\Pictures\Microsoft Clip Organizer\j044139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2286000"/>
              <a:ext cx="1022350" cy="1022350"/>
            </a:xfrm>
            <a:prstGeom prst="rect">
              <a:avLst/>
            </a:prstGeom>
            <a:noFill/>
          </p:spPr>
        </p:pic>
        <p:pic>
          <p:nvPicPr>
            <p:cNvPr id="7" name="Picture 4" descr="C:\Users\Joanna\Pictures\Microsoft Clip Organizer\j042386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3276600"/>
              <a:ext cx="1670050" cy="1844675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762000" y="547812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APRENDIZES DINÂMCOS </a:t>
            </a:r>
            <a:r>
              <a:rPr lang="en-US" dirty="0" smtClean="0"/>
              <a:t>           (</a:t>
            </a:r>
            <a:r>
              <a:rPr lang="en-US" dirty="0"/>
              <a:t>TIPO 4):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1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Dynamic Learners</a:t>
            </a:r>
          </a:p>
          <a:p>
            <a:r>
              <a:rPr lang="en-US" dirty="0" smtClean="0"/>
              <a:t>Type 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Strengths </a:t>
            </a:r>
            <a:r>
              <a:rPr lang="en-US" b="1" i="1" dirty="0" err="1"/>
              <a:t>Forças</a:t>
            </a:r>
            <a:r>
              <a:rPr lang="en-US" b="1" i="1" dirty="0"/>
              <a:t>:</a:t>
            </a:r>
            <a:endParaRPr lang="en-US" i="1" dirty="0" smtClean="0"/>
          </a:p>
          <a:p>
            <a:pPr lvl="1"/>
            <a:r>
              <a:rPr lang="en-US" dirty="0" smtClean="0"/>
              <a:t>taking </a:t>
            </a:r>
            <a:r>
              <a:rPr lang="en-US" dirty="0"/>
              <a:t>action </a:t>
            </a:r>
            <a:r>
              <a:rPr lang="en-US" i="1" dirty="0" err="1" smtClean="0"/>
              <a:t>Partir</a:t>
            </a:r>
            <a:r>
              <a:rPr lang="en-US" i="1" dirty="0" smtClean="0"/>
              <a:t> </a:t>
            </a:r>
            <a:r>
              <a:rPr lang="en-US" i="1" dirty="0" err="1"/>
              <a:t>para</a:t>
            </a:r>
            <a:r>
              <a:rPr lang="en-US" i="1" dirty="0"/>
              <a:t> a </a:t>
            </a:r>
            <a:r>
              <a:rPr lang="en-US" i="1" dirty="0" err="1"/>
              <a:t>ação</a:t>
            </a:r>
            <a:endParaRPr lang="en-US" i="1" dirty="0" smtClean="0"/>
          </a:p>
          <a:p>
            <a:pPr lvl="1"/>
            <a:r>
              <a:rPr lang="en-US" dirty="0" smtClean="0"/>
              <a:t>carrying out </a:t>
            </a:r>
            <a:r>
              <a:rPr lang="en-US" dirty="0"/>
              <a:t>plans </a:t>
            </a:r>
            <a:r>
              <a:rPr lang="en-US" i="1" dirty="0" err="1" smtClean="0"/>
              <a:t>Conduzir</a:t>
            </a:r>
            <a:r>
              <a:rPr lang="en-US" i="1" dirty="0" smtClean="0"/>
              <a:t> </a:t>
            </a:r>
            <a:r>
              <a:rPr lang="en-US" i="1" dirty="0" err="1"/>
              <a:t>planos</a:t>
            </a:r>
            <a:endParaRPr lang="en-US" i="1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b="1" dirty="0" smtClean="0"/>
              <a:t>Favorite Questions </a:t>
            </a:r>
            <a:r>
              <a:rPr lang="en-US" b="1" i="1" dirty="0" err="1" smtClean="0"/>
              <a:t>Perguntas</a:t>
            </a:r>
            <a:r>
              <a:rPr lang="en-US" b="1" i="1" dirty="0" smtClean="0"/>
              <a:t> </a:t>
            </a:r>
            <a:r>
              <a:rPr lang="en-US" b="1" i="1" dirty="0" err="1"/>
              <a:t>Favoritas</a:t>
            </a:r>
            <a:endParaRPr lang="en-US" i="1" dirty="0" smtClean="0"/>
          </a:p>
          <a:p>
            <a:pPr lvl="1"/>
            <a:r>
              <a:rPr lang="en-US" dirty="0" smtClean="0"/>
              <a:t>“</a:t>
            </a:r>
            <a:r>
              <a:rPr lang="en-US" u="sng" dirty="0" smtClean="0"/>
              <a:t>If</a:t>
            </a:r>
            <a:r>
              <a:rPr lang="en-US" dirty="0" smtClean="0"/>
              <a:t> this… </a:t>
            </a:r>
            <a:r>
              <a:rPr lang="en-US" u="sng" dirty="0" smtClean="0"/>
              <a:t>then</a:t>
            </a:r>
            <a:r>
              <a:rPr lang="en-US" dirty="0" smtClean="0"/>
              <a:t> </a:t>
            </a:r>
            <a:r>
              <a:rPr lang="en-US" u="sng" dirty="0" smtClean="0"/>
              <a:t>what</a:t>
            </a:r>
            <a:r>
              <a:rPr lang="en-US" dirty="0" smtClean="0"/>
              <a:t> can this become?”              </a:t>
            </a:r>
            <a:r>
              <a:rPr lang="pt-BR" i="1" dirty="0" smtClean="0"/>
              <a:t>“</a:t>
            </a:r>
            <a:r>
              <a:rPr lang="pt-BR" i="1" dirty="0"/>
              <a:t>Se isso… então o que  pode se tornar?”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r>
              <a:rPr lang="en-US" b="1" dirty="0" smtClean="0"/>
              <a:t>Favorite Ways to </a:t>
            </a:r>
            <a:r>
              <a:rPr lang="en-US" b="1" dirty="0"/>
              <a:t>Learn </a:t>
            </a:r>
            <a:r>
              <a:rPr lang="en-US" b="1" dirty="0" smtClean="0"/>
              <a:t>                            </a:t>
            </a:r>
            <a:r>
              <a:rPr lang="en-US" b="1" i="1" dirty="0" err="1" smtClean="0"/>
              <a:t>Maneiras</a:t>
            </a:r>
            <a:r>
              <a:rPr lang="en-US" b="1" i="1" dirty="0" smtClean="0"/>
              <a:t> </a:t>
            </a:r>
            <a:r>
              <a:rPr lang="en-US" b="1" i="1" dirty="0" err="1"/>
              <a:t>Favoritas</a:t>
            </a:r>
            <a:r>
              <a:rPr lang="en-US" b="1" i="1" dirty="0"/>
              <a:t> Para </a:t>
            </a:r>
            <a:r>
              <a:rPr lang="en-US" b="1" i="1" dirty="0" err="1"/>
              <a:t>Aprender</a:t>
            </a:r>
            <a:r>
              <a:rPr lang="en-US" b="1" i="1" dirty="0"/>
              <a:t>:</a:t>
            </a:r>
            <a:endParaRPr lang="en-US" i="1" dirty="0" smtClean="0"/>
          </a:p>
          <a:p>
            <a:pPr lvl="1"/>
            <a:r>
              <a:rPr lang="en-US" dirty="0"/>
              <a:t>Modifying </a:t>
            </a:r>
            <a:r>
              <a:rPr lang="en-US" dirty="0" smtClean="0"/>
              <a:t>	</a:t>
            </a:r>
            <a:r>
              <a:rPr lang="en-US" i="1" dirty="0" err="1" smtClean="0"/>
              <a:t>modificando</a:t>
            </a:r>
            <a:endParaRPr lang="en-US" i="1" dirty="0" smtClean="0"/>
          </a:p>
          <a:p>
            <a:pPr lvl="1"/>
            <a:r>
              <a:rPr lang="en-US" dirty="0" smtClean="0"/>
              <a:t>Adapting	</a:t>
            </a:r>
            <a:r>
              <a:rPr lang="en-US" i="1" dirty="0" err="1" smtClean="0"/>
              <a:t>adaptando</a:t>
            </a:r>
            <a:endParaRPr lang="en-US" i="1" dirty="0" smtClean="0"/>
          </a:p>
          <a:p>
            <a:pPr lvl="1"/>
            <a:r>
              <a:rPr lang="en-US" dirty="0"/>
              <a:t>Risking </a:t>
            </a:r>
            <a:r>
              <a:rPr lang="en-US" dirty="0" smtClean="0"/>
              <a:t>		</a:t>
            </a:r>
            <a:r>
              <a:rPr lang="en-US" i="1" dirty="0" err="1" smtClean="0"/>
              <a:t>arriscando</a:t>
            </a:r>
            <a:endParaRPr lang="en-US" i="1" dirty="0" smtClean="0"/>
          </a:p>
          <a:p>
            <a:pPr lvl="1"/>
            <a:r>
              <a:rPr lang="en-US" dirty="0"/>
              <a:t>Creating </a:t>
            </a:r>
            <a:r>
              <a:rPr lang="en-US" dirty="0" smtClean="0"/>
              <a:t>	</a:t>
            </a:r>
            <a:r>
              <a:rPr lang="en-US" i="1" dirty="0" err="1" smtClean="0"/>
              <a:t>criando</a:t>
            </a:r>
            <a:endParaRPr lang="en-US" i="1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29200" y="5105400"/>
            <a:ext cx="685800" cy="1066800"/>
            <a:chOff x="1828800" y="2286000"/>
            <a:chExt cx="1670050" cy="2835275"/>
          </a:xfrm>
        </p:grpSpPr>
        <p:pic>
          <p:nvPicPr>
            <p:cNvPr id="6" name="Picture 2" descr="C:\Users\Joanna\Pictures\Microsoft Clip Organizer\j044139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2286000"/>
              <a:ext cx="1022350" cy="1022350"/>
            </a:xfrm>
            <a:prstGeom prst="rect">
              <a:avLst/>
            </a:prstGeom>
            <a:noFill/>
          </p:spPr>
        </p:pic>
        <p:pic>
          <p:nvPicPr>
            <p:cNvPr id="7" name="Picture 4" descr="C:\Users\Joanna\Pictures\Microsoft Clip Organizer\j042386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3276600"/>
              <a:ext cx="1670050" cy="1844675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762000" y="529773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APRENDIZES DINÂMCOS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TIPO 4):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extrusionH="57150" prstMaterial="softEdge">
              <a:bevelT w="25400" h="25400"/>
            </a:sp3d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type of learner are you? </a:t>
            </a:r>
            <a:b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err="1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</a:t>
            </a:r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tipo</a:t>
            </a:r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aprendiz</a:t>
            </a:r>
            <a:r>
              <a:rPr lang="en-US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é </a:t>
            </a:r>
            <a:r>
              <a:rPr lang="en-US" dirty="0" err="1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você</a:t>
            </a:r>
            <a:r>
              <a:rPr lang="en-US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533400" y="2590800"/>
            <a:ext cx="8229600" cy="2133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66800" y="304800"/>
            <a:ext cx="1295400" cy="2057400"/>
            <a:chOff x="1828800" y="2286000"/>
            <a:chExt cx="1670050" cy="2835275"/>
          </a:xfrm>
        </p:grpSpPr>
        <p:pic>
          <p:nvPicPr>
            <p:cNvPr id="14" name="Picture 2" descr="C:\Users\Joanna\Pictures\Microsoft Clip Organizer\j044139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3600" y="2286000"/>
              <a:ext cx="1022350" cy="1022350"/>
            </a:xfrm>
            <a:prstGeom prst="rect">
              <a:avLst/>
            </a:prstGeom>
            <a:noFill/>
          </p:spPr>
        </p:pic>
        <p:pic>
          <p:nvPicPr>
            <p:cNvPr id="15" name="Picture 4" descr="C:\Users\Joanna\Pictures\Microsoft Clip Organizer\j042386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3276600"/>
              <a:ext cx="1670050" cy="1844675"/>
            </a:xfrm>
            <a:prstGeom prst="rect">
              <a:avLst/>
            </a:prstGeom>
            <a:noFill/>
          </p:spPr>
        </p:pic>
      </p:grpSp>
      <p:pic>
        <p:nvPicPr>
          <p:cNvPr id="16" name="Picture 2" descr="C:\Users\Joanna\Pictures\Microsoft Clip Organizer\j044045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91000"/>
            <a:ext cx="1828800" cy="1381125"/>
          </a:xfrm>
          <a:prstGeom prst="rect">
            <a:avLst/>
          </a:prstGeom>
          <a:noFill/>
        </p:spPr>
      </p:pic>
      <p:pic>
        <p:nvPicPr>
          <p:cNvPr id="17" name="Picture 2" descr="C:\Users\Joanna\Pictures\Microsoft Clip Organizer\j044044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685800"/>
            <a:ext cx="1647749" cy="1827886"/>
          </a:xfrm>
          <a:prstGeom prst="rect">
            <a:avLst/>
          </a:prstGeom>
          <a:noFill/>
        </p:spPr>
      </p:pic>
      <p:pic>
        <p:nvPicPr>
          <p:cNvPr id="18" name="Picture 2" descr="C:\Users\Joanna\Pictures\Microsoft Clip Organizer\j044042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191000"/>
            <a:ext cx="1827886" cy="1506017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extrusionH="57150"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Why should you know </a:t>
            </a:r>
          </a:p>
          <a:p>
            <a:pPr lvl="0" algn="ctr"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your learning type?</a:t>
            </a:r>
            <a:b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4100" dirty="0" err="1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Por</a:t>
            </a:r>
            <a:r>
              <a:rPr lang="en-US" sz="4100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100" dirty="0" err="1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</a:t>
            </a:r>
            <a:r>
              <a:rPr lang="en-US" sz="41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100" dirty="0" err="1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você</a:t>
            </a:r>
            <a:r>
              <a:rPr lang="en-US" sz="41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100" dirty="0" err="1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</a:t>
            </a:r>
            <a:r>
              <a:rPr lang="en-US" sz="4100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saber de </a:t>
            </a:r>
            <a:r>
              <a:rPr lang="en-US" sz="4100" dirty="0" err="1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</a:t>
            </a:r>
            <a:r>
              <a:rPr lang="en-US" sz="4100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100" dirty="0" err="1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tipo</a:t>
            </a:r>
            <a:r>
              <a:rPr lang="en-US" sz="41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100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é </a:t>
            </a:r>
            <a:r>
              <a:rPr lang="en-US" sz="4100" dirty="0" err="1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seu</a:t>
            </a:r>
            <a:r>
              <a:rPr lang="en-US" sz="4100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100" dirty="0" err="1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aprendiz</a:t>
            </a:r>
            <a:r>
              <a:rPr lang="en-US" sz="4100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25400" h="25400"/>
            </a:sp3d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Activity Ideas </a:t>
            </a:r>
            <a:r>
              <a:rPr lang="en-US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</a:t>
            </a:r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4400" i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ATIVIDADES </a:t>
            </a:r>
            <a:r>
              <a:rPr lang="en-US" sz="4400" i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PREFERIDAS</a:t>
            </a:r>
            <a:endParaRPr lang="en-US" i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3352800"/>
            <a:ext cx="8113713" cy="1945088"/>
          </a:xfrm>
        </p:spPr>
        <p:txBody>
          <a:bodyPr>
            <a:normAutofit/>
          </a:bodyPr>
          <a:lstStyle/>
          <a:p>
            <a:r>
              <a:rPr lang="en-US" dirty="0" smtClean="0"/>
              <a:t>Innovative </a:t>
            </a:r>
            <a:r>
              <a:rPr lang="en-US" dirty="0"/>
              <a:t>Learners </a:t>
            </a:r>
            <a:r>
              <a:rPr lang="en-US" dirty="0" smtClean="0"/>
              <a:t>              </a:t>
            </a:r>
            <a:r>
              <a:rPr lang="en-US" i="1" dirty="0" err="1" smtClean="0"/>
              <a:t>Aprendizes</a:t>
            </a:r>
            <a:r>
              <a:rPr lang="en-US" i="1" dirty="0" smtClean="0"/>
              <a:t> </a:t>
            </a:r>
            <a:r>
              <a:rPr lang="en-US" i="1" dirty="0" err="1" smtClean="0"/>
              <a:t>Inovadores</a:t>
            </a:r>
            <a:endParaRPr lang="en-US" i="1" dirty="0" smtClean="0"/>
          </a:p>
          <a:p>
            <a:r>
              <a:rPr lang="en-US" dirty="0" smtClean="0"/>
              <a:t>Analytic </a:t>
            </a:r>
            <a:r>
              <a:rPr lang="en-US" dirty="0"/>
              <a:t>Learners </a:t>
            </a:r>
            <a:r>
              <a:rPr lang="en-US" dirty="0" smtClean="0"/>
              <a:t>                 </a:t>
            </a:r>
            <a:r>
              <a:rPr lang="en-US" i="1" dirty="0" err="1" smtClean="0"/>
              <a:t>Aprendizes</a:t>
            </a:r>
            <a:r>
              <a:rPr lang="en-US" i="1" dirty="0" smtClean="0"/>
              <a:t> </a:t>
            </a:r>
            <a:r>
              <a:rPr lang="en-US" i="1" dirty="0" err="1"/>
              <a:t>Analíticos</a:t>
            </a:r>
            <a:endParaRPr lang="en-US" i="1" dirty="0" smtClean="0"/>
          </a:p>
          <a:p>
            <a:r>
              <a:rPr lang="en-US" dirty="0" smtClean="0"/>
              <a:t>Common Sense </a:t>
            </a:r>
            <a:r>
              <a:rPr lang="en-US" dirty="0"/>
              <a:t>Learners </a:t>
            </a:r>
            <a:r>
              <a:rPr lang="en-US" dirty="0" smtClean="0"/>
              <a:t>      </a:t>
            </a:r>
            <a:r>
              <a:rPr lang="en-US" i="1" dirty="0" err="1" smtClean="0"/>
              <a:t>Aprendizes</a:t>
            </a:r>
            <a:r>
              <a:rPr lang="en-US" i="1" dirty="0" smtClean="0"/>
              <a:t> </a:t>
            </a:r>
            <a:r>
              <a:rPr lang="en-US" i="1" dirty="0" err="1"/>
              <a:t>Senso</a:t>
            </a:r>
            <a:r>
              <a:rPr lang="en-US" i="1" dirty="0"/>
              <a:t> </a:t>
            </a:r>
            <a:r>
              <a:rPr lang="en-US" i="1" dirty="0" err="1"/>
              <a:t>Comum</a:t>
            </a:r>
            <a:endParaRPr lang="en-US" i="1" dirty="0" smtClean="0"/>
          </a:p>
          <a:p>
            <a:r>
              <a:rPr lang="en-US" dirty="0" smtClean="0"/>
              <a:t>Dynamic </a:t>
            </a:r>
            <a:r>
              <a:rPr lang="en-US" dirty="0"/>
              <a:t>Learners </a:t>
            </a:r>
            <a:r>
              <a:rPr lang="en-US" dirty="0" smtClean="0"/>
              <a:t>                </a:t>
            </a:r>
            <a:r>
              <a:rPr lang="en-US" i="1" dirty="0" err="1" smtClean="0"/>
              <a:t>Aprendizes</a:t>
            </a:r>
            <a:r>
              <a:rPr lang="en-US" i="1" dirty="0" smtClean="0"/>
              <a:t> </a:t>
            </a:r>
            <a:r>
              <a:rPr lang="en-US" i="1" dirty="0" err="1"/>
              <a:t>Dinâmicos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90600" y="6407944"/>
            <a:ext cx="5740153" cy="365125"/>
          </a:xfrm>
        </p:spPr>
        <p:txBody>
          <a:bodyPr/>
          <a:lstStyle/>
          <a:p>
            <a:r>
              <a:rPr lang="en-US" dirty="0" smtClean="0"/>
              <a:t>T506.08          iteenchallenge.org                2-2014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extrusionH="57150" prstMaterial="softEdge">
              <a:bevelT w="25400" h="25400"/>
            </a:sp3d>
          </a:bodyPr>
          <a:lstStyle/>
          <a:p>
            <a:pPr algn="r"/>
            <a:r>
              <a:rPr lang="en-US" dirty="0" smtClean="0">
                <a:ln w="12700"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Types of Learners                        </a:t>
            </a:r>
            <a:r>
              <a:rPr lang="en-US" i="1" dirty="0" err="1" smtClean="0">
                <a:ln w="12700"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Tipos</a:t>
            </a:r>
            <a:r>
              <a:rPr lang="en-US" i="1" dirty="0" smtClean="0">
                <a:ln w="12700"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i="1" dirty="0" err="1" smtClean="0">
                <a:ln w="12700">
                  <a:noFill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Aprendizes</a:t>
            </a:r>
            <a:endParaRPr lang="en-US" i="1" dirty="0">
              <a:ln w="12700">
                <a:noFill/>
              </a:ln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895600" y="1066800"/>
            <a:ext cx="5943600" cy="5410994"/>
            <a:chOff x="2895600" y="1066800"/>
            <a:chExt cx="5943600" cy="5410994"/>
          </a:xfrm>
        </p:grpSpPr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>
              <a:off x="2895600" y="3657600"/>
              <a:ext cx="59436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000000"/>
              </a:extrusionClr>
            </a:sp3d>
          </p:spPr>
        </p:cxnSp>
        <p:cxnSp>
          <p:nvCxnSpPr>
            <p:cNvPr id="1039" name="AutoShape 15"/>
            <p:cNvCxnSpPr>
              <a:cxnSpLocks noChangeShapeType="1"/>
            </p:cNvCxnSpPr>
            <p:nvPr/>
          </p:nvCxnSpPr>
          <p:spPr bwMode="auto">
            <a:xfrm rot="5400000">
              <a:off x="3161506" y="3771900"/>
              <a:ext cx="5410994" cy="79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000000"/>
              </a:extrusionClr>
            </a:sp3d>
          </p:spPr>
        </p:cxn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5981700" y="1362918"/>
            <a:ext cx="3009900" cy="220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2000" b="1" i="0" u="none" strike="noStrike" cap="none" normalizeH="0" baseline="0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Innovative </a:t>
            </a:r>
            <a:r>
              <a:rPr lang="en-US" sz="2000" b="1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Learners </a:t>
            </a:r>
            <a:r>
              <a:rPr lang="en-US" sz="2800" b="1" i="1" dirty="0" err="1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Aprendizes</a:t>
            </a:r>
            <a:r>
              <a:rPr lang="en-US" sz="2800" b="1" i="1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Inovadores</a:t>
            </a:r>
            <a:endParaRPr kumimoji="0" lang="en-US" sz="2000" b="1" i="1" u="none" strike="noStrike" cap="none" normalizeH="0" baseline="0" dirty="0" smtClean="0">
              <a:ln w="1270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(Big Picture Learners</a:t>
            </a:r>
            <a:r>
              <a:rPr lang="en-US" sz="1600" dirty="0">
                <a:latin typeface="Arial Rounded MT Bold" pitchFamily="34" charset="0"/>
                <a:cs typeface="Arial" pitchFamily="34" charset="0"/>
              </a:rPr>
              <a:t>) (</a:t>
            </a:r>
            <a:r>
              <a:rPr lang="en-US" sz="1600" dirty="0" err="1">
                <a:latin typeface="Arial Rounded MT Bold" pitchFamily="34" charset="0"/>
                <a:cs typeface="Arial" pitchFamily="34" charset="0"/>
              </a:rPr>
              <a:t>Aprendizes</a:t>
            </a:r>
            <a:r>
              <a:rPr lang="en-US" sz="1600" dirty="0">
                <a:latin typeface="Arial Rounded MT Bold" pitchFamily="34" charset="0"/>
                <a:cs typeface="Arial" pitchFamily="34" charset="0"/>
              </a:rPr>
              <a:t> de </a:t>
            </a:r>
            <a:r>
              <a:rPr lang="en-US" sz="1600" dirty="0" err="1">
                <a:latin typeface="Arial Rounded MT Bold" pitchFamily="34" charset="0"/>
                <a:cs typeface="Arial" pitchFamily="34" charset="0"/>
              </a:rPr>
              <a:t>Grandes</a:t>
            </a:r>
            <a:r>
              <a:rPr lang="en-US" sz="1600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  <a:cs typeface="Arial" pitchFamily="34" charset="0"/>
              </a:rPr>
              <a:t>imagens</a:t>
            </a:r>
            <a:r>
              <a:rPr lang="en-US" sz="1600" dirty="0">
                <a:latin typeface="Arial Rounded MT Bold" pitchFamily="34" charset="0"/>
                <a:cs typeface="Arial" pitchFamily="34" charset="0"/>
              </a:rPr>
              <a:t>)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5943600" y="3048000"/>
            <a:ext cx="3835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Arial Rounded MT Bold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5410200" y="3657600"/>
            <a:ext cx="398780" cy="52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Arial Rounded MT Bold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943600" y="3657600"/>
            <a:ext cx="398780" cy="52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Arial Rounded MT Bold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5410200" y="3048000"/>
            <a:ext cx="398780" cy="52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Arial Rounded MT Bold" pitchFamily="34" charset="0"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6057900" y="3972868"/>
            <a:ext cx="2933700" cy="219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Analytic Learners </a:t>
            </a:r>
            <a:r>
              <a:rPr lang="en-US" sz="2800" b="1" i="1" dirty="0" err="1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Aprendizes</a:t>
            </a:r>
            <a:r>
              <a:rPr lang="en-US" sz="2800" b="1" i="1" dirty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Analíticos</a:t>
            </a:r>
            <a:endParaRPr kumimoji="0" lang="en-US" sz="2000" b="1" i="1" u="none" strike="noStrike" cap="none" normalizeH="0" baseline="0" dirty="0" smtClean="0">
              <a:ln w="1270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(Investigate </a:t>
            </a:r>
            <a:r>
              <a:rPr lang="en-US" sz="1600" dirty="0">
                <a:latin typeface="Arial Rounded MT Bold" pitchFamily="34" charset="0"/>
                <a:cs typeface="Arial" pitchFamily="34" charset="0"/>
              </a:rPr>
              <a:t>Learners</a:t>
            </a:r>
            <a:r>
              <a:rPr lang="en-US" sz="1600" dirty="0" smtClean="0">
                <a:latin typeface="Arial Rounded MT Bold" pitchFamily="34" charset="0"/>
                <a:cs typeface="Arial" pitchFamily="34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 Rounded MT Bold" pitchFamily="34" charset="0"/>
                <a:cs typeface="Arial" pitchFamily="34" charset="0"/>
              </a:rPr>
              <a:t>(</a:t>
            </a:r>
            <a:r>
              <a:rPr lang="en-US" sz="1600" dirty="0" err="1">
                <a:latin typeface="Arial Rounded MT Bold" pitchFamily="34" charset="0"/>
                <a:cs typeface="Arial" pitchFamily="34" charset="0"/>
              </a:rPr>
              <a:t>Aprendizes</a:t>
            </a:r>
            <a:r>
              <a:rPr lang="en-US" sz="1600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  <a:cs typeface="Arial" pitchFamily="34" charset="0"/>
              </a:rPr>
              <a:t>Investigativos</a:t>
            </a:r>
            <a:r>
              <a:rPr lang="en-US" sz="1600" dirty="0">
                <a:latin typeface="Arial Rounded MT Bold" pitchFamily="34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2514600" y="1371600"/>
            <a:ext cx="3094990" cy="138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2400" b="1" i="0" u="none" strike="noStrike" cap="none" normalizeH="0" baseline="0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Dynamic </a:t>
            </a:r>
            <a:r>
              <a:rPr lang="en-US" sz="2400" b="1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Learners </a:t>
            </a:r>
            <a:r>
              <a:rPr lang="en-US" sz="2800" b="1" i="1" dirty="0" err="1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Aprendizes</a:t>
            </a:r>
            <a:r>
              <a:rPr lang="en-US" sz="2800" b="1" i="1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Dinâmicos</a:t>
            </a:r>
            <a:endParaRPr kumimoji="0" lang="en-US" sz="2400" b="1" i="1" u="none" strike="noStrike" cap="none" normalizeH="0" baseline="0" dirty="0" smtClean="0">
              <a:ln w="1270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(Dream Learners)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600" i="1" dirty="0">
                <a:latin typeface="Arial Rounded MT Bold" pitchFamily="34" charset="0"/>
                <a:cs typeface="Arial" pitchFamily="34" charset="0"/>
              </a:rPr>
              <a:t> (</a:t>
            </a:r>
            <a:r>
              <a:rPr lang="en-US" sz="1600" i="1" dirty="0" err="1">
                <a:latin typeface="Arial Rounded MT Bold" pitchFamily="34" charset="0"/>
                <a:cs typeface="Arial" pitchFamily="34" charset="0"/>
              </a:rPr>
              <a:t>Aprendizes</a:t>
            </a:r>
            <a:r>
              <a:rPr lang="en-US" sz="1600" i="1" dirty="0">
                <a:latin typeface="Arial Rounded MT Bold" pitchFamily="34" charset="0"/>
                <a:cs typeface="Arial" pitchFamily="34" charset="0"/>
              </a:rPr>
              <a:t> dos </a:t>
            </a:r>
            <a:r>
              <a:rPr lang="en-US" sz="1600" i="1" dirty="0" err="1">
                <a:latin typeface="Arial Rounded MT Bold" pitchFamily="34" charset="0"/>
                <a:cs typeface="Arial" pitchFamily="34" charset="0"/>
              </a:rPr>
              <a:t>Sonhos</a:t>
            </a:r>
            <a:r>
              <a:rPr lang="en-US" sz="1600" i="1" dirty="0">
                <a:latin typeface="Arial Rounded MT Bold" pitchFamily="34" charset="0"/>
                <a:cs typeface="Arial" pitchFamily="34" charset="0"/>
              </a:rPr>
              <a:t>)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2286000" y="4038600"/>
            <a:ext cx="359283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2000" b="1" i="0" u="none" strike="noStrike" cap="none" normalizeH="0" baseline="0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Common Sense </a:t>
            </a:r>
            <a:r>
              <a:rPr lang="en-US" sz="2000" b="1" dirty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Learners </a:t>
            </a:r>
            <a:r>
              <a:rPr lang="en-US" sz="2800" b="1" i="1" dirty="0" err="1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Aprendizes</a:t>
            </a:r>
            <a:r>
              <a:rPr lang="en-US" sz="2800" b="1" i="1" dirty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 de </a:t>
            </a:r>
            <a:r>
              <a:rPr lang="en-US" sz="2800" b="1" i="1" dirty="0" err="1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Senso</a:t>
            </a:r>
            <a:r>
              <a:rPr lang="en-US" sz="2800" b="1" i="1" dirty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Comum</a:t>
            </a:r>
            <a:r>
              <a:rPr lang="en-US" sz="2800" b="1" i="1" dirty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  </a:t>
            </a:r>
            <a:endParaRPr kumimoji="0" lang="en-US" sz="2000" b="1" i="1" u="none" strike="noStrike" cap="none" normalizeH="0" baseline="0" dirty="0" smtClean="0">
              <a:ln w="1270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(Hands-On Learners)</a:t>
            </a:r>
            <a:r>
              <a:rPr lang="pt-BR" sz="1600" dirty="0">
                <a:latin typeface="Arial Rounded MT Bold" pitchFamily="34" charset="0"/>
                <a:cs typeface="Arial" pitchFamily="34" charset="0"/>
              </a:rPr>
              <a:t> </a:t>
            </a:r>
            <a:endParaRPr lang="pt-BR" sz="1600" dirty="0" smtClean="0">
              <a:latin typeface="Arial Rounded MT Bold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t-BR" sz="1600" dirty="0" smtClean="0">
                <a:latin typeface="Arial Rounded MT Bold" pitchFamily="34" charset="0"/>
                <a:cs typeface="Arial" pitchFamily="34" charset="0"/>
              </a:rPr>
              <a:t>(</a:t>
            </a:r>
            <a:r>
              <a:rPr lang="pt-BR" sz="1600" i="1" dirty="0">
                <a:latin typeface="Arial Rounded MT Bold" pitchFamily="34" charset="0"/>
                <a:cs typeface="Arial" pitchFamily="34" charset="0"/>
              </a:rPr>
              <a:t>Aprendizes sobre mãos à obra</a:t>
            </a:r>
            <a:r>
              <a:rPr lang="pt-BR" sz="1600" dirty="0">
                <a:latin typeface="Arial Rounded MT Bold" pitchFamily="34" charset="0"/>
                <a:cs typeface="Arial" pitchFamily="34" charset="0"/>
              </a:rPr>
              <a:t>)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" grpId="0" uiExpand="1" build="p"/>
      <p:bldP spid="1041" grpId="0" build="allAtOnce"/>
      <p:bldP spid="1042" grpId="0" build="allAtOnce"/>
      <p:bldP spid="1043" grpId="0" build="allAtOnce"/>
      <p:bldP spid="1044" grpId="0" build="allAtOnce"/>
      <p:bldP spid="1045" grpId="0" uiExpand="1" build="p"/>
      <p:bldP spid="1046" grpId="0" build="p"/>
      <p:bldP spid="10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extrusionH="57150" prstMaterial="softEdge">
              <a:bevelT w="25400" h="25400"/>
            </a:sp3d>
          </a:bodyPr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Activity Ideas for</a:t>
            </a:r>
            <a:r>
              <a:rPr lang="en-US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br>
              <a:rPr lang="en-US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i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ATIVIDADES PREFERIDAS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28800" y="1468056"/>
            <a:ext cx="5562602" cy="4572000"/>
            <a:chOff x="2819400" y="1447800"/>
            <a:chExt cx="5562602" cy="4572000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556418" y="3710782"/>
              <a:ext cx="45259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819401" y="5973763"/>
              <a:ext cx="5562601" cy="460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514600" y="1447800"/>
            <a:ext cx="5181600" cy="137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2400" b="1" i="0" u="none" strike="noStrike" cap="none" normalizeH="0" baseline="0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Innovative </a:t>
            </a:r>
            <a:r>
              <a:rPr lang="en-US" sz="2400" b="1" dirty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Learners </a:t>
            </a:r>
            <a:r>
              <a:rPr lang="en-US" sz="2400" b="1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                    </a:t>
            </a:r>
            <a:r>
              <a:rPr lang="en-US" sz="2400" b="1" i="1" dirty="0" err="1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Aprendizes</a:t>
            </a:r>
            <a:r>
              <a:rPr lang="en-US" sz="2400" b="1" i="1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Inovadores</a:t>
            </a:r>
            <a:r>
              <a:rPr lang="en-US" sz="2400" b="1" i="1" dirty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endParaRPr kumimoji="0" lang="en-US" sz="2400" b="1" i="1" u="none" strike="noStrike" cap="none" normalizeH="0" baseline="0" dirty="0" smtClean="0">
              <a:ln w="1270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(Big Picture </a:t>
            </a:r>
            <a:r>
              <a:rPr lang="en-US" sz="2000" dirty="0">
                <a:latin typeface="Arial Rounded MT Bold" pitchFamily="34" charset="0"/>
                <a:cs typeface="Arial" pitchFamily="34" charset="0"/>
              </a:rPr>
              <a:t>Learners) </a:t>
            </a: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                         </a:t>
            </a:r>
            <a:r>
              <a:rPr lang="en-US" sz="2000" i="1" dirty="0" smtClean="0">
                <a:latin typeface="Arial Rounded MT Bold" pitchFamily="34" charset="0"/>
                <a:cs typeface="Arial" pitchFamily="34" charset="0"/>
              </a:rPr>
              <a:t>(</a:t>
            </a:r>
            <a:r>
              <a:rPr lang="en-US" sz="2000" i="1" dirty="0" err="1">
                <a:latin typeface="Arial Rounded MT Bold" pitchFamily="34" charset="0"/>
                <a:cs typeface="Arial" pitchFamily="34" charset="0"/>
              </a:rPr>
              <a:t>Aprendizes</a:t>
            </a:r>
            <a:r>
              <a:rPr lang="en-US" sz="2000" i="1" dirty="0">
                <a:latin typeface="Arial Rounded MT Bold" pitchFamily="34" charset="0"/>
                <a:cs typeface="Arial" pitchFamily="34" charset="0"/>
              </a:rPr>
              <a:t> de </a:t>
            </a:r>
            <a:r>
              <a:rPr lang="en-US" sz="2000" i="1" dirty="0" err="1">
                <a:latin typeface="Arial Rounded MT Bold" pitchFamily="34" charset="0"/>
                <a:cs typeface="Arial" pitchFamily="34" charset="0"/>
              </a:rPr>
              <a:t>grandes</a:t>
            </a:r>
            <a:r>
              <a:rPr lang="en-US" sz="2000" i="1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 Rounded MT Bold" pitchFamily="34" charset="0"/>
                <a:cs typeface="Arial" pitchFamily="34" charset="0"/>
              </a:rPr>
              <a:t>imagens</a:t>
            </a:r>
            <a:r>
              <a:rPr lang="en-US" sz="2000" i="1" dirty="0">
                <a:latin typeface="Arial Rounded MT Bold" pitchFamily="34" charset="0"/>
                <a:cs typeface="Arial" pitchFamily="34" charset="0"/>
              </a:rPr>
              <a:t>)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u="sng" dirty="0">
                <a:latin typeface="Arial Rounded MT Bold" pitchFamily="34" charset="0"/>
                <a:cs typeface="Arial" pitchFamily="34" charset="0"/>
              </a:rPr>
              <a:t>Stories </a:t>
            </a:r>
            <a:r>
              <a:rPr lang="en-US" sz="2000" i="1" u="sng" dirty="0" err="1" smtClean="0">
                <a:latin typeface="Arial Rounded MT Bold" pitchFamily="34" charset="0"/>
                <a:cs typeface="Arial" pitchFamily="34" charset="0"/>
              </a:rPr>
              <a:t>Histórias</a:t>
            </a:r>
            <a:r>
              <a:rPr kumimoji="0" lang="en-US" sz="2000" b="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  <a:endParaRPr kumimoji="0" lang="en-US" sz="2400" b="0" i="1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T</a:t>
            </a:r>
            <a:r>
              <a:rPr kumimoji="0" lang="en-US" sz="2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estimonies, </a:t>
            </a:r>
            <a:r>
              <a:rPr lang="en-US" sz="2000" u="sng" dirty="0">
                <a:latin typeface="Arial Rounded MT Bold" pitchFamily="34" charset="0"/>
                <a:cs typeface="Arial" pitchFamily="34" charset="0"/>
              </a:rPr>
              <a:t>own experiences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  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Testemunhos</a:t>
            </a:r>
            <a:r>
              <a:rPr lang="en-US" sz="2000" i="1" u="sng" dirty="0">
                <a:latin typeface="Arial Rounded MT Bold" pitchFamily="34" charset="0"/>
                <a:cs typeface="Arial" pitchFamily="34" charset="0"/>
              </a:rPr>
              <a:t>,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experiências</a:t>
            </a:r>
            <a:r>
              <a:rPr lang="en-US" sz="2000" i="1" u="sng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próprias</a:t>
            </a:r>
            <a:endParaRPr kumimoji="0" lang="en-US" sz="2000" b="0" i="1" u="sng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Illustrations, </a:t>
            </a:r>
            <a:r>
              <a:rPr lang="en-US" sz="2000" u="sng" dirty="0">
                <a:latin typeface="Arial Rounded MT Bold" pitchFamily="34" charset="0"/>
                <a:cs typeface="Arial" pitchFamily="34" charset="0"/>
              </a:rPr>
              <a:t>object lessons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Ilustrações</a:t>
            </a:r>
            <a:r>
              <a:rPr lang="en-US" sz="2000" i="1" u="sng" dirty="0">
                <a:latin typeface="Arial Rounded MT Bold" pitchFamily="34" charset="0"/>
                <a:cs typeface="Arial" pitchFamily="34" charset="0"/>
              </a:rPr>
              <a:t>,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objetos</a:t>
            </a:r>
            <a:r>
              <a:rPr lang="en-US" sz="2000" i="1" u="sng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leções</a:t>
            </a:r>
            <a:endParaRPr lang="en-US" sz="2000" i="1" u="sng" dirty="0" smtClean="0">
              <a:latin typeface="Arial Rounded MT Bol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u="sng" dirty="0">
                <a:latin typeface="Arial Rounded MT Bold" pitchFamily="34" charset="0"/>
                <a:cs typeface="Arial" pitchFamily="34" charset="0"/>
              </a:rPr>
              <a:t>Visual demonstrations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u="sng" dirty="0" err="1" smtClean="0">
                <a:latin typeface="Arial Rounded MT Bold" pitchFamily="34" charset="0"/>
                <a:cs typeface="Arial" pitchFamily="34" charset="0"/>
              </a:rPr>
              <a:t>Demonstraçoes</a:t>
            </a:r>
            <a:r>
              <a:rPr lang="en-US" sz="2000" i="1" u="sng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visuais</a:t>
            </a:r>
            <a:r>
              <a:rPr lang="en-US" sz="2000" i="1" u="sng" dirty="0">
                <a:latin typeface="Arial Rounded MT Bold" pitchFamily="34" charset="0"/>
                <a:cs typeface="Arial" pitchFamily="34" charset="0"/>
              </a:rPr>
              <a:t> </a:t>
            </a:r>
            <a:endParaRPr lang="en-US" sz="2400" i="1" u="sng" dirty="0" smtClean="0">
              <a:latin typeface="Arial Rounded MT Bold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075116" y="5284808"/>
            <a:ext cx="3835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Arial Rounded MT Bold" pitchFamily="34" charset="0"/>
                <a:cs typeface="Arial" pitchFamily="34" charset="0"/>
              </a:rPr>
              <a:t>1</a:t>
            </a:r>
            <a:endParaRPr kumimoji="0" lang="en-US" sz="3600" b="0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Activity Ideas for</a:t>
            </a:r>
            <a:r>
              <a:rPr lang="en-US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</a:t>
            </a:r>
            <a:r>
              <a:rPr lang="en-US" i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ATIVIDADES </a:t>
            </a:r>
            <a:r>
              <a:rPr lang="en-US" i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PREFERIDAS</a:t>
            </a:r>
            <a:endParaRPr lang="en-US" i="1" dirty="0"/>
          </a:p>
        </p:txBody>
      </p:sp>
      <p:grpSp>
        <p:nvGrpSpPr>
          <p:cNvPr id="7" name="Group 6"/>
          <p:cNvGrpSpPr/>
          <p:nvPr/>
        </p:nvGrpSpPr>
        <p:grpSpPr>
          <a:xfrm flipV="1">
            <a:off x="838200" y="1371600"/>
            <a:ext cx="5562602" cy="4572000"/>
            <a:chOff x="2819400" y="1447800"/>
            <a:chExt cx="5562602" cy="4572000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556418" y="3710782"/>
              <a:ext cx="45259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19401" y="5973763"/>
              <a:ext cx="5562601" cy="460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066800" y="1524000"/>
            <a:ext cx="3835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Arial Rounded MT Bold" pitchFamily="34" charset="0"/>
                <a:cs typeface="Arial" pitchFamily="34" charset="0"/>
              </a:rPr>
              <a:t>2</a:t>
            </a:r>
            <a:endParaRPr kumimoji="0" lang="en-US" sz="3600" b="0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752600" y="1524000"/>
            <a:ext cx="6858000" cy="160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Analytic </a:t>
            </a:r>
            <a:r>
              <a:rPr lang="en-US" sz="3200" b="1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Learners                          </a:t>
            </a:r>
            <a:r>
              <a:rPr lang="en-US" sz="3200" b="1" i="1" dirty="0" err="1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Aprendizes</a:t>
            </a:r>
            <a:r>
              <a:rPr lang="en-US" sz="3200" b="1" i="1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Analíticos</a:t>
            </a:r>
            <a:endParaRPr kumimoji="0" lang="en-US" sz="3200" b="1" i="1" u="none" strike="noStrike" cap="none" normalizeH="0" baseline="0" dirty="0" smtClean="0">
              <a:ln w="1270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(Investigate </a:t>
            </a:r>
            <a:r>
              <a:rPr lang="en-US" sz="2000" dirty="0">
                <a:latin typeface="Arial Rounded MT Bold" pitchFamily="34" charset="0"/>
                <a:cs typeface="Arial" pitchFamily="34" charset="0"/>
              </a:rPr>
              <a:t>Learners) </a:t>
            </a:r>
            <a:r>
              <a:rPr lang="en-US" sz="2000" i="1" dirty="0">
                <a:latin typeface="Arial Rounded MT Bold" pitchFamily="34" charset="0"/>
                <a:cs typeface="Arial" pitchFamily="34" charset="0"/>
              </a:rPr>
              <a:t>(</a:t>
            </a:r>
            <a:r>
              <a:rPr lang="en-US" sz="2000" i="1" dirty="0" err="1">
                <a:latin typeface="Arial Rounded MT Bold" pitchFamily="34" charset="0"/>
                <a:cs typeface="Arial" pitchFamily="34" charset="0"/>
              </a:rPr>
              <a:t>Aprendizes</a:t>
            </a:r>
            <a:r>
              <a:rPr lang="en-US" sz="2000" i="1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 Rounded MT Bold" pitchFamily="34" charset="0"/>
                <a:cs typeface="Arial" pitchFamily="34" charset="0"/>
              </a:rPr>
              <a:t>Investigativos</a:t>
            </a:r>
            <a:r>
              <a:rPr lang="en-US" sz="2000" i="1" dirty="0">
                <a:latin typeface="Arial Rounded MT Bold" pitchFamily="34" charset="0"/>
                <a:cs typeface="Arial" pitchFamily="34" charset="0"/>
              </a:rPr>
              <a:t>)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Lectures with supporting </a:t>
            </a:r>
            <a:r>
              <a:rPr lang="en-US" sz="2000" u="sng" dirty="0">
                <a:latin typeface="Arial Rounded MT Bold" pitchFamily="34" charset="0"/>
                <a:cs typeface="Arial" pitchFamily="34" charset="0"/>
              </a:rPr>
              <a:t>details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                                 </a:t>
            </a:r>
            <a:r>
              <a:rPr lang="en-US" sz="2000" i="1" u="sng" dirty="0" err="1" smtClean="0">
                <a:latin typeface="Arial Rounded MT Bold" pitchFamily="34" charset="0"/>
                <a:cs typeface="Arial" pitchFamily="34" charset="0"/>
              </a:rPr>
              <a:t>Exposições</a:t>
            </a:r>
            <a:r>
              <a:rPr lang="en-US" sz="2000" i="1" u="sng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u="sng" dirty="0">
                <a:latin typeface="Arial Rounded MT Bold" pitchFamily="34" charset="0"/>
                <a:cs typeface="Arial" pitchFamily="34" charset="0"/>
              </a:rPr>
              <a:t>com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suporte</a:t>
            </a:r>
            <a:r>
              <a:rPr lang="en-US" sz="2000" i="1" u="sng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detalhado</a:t>
            </a:r>
            <a:endParaRPr kumimoji="0" lang="en-US" sz="2000" b="0" i="1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 Researching scriptures, references, </a:t>
            </a:r>
            <a:r>
              <a:rPr lang="en-US" sz="2000" u="sng" dirty="0">
                <a:latin typeface="Arial Rounded MT Bold" pitchFamily="34" charset="0"/>
                <a:cs typeface="Arial" pitchFamily="34" charset="0"/>
              </a:rPr>
              <a:t>sources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                                                     </a:t>
            </a:r>
            <a:r>
              <a:rPr lang="en-US" sz="2000" i="1" u="sng" dirty="0" err="1" smtClean="0">
                <a:latin typeface="Arial Rounded MT Bold" pitchFamily="34" charset="0"/>
                <a:cs typeface="Arial" pitchFamily="34" charset="0"/>
              </a:rPr>
              <a:t>Pesquisas</a:t>
            </a:r>
            <a:r>
              <a:rPr lang="en-US" sz="2000" i="1" u="sng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escritas</a:t>
            </a:r>
            <a:r>
              <a:rPr lang="en-US" sz="2000" i="1" u="sng" dirty="0">
                <a:latin typeface="Arial Rounded MT Bold" pitchFamily="34" charset="0"/>
                <a:cs typeface="Arial" pitchFamily="34" charset="0"/>
              </a:rPr>
              <a:t>,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referências</a:t>
            </a:r>
            <a:r>
              <a:rPr lang="en-US" sz="2000" i="1" u="sng" dirty="0">
                <a:latin typeface="Arial Rounded MT Bold" pitchFamily="34" charset="0"/>
                <a:cs typeface="Arial" pitchFamily="34" charset="0"/>
              </a:rPr>
              <a:t>,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recursos</a:t>
            </a:r>
            <a:endParaRPr lang="en-US" sz="2000" i="1" u="sng" dirty="0" smtClean="0">
              <a:latin typeface="Arial Rounded MT Bold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Word </a:t>
            </a:r>
            <a:r>
              <a:rPr lang="en-US" sz="2000" u="sng" dirty="0">
                <a:latin typeface="Arial Rounded MT Bold" pitchFamily="34" charset="0"/>
                <a:cs typeface="Arial" pitchFamily="34" charset="0"/>
              </a:rPr>
              <a:t>studies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                                                                    </a:t>
            </a:r>
            <a:r>
              <a:rPr lang="en-US" sz="2000" i="1" u="sng" dirty="0" err="1" smtClean="0">
                <a:latin typeface="Arial Rounded MT Bold" pitchFamily="34" charset="0"/>
                <a:cs typeface="Arial" pitchFamily="34" charset="0"/>
              </a:rPr>
              <a:t>Estudos</a:t>
            </a:r>
            <a:r>
              <a:rPr lang="en-US" sz="2000" i="1" u="sng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u="sng" dirty="0">
                <a:latin typeface="Arial Rounded MT Bold" pitchFamily="34" charset="0"/>
                <a:cs typeface="Arial" pitchFamily="34" charset="0"/>
              </a:rPr>
              <a:t>da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palavra</a:t>
            </a:r>
            <a:endParaRPr lang="en-US" sz="2000" i="1" u="sng" dirty="0" smtClean="0">
              <a:latin typeface="Arial Rounded MT Bol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Questions &amp; answer </a:t>
            </a:r>
            <a:r>
              <a:rPr lang="en-US" sz="2000" u="sng" dirty="0">
                <a:latin typeface="Arial Rounded MT Bold" pitchFamily="34" charset="0"/>
                <a:cs typeface="Arial" pitchFamily="34" charset="0"/>
              </a:rPr>
              <a:t>times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                                           </a:t>
            </a:r>
            <a:r>
              <a:rPr lang="en-US" sz="2000" i="1" u="sng" dirty="0" smtClean="0">
                <a:latin typeface="Arial Rounded MT Bold" pitchFamily="34" charset="0"/>
                <a:cs typeface="Arial" pitchFamily="34" charset="0"/>
              </a:rPr>
              <a:t>Tempo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para</a:t>
            </a:r>
            <a:r>
              <a:rPr lang="en-US" sz="2000" i="1" u="sng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Perguntas</a:t>
            </a:r>
            <a:r>
              <a:rPr lang="en-US" sz="2000" i="1" u="sng" dirty="0">
                <a:latin typeface="Arial Rounded MT Bold" pitchFamily="34" charset="0"/>
                <a:cs typeface="Arial" pitchFamily="34" charset="0"/>
              </a:rPr>
              <a:t> &amp;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respostas</a:t>
            </a:r>
            <a:endParaRPr lang="en-US" sz="2000" i="1" u="sng" dirty="0" smtClean="0">
              <a:latin typeface="Arial Rounded MT Bold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Activity Ideas for</a:t>
            </a:r>
            <a:r>
              <a:rPr lang="en-US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</a:t>
            </a:r>
            <a:r>
              <a:rPr lang="en-US" i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ATIVIDADES </a:t>
            </a:r>
            <a:r>
              <a:rPr lang="en-US" i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PREFERIDAS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 rot="162000000">
            <a:off x="2819400" y="1447800"/>
            <a:ext cx="5562602" cy="4572000"/>
            <a:chOff x="2819400" y="1447800"/>
            <a:chExt cx="5562602" cy="4572000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556418" y="3710782"/>
              <a:ext cx="45259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819401" y="5973763"/>
              <a:ext cx="5562601" cy="460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848600" y="1447800"/>
            <a:ext cx="3835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Arial Rounded MT Bold" pitchFamily="34" charset="0"/>
                <a:cs typeface="Arial" pitchFamily="34" charset="0"/>
              </a:rPr>
              <a:t>3</a:t>
            </a:r>
            <a:endParaRPr kumimoji="0" lang="en-US" sz="3600" b="0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914400" y="1752600"/>
            <a:ext cx="7239000" cy="137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Common Sense </a:t>
            </a:r>
            <a:r>
              <a:rPr lang="en-US" sz="2800" b="1" dirty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Learners </a:t>
            </a:r>
            <a:r>
              <a:rPr lang="en-US" sz="2800" b="1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                      </a:t>
            </a:r>
            <a:r>
              <a:rPr lang="en-US" sz="2800" b="1" i="1" dirty="0" err="1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Aprendizes</a:t>
            </a:r>
            <a:r>
              <a:rPr lang="en-US" sz="2800" b="1" i="1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Senso</a:t>
            </a:r>
            <a:r>
              <a:rPr lang="en-US" sz="2800" b="1" i="1" dirty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Comum</a:t>
            </a:r>
            <a:endParaRPr kumimoji="0" lang="en-US" sz="2800" b="1" i="1" u="none" strike="noStrike" cap="none" normalizeH="0" baseline="0" dirty="0" smtClean="0">
              <a:ln w="1270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(Hands-On Learners) </a:t>
            </a:r>
            <a:r>
              <a:rPr lang="pt-BR" sz="2000" dirty="0">
                <a:latin typeface="Arial Rounded MT Bold" pitchFamily="34" charset="0"/>
                <a:cs typeface="Arial" pitchFamily="34" charset="0"/>
              </a:rPr>
              <a:t>(Aprendizes de mãos a obra)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  <a:r>
              <a:rPr kumimoji="0" lang="en-US" sz="2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Small group activities</a:t>
            </a:r>
            <a:r>
              <a:rPr kumimoji="0" lang="en-US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                                                          </a:t>
            </a:r>
            <a:r>
              <a:rPr lang="en-US" sz="2000" i="1" dirty="0" err="1" smtClean="0">
                <a:latin typeface="Arial Rounded MT Bold" pitchFamily="34" charset="0"/>
                <a:cs typeface="Arial" pitchFamily="34" charset="0"/>
              </a:rPr>
              <a:t>Atividade</a:t>
            </a:r>
            <a:r>
              <a:rPr lang="en-US" sz="2000" i="1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 Rounded MT Bold" pitchFamily="34" charset="0"/>
                <a:cs typeface="Arial" pitchFamily="34" charset="0"/>
              </a:rPr>
              <a:t>em</a:t>
            </a:r>
            <a:r>
              <a:rPr lang="en-US" sz="2000" i="1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 Rounded MT Bold" pitchFamily="34" charset="0"/>
                <a:cs typeface="Arial" pitchFamily="34" charset="0"/>
              </a:rPr>
              <a:t>pequenos</a:t>
            </a:r>
            <a:r>
              <a:rPr lang="en-US" sz="2000" i="1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 Rounded MT Bold" pitchFamily="34" charset="0"/>
                <a:cs typeface="Arial" pitchFamily="34" charset="0"/>
              </a:rPr>
              <a:t>grupos</a:t>
            </a:r>
            <a:endParaRPr kumimoji="0" lang="en-US" sz="2000" b="0" i="1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Skits, role playing                                                                  </a:t>
            </a:r>
            <a:r>
              <a:rPr lang="pt-BR" sz="2000" i="1" u="sng" dirty="0" smtClean="0">
                <a:latin typeface="Arial Rounded MT Bold" pitchFamily="34" charset="0"/>
                <a:cs typeface="Arial" pitchFamily="34" charset="0"/>
              </a:rPr>
              <a:t>Brincadeira </a:t>
            </a:r>
            <a:r>
              <a:rPr lang="pt-BR" sz="2000" i="1" u="sng" dirty="0">
                <a:latin typeface="Arial Rounded MT Bold" pitchFamily="34" charset="0"/>
                <a:cs typeface="Arial" pitchFamily="34" charset="0"/>
              </a:rPr>
              <a:t>e todos os tipos de jogos</a:t>
            </a:r>
            <a:endParaRPr kumimoji="0" lang="en-US" sz="2000" b="0" i="1" u="sng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Functional </a:t>
            </a:r>
            <a:r>
              <a:rPr lang="en-US" sz="2000" u="sng" dirty="0">
                <a:latin typeface="Arial Rounded MT Bold" pitchFamily="34" charset="0"/>
                <a:cs typeface="Arial" pitchFamily="34" charset="0"/>
              </a:rPr>
              <a:t>projects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                                                                      </a:t>
            </a:r>
            <a:r>
              <a:rPr lang="en-US" sz="2000" i="1" u="sng" dirty="0" err="1" smtClean="0">
                <a:latin typeface="Arial Rounded MT Bold" pitchFamily="34" charset="0"/>
                <a:cs typeface="Arial" pitchFamily="34" charset="0"/>
              </a:rPr>
              <a:t>Projetos</a:t>
            </a:r>
            <a:r>
              <a:rPr lang="en-US" sz="2000" i="1" u="sng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funcionais</a:t>
            </a:r>
            <a:endParaRPr lang="en-US" sz="2000" i="1" u="sng" dirty="0" smtClean="0">
              <a:latin typeface="Arial Rounded MT Bol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Homework that follows an example in class  </a:t>
            </a:r>
            <a:r>
              <a:rPr lang="pt-BR" sz="2000" i="1" u="sng" dirty="0">
                <a:latin typeface="Arial Rounded MT Bold" pitchFamily="34" charset="0"/>
                <a:cs typeface="Arial" pitchFamily="34" charset="0"/>
              </a:rPr>
              <a:t>Lições de casa que </a:t>
            </a:r>
            <a:r>
              <a:rPr lang="pt-BR" sz="2000" i="1" u="sng" dirty="0" smtClean="0">
                <a:latin typeface="Arial Rounded MT Bold" pitchFamily="34" charset="0"/>
                <a:cs typeface="Arial" pitchFamily="34" charset="0"/>
              </a:rPr>
              <a:t>sigam </a:t>
            </a:r>
            <a:r>
              <a:rPr lang="pt-BR" sz="2000" i="1" u="sng" dirty="0">
                <a:latin typeface="Arial Rounded MT Bold" pitchFamily="34" charset="0"/>
                <a:cs typeface="Arial" pitchFamily="34" charset="0"/>
              </a:rPr>
              <a:t>exemplos dados em sala de aula</a:t>
            </a:r>
            <a:endParaRPr lang="en-US" sz="2000" i="1" u="sng" dirty="0" smtClean="0">
              <a:latin typeface="Arial Rounded MT Bold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Activity Ideas </a:t>
            </a:r>
            <a:r>
              <a:rPr lang="en-US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</a:t>
            </a:r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               </a:t>
            </a:r>
            <a:r>
              <a:rPr lang="en-US" i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ATIVIDADES </a:t>
            </a:r>
            <a:r>
              <a:rPr lang="en-US" i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PREFERIDAS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 flipH="1">
            <a:off x="2819400" y="1600200"/>
            <a:ext cx="5562602" cy="4572000"/>
            <a:chOff x="2819400" y="1447800"/>
            <a:chExt cx="5562602" cy="4572000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556418" y="3710782"/>
              <a:ext cx="45259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819401" y="5973763"/>
              <a:ext cx="5562601" cy="460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848600" y="5257800"/>
            <a:ext cx="3835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Arial Rounded MT Bold" pitchFamily="34" charset="0"/>
                <a:cs typeface="Arial" pitchFamily="34" charset="0"/>
              </a:rPr>
              <a:t>4</a:t>
            </a:r>
            <a:endParaRPr kumimoji="0" lang="en-US" sz="3600" b="0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877570" y="129540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Dynamic </a:t>
            </a:r>
            <a:r>
              <a:rPr lang="en-US" sz="3200" b="1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Learners                         </a:t>
            </a:r>
            <a:r>
              <a:rPr lang="en-US" sz="3200" b="1" i="1" dirty="0" err="1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Aprendizes</a:t>
            </a:r>
            <a:r>
              <a:rPr lang="en-US" sz="3200" b="1" i="1" dirty="0" smtClean="0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n w="1270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Dinâmicos</a:t>
            </a:r>
            <a:endParaRPr kumimoji="0" lang="en-US" sz="3200" b="1" i="1" u="none" strike="noStrike" cap="none" normalizeH="0" baseline="0" dirty="0" smtClean="0">
              <a:ln w="1270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(</a:t>
            </a: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Dream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Learners</a:t>
            </a:r>
            <a:r>
              <a:rPr lang="en-US" sz="2000" dirty="0">
                <a:latin typeface="Arial Rounded MT Bold" pitchFamily="34" charset="0"/>
                <a:cs typeface="Arial" pitchFamily="34" charset="0"/>
              </a:rPr>
              <a:t>) (</a:t>
            </a:r>
            <a:r>
              <a:rPr lang="en-US" sz="2000" i="1" dirty="0" err="1">
                <a:latin typeface="Arial Rounded MT Bold" pitchFamily="34" charset="0"/>
                <a:cs typeface="Arial" pitchFamily="34" charset="0"/>
              </a:rPr>
              <a:t>Aprendizes</a:t>
            </a:r>
            <a:r>
              <a:rPr lang="en-US" sz="2000" i="1" dirty="0">
                <a:latin typeface="Arial Rounded MT Bold" pitchFamily="34" charset="0"/>
                <a:cs typeface="Arial" pitchFamily="34" charset="0"/>
              </a:rPr>
              <a:t> de </a:t>
            </a:r>
            <a:r>
              <a:rPr lang="en-US" sz="2000" i="1" dirty="0" err="1">
                <a:latin typeface="Arial Rounded MT Bold" pitchFamily="34" charset="0"/>
                <a:cs typeface="Arial" pitchFamily="34" charset="0"/>
              </a:rPr>
              <a:t>sonhos</a:t>
            </a:r>
            <a:r>
              <a:rPr lang="en-US" sz="2000" i="1" dirty="0">
                <a:latin typeface="Arial Rounded MT Bold" pitchFamily="34" charset="0"/>
                <a:cs typeface="Arial" pitchFamily="34" charset="0"/>
              </a:rPr>
              <a:t>)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Arial Rounded MT Bol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  <a:r>
              <a:rPr kumimoji="0" lang="en-US" sz="2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“How can you apply this?”</a:t>
            </a: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kumimoji="0" lang="en-US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(personal application goals)                                                                                               </a:t>
            </a:r>
            <a:r>
              <a:rPr lang="pt-BR" i="1" dirty="0" smtClean="0">
                <a:latin typeface="Arial Rounded MT Bold" pitchFamily="34" charset="0"/>
                <a:cs typeface="Arial" pitchFamily="34" charset="0"/>
              </a:rPr>
              <a:t>“</a:t>
            </a:r>
            <a:r>
              <a:rPr lang="pt-BR" sz="2000" i="1" u="sng" dirty="0">
                <a:latin typeface="Arial Rounded MT Bold" pitchFamily="34" charset="0"/>
                <a:cs typeface="Arial" pitchFamily="34" charset="0"/>
              </a:rPr>
              <a:t>como você pode aplicar isso?” </a:t>
            </a:r>
            <a:r>
              <a:rPr lang="pt-BR" i="1" dirty="0">
                <a:latin typeface="Arial Rounded MT Bold" pitchFamily="34" charset="0"/>
                <a:cs typeface="Arial" pitchFamily="34" charset="0"/>
              </a:rPr>
              <a:t>(Objetivos de aplicação pessoal)</a:t>
            </a:r>
            <a:endParaRPr kumimoji="0" lang="en-US" b="0" i="1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u="sng" dirty="0" smtClean="0">
                <a:latin typeface="Arial Rounded MT Bold" pitchFamily="34" charset="0"/>
                <a:cs typeface="Arial" pitchFamily="34" charset="0"/>
              </a:rPr>
              <a:t>“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What’s</a:t>
            </a:r>
            <a:r>
              <a:rPr lang="en-US" sz="2000" i="1" u="sng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another way to use this?”</a:t>
            </a:r>
            <a:r>
              <a:rPr lang="pt-BR" sz="2000" u="sng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pt-BR" sz="2000" u="sng" dirty="0" smtClean="0">
                <a:latin typeface="Arial Rounded MT Bold" pitchFamily="34" charset="0"/>
                <a:cs typeface="Arial" pitchFamily="34" charset="0"/>
              </a:rPr>
              <a:t>                                                </a:t>
            </a:r>
            <a:r>
              <a:rPr lang="pt-BR" sz="2000" i="1" u="sng" dirty="0" smtClean="0">
                <a:latin typeface="Arial Rounded MT Bold" pitchFamily="34" charset="0"/>
                <a:cs typeface="Arial" pitchFamily="34" charset="0"/>
              </a:rPr>
              <a:t>“</a:t>
            </a:r>
            <a:r>
              <a:rPr lang="pt-BR" sz="2000" i="1" u="sng" dirty="0">
                <a:latin typeface="Arial Rounded MT Bold" pitchFamily="34" charset="0"/>
                <a:cs typeface="Arial" pitchFamily="34" charset="0"/>
              </a:rPr>
              <a:t>Que outro caminho pode-se usarisso?”</a:t>
            </a:r>
            <a:endParaRPr lang="en-US" sz="2000" i="1" u="sng" dirty="0" smtClean="0">
              <a:latin typeface="Arial Rounded MT Bold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“What if?” situational exercises                                                      </a:t>
            </a:r>
            <a:r>
              <a:rPr lang="en-US" sz="2000" i="1" u="sng" dirty="0">
                <a:latin typeface="Arial Rounded MT Bold" pitchFamily="34" charset="0"/>
                <a:cs typeface="Arial" pitchFamily="34" charset="0"/>
              </a:rPr>
              <a:t>“E se?”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exercícios</a:t>
            </a:r>
            <a:r>
              <a:rPr lang="en-US" sz="2000" i="1" u="sng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situacionais</a:t>
            </a:r>
            <a:endParaRPr lang="en-US" sz="2000" i="1" u="sng" dirty="0" smtClean="0">
              <a:latin typeface="Arial Rounded MT Bold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 Rounded MT Bold" pitchFamily="34" charset="0"/>
                <a:cs typeface="Arial" pitchFamily="34" charset="0"/>
              </a:rPr>
              <a:t>Creative projects</a:t>
            </a:r>
            <a:r>
              <a:rPr lang="en-US" sz="2000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              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Projetos</a:t>
            </a:r>
            <a:r>
              <a:rPr lang="en-US" sz="2000" i="1" u="sng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i="1" u="sng" dirty="0" err="1">
                <a:latin typeface="Arial Rounded MT Bold" pitchFamily="34" charset="0"/>
                <a:cs typeface="Arial" pitchFamily="34" charset="0"/>
              </a:rPr>
              <a:t>criativos</a:t>
            </a:r>
            <a:r>
              <a:rPr lang="en-US" sz="2000" i="1" u="sng" dirty="0">
                <a:latin typeface="Arial Rounded MT Bold" pitchFamily="34" charset="0"/>
                <a:cs typeface="Arial" pitchFamily="34" charset="0"/>
              </a:rPr>
              <a:t>  </a:t>
            </a:r>
            <a:endParaRPr lang="en-US" sz="2000" i="1" u="sng" dirty="0" smtClean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extrusionH="57150" prstMaterial="softEdge">
              <a:bevelT w="25400" h="25400"/>
            </a:sp3d>
          </a:bodyPr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Using Learning Styles</a:t>
            </a:r>
            <a:b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4000" i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COLOCANDO TU DO ISSO JUNTO</a:t>
            </a:r>
            <a:endParaRPr lang="en-US" i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945088"/>
          </a:xfrm>
        </p:spPr>
        <p:txBody>
          <a:bodyPr>
            <a:normAutofit/>
          </a:bodyPr>
          <a:lstStyle/>
          <a:p>
            <a:r>
              <a:rPr lang="en-US" dirty="0" smtClean="0"/>
              <a:t>PSNC </a:t>
            </a:r>
            <a:r>
              <a:rPr lang="en-US" i="1" dirty="0" smtClean="0"/>
              <a:t>EPNC</a:t>
            </a:r>
          </a:p>
          <a:p>
            <a:r>
              <a:rPr lang="en-US" dirty="0" smtClean="0"/>
              <a:t>GSNC </a:t>
            </a:r>
            <a:r>
              <a:rPr lang="en-US" i="1" dirty="0" smtClean="0"/>
              <a:t>EGNC</a:t>
            </a:r>
          </a:p>
          <a:p>
            <a:r>
              <a:rPr lang="en-US" dirty="0" smtClean="0"/>
              <a:t>Other </a:t>
            </a:r>
            <a:r>
              <a:rPr lang="en-US" dirty="0"/>
              <a:t>group </a:t>
            </a:r>
            <a:r>
              <a:rPr lang="en-US" dirty="0" smtClean="0"/>
              <a:t>classes           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aulas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smtClean="0"/>
              <a:t>grupo   </a:t>
            </a:r>
            <a:endParaRPr lang="pt-BR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407944"/>
            <a:ext cx="5663953" cy="365125"/>
          </a:xfrm>
        </p:spPr>
        <p:txBody>
          <a:bodyPr/>
          <a:lstStyle/>
          <a:p>
            <a:r>
              <a:rPr lang="en-US" dirty="0" smtClean="0"/>
              <a:t>T506.08          iteenchallenge.org                2-2014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(EXAMPLE)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Teaching Subject:</a:t>
            </a:r>
          </a:p>
          <a:p>
            <a:pPr lvl="1"/>
            <a:r>
              <a:rPr lang="en-US" dirty="0" smtClean="0"/>
              <a:t>How do we know that Jesus is who he said he was?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Activity for the Innovative Learner, Type 1:</a:t>
            </a:r>
          </a:p>
          <a:p>
            <a:pPr lvl="1"/>
            <a:r>
              <a:rPr lang="en-US" dirty="0" smtClean="0"/>
              <a:t>Ask for one or two people to share what they thought about who Jesus was the first time they heard about him.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extrusionH="57150" prstMaterial="softEdge">
              <a:bevelT w="25400" h="25400"/>
            </a:sp3d>
          </a:bodyPr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Using Learning Styles </a:t>
            </a:r>
            <a:endParaRPr lang="en-US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407944"/>
            <a:ext cx="5359153" cy="365125"/>
          </a:xfrm>
        </p:spPr>
        <p:txBody>
          <a:bodyPr/>
          <a:lstStyle/>
          <a:p>
            <a:r>
              <a:rPr lang="en-US" dirty="0" smtClean="0"/>
              <a:t>T506.08          iteenchallenge.org                2-2014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(EXAMPLE)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Activity for the Analytic Learner, Type 2:</a:t>
            </a:r>
          </a:p>
          <a:p>
            <a:pPr lvl="1"/>
            <a:r>
              <a:rPr lang="en-US" dirty="0" smtClean="0"/>
              <a:t>Lecture on –</a:t>
            </a:r>
          </a:p>
          <a:p>
            <a:pPr lvl="2"/>
            <a:r>
              <a:rPr lang="en-US" dirty="0" smtClean="0"/>
              <a:t>Resurrection</a:t>
            </a:r>
          </a:p>
          <a:p>
            <a:pPr lvl="2"/>
            <a:r>
              <a:rPr lang="en-US" dirty="0" smtClean="0"/>
              <a:t>Various empty tomb theories</a:t>
            </a:r>
          </a:p>
          <a:p>
            <a:pPr lvl="2"/>
            <a:r>
              <a:rPr lang="en-US" dirty="0" smtClean="0"/>
              <a:t>Why or why not the empty tomb theories could be proven true</a:t>
            </a:r>
          </a:p>
          <a:p>
            <a:pPr lvl="1"/>
            <a:r>
              <a:rPr lang="en-US" dirty="0" smtClean="0"/>
              <a:t>Looked up scriptures and other historical references</a:t>
            </a:r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Using Learning Styles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407944"/>
            <a:ext cx="4063753" cy="365125"/>
          </a:xfrm>
        </p:spPr>
        <p:txBody>
          <a:bodyPr/>
          <a:lstStyle/>
          <a:p>
            <a:r>
              <a:rPr lang="en-US" dirty="0" smtClean="0"/>
              <a:t>T506.08          iteenchallenge.org                2-2014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452596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(EXAMPLE)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Activity for the Common Sense Learner, Type 3:</a:t>
            </a:r>
          </a:p>
          <a:p>
            <a:pPr lvl="1"/>
            <a:r>
              <a:rPr lang="en-US" dirty="0" smtClean="0"/>
              <a:t>Broke into small groups </a:t>
            </a:r>
          </a:p>
          <a:p>
            <a:pPr lvl="1"/>
            <a:r>
              <a:rPr lang="en-US" dirty="0" smtClean="0"/>
              <a:t>Each group took one of the empty tomb theories to present their theory</a:t>
            </a:r>
          </a:p>
          <a:p>
            <a:pPr lvl="1"/>
            <a:r>
              <a:rPr lang="en-US" dirty="0" smtClean="0"/>
              <a:t>Held a debate that included a monitor and audience determining which group was most convincing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Using Learning Styles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407944"/>
            <a:ext cx="4901953" cy="365125"/>
          </a:xfrm>
        </p:spPr>
        <p:txBody>
          <a:bodyPr/>
          <a:lstStyle/>
          <a:p>
            <a:r>
              <a:rPr lang="en-US" dirty="0" smtClean="0"/>
              <a:t>T506.08          iteenchallenge.org                2-2014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(EXAMPLE)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Activity for the Dynamic Learner, Type 4:</a:t>
            </a:r>
          </a:p>
          <a:p>
            <a:pPr lvl="1"/>
            <a:r>
              <a:rPr lang="en-US" dirty="0" smtClean="0"/>
              <a:t>Finished back in the larger group with a question, “How can you use what you learned?”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(Answers included: easier and not as scary when street witnessing; able to answer questions from friends and family; remind myself about who Jesus is when I have doubts)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Using Learning Styles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407944"/>
            <a:ext cx="4901953" cy="365125"/>
          </a:xfrm>
        </p:spPr>
        <p:txBody>
          <a:bodyPr/>
          <a:lstStyle/>
          <a:p>
            <a:r>
              <a:rPr lang="en-US" dirty="0" smtClean="0"/>
              <a:t>T506.08          iteenchallenge.org                2-2014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extrusionH="57150" prstMaterial="softEdge">
              <a:bevelT w="25400" h="25400"/>
            </a:sp3d>
          </a:bodyPr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Teacher Roles</a:t>
            </a:r>
            <a:endParaRPr lang="en-US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868888"/>
          </a:xfrm>
        </p:spPr>
        <p:txBody>
          <a:bodyPr>
            <a:normAutofit/>
          </a:bodyPr>
          <a:lstStyle/>
          <a:p>
            <a:r>
              <a:rPr lang="en-US" dirty="0" smtClean="0"/>
              <a:t>Motivator</a:t>
            </a:r>
          </a:p>
          <a:p>
            <a:r>
              <a:rPr lang="en-US" dirty="0" smtClean="0"/>
              <a:t>Instructor</a:t>
            </a:r>
          </a:p>
          <a:p>
            <a:r>
              <a:rPr lang="en-US" dirty="0" smtClean="0"/>
              <a:t>Facilitator</a:t>
            </a:r>
          </a:p>
          <a:p>
            <a:r>
              <a:rPr lang="en-US" dirty="0" smtClean="0"/>
              <a:t>Resource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7944"/>
            <a:ext cx="5435353" cy="365125"/>
          </a:xfrm>
        </p:spPr>
        <p:txBody>
          <a:bodyPr/>
          <a:lstStyle/>
          <a:p>
            <a:r>
              <a:rPr lang="en-US" dirty="0" smtClean="0"/>
              <a:t>T506.08          iteenchallenge.org                2-2014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228600"/>
            <a:ext cx="7772400" cy="12192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extrusionH="57150" prstMaterial="softEdge">
              <a:bevelT w="25400" h="25400"/>
            </a:sp3d>
          </a:bodyPr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Types of </a:t>
            </a:r>
            <a:r>
              <a:rPr lang="en-US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Learners </a:t>
            </a:r>
            <a:r>
              <a:rPr lang="en-US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</a:t>
            </a:r>
            <a:r>
              <a:rPr lang="en-US" i="1" dirty="0" err="1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Tipos</a:t>
            </a:r>
            <a:r>
              <a:rPr lang="en-US" i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i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</a:t>
            </a:r>
            <a:r>
              <a:rPr lang="en-US" i="1" dirty="0" err="1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Aprendizes</a:t>
            </a:r>
            <a:endParaRPr lang="en-US" i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447800"/>
            <a:ext cx="4953000" cy="145488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Innovative Learners’</a:t>
            </a:r>
          </a:p>
          <a:p>
            <a:r>
              <a:rPr lang="en-US" sz="3200" dirty="0"/>
              <a:t>APRENDIZES INOVADORES (TIPO 1):</a:t>
            </a:r>
          </a:p>
        </p:txBody>
      </p:sp>
      <p:pic>
        <p:nvPicPr>
          <p:cNvPr id="6146" name="Picture 2" descr="C:\Users\Joanna\Pictures\Microsoft Clip Organizer\j04404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733800"/>
            <a:ext cx="1647749" cy="1827886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07944"/>
            <a:ext cx="4444753" cy="365125"/>
          </a:xfrm>
        </p:spPr>
        <p:txBody>
          <a:bodyPr/>
          <a:lstStyle/>
          <a:p>
            <a:r>
              <a:rPr lang="en-US" dirty="0" smtClean="0"/>
              <a:t>T506.08          iteenchallenge.org                2-2014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Motivator</a:t>
            </a:r>
            <a:endParaRPr lang="en-US" sz="3600" b="1" dirty="0" smtClean="0"/>
          </a:p>
          <a:p>
            <a:pPr algn="r">
              <a:buNone/>
            </a:pPr>
            <a:r>
              <a:rPr lang="en-US" dirty="0" smtClean="0"/>
              <a:t>By </a:t>
            </a:r>
            <a:r>
              <a:rPr lang="en-US" b="1" u="sng" dirty="0" smtClean="0"/>
              <a:t>making connections </a:t>
            </a:r>
            <a:r>
              <a:rPr lang="en-US" dirty="0" smtClean="0"/>
              <a:t>between the subject and the student’s life, the teacher </a:t>
            </a:r>
            <a:r>
              <a:rPr lang="en-US" b="1" u="sng" dirty="0" smtClean="0"/>
              <a:t>motivates</a:t>
            </a:r>
            <a:r>
              <a:rPr lang="en-US" dirty="0" smtClean="0"/>
              <a:t> the innovative learner. </a:t>
            </a:r>
          </a:p>
          <a:p>
            <a:pPr algn="r">
              <a:buNone/>
            </a:pPr>
            <a:r>
              <a:rPr lang="pt-BR" i="1" dirty="0" smtClean="0"/>
              <a:t>Aprendizes </a:t>
            </a:r>
            <a:r>
              <a:rPr lang="pt-BR" i="1" dirty="0"/>
              <a:t>Inovadores (tipo 1):</a:t>
            </a:r>
            <a:r>
              <a:rPr lang="pt-BR" i="1" u="sng" dirty="0"/>
              <a:t>fazendo conexões </a:t>
            </a:r>
            <a:r>
              <a:rPr lang="pt-BR" i="1" dirty="0"/>
              <a:t>entre o assunto e a vida do aluno, o professor </a:t>
            </a:r>
            <a:r>
              <a:rPr lang="pt-BR" i="1" u="sng" dirty="0"/>
              <a:t>motiva</a:t>
            </a:r>
            <a:r>
              <a:rPr lang="pt-BR" i="1" dirty="0"/>
              <a:t> o aprendiz inovador.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/>
            </a:scene3d>
            <a:sp3d extrusionH="57150" prstMaterial="softEdge">
              <a:bevelT w="25400" h="25400"/>
            </a:sp3d>
          </a:bodyPr>
          <a:lstStyle/>
          <a:p>
            <a:r>
              <a:rPr lang="en-US" sz="2800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Teacher Roles                                                 </a:t>
            </a:r>
            <a:r>
              <a:rPr lang="pt-BR" sz="2000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 </a:t>
            </a:r>
            <a:r>
              <a:rPr lang="pt-BR" sz="20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PAPÉIS DE UM PROFESSOR EM ESTILOS DE APRENDIZADO</a:t>
            </a:r>
            <a:endParaRPr lang="en-US" sz="1200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76400" y="6407944"/>
            <a:ext cx="5054353" cy="365125"/>
          </a:xfrm>
        </p:spPr>
        <p:txBody>
          <a:bodyPr/>
          <a:lstStyle/>
          <a:p>
            <a:r>
              <a:rPr lang="en-US" dirty="0" smtClean="0"/>
              <a:t>T506.08          iteenchallenge.org                2-2014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7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Instructor</a:t>
            </a:r>
          </a:p>
          <a:p>
            <a:pPr algn="r">
              <a:buNone/>
            </a:pPr>
            <a:r>
              <a:rPr lang="en-US" dirty="0" smtClean="0"/>
              <a:t>By </a:t>
            </a:r>
            <a:r>
              <a:rPr lang="en-US" b="1" dirty="0" smtClean="0"/>
              <a:t>directing the discussion </a:t>
            </a:r>
            <a:r>
              <a:rPr lang="en-US" dirty="0" smtClean="0"/>
              <a:t>towards providing insight into the subject, the teacher </a:t>
            </a:r>
            <a:r>
              <a:rPr lang="en-US" b="1" u="sng" dirty="0" smtClean="0"/>
              <a:t>instructs</a:t>
            </a:r>
            <a:r>
              <a:rPr lang="en-US" b="1" dirty="0" smtClean="0"/>
              <a:t> </a:t>
            </a:r>
            <a:r>
              <a:rPr lang="en-US" dirty="0" smtClean="0"/>
              <a:t>the analytic learner.</a:t>
            </a:r>
          </a:p>
          <a:p>
            <a:pPr algn="r">
              <a:buNone/>
            </a:pPr>
            <a:r>
              <a:rPr lang="pt-BR" i="1" dirty="0" smtClean="0"/>
              <a:t>Aprendiz </a:t>
            </a:r>
            <a:r>
              <a:rPr lang="pt-BR" i="1" dirty="0"/>
              <a:t>Analítico (tipo 2): dirigindo a discussão para promover discernimento do assunto, o professor </a:t>
            </a:r>
            <a:r>
              <a:rPr lang="pt-BR" i="1" u="sng" dirty="0"/>
              <a:t>instrui </a:t>
            </a:r>
            <a:r>
              <a:rPr lang="pt-BR" i="1" dirty="0"/>
              <a:t>o aprendiz analítico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/>
            </a:scene3d>
            <a:sp3d extrusionH="57150" prstMaterial="softEdge">
              <a:bevelT w="25400" h="25400"/>
            </a:sp3d>
          </a:bodyPr>
          <a:lstStyle/>
          <a:p>
            <a:r>
              <a:rPr lang="en-US" sz="2800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Teacher Roles                                                 </a:t>
            </a:r>
            <a:r>
              <a:rPr lang="pt-BR" sz="2000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 </a:t>
            </a:r>
            <a:r>
              <a:rPr lang="pt-BR" sz="20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PAPÉIS DE UM PROFESSOR EM ESTILOS DE APRENDIZADO</a:t>
            </a:r>
            <a:endParaRPr lang="en-US" sz="1200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47800" y="6407944"/>
            <a:ext cx="5282953" cy="365125"/>
          </a:xfrm>
        </p:spPr>
        <p:txBody>
          <a:bodyPr/>
          <a:lstStyle/>
          <a:p>
            <a:r>
              <a:rPr lang="en-US" dirty="0" smtClean="0"/>
              <a:t>T506.08          iteenchallenge.org                2-2014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Facilitator</a:t>
            </a:r>
          </a:p>
          <a:p>
            <a:pPr algn="r">
              <a:buNone/>
            </a:pPr>
            <a:r>
              <a:rPr lang="en-US" dirty="0" smtClean="0"/>
              <a:t>By </a:t>
            </a:r>
            <a:r>
              <a:rPr lang="en-US" b="1" dirty="0" smtClean="0"/>
              <a:t>creating hands-on activities</a:t>
            </a:r>
            <a:r>
              <a:rPr lang="en-US" dirty="0" smtClean="0"/>
              <a:t> that further explore the subject, the teacher </a:t>
            </a:r>
            <a:r>
              <a:rPr lang="en-US" b="1" u="sng" dirty="0" smtClean="0"/>
              <a:t>facilitates</a:t>
            </a:r>
            <a:r>
              <a:rPr lang="en-US" dirty="0" smtClean="0"/>
              <a:t> the learning of a common sense learner.</a:t>
            </a:r>
          </a:p>
          <a:p>
            <a:pPr algn="r">
              <a:buNone/>
            </a:pPr>
            <a:r>
              <a:rPr lang="pt-BR" i="1" dirty="0" smtClean="0"/>
              <a:t>Aprendizes </a:t>
            </a:r>
            <a:r>
              <a:rPr lang="pt-BR" i="1" dirty="0"/>
              <a:t>Senso Comum (tipo 3): criando atividades que melhor explore o assunto, o professor </a:t>
            </a:r>
            <a:r>
              <a:rPr lang="pt-BR" i="1" u="sng" dirty="0"/>
              <a:t>facilita</a:t>
            </a:r>
            <a:r>
              <a:rPr lang="pt-BR" i="1" dirty="0"/>
              <a:t> o aprendizado do aprendiz senso comum.</a:t>
            </a:r>
            <a:endParaRPr lang="en-US" i="1" dirty="0" smtClean="0"/>
          </a:p>
          <a:p>
            <a:pPr>
              <a:buNone/>
            </a:pPr>
            <a:endParaRPr lang="en-US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09728" indent="0">
              <a:buNone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Teacher Roles                                                 </a:t>
            </a:r>
            <a:r>
              <a:rPr lang="pt-BR" sz="20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 PAPÉIS DE UM PROFESSOR EM ESTILOS DE APRENDIZADO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407944"/>
            <a:ext cx="5130553" cy="365125"/>
          </a:xfrm>
        </p:spPr>
        <p:txBody>
          <a:bodyPr/>
          <a:lstStyle/>
          <a:p>
            <a:r>
              <a:rPr lang="en-US" dirty="0" smtClean="0"/>
              <a:t>T506.08          iteenchallenge.org                2-2014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Resource</a:t>
            </a:r>
          </a:p>
          <a:p>
            <a:pPr algn="r">
              <a:buNone/>
            </a:pPr>
            <a:r>
              <a:rPr lang="en-US" dirty="0" smtClean="0"/>
              <a:t>By </a:t>
            </a:r>
            <a:r>
              <a:rPr lang="en-US" b="1" dirty="0" smtClean="0"/>
              <a:t>discovering new relationships </a:t>
            </a:r>
            <a:r>
              <a:rPr lang="en-US" dirty="0" smtClean="0"/>
              <a:t>between the subject and their life, the teacher </a:t>
            </a:r>
            <a:r>
              <a:rPr lang="en-US" b="1" u="sng" dirty="0" smtClean="0"/>
              <a:t>serves</a:t>
            </a:r>
            <a:r>
              <a:rPr lang="en-US" b="1" dirty="0" smtClean="0"/>
              <a:t> </a:t>
            </a:r>
            <a:r>
              <a:rPr lang="en-US" b="1" u="sng" dirty="0" smtClean="0"/>
              <a:t>as</a:t>
            </a:r>
            <a:r>
              <a:rPr lang="en-US" b="1" dirty="0" smtClean="0"/>
              <a:t> </a:t>
            </a:r>
            <a:r>
              <a:rPr lang="en-US" b="1" u="sng" dirty="0" smtClean="0"/>
              <a:t>a</a:t>
            </a:r>
            <a:r>
              <a:rPr lang="en-US" b="1" dirty="0" smtClean="0"/>
              <a:t> </a:t>
            </a:r>
            <a:r>
              <a:rPr lang="en-US" b="1" u="sng" dirty="0" smtClean="0"/>
              <a:t>resource</a:t>
            </a:r>
            <a:r>
              <a:rPr lang="en-US" dirty="0" smtClean="0"/>
              <a:t> to a dynamic learner.</a:t>
            </a:r>
          </a:p>
          <a:p>
            <a:pPr algn="r">
              <a:buNone/>
            </a:pPr>
            <a:r>
              <a:rPr lang="pt-BR" i="1" dirty="0" smtClean="0"/>
              <a:t>Aprendizes </a:t>
            </a:r>
            <a:r>
              <a:rPr lang="pt-BR" i="1" dirty="0"/>
              <a:t>Dinâmicos (tipo 4) : descobrindo novas relações entre o assunto e suas vidas, o professor </a:t>
            </a:r>
            <a:r>
              <a:rPr lang="pt-BR" i="1" u="sng" dirty="0"/>
              <a:t>serve de recurso </a:t>
            </a:r>
            <a:r>
              <a:rPr lang="pt-BR" i="1" dirty="0"/>
              <a:t>para o aprendiz dinâmico.</a:t>
            </a:r>
            <a:endParaRPr lang="en-US" i="1" dirty="0" smtClean="0"/>
          </a:p>
          <a:p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Teacher Roles                                                 </a:t>
            </a:r>
            <a:r>
              <a:rPr lang="pt-BR" sz="2000" i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 PAPÉIS DE UM PROFESSOR EM ESTILOS DE APRENDIZADO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7800" y="6407944"/>
            <a:ext cx="5282953" cy="365125"/>
          </a:xfrm>
        </p:spPr>
        <p:txBody>
          <a:bodyPr/>
          <a:lstStyle/>
          <a:p>
            <a:r>
              <a:rPr lang="en-US" dirty="0" smtClean="0"/>
              <a:t>T506.08          iteenchallenge.org                2-2014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4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038600" y="5355102"/>
            <a:ext cx="4343400" cy="9144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Innovative Learners</a:t>
            </a:r>
          </a:p>
          <a:p>
            <a:r>
              <a:rPr lang="en-US" dirty="0" smtClean="0"/>
              <a:t>Type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274320"/>
            <a:ext cx="8077200" cy="483108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Look for the </a:t>
            </a:r>
            <a:r>
              <a:rPr lang="en-US" u="sng" dirty="0" smtClean="0"/>
              <a:t>meaning</a:t>
            </a:r>
            <a:r>
              <a:rPr lang="en-US" dirty="0" smtClean="0"/>
              <a:t>.</a:t>
            </a:r>
            <a:r>
              <a:rPr lang="pt-BR" dirty="0"/>
              <a:t> </a:t>
            </a:r>
            <a:r>
              <a:rPr lang="pt-BR" dirty="0" smtClean="0"/>
              <a:t>                                                     </a:t>
            </a:r>
            <a:r>
              <a:rPr lang="pt-BR" i="1" dirty="0" smtClean="0"/>
              <a:t>Procuram </a:t>
            </a:r>
            <a:r>
              <a:rPr lang="pt-BR" i="1" dirty="0"/>
              <a:t>o </a:t>
            </a:r>
            <a:r>
              <a:rPr lang="pt-BR" i="1" u="sng" dirty="0"/>
              <a:t>significado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en-US" dirty="0" smtClean="0"/>
              <a:t>Need to be </a:t>
            </a:r>
            <a:r>
              <a:rPr lang="en-US" u="sng" dirty="0" smtClean="0"/>
              <a:t>involved</a:t>
            </a:r>
            <a:r>
              <a:rPr lang="en-US" dirty="0" smtClean="0"/>
              <a:t> </a:t>
            </a:r>
            <a:r>
              <a:rPr lang="en-US" u="sng" dirty="0" smtClean="0"/>
              <a:t>personally</a:t>
            </a:r>
            <a:r>
              <a:rPr lang="en-US" dirty="0"/>
              <a:t>. </a:t>
            </a:r>
            <a:r>
              <a:rPr lang="en-US" dirty="0" smtClean="0"/>
              <a:t>                                 </a:t>
            </a:r>
            <a:r>
              <a:rPr lang="en-US" i="1" dirty="0" err="1" smtClean="0"/>
              <a:t>Precisam</a:t>
            </a:r>
            <a:r>
              <a:rPr lang="en-US" i="1" dirty="0" smtClean="0"/>
              <a:t> </a:t>
            </a:r>
            <a:r>
              <a:rPr lang="en-US" i="1" dirty="0" err="1"/>
              <a:t>estar</a:t>
            </a:r>
            <a:r>
              <a:rPr lang="en-US" i="1" dirty="0"/>
              <a:t> </a:t>
            </a:r>
            <a:r>
              <a:rPr lang="en-US" i="1" u="sng" dirty="0" err="1"/>
              <a:t>pessoalmente</a:t>
            </a:r>
            <a:r>
              <a:rPr lang="en-US" i="1" u="sng" dirty="0"/>
              <a:t> </a:t>
            </a:r>
            <a:r>
              <a:rPr lang="en-US" i="1" u="sng" dirty="0" err="1"/>
              <a:t>envolvidos</a:t>
            </a:r>
            <a:r>
              <a:rPr lang="en-US" dirty="0"/>
              <a:t>.</a:t>
            </a:r>
            <a:endParaRPr lang="en-US" dirty="0" smtClean="0"/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Learn by </a:t>
            </a:r>
            <a:r>
              <a:rPr lang="en-US" u="sng" dirty="0" smtClean="0"/>
              <a:t>listening</a:t>
            </a:r>
            <a:r>
              <a:rPr lang="en-US" dirty="0" smtClean="0"/>
              <a:t> and </a:t>
            </a:r>
            <a:r>
              <a:rPr lang="en-US" u="sng" dirty="0" smtClean="0"/>
              <a:t>sharing</a:t>
            </a:r>
            <a:r>
              <a:rPr lang="en-US" dirty="0" smtClean="0"/>
              <a:t> ideas.</a:t>
            </a:r>
            <a:r>
              <a:rPr lang="pt-BR" dirty="0"/>
              <a:t> </a:t>
            </a:r>
            <a:r>
              <a:rPr lang="pt-BR" dirty="0" smtClean="0"/>
              <a:t>                      </a:t>
            </a:r>
            <a:r>
              <a:rPr lang="pt-BR" i="1" dirty="0" smtClean="0"/>
              <a:t>Aprendem </a:t>
            </a:r>
            <a:r>
              <a:rPr lang="pt-BR" i="1" u="sng" dirty="0"/>
              <a:t>ouvindo</a:t>
            </a:r>
            <a:r>
              <a:rPr lang="pt-BR" i="1" dirty="0"/>
              <a:t> e </a:t>
            </a:r>
            <a:r>
              <a:rPr lang="pt-BR" i="1" u="sng" dirty="0"/>
              <a:t>compartilhando idéias. </a:t>
            </a:r>
          </a:p>
          <a:p>
            <a:pPr>
              <a:lnSpc>
                <a:spcPct val="120000"/>
              </a:lnSpc>
            </a:pPr>
            <a:endParaRPr lang="en-US" i="1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Tend to key in on </a:t>
            </a:r>
            <a:r>
              <a:rPr lang="en-US" u="sng" dirty="0" smtClean="0"/>
              <a:t>motivations</a:t>
            </a:r>
            <a:r>
              <a:rPr lang="en-US" dirty="0" smtClean="0"/>
              <a:t> and developing </a:t>
            </a:r>
            <a:r>
              <a:rPr lang="en-US" u="sng" dirty="0" smtClean="0"/>
              <a:t>meaning</a:t>
            </a:r>
            <a:r>
              <a:rPr lang="en-US" dirty="0" smtClean="0"/>
              <a:t>. </a:t>
            </a:r>
            <a:r>
              <a:rPr lang="pt-BR" i="1" dirty="0" smtClean="0"/>
              <a:t>Tendem </a:t>
            </a:r>
            <a:r>
              <a:rPr lang="pt-BR" i="1" dirty="0"/>
              <a:t>a dar importância as </a:t>
            </a:r>
            <a:r>
              <a:rPr lang="pt-BR" i="1" u="sng" dirty="0"/>
              <a:t>motivações</a:t>
            </a:r>
            <a:r>
              <a:rPr lang="pt-BR" i="1" dirty="0"/>
              <a:t> e desenvolver o s</a:t>
            </a:r>
            <a:r>
              <a:rPr lang="pt-BR" i="1" u="sng" dirty="0"/>
              <a:t>ignificado</a:t>
            </a:r>
            <a:r>
              <a:rPr lang="pt-BR" i="1" dirty="0"/>
              <a:t>.</a:t>
            </a:r>
            <a:endParaRPr lang="en-US" i="1" dirty="0" smtClean="0"/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Move through life by </a:t>
            </a:r>
            <a:r>
              <a:rPr lang="en-US" u="sng" dirty="0" smtClean="0"/>
              <a:t>social</a:t>
            </a:r>
            <a:r>
              <a:rPr lang="en-US" dirty="0" smtClean="0"/>
              <a:t> </a:t>
            </a:r>
            <a:r>
              <a:rPr lang="en-US" u="sng" dirty="0" smtClean="0"/>
              <a:t>interaction</a:t>
            </a:r>
            <a:r>
              <a:rPr lang="en-US" dirty="0" smtClean="0"/>
              <a:t>.</a:t>
            </a:r>
            <a:r>
              <a:rPr lang="pt-BR" dirty="0"/>
              <a:t>	</a:t>
            </a:r>
            <a:r>
              <a:rPr lang="pt-BR" dirty="0" smtClean="0"/>
              <a:t>                       </a:t>
            </a:r>
            <a:r>
              <a:rPr lang="pt-BR" i="1" dirty="0" smtClean="0"/>
              <a:t>Movem-se </a:t>
            </a:r>
            <a:r>
              <a:rPr lang="pt-BR" i="1" dirty="0"/>
              <a:t>através da vida pela </a:t>
            </a:r>
            <a:r>
              <a:rPr lang="pt-BR" i="1" u="sng" dirty="0"/>
              <a:t>interação social</a:t>
            </a:r>
            <a:r>
              <a:rPr lang="pt-BR" i="1" dirty="0" smtClean="0"/>
              <a:t>.</a:t>
            </a:r>
            <a:endParaRPr lang="en-US" i="1" dirty="0"/>
          </a:p>
        </p:txBody>
      </p:sp>
      <p:pic>
        <p:nvPicPr>
          <p:cNvPr id="5122" name="Picture 2" descr="C:\Users\Joanna\Pictures\Microsoft Clip Organizer\j04404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410200"/>
            <a:ext cx="755596" cy="83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943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APRENDIZES INOVADORES (TIPO 1):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Innovative Learners</a:t>
            </a:r>
          </a:p>
          <a:p>
            <a:r>
              <a:rPr lang="en-US" dirty="0" smtClean="0"/>
              <a:t>Type 1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Innovative learners also:    </a:t>
            </a:r>
            <a:r>
              <a:rPr lang="en-US" b="1" i="1" dirty="0" err="1" smtClean="0"/>
              <a:t>Aprendizes</a:t>
            </a:r>
            <a:r>
              <a:rPr lang="en-US" b="1" i="1" dirty="0" smtClean="0"/>
              <a:t> </a:t>
            </a:r>
            <a:r>
              <a:rPr lang="en-US" b="1" i="1" dirty="0" err="1"/>
              <a:t>inovadores</a:t>
            </a:r>
            <a:r>
              <a:rPr lang="en-US" b="1" i="1" dirty="0"/>
              <a:t> </a:t>
            </a:r>
            <a:r>
              <a:rPr lang="en-US" b="1" i="1" dirty="0" err="1"/>
              <a:t>também</a:t>
            </a:r>
            <a:endParaRPr lang="en-US" b="1" i="1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Are interested in people and culture                </a:t>
            </a:r>
            <a:r>
              <a:rPr lang="pt-BR" sz="2400" i="1" dirty="0" smtClean="0"/>
              <a:t>São </a:t>
            </a:r>
            <a:r>
              <a:rPr lang="pt-BR" sz="2400" i="1" dirty="0"/>
              <a:t>interessados em pessoas e cultura</a:t>
            </a:r>
            <a:endParaRPr lang="en-US" sz="2400" i="1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Are imaginative </a:t>
            </a:r>
            <a:r>
              <a:rPr lang="en-US" sz="2400" dirty="0"/>
              <a:t>thinkers </a:t>
            </a:r>
            <a:r>
              <a:rPr lang="en-US" sz="2400" dirty="0" smtClean="0"/>
              <a:t>                               </a:t>
            </a:r>
            <a:r>
              <a:rPr lang="en-US" sz="2400" i="1" dirty="0" smtClean="0"/>
              <a:t>São </a:t>
            </a:r>
            <a:r>
              <a:rPr lang="en-US" sz="2400" i="1" dirty="0" err="1"/>
              <a:t>pensadores</a:t>
            </a:r>
            <a:endParaRPr lang="en-US" sz="2400" i="1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Value insightful thinking                           </a:t>
            </a:r>
            <a:r>
              <a:rPr lang="pt-BR" sz="2400" i="1" dirty="0" smtClean="0"/>
              <a:t>Apreciam </a:t>
            </a:r>
            <a:r>
              <a:rPr lang="pt-BR" sz="2400" i="1" dirty="0"/>
              <a:t>pensar de forma perspicaz</a:t>
            </a:r>
            <a:endParaRPr lang="en-US" sz="2400" i="1" dirty="0" smtClean="0"/>
          </a:p>
        </p:txBody>
      </p:sp>
      <p:pic>
        <p:nvPicPr>
          <p:cNvPr id="5" name="Picture 2" descr="C:\Users\Joanna\Pictures\Microsoft Clip Organizer\j04404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410200"/>
            <a:ext cx="755596" cy="83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5410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APRENDIZES INOVADORES (TIPO 1):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1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Innovative Learners</a:t>
            </a:r>
          </a:p>
          <a:p>
            <a:r>
              <a:rPr lang="en-US" dirty="0" smtClean="0"/>
              <a:t>Type 1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74320"/>
            <a:ext cx="88392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Innovative learners </a:t>
            </a:r>
            <a:r>
              <a:rPr lang="en-US" b="1" dirty="0"/>
              <a:t>also</a:t>
            </a:r>
            <a:r>
              <a:rPr lang="en-US" b="1" dirty="0" smtClean="0"/>
              <a:t>:                        </a:t>
            </a:r>
            <a:r>
              <a:rPr lang="en-US" b="1" i="1" dirty="0" err="1" smtClean="0"/>
              <a:t>Aprendizes</a:t>
            </a:r>
            <a:r>
              <a:rPr lang="en-US" b="1" i="1" dirty="0" smtClean="0"/>
              <a:t> </a:t>
            </a:r>
            <a:r>
              <a:rPr lang="en-US" b="1" i="1" dirty="0" err="1"/>
              <a:t>inovadores</a:t>
            </a:r>
            <a:r>
              <a:rPr lang="en-US" b="1" i="1" dirty="0"/>
              <a:t> </a:t>
            </a:r>
            <a:r>
              <a:rPr lang="en-US" b="1" i="1" dirty="0" err="1"/>
              <a:t>também</a:t>
            </a:r>
            <a:endParaRPr lang="en-US" b="1" i="1" dirty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Work for harmony, to bring unity to diversity                     </a:t>
            </a:r>
            <a:r>
              <a:rPr lang="pt-BR" sz="2400" dirty="0" smtClean="0"/>
              <a:t>Trabalham </a:t>
            </a:r>
            <a:r>
              <a:rPr lang="pt-BR" sz="2400" dirty="0"/>
              <a:t>pela harmonia, para trazer unidade a diversidade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Seek </a:t>
            </a:r>
            <a:r>
              <a:rPr lang="en-US" sz="2400" dirty="0"/>
              <a:t>commitment </a:t>
            </a:r>
            <a:r>
              <a:rPr lang="en-US" sz="2400" dirty="0" err="1" smtClean="0"/>
              <a:t>Buscam</a:t>
            </a:r>
            <a:r>
              <a:rPr lang="en-US" sz="2400" dirty="0" smtClean="0"/>
              <a:t> </a:t>
            </a:r>
            <a:r>
              <a:rPr lang="en-US" sz="2400" dirty="0" err="1"/>
              <a:t>compromisso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Enjoy observing others</a:t>
            </a:r>
            <a:r>
              <a:rPr lang="pt-BR" sz="2400" dirty="0"/>
              <a:t>o	Gostam de observer aos outros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Model themselves after those they respect</a:t>
            </a:r>
            <a:r>
              <a:rPr lang="pt-BR" sz="2400" dirty="0"/>
              <a:t>o	Modelam a si mesmos por meio dos que respeitam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Want to be involved in important issues</a:t>
            </a:r>
            <a:r>
              <a:rPr lang="pt-BR" sz="2400" dirty="0"/>
              <a:t>o	Querem estar envolvidos em assuntos importantes</a:t>
            </a:r>
            <a:endParaRPr lang="en-US" sz="2400" dirty="0"/>
          </a:p>
        </p:txBody>
      </p:sp>
      <p:pic>
        <p:nvPicPr>
          <p:cNvPr id="5" name="Picture 2" descr="C:\Users\Joanna\Pictures\Microsoft Clip Organizer\j04404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410200"/>
            <a:ext cx="755596" cy="83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5562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APRENDIZES INOVADORES (TIPO 1):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Innovative Learners</a:t>
            </a:r>
          </a:p>
          <a:p>
            <a:r>
              <a:rPr lang="en-US" dirty="0" smtClean="0"/>
              <a:t>Type 1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Strengths </a:t>
            </a:r>
            <a:r>
              <a:rPr lang="en-US" b="1" i="1" dirty="0" err="1" smtClean="0"/>
              <a:t>Forças</a:t>
            </a:r>
            <a:r>
              <a:rPr lang="en-US" b="1" i="1" dirty="0"/>
              <a:t>: </a:t>
            </a:r>
          </a:p>
          <a:p>
            <a:pPr lvl="1"/>
            <a:r>
              <a:rPr lang="en-US" b="1" dirty="0"/>
              <a:t>Innovation </a:t>
            </a:r>
            <a:r>
              <a:rPr lang="en-US" b="1" i="1" dirty="0" err="1"/>
              <a:t>Inovação</a:t>
            </a:r>
            <a:endParaRPr lang="en-US" b="1" i="1" dirty="0"/>
          </a:p>
          <a:p>
            <a:pPr lvl="1"/>
            <a:r>
              <a:rPr lang="en-US" b="1" dirty="0"/>
              <a:t>Imagination </a:t>
            </a:r>
            <a:r>
              <a:rPr lang="en-US" b="1" i="1" dirty="0" err="1"/>
              <a:t>Imaginação</a:t>
            </a:r>
            <a:endParaRPr lang="en-US" b="1" i="1" dirty="0"/>
          </a:p>
          <a:p>
            <a:endParaRPr lang="en-US" dirty="0" smtClean="0"/>
          </a:p>
          <a:p>
            <a:r>
              <a:rPr lang="en-US" b="1" dirty="0" smtClean="0"/>
              <a:t>Favorite Questions </a:t>
            </a:r>
            <a:r>
              <a:rPr lang="pt-BR" b="1" i="1" dirty="0"/>
              <a:t>Perguntas Favoritas:</a:t>
            </a:r>
            <a:r>
              <a:rPr lang="pt-BR" b="1" dirty="0"/>
              <a:t> </a:t>
            </a:r>
            <a:r>
              <a:rPr lang="pt-BR" b="1" dirty="0" smtClean="0"/>
              <a:t>                     </a:t>
            </a:r>
            <a:r>
              <a:rPr lang="en-US" dirty="0" smtClean="0"/>
              <a:t>“</a:t>
            </a:r>
            <a:r>
              <a:rPr lang="en-US" u="sng" dirty="0" smtClean="0"/>
              <a:t>Why</a:t>
            </a:r>
            <a:r>
              <a:rPr lang="en-US" dirty="0" smtClean="0"/>
              <a:t>?” or “</a:t>
            </a:r>
            <a:r>
              <a:rPr lang="en-US" u="sng" dirty="0" smtClean="0"/>
              <a:t>Why</a:t>
            </a:r>
            <a:r>
              <a:rPr lang="en-US" dirty="0" smtClean="0"/>
              <a:t> </a:t>
            </a:r>
            <a:r>
              <a:rPr lang="en-US" u="sng" dirty="0" smtClean="0"/>
              <a:t>not</a:t>
            </a:r>
            <a:r>
              <a:rPr lang="en-US" dirty="0" smtClean="0"/>
              <a:t>?”                                                  </a:t>
            </a:r>
            <a:r>
              <a:rPr lang="pt-BR" i="1" dirty="0" smtClean="0"/>
              <a:t>“</a:t>
            </a:r>
            <a:r>
              <a:rPr lang="pt-BR" i="1" u="sng" dirty="0"/>
              <a:t>Por quê?” </a:t>
            </a:r>
            <a:r>
              <a:rPr lang="pt-BR" i="1" dirty="0"/>
              <a:t>ou “</a:t>
            </a:r>
            <a:r>
              <a:rPr lang="pt-BR" i="1" u="sng" dirty="0"/>
              <a:t>Por que não?</a:t>
            </a:r>
          </a:p>
          <a:p>
            <a:pPr>
              <a:buNone/>
            </a:pPr>
            <a:r>
              <a:rPr lang="en-US" u="sng" dirty="0" smtClean="0"/>
              <a:t>	</a:t>
            </a:r>
          </a:p>
          <a:p>
            <a:r>
              <a:rPr lang="en-US" b="1" dirty="0" smtClean="0"/>
              <a:t>Favorite Ways </a:t>
            </a:r>
            <a:r>
              <a:rPr lang="en-US" b="1" dirty="0"/>
              <a:t>to Learn </a:t>
            </a:r>
            <a:r>
              <a:rPr lang="en-US" b="1" dirty="0" smtClean="0"/>
              <a:t>                              </a:t>
            </a:r>
            <a:r>
              <a:rPr lang="en-US" b="1" i="1" dirty="0" err="1" smtClean="0"/>
              <a:t>Maneiras</a:t>
            </a:r>
            <a:r>
              <a:rPr lang="en-US" b="1" i="1" dirty="0" smtClean="0"/>
              <a:t> </a:t>
            </a:r>
            <a:r>
              <a:rPr lang="en-US" b="1" i="1" dirty="0" err="1"/>
              <a:t>Favoritas</a:t>
            </a:r>
            <a:r>
              <a:rPr lang="en-US" b="1" i="1" dirty="0"/>
              <a:t> Para </a:t>
            </a:r>
            <a:r>
              <a:rPr lang="en-US" b="1" i="1" dirty="0" err="1"/>
              <a:t>Aprender</a:t>
            </a:r>
            <a:r>
              <a:rPr lang="en-US" b="1" i="1" dirty="0"/>
              <a:t>:</a:t>
            </a:r>
            <a:endParaRPr lang="en-US" i="1" dirty="0" smtClean="0"/>
          </a:p>
          <a:p>
            <a:pPr lvl="1"/>
            <a:r>
              <a:rPr lang="en-US" dirty="0"/>
              <a:t>Listening </a:t>
            </a:r>
            <a:r>
              <a:rPr lang="en-US" i="1" dirty="0" err="1" smtClean="0"/>
              <a:t>ouvindo</a:t>
            </a:r>
            <a:endParaRPr lang="en-US" i="1" dirty="0" smtClean="0"/>
          </a:p>
          <a:p>
            <a:pPr lvl="1"/>
            <a:r>
              <a:rPr lang="en-US" dirty="0"/>
              <a:t>Speaking </a:t>
            </a:r>
            <a:r>
              <a:rPr lang="en-US" i="1" dirty="0" err="1" smtClean="0"/>
              <a:t>falando</a:t>
            </a:r>
            <a:endParaRPr lang="en-US" i="1" dirty="0" smtClean="0"/>
          </a:p>
          <a:p>
            <a:pPr lvl="1"/>
            <a:r>
              <a:rPr lang="en-US" dirty="0"/>
              <a:t>Interacting </a:t>
            </a:r>
            <a:r>
              <a:rPr lang="en-US" i="1" dirty="0" err="1" smtClean="0"/>
              <a:t>interagindo</a:t>
            </a:r>
            <a:endParaRPr lang="en-US" i="1" dirty="0" smtClean="0"/>
          </a:p>
          <a:p>
            <a:pPr lvl="1"/>
            <a:r>
              <a:rPr lang="en-US" dirty="0"/>
              <a:t>Brainstorming </a:t>
            </a:r>
            <a:r>
              <a:rPr lang="en-US" i="1" dirty="0" err="1" smtClean="0"/>
              <a:t>discutindo</a:t>
            </a:r>
            <a:r>
              <a:rPr lang="en-US" i="1" dirty="0" smtClean="0"/>
              <a:t> </a:t>
            </a:r>
            <a:r>
              <a:rPr lang="en-US" i="1" dirty="0" err="1"/>
              <a:t>idéias</a:t>
            </a:r>
            <a:endParaRPr lang="en-US" i="1" dirty="0" smtClean="0"/>
          </a:p>
          <a:p>
            <a:pPr lvl="1"/>
            <a:endParaRPr lang="en-US" dirty="0" smtClean="0"/>
          </a:p>
        </p:txBody>
      </p:sp>
      <p:pic>
        <p:nvPicPr>
          <p:cNvPr id="5" name="Picture 2" descr="C:\Users\Joanna\Pictures\Microsoft Clip Organizer\j04404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410200"/>
            <a:ext cx="755596" cy="83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5562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APRENDIZES INOVADORES (TIPO 1):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685800"/>
            <a:ext cx="7772400" cy="16002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Types of Learners                    </a:t>
            </a:r>
            <a:r>
              <a:rPr lang="en-US" i="1" dirty="0" err="1">
                <a:solidFill>
                  <a:srgbClr val="00B0F0"/>
                </a:solidFill>
              </a:rPr>
              <a:t>Tipos</a:t>
            </a:r>
            <a:r>
              <a:rPr lang="en-US" i="1" dirty="0">
                <a:solidFill>
                  <a:srgbClr val="00B0F0"/>
                </a:solidFill>
              </a:rPr>
              <a:t> de </a:t>
            </a:r>
            <a:r>
              <a:rPr lang="en-US" i="1" dirty="0" err="1">
                <a:solidFill>
                  <a:srgbClr val="00B0F0"/>
                </a:solidFill>
              </a:rPr>
              <a:t>Aprendizes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2438400"/>
            <a:ext cx="4800600" cy="14548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Analytic </a:t>
            </a:r>
            <a:r>
              <a:rPr lang="en-US" sz="3200" dirty="0"/>
              <a:t>Learners </a:t>
            </a:r>
            <a:r>
              <a:rPr lang="en-US" sz="2800" dirty="0" smtClean="0"/>
              <a:t>APRENDIZES ANALÍTICOS</a:t>
            </a:r>
            <a:endParaRPr lang="en-US" sz="3200" dirty="0"/>
          </a:p>
        </p:txBody>
      </p:sp>
      <p:pic>
        <p:nvPicPr>
          <p:cNvPr id="7170" name="Picture 2" descr="C:\Users\Joanna\Pictures\Microsoft Clip Organizer\j044042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733800"/>
            <a:ext cx="1827886" cy="1506017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7944"/>
            <a:ext cx="4216153" cy="365125"/>
          </a:xfrm>
        </p:spPr>
        <p:txBody>
          <a:bodyPr/>
          <a:lstStyle/>
          <a:p>
            <a:r>
              <a:rPr lang="en-US" smtClean="0"/>
              <a:t>T506.08          iteenchallenge.org                2-2014</a:t>
            </a:r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d8d74b26429241a1a251974b190ef16488f793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4305</TotalTime>
  <Words>2088</Words>
  <Application>Microsoft Office PowerPoint</Application>
  <PresentationFormat>On-screen Show (4:3)</PresentationFormat>
  <Paragraphs>349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Verdana</vt:lpstr>
      <vt:lpstr>Wingdings 3</vt:lpstr>
      <vt:lpstr>Calibri</vt:lpstr>
      <vt:lpstr>Lucida Sans Unicode</vt:lpstr>
      <vt:lpstr>Arial Rounded MT Bold</vt:lpstr>
      <vt:lpstr>Wingdings 2</vt:lpstr>
      <vt:lpstr>Concourse</vt:lpstr>
      <vt:lpstr>Learning Styles Estilos de Aprendizado</vt:lpstr>
      <vt:lpstr>What is a learning style?                O QUE É UM ESTILO DE APRENDIZADO?</vt:lpstr>
      <vt:lpstr>Types of Learners                        Tipos de Aprendizes</vt:lpstr>
      <vt:lpstr>Types of Learners                    Tipos de Aprendizes</vt:lpstr>
      <vt:lpstr>PowerPoint Presentation</vt:lpstr>
      <vt:lpstr>PowerPoint Presentation</vt:lpstr>
      <vt:lpstr>PowerPoint Presentation</vt:lpstr>
      <vt:lpstr>PowerPoint Presentation</vt:lpstr>
      <vt:lpstr>Types of Learners                    Tipos de Aprendizes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Learners                    Tipos de Aprendizes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Learners                    Tipos de Aprendizes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type of learner are you?  Que tipo de aprendiz é você?</vt:lpstr>
      <vt:lpstr>Why should you know  your learning type? Por que você deve saber de que tipo é seu aprendiz?</vt:lpstr>
      <vt:lpstr>Activity Ideas for: ATIVIDADES PREFERIDAS</vt:lpstr>
      <vt:lpstr>Activity Ideas for: ATIVIDADES PREFERIDAS</vt:lpstr>
      <vt:lpstr>Activity Ideas for:                      ATIVIDADES PREFERIDAS</vt:lpstr>
      <vt:lpstr>Activity Ideas for:                      ATIVIDADES PREFERIDAS</vt:lpstr>
      <vt:lpstr>Activity Ideas for:                ATIVIDADES PREFERIDAS</vt:lpstr>
      <vt:lpstr>Using Learning Styles COLOCANDO TU DO ISSO JUNTO</vt:lpstr>
      <vt:lpstr>Using Learning Styles </vt:lpstr>
      <vt:lpstr>Using Learning Styles </vt:lpstr>
      <vt:lpstr>Using Learning Styles </vt:lpstr>
      <vt:lpstr>Using Learning Styles </vt:lpstr>
      <vt:lpstr>Teacher Roles</vt:lpstr>
      <vt:lpstr>Teacher Roles                                                 OS PAPÉIS DE UM PROFESSOR EM ESTILOS DE APRENDIZADO</vt:lpstr>
      <vt:lpstr>Teacher Roles                                                 OS PAPÉIS DE UM PROFESSOR EM ESTILOS DE APRENDIZADO</vt:lpstr>
      <vt:lpstr>Teacher Roles                                                 OS PAPÉIS DE UM PROFESSOR EM ESTILOS DE APRENDIZADO</vt:lpstr>
      <vt:lpstr>Teacher Roles                                                 OS PAPÉIS DE UM PROFESSOR EM ESTILOS DE APRENDIZADO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Styles</dc:title>
  <dc:creator>Joanna M. Brightwell</dc:creator>
  <cp:lastModifiedBy>Gregg Fischer</cp:lastModifiedBy>
  <cp:revision>108</cp:revision>
  <dcterms:created xsi:type="dcterms:W3CDTF">2010-04-11T19:44:06Z</dcterms:created>
  <dcterms:modified xsi:type="dcterms:W3CDTF">2014-02-07T22:31:31Z</dcterms:modified>
</cp:coreProperties>
</file>