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9" r:id="rId11"/>
    <p:sldId id="280" r:id="rId12"/>
    <p:sldId id="281" r:id="rId13"/>
    <p:sldId id="282" r:id="rId14"/>
    <p:sldId id="27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9A4AF-4B51-40F1-935B-395AFC7D5DEA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AEC65-9835-4524-BEA8-579D63C7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01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9AEC65-9835-4524-BEA8-579D63C7FCD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2820362"/>
          </a:xfrm>
        </p:spPr>
        <p:txBody>
          <a:bodyPr>
            <a:normAutofit/>
          </a:bodyPr>
          <a:lstStyle/>
          <a:p>
            <a:r>
              <a:rPr lang="en-US" dirty="0" smtClean="0"/>
              <a:t>Recognizing and Using </a:t>
            </a:r>
            <a:r>
              <a:rPr lang="en-US" dirty="0"/>
              <a:t>Y</a:t>
            </a:r>
            <a:r>
              <a:rPr lang="en-US" dirty="0" smtClean="0"/>
              <a:t>our Spiritual Gifts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581400"/>
            <a:ext cx="7772400" cy="119970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GTC logo gold on gold 72 dpi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658433" cy="2032463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2590800"/>
            <a:ext cx="7315200" cy="38862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 Corinthians 12:7</a:t>
            </a:r>
          </a:p>
          <a:p>
            <a:endParaRPr lang="en-US" dirty="0"/>
          </a:p>
          <a:p>
            <a:pPr marL="457200" indent="-454025">
              <a:spcAft>
                <a:spcPts val="1000"/>
              </a:spcAft>
              <a:buNone/>
            </a:pPr>
            <a:r>
              <a:rPr lang="en-US" dirty="0"/>
              <a:t>A.	Some manifestations are only for use in the collective Body, i.e. pastor, </a:t>
            </a:r>
            <a:r>
              <a:rPr lang="en-US" dirty="0" smtClean="0"/>
              <a:t>prophecy</a:t>
            </a:r>
            <a:r>
              <a:rPr lang="en-US" dirty="0"/>
              <a:t>, etc.</a:t>
            </a:r>
          </a:p>
          <a:p>
            <a:pPr marL="457200" indent="-454025">
              <a:spcAft>
                <a:spcPts val="1000"/>
              </a:spcAft>
              <a:buNone/>
            </a:pPr>
            <a:r>
              <a:rPr lang="en-US" dirty="0" smtClean="0"/>
              <a:t>B</a:t>
            </a:r>
            <a:r>
              <a:rPr lang="en-US" dirty="0"/>
              <a:t>.	There are other gifts and operations which are practical applications for </a:t>
            </a:r>
            <a:r>
              <a:rPr lang="en-US" dirty="0" smtClean="0"/>
              <a:t>the </a:t>
            </a:r>
            <a:r>
              <a:rPr lang="en-US" dirty="0"/>
              <a:t>daily life, i.e. leadership, administration, giving, helping, serving, </a:t>
            </a:r>
            <a:r>
              <a:rPr lang="en-US" dirty="0" smtClean="0"/>
              <a:t>etc</a:t>
            </a:r>
            <a:r>
              <a:rPr lang="en-US" dirty="0"/>
              <a:t>.</a:t>
            </a:r>
          </a:p>
          <a:p>
            <a:pPr marL="457200" indent="-454025">
              <a:buNone/>
            </a:pPr>
            <a:r>
              <a:rPr lang="en-US" dirty="0" smtClean="0"/>
              <a:t>C</a:t>
            </a:r>
            <a:r>
              <a:rPr lang="en-US" dirty="0"/>
              <a:t>.	There are also offices of ministry, i.e.  apostle, prophet, evangelist, </a:t>
            </a:r>
            <a:r>
              <a:rPr lang="en-US" dirty="0" smtClean="0"/>
              <a:t>pastor and </a:t>
            </a:r>
            <a:r>
              <a:rPr lang="en-US" dirty="0"/>
              <a:t>teacher.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pPr marL="1143000" indent="-1143000"/>
            <a:r>
              <a:rPr lang="en-US" dirty="0">
                <a:effectLst/>
              </a:rPr>
              <a:t>VIII.	Let the Holy Spirit manifest Himself in a variety of ways </a:t>
            </a:r>
            <a:r>
              <a:rPr lang="en-US" u="sng" dirty="0">
                <a:effectLst/>
              </a:rPr>
              <a:t>for the common </a:t>
            </a:r>
            <a:r>
              <a:rPr lang="en-US" u="sng" dirty="0" smtClean="0">
                <a:effectLst/>
              </a:rPr>
              <a:t>good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7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2209800"/>
            <a:ext cx="7696200" cy="3797491"/>
          </a:xfrm>
        </p:spPr>
        <p:txBody>
          <a:bodyPr>
            <a:normAutofit lnSpcReduction="10000"/>
          </a:bodyPr>
          <a:lstStyle/>
          <a:p>
            <a:pPr marL="457200" indent="-454025">
              <a:buNone/>
            </a:pPr>
            <a:r>
              <a:rPr lang="en-US" dirty="0"/>
              <a:t>A.	Discovering and using your Spiritual Gifts</a:t>
            </a:r>
          </a:p>
          <a:p>
            <a:pPr marL="457200" indent="-454025">
              <a:spcAft>
                <a:spcPts val="1000"/>
              </a:spcAft>
              <a:buNone/>
            </a:pPr>
            <a:r>
              <a:rPr lang="en-US" dirty="0"/>
              <a:t>	Questions to ask yourself: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1</a:t>
            </a:r>
            <a:r>
              <a:rPr lang="en-US" dirty="0"/>
              <a:t>.	What gives me joy in doing?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2</a:t>
            </a:r>
            <a:r>
              <a:rPr lang="en-US" dirty="0"/>
              <a:t>.	What is God blessing in my life?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3</a:t>
            </a:r>
            <a:r>
              <a:rPr lang="en-US" dirty="0"/>
              <a:t>.	What has the Holy Spirit impressed me with or told me?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4</a:t>
            </a:r>
            <a:r>
              <a:rPr lang="en-US" dirty="0"/>
              <a:t>.	How have others encouraged me? 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 fontScale="90000"/>
          </a:bodyPr>
          <a:lstStyle/>
          <a:p>
            <a:pPr marL="914400" indent="-914400"/>
            <a:r>
              <a:rPr lang="en-US" dirty="0">
                <a:effectLst/>
              </a:rPr>
              <a:t>IX.	We can recognize and seek after the Holy Spirits gifts to operate in and </a:t>
            </a:r>
            <a:r>
              <a:rPr lang="en-US" dirty="0" smtClean="0">
                <a:effectLst/>
              </a:rPr>
              <a:t>through </a:t>
            </a:r>
            <a:r>
              <a:rPr lang="en-US" dirty="0">
                <a:effectLst/>
              </a:rPr>
              <a:t>us</a:t>
            </a:r>
            <a:r>
              <a:rPr lang="en-US" dirty="0" smtClean="0">
                <a:effectLst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7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rmAutofit fontScale="92500" lnSpcReduction="10000"/>
          </a:bodyPr>
          <a:lstStyle/>
          <a:p>
            <a:pPr marL="457200" indent="-454025">
              <a:spcAft>
                <a:spcPts val="1000"/>
              </a:spcAft>
              <a:buNone/>
            </a:pPr>
            <a:r>
              <a:rPr lang="en-US" dirty="0"/>
              <a:t>B.	Practical advice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1</a:t>
            </a:r>
            <a:r>
              <a:rPr lang="en-US" dirty="0"/>
              <a:t>.	Be spiritually “hungry” and open to the Holy Spirit.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2</a:t>
            </a:r>
            <a:r>
              <a:rPr lang="en-US" dirty="0"/>
              <a:t>.	Seek and desire earnestly.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3</a:t>
            </a:r>
            <a:r>
              <a:rPr lang="en-US" dirty="0"/>
              <a:t>.	Step out in faith and put your gifts to test.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4</a:t>
            </a:r>
            <a:r>
              <a:rPr lang="en-US" dirty="0"/>
              <a:t>.	Be open to guidance.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5</a:t>
            </a:r>
            <a:r>
              <a:rPr lang="en-US" dirty="0"/>
              <a:t>.	Continue to practice and use the spiritual gifts given.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6.	Allow </a:t>
            </a:r>
            <a:r>
              <a:rPr lang="en-US" dirty="0"/>
              <a:t>them to grow and </a:t>
            </a:r>
            <a:r>
              <a:rPr lang="en-US" dirty="0" smtClean="0"/>
              <a:t>develop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7</a:t>
            </a:r>
            <a:r>
              <a:rPr lang="en-US" dirty="0"/>
              <a:t>.	See how the Holy Spirit will allow various spiritual gifts He has </a:t>
            </a:r>
            <a:r>
              <a:rPr lang="en-US" dirty="0" smtClean="0"/>
              <a:t>given </a:t>
            </a:r>
            <a:r>
              <a:rPr lang="en-US" dirty="0"/>
              <a:t>you to blend with each other and with those in the Body </a:t>
            </a:r>
            <a:r>
              <a:rPr lang="en-US" dirty="0" smtClean="0"/>
              <a:t>of </a:t>
            </a:r>
            <a:r>
              <a:rPr lang="en-US" dirty="0"/>
              <a:t>Christ of which you are a part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7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1676400"/>
            <a:ext cx="7467600" cy="4330891"/>
          </a:xfrm>
        </p:spPr>
        <p:txBody>
          <a:bodyPr>
            <a:normAutofit/>
          </a:bodyPr>
          <a:lstStyle/>
          <a:p>
            <a:pPr marL="457200" indent="-454025">
              <a:spcAft>
                <a:spcPts val="2000"/>
              </a:spcAft>
              <a:buNone/>
            </a:pPr>
            <a:r>
              <a:rPr lang="en-US" dirty="0"/>
              <a:t>A.	The spiritual gift should be listed in a Biblical context where gifts are </a:t>
            </a:r>
            <a:r>
              <a:rPr lang="en-US" dirty="0" smtClean="0"/>
              <a:t>taught</a:t>
            </a:r>
            <a:r>
              <a:rPr lang="en-US" dirty="0"/>
              <a:t>.</a:t>
            </a:r>
          </a:p>
          <a:p>
            <a:pPr marL="457200" indent="-454025">
              <a:buNone/>
            </a:pPr>
            <a:r>
              <a:rPr lang="en-US" dirty="0" smtClean="0"/>
              <a:t>B.</a:t>
            </a:r>
            <a:r>
              <a:rPr lang="en-US" dirty="0"/>
              <a:t>	There should be clear, definite, experiential evidence confirming the </a:t>
            </a:r>
            <a:r>
              <a:rPr lang="en-US" dirty="0" smtClean="0"/>
              <a:t>Biblical</a:t>
            </a:r>
            <a:r>
              <a:rPr lang="en-US" dirty="0"/>
              <a:t>, contextual description and use of the gifts.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dirty="0">
                <a:effectLst/>
              </a:rPr>
              <a:t>XI.	Our approach to studying spiritual gifts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7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2438">
              <a:spcAft>
                <a:spcPts val="1500"/>
              </a:spcAft>
              <a:buNone/>
            </a:pPr>
            <a:r>
              <a:rPr lang="en-US" dirty="0"/>
              <a:t>A.	Remember that you are special and that you have received the </a:t>
            </a:r>
            <a:r>
              <a:rPr lang="en-US" dirty="0" smtClean="0"/>
              <a:t>impartation </a:t>
            </a:r>
            <a:r>
              <a:rPr lang="en-US" dirty="0"/>
              <a:t>of spiritual gifts through the person of the Holy Spirit who </a:t>
            </a:r>
            <a:r>
              <a:rPr lang="en-US" dirty="0" smtClean="0"/>
              <a:t>indwells </a:t>
            </a:r>
            <a:r>
              <a:rPr lang="en-US" dirty="0"/>
              <a:t>every true believer.</a:t>
            </a:r>
          </a:p>
          <a:p>
            <a:pPr marL="457200" indent="-452438">
              <a:spcAft>
                <a:spcPts val="1500"/>
              </a:spcAft>
              <a:buNone/>
            </a:pPr>
            <a:r>
              <a:rPr lang="en-US" dirty="0" smtClean="0"/>
              <a:t>B</a:t>
            </a:r>
            <a:r>
              <a:rPr lang="en-US" dirty="0"/>
              <a:t>.	Be open and receptive.</a:t>
            </a:r>
          </a:p>
          <a:p>
            <a:pPr marL="457200" indent="-452438">
              <a:spcAft>
                <a:spcPts val="1500"/>
              </a:spcAft>
              <a:buNone/>
            </a:pPr>
            <a:r>
              <a:rPr lang="en-US" dirty="0" smtClean="0"/>
              <a:t>C</a:t>
            </a:r>
            <a:r>
              <a:rPr lang="en-US" dirty="0"/>
              <a:t>.	Be full of the Holy Spirit releasing the operation of the gifts by faith.</a:t>
            </a:r>
          </a:p>
          <a:p>
            <a:pPr marL="457200" indent="-452438">
              <a:spcAft>
                <a:spcPts val="1500"/>
              </a:spcAft>
              <a:buNone/>
            </a:pPr>
            <a:r>
              <a:rPr lang="en-US" dirty="0" smtClean="0"/>
              <a:t>D</a:t>
            </a:r>
            <a:r>
              <a:rPr lang="en-US" dirty="0"/>
              <a:t>.	Desire earnestly and develop those gifts which you recognize having.</a:t>
            </a:r>
          </a:p>
          <a:p>
            <a:pPr marL="457200" indent="-452438">
              <a:spcAft>
                <a:spcPts val="1500"/>
              </a:spcAft>
              <a:buNone/>
            </a:pPr>
            <a:r>
              <a:rPr lang="en-US" dirty="0" smtClean="0"/>
              <a:t>E</a:t>
            </a:r>
            <a:r>
              <a:rPr lang="en-US" dirty="0"/>
              <a:t>.	Use the gifts in cooperating with God in building His church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/>
          <a:lstStyle/>
          <a:p>
            <a:pPr algn="ctr">
              <a:buNone/>
            </a:pPr>
            <a:r>
              <a:rPr lang="en-US" sz="4800" dirty="0" smtClean="0"/>
              <a:t>Contact us</a:t>
            </a:r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dirty="0" smtClean="0"/>
              <a:t>www.Globaltc.org</a:t>
            </a:r>
          </a:p>
          <a:p>
            <a:pPr algn="ctr">
              <a:buNone/>
            </a:pPr>
            <a:endParaRPr lang="en-US" sz="1800" dirty="0" smtClean="0"/>
          </a:p>
          <a:p>
            <a:pPr algn="ctr">
              <a:buNone/>
            </a:pPr>
            <a:r>
              <a:rPr lang="en-US" sz="4800" dirty="0" smtClean="0"/>
              <a:t>www.iTeenChallenge.org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 descr="GTC logo gold on gold 72 dpi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5567" y="4419600"/>
            <a:ext cx="3658433" cy="203246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1481328"/>
            <a:ext cx="7543800" cy="4525963"/>
          </a:xfrm>
        </p:spPr>
        <p:txBody>
          <a:bodyPr/>
          <a:lstStyle/>
          <a:p>
            <a:pPr marL="109728" indent="0">
              <a:buNone/>
            </a:pPr>
            <a:r>
              <a:rPr lang="en-US" dirty="0" smtClean="0"/>
              <a:t>	Ephesians 4:1</a:t>
            </a:r>
          </a:p>
          <a:p>
            <a:pPr marL="109728" indent="0">
              <a:buNone/>
            </a:pPr>
            <a:endParaRPr lang="en-US" dirty="0" smtClean="0"/>
          </a:p>
          <a:p>
            <a:pPr marL="624078" indent="-514350">
              <a:spcAft>
                <a:spcPts val="2000"/>
              </a:spcAft>
              <a:buAutoNum type="alphaUcPeriod"/>
            </a:pPr>
            <a:r>
              <a:rPr lang="en-US" dirty="0" smtClean="0"/>
              <a:t>Recognize unity</a:t>
            </a:r>
          </a:p>
          <a:p>
            <a:pPr marL="624078" indent="-514350">
              <a:spcAft>
                <a:spcPts val="2000"/>
              </a:spcAft>
              <a:buAutoNum type="alphaUcPeriod"/>
            </a:pPr>
            <a:r>
              <a:rPr lang="en-US" dirty="0" smtClean="0"/>
              <a:t>The unity of faith  John 17:21</a:t>
            </a:r>
          </a:p>
          <a:p>
            <a:pPr marL="624078" indent="-514350">
              <a:buAutoNum type="alphaUcPeriod"/>
            </a:pPr>
            <a:r>
              <a:rPr lang="en-US" dirty="0" smtClean="0"/>
              <a:t>Unity through the lordship of the Lord  Ephesians 4:15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dirty="0" smtClean="0"/>
              <a:t>I.	</a:t>
            </a:r>
            <a:r>
              <a:rPr lang="en-US" dirty="0">
                <a:effectLst/>
              </a:rPr>
              <a:t>We must recognize the body is </a:t>
            </a:r>
            <a:r>
              <a:rPr lang="en-US" dirty="0" smtClean="0">
                <a:effectLst/>
              </a:rPr>
              <a:t>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84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1447800"/>
            <a:ext cx="7924800" cy="4525963"/>
          </a:xfrm>
        </p:spPr>
        <p:txBody>
          <a:bodyPr>
            <a:normAutofit fontScale="92500" lnSpcReduction="10000"/>
          </a:bodyPr>
          <a:lstStyle/>
          <a:p>
            <a:pPr marL="581025" indent="-577850">
              <a:spcAft>
                <a:spcPts val="2000"/>
              </a:spcAft>
              <a:buNone/>
            </a:pPr>
            <a:r>
              <a:rPr lang="en-US" dirty="0"/>
              <a:t>A.	We are </a:t>
            </a:r>
            <a:r>
              <a:rPr lang="en-US" u="sng" dirty="0"/>
              <a:t>all part</a:t>
            </a:r>
            <a:r>
              <a:rPr lang="en-US" dirty="0"/>
              <a:t> of the same, ONE Body,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</a:t>
            </a:r>
            <a:r>
              <a:rPr lang="en-US" dirty="0"/>
              <a:t>Christ is Lord of our life </a:t>
            </a:r>
            <a:r>
              <a:rPr lang="en-US" dirty="0" smtClean="0"/>
              <a:t>   </a:t>
            </a:r>
            <a:r>
              <a:rPr lang="en-US" dirty="0"/>
              <a:t>v. </a:t>
            </a:r>
            <a:r>
              <a:rPr lang="en-US" dirty="0" smtClean="0"/>
              <a:t>13</a:t>
            </a:r>
            <a:endParaRPr lang="en-US" dirty="0"/>
          </a:p>
          <a:p>
            <a:pPr marL="581025" indent="-577850">
              <a:spcAft>
                <a:spcPts val="2000"/>
              </a:spcAft>
              <a:buNone/>
            </a:pPr>
            <a:r>
              <a:rPr lang="en-US" dirty="0"/>
              <a:t>B.	God has </a:t>
            </a:r>
            <a:r>
              <a:rPr lang="en-US" u="sng" dirty="0"/>
              <a:t>placed</a:t>
            </a:r>
            <a:r>
              <a:rPr lang="en-US" dirty="0"/>
              <a:t> us  </a:t>
            </a:r>
            <a:r>
              <a:rPr lang="en-US" dirty="0" smtClean="0"/>
              <a:t>v.18</a:t>
            </a:r>
            <a:r>
              <a:rPr lang="en-US" dirty="0"/>
              <a:t> </a:t>
            </a:r>
          </a:p>
          <a:p>
            <a:pPr marL="581025" indent="-577850">
              <a:spcAft>
                <a:spcPts val="2000"/>
              </a:spcAft>
              <a:buNone/>
            </a:pPr>
            <a:r>
              <a:rPr lang="en-US" dirty="0"/>
              <a:t>C.	We </a:t>
            </a:r>
            <a:r>
              <a:rPr lang="en-US" u="sng" dirty="0"/>
              <a:t>differ</a:t>
            </a:r>
            <a:r>
              <a:rPr lang="en-US" dirty="0"/>
              <a:t> one from another  vs. 14-16, </a:t>
            </a:r>
            <a:r>
              <a:rPr lang="en-US" dirty="0" smtClean="0"/>
              <a:t>20</a:t>
            </a:r>
            <a:endParaRPr lang="en-US" dirty="0"/>
          </a:p>
          <a:p>
            <a:pPr marL="581025" indent="-577850">
              <a:spcAft>
                <a:spcPts val="2000"/>
              </a:spcAft>
              <a:buNone/>
            </a:pPr>
            <a:r>
              <a:rPr lang="en-US" dirty="0"/>
              <a:t>D.	We </a:t>
            </a:r>
            <a:r>
              <a:rPr lang="en-US" u="sng" dirty="0"/>
              <a:t>need each other</a:t>
            </a:r>
            <a:r>
              <a:rPr lang="en-US" dirty="0"/>
              <a:t>  vs. 21-26;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Galatians </a:t>
            </a:r>
            <a:r>
              <a:rPr lang="en-US" dirty="0"/>
              <a:t>5:13; </a:t>
            </a:r>
            <a:r>
              <a:rPr lang="en-US" dirty="0" smtClean="0"/>
              <a:t>6:2</a:t>
            </a:r>
            <a:endParaRPr lang="en-US" dirty="0"/>
          </a:p>
          <a:p>
            <a:pPr marL="581025" indent="-577850">
              <a:spcAft>
                <a:spcPts val="2000"/>
              </a:spcAft>
              <a:buNone/>
            </a:pPr>
            <a:r>
              <a:rPr lang="en-US" dirty="0"/>
              <a:t>E. 	We are </a:t>
            </a:r>
            <a:r>
              <a:rPr lang="en-US" u="sng" dirty="0"/>
              <a:t>responsible to each other</a:t>
            </a:r>
            <a:r>
              <a:rPr lang="en-US" dirty="0"/>
              <a:t> 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Romans </a:t>
            </a:r>
            <a:r>
              <a:rPr lang="en-US" dirty="0"/>
              <a:t>12:9-18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dirty="0" smtClean="0"/>
              <a:t>II.	The body has many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34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1481328"/>
            <a:ext cx="7391400" cy="4525963"/>
          </a:xfrm>
        </p:spPr>
        <p:txBody>
          <a:bodyPr/>
          <a:lstStyle/>
          <a:p>
            <a:pPr marL="457200" indent="-457200">
              <a:spcAft>
                <a:spcPts val="2000"/>
              </a:spcAft>
              <a:buAutoNum type="alphaUcPeriod"/>
            </a:pPr>
            <a:r>
              <a:rPr lang="en-US" dirty="0" smtClean="0"/>
              <a:t>1 Corinthians 12</a:t>
            </a:r>
          </a:p>
          <a:p>
            <a:pPr marL="457200" indent="-457200">
              <a:spcAft>
                <a:spcPts val="2000"/>
              </a:spcAft>
              <a:buAutoNum type="alphaUcPeriod"/>
            </a:pPr>
            <a:r>
              <a:rPr lang="en-US" dirty="0" smtClean="0"/>
              <a:t>Holy Spirit gifts:  a definition</a:t>
            </a:r>
          </a:p>
          <a:p>
            <a:pPr marL="914400" indent="-457200">
              <a:spcAft>
                <a:spcPts val="2000"/>
              </a:spcAft>
              <a:buNone/>
            </a:pPr>
            <a:r>
              <a:rPr lang="en-US" dirty="0"/>
              <a:t>1.	A spiritual gift is a special ability given by the Holy Spirit to </a:t>
            </a:r>
            <a:r>
              <a:rPr lang="en-US" dirty="0" smtClean="0"/>
              <a:t>every </a:t>
            </a:r>
            <a:r>
              <a:rPr lang="en-US" dirty="0"/>
              <a:t>member of the Body of Christ according to  God's grace </a:t>
            </a:r>
            <a:r>
              <a:rPr lang="en-US" dirty="0" smtClean="0"/>
              <a:t>for </a:t>
            </a:r>
            <a:r>
              <a:rPr lang="en-US" dirty="0"/>
              <a:t>use within the context of the Body.</a:t>
            </a:r>
          </a:p>
          <a:p>
            <a:pPr marL="624078" indent="-514350">
              <a:buAutoNum type="alphaUcPeriod"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dirty="0" smtClean="0"/>
              <a:t>III.	</a:t>
            </a:r>
            <a:r>
              <a:rPr lang="en-US" dirty="0">
                <a:effectLst/>
              </a:rPr>
              <a:t>God has given each </a:t>
            </a:r>
            <a:r>
              <a:rPr lang="en-US" dirty="0" smtClean="0">
                <a:effectLst/>
              </a:rPr>
              <a:t>member gifts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1722437"/>
            <a:ext cx="7467600" cy="4525963"/>
          </a:xfrm>
        </p:spPr>
        <p:txBody>
          <a:bodyPr>
            <a:normAutofit/>
          </a:bodyPr>
          <a:lstStyle/>
          <a:p>
            <a:pPr marL="457200" indent="-454025">
              <a:spcAft>
                <a:spcPts val="1500"/>
              </a:spcAft>
              <a:buNone/>
            </a:pPr>
            <a:r>
              <a:rPr lang="en-US" dirty="0"/>
              <a:t>A.	To establish the </a:t>
            </a:r>
            <a:r>
              <a:rPr lang="en-US" dirty="0" smtClean="0"/>
              <a:t>Church</a:t>
            </a:r>
            <a:endParaRPr lang="en-US" dirty="0"/>
          </a:p>
          <a:p>
            <a:pPr marL="457200" indent="-454025">
              <a:spcAft>
                <a:spcPts val="1500"/>
              </a:spcAft>
              <a:buNone/>
            </a:pPr>
            <a:r>
              <a:rPr lang="en-US" dirty="0"/>
              <a:t>B.	To edify the Body of Christ 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Ephesians </a:t>
            </a:r>
            <a:r>
              <a:rPr lang="en-US" dirty="0" smtClean="0"/>
              <a:t>4:13-14</a:t>
            </a:r>
            <a:endParaRPr lang="en-US" dirty="0"/>
          </a:p>
          <a:p>
            <a:pPr marL="457200" indent="-454025">
              <a:spcAft>
                <a:spcPts val="1500"/>
              </a:spcAft>
              <a:buNone/>
            </a:pPr>
            <a:r>
              <a:rPr lang="en-US" dirty="0"/>
              <a:t>C.	For effective Christian living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 </a:t>
            </a:r>
            <a:r>
              <a:rPr lang="en-US" dirty="0"/>
              <a:t>Corinthians 12:16</a:t>
            </a:r>
          </a:p>
          <a:p>
            <a:pPr marL="457200" indent="-454025">
              <a:spcAft>
                <a:spcPts val="1500"/>
              </a:spcAft>
              <a:buNone/>
            </a:pPr>
            <a:r>
              <a:rPr lang="en-US" dirty="0" smtClean="0"/>
              <a:t>D</a:t>
            </a:r>
            <a:r>
              <a:rPr lang="en-US" dirty="0"/>
              <a:t>.	To glorify God.  I Peter 4:10-11</a:t>
            </a:r>
          </a:p>
          <a:p>
            <a:pPr marL="457200" indent="-454025">
              <a:spcAft>
                <a:spcPts val="1500"/>
              </a:spcAft>
              <a:buNone/>
            </a:pPr>
            <a:r>
              <a:rPr lang="en-US" dirty="0" smtClean="0"/>
              <a:t>E</a:t>
            </a:r>
            <a:r>
              <a:rPr lang="en-US" dirty="0"/>
              <a:t>.	For service and outreach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dirty="0" smtClean="0"/>
              <a:t>IV.	</a:t>
            </a:r>
            <a:r>
              <a:rPr lang="en-US" dirty="0">
                <a:effectLst/>
              </a:rPr>
              <a:t>Purposes and Benefits of the gifts of the Holy Spirit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1481328"/>
            <a:ext cx="7391400" cy="4525963"/>
          </a:xfrm>
        </p:spPr>
        <p:txBody>
          <a:bodyPr/>
          <a:lstStyle/>
          <a:p>
            <a:r>
              <a:rPr lang="en-US" dirty="0" smtClean="0"/>
              <a:t>1 Corinthians 12:13</a:t>
            </a:r>
          </a:p>
          <a:p>
            <a:endParaRPr lang="en-US" dirty="0"/>
          </a:p>
          <a:p>
            <a:pPr marL="457200" indent="-452438">
              <a:buNone/>
            </a:pPr>
            <a:r>
              <a:rPr lang="en-US" dirty="0" smtClean="0"/>
              <a:t>A.	The </a:t>
            </a:r>
            <a:r>
              <a:rPr lang="en-US" dirty="0"/>
              <a:t>Holy Spirit baptizes us into the Body of </a:t>
            </a:r>
            <a:r>
              <a:rPr lang="en-US" dirty="0" smtClean="0"/>
              <a:t>Christ</a:t>
            </a:r>
          </a:p>
          <a:p>
            <a:pPr marL="457200" indent="-452438">
              <a:buNone/>
            </a:pPr>
            <a:endParaRPr lang="en-US" dirty="0"/>
          </a:p>
          <a:p>
            <a:pPr marL="457200" indent="-452438">
              <a:buNone/>
            </a:pPr>
            <a:r>
              <a:rPr lang="en-US" dirty="0"/>
              <a:t>B.	The minister/pastor baptizes us in water</a:t>
            </a:r>
          </a:p>
          <a:p>
            <a:pPr marL="457200" indent="-452438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dirty="0">
                <a:effectLst/>
              </a:rPr>
              <a:t>V</a:t>
            </a:r>
            <a:r>
              <a:rPr lang="en-US" dirty="0" smtClean="0">
                <a:effectLst/>
              </a:rPr>
              <a:t>.	The </a:t>
            </a:r>
            <a:r>
              <a:rPr lang="en-US" dirty="0">
                <a:effectLst/>
              </a:rPr>
              <a:t>Holy Spirit enters into the believer at salvation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4025">
              <a:spcAft>
                <a:spcPts val="1000"/>
              </a:spcAft>
              <a:buNone/>
            </a:pPr>
            <a:r>
              <a:rPr lang="en-US" dirty="0"/>
              <a:t>A.	Gifts are not rewards or signs of holiness but tools through which the </a:t>
            </a:r>
            <a:r>
              <a:rPr lang="en-US" dirty="0" smtClean="0"/>
              <a:t>work </a:t>
            </a:r>
            <a:r>
              <a:rPr lang="en-US" dirty="0"/>
              <a:t>of the Lord can be done</a:t>
            </a:r>
            <a:r>
              <a:rPr lang="en-US" dirty="0" smtClean="0"/>
              <a:t>.</a:t>
            </a:r>
            <a:endParaRPr lang="en-US" dirty="0"/>
          </a:p>
          <a:p>
            <a:pPr marL="457200" indent="-454025">
              <a:spcAft>
                <a:spcPts val="1000"/>
              </a:spcAft>
              <a:buNone/>
            </a:pPr>
            <a:r>
              <a:rPr lang="en-US" dirty="0"/>
              <a:t>B.	Gifts are not talents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1</a:t>
            </a:r>
            <a:r>
              <a:rPr lang="en-US" dirty="0"/>
              <a:t>.	Gifts are bestowed. They are given for the sole purpose of </a:t>
            </a:r>
            <a:r>
              <a:rPr lang="en-US" dirty="0" smtClean="0"/>
              <a:t>serving </a:t>
            </a:r>
            <a:r>
              <a:rPr lang="en-US" dirty="0"/>
              <a:t>others, never for self-gain, glory or recognition.  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2</a:t>
            </a:r>
            <a:r>
              <a:rPr lang="en-US" dirty="0"/>
              <a:t>.	Talents are natural abilities. Often they are used to bring honor, </a:t>
            </a:r>
            <a:r>
              <a:rPr lang="en-US" dirty="0" smtClean="0"/>
              <a:t>money</a:t>
            </a:r>
            <a:r>
              <a:rPr lang="en-US" dirty="0"/>
              <a:t>, prestige, etc., to the individual.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dirty="0" smtClean="0"/>
              <a:t>VI.	</a:t>
            </a:r>
            <a:r>
              <a:rPr lang="en-US" dirty="0">
                <a:effectLst/>
              </a:rPr>
              <a:t>Spiritual gifts are meant for others, not the possessor.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fontScale="85000" lnSpcReduction="10000"/>
          </a:bodyPr>
          <a:lstStyle/>
          <a:p>
            <a:pPr marL="457200" indent="-454025">
              <a:spcAft>
                <a:spcPts val="1000"/>
              </a:spcAft>
              <a:buNone/>
            </a:pPr>
            <a:r>
              <a:rPr lang="en-US" dirty="0"/>
              <a:t>C.	Gifts are not Christian roles.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1</a:t>
            </a:r>
            <a:r>
              <a:rPr lang="en-US" dirty="0"/>
              <a:t>.	Many spiritual gifts are roles that are acted out by all believers, </a:t>
            </a:r>
            <a:r>
              <a:rPr lang="en-US" dirty="0" smtClean="0"/>
              <a:t>i.e</a:t>
            </a:r>
            <a:r>
              <a:rPr lang="en-US" dirty="0"/>
              <a:t>. witnessing, faith, giving, etc.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2</a:t>
            </a:r>
            <a:r>
              <a:rPr lang="en-US" dirty="0"/>
              <a:t>.	A role means that a function is assumed, i.e.  it may be </a:t>
            </a:r>
            <a:r>
              <a:rPr lang="en-US" dirty="0" smtClean="0"/>
              <a:t>necessary </a:t>
            </a:r>
            <a:r>
              <a:rPr lang="en-US" dirty="0"/>
              <a:t>for you to be a teacher at some point even if you </a:t>
            </a:r>
            <a:r>
              <a:rPr lang="en-US" dirty="0" smtClean="0"/>
              <a:t>don't </a:t>
            </a:r>
            <a:r>
              <a:rPr lang="en-US" dirty="0"/>
              <a:t>have the gift of teaching.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3</a:t>
            </a:r>
            <a:r>
              <a:rPr lang="en-US" dirty="0"/>
              <a:t>.	It is dangerous to use the excuse of not having a gift for not </a:t>
            </a:r>
            <a:r>
              <a:rPr lang="en-US" dirty="0" smtClean="0"/>
              <a:t>fulfilling </a:t>
            </a:r>
            <a:r>
              <a:rPr lang="en-US" dirty="0"/>
              <a:t>spiritual roles and responsibilities as a believer.</a:t>
            </a:r>
          </a:p>
          <a:p>
            <a:pPr marL="457200" indent="-454025">
              <a:spcAft>
                <a:spcPts val="1000"/>
              </a:spcAft>
              <a:buNone/>
            </a:pPr>
            <a:r>
              <a:rPr lang="en-US" dirty="0" smtClean="0"/>
              <a:t>D</a:t>
            </a:r>
            <a:r>
              <a:rPr lang="en-US" dirty="0"/>
              <a:t>.	Spiritual gifts are NOT the fruit of the Spirit.   Galatians 5:22-23</a:t>
            </a:r>
          </a:p>
          <a:p>
            <a:pPr marL="914400" indent="-454025">
              <a:spcAft>
                <a:spcPts val="1000"/>
              </a:spcAft>
              <a:buNone/>
            </a:pPr>
            <a:r>
              <a:rPr lang="en-US" dirty="0" smtClean="0"/>
              <a:t>1</a:t>
            </a:r>
            <a:r>
              <a:rPr lang="en-US" dirty="0"/>
              <a:t>.	The fruit is the normal, expected outcome and flow of the </a:t>
            </a:r>
            <a:r>
              <a:rPr lang="en-US" dirty="0" smtClean="0"/>
              <a:t>character </a:t>
            </a:r>
            <a:r>
              <a:rPr lang="en-US" dirty="0"/>
              <a:t>of Jesus and godly growth and maturity in the </a:t>
            </a:r>
            <a:r>
              <a:rPr lang="en-US" dirty="0" smtClean="0"/>
              <a:t>personal </a:t>
            </a:r>
            <a:r>
              <a:rPr lang="en-US" dirty="0"/>
              <a:t>life of the believer, i.e. Christlikeness.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47800" y="1481328"/>
            <a:ext cx="7239000" cy="4525963"/>
          </a:xfrm>
        </p:spPr>
        <p:txBody>
          <a:bodyPr/>
          <a:lstStyle/>
          <a:p>
            <a:pPr marL="457200" indent="-452438">
              <a:buNone/>
            </a:pPr>
            <a:r>
              <a:rPr lang="en-US" dirty="0" smtClean="0"/>
              <a:t>A</a:t>
            </a:r>
            <a:r>
              <a:rPr lang="en-US" dirty="0"/>
              <a:t>.	Beware of over-attempts of gifts classification.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dirty="0" smtClean="0"/>
              <a:t>VII.	</a:t>
            </a:r>
            <a:r>
              <a:rPr lang="en-US" dirty="0">
                <a:effectLst/>
              </a:rPr>
              <a:t>Openness to all Spiritual </a:t>
            </a:r>
            <a:r>
              <a:rPr lang="en-US" dirty="0" smtClean="0">
                <a:effectLst/>
              </a:rPr>
              <a:t>gifts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1380</TotalTime>
  <Words>116</Words>
  <Application>Microsoft Office PowerPoint</Application>
  <PresentationFormat>On-screen Show (4:3)</PresentationFormat>
  <Paragraphs>123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Recognizing and Using Your Spiritual Gifts</vt:lpstr>
      <vt:lpstr>I. We must recognize the body is one</vt:lpstr>
      <vt:lpstr>II. The body has many members</vt:lpstr>
      <vt:lpstr>III. God has given each member gifts</vt:lpstr>
      <vt:lpstr>IV. Purposes and Benefits of the gifts of the Holy Spirit</vt:lpstr>
      <vt:lpstr>V. The Holy Spirit enters into the believer at salvation</vt:lpstr>
      <vt:lpstr>VI. Spiritual gifts are meant for others, not the possessor.</vt:lpstr>
      <vt:lpstr>PowerPoint Presentation</vt:lpstr>
      <vt:lpstr>VII. Openness to all Spiritual gifts</vt:lpstr>
      <vt:lpstr>VIII. Let the Holy Spirit manifest Himself in a variety of ways for the common good</vt:lpstr>
      <vt:lpstr>IX. We can recognize and seek after the Holy Spirits gifts to operate in and through us.</vt:lpstr>
      <vt:lpstr>PowerPoint Presentation</vt:lpstr>
      <vt:lpstr>XI. Our approach to studying spiritual gifts 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Basics of Teen Challenge Ministry</dc:title>
  <dc:creator>Gregg Fischer</dc:creator>
  <cp:lastModifiedBy>Dave Batty</cp:lastModifiedBy>
  <cp:revision>38</cp:revision>
  <dcterms:created xsi:type="dcterms:W3CDTF">2009-06-30T20:45:33Z</dcterms:created>
  <dcterms:modified xsi:type="dcterms:W3CDTF">2014-03-10T20:07:13Z</dcterms:modified>
</cp:coreProperties>
</file>