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56" r:id="rId2"/>
    <p:sldId id="270" r:id="rId3"/>
    <p:sldId id="271" r:id="rId4"/>
    <p:sldId id="283" r:id="rId5"/>
    <p:sldId id="272" r:id="rId6"/>
    <p:sldId id="273" r:id="rId7"/>
    <p:sldId id="284" r:id="rId8"/>
    <p:sldId id="274" r:id="rId9"/>
    <p:sldId id="275" r:id="rId10"/>
    <p:sldId id="285" r:id="rId11"/>
    <p:sldId id="286" r:id="rId12"/>
    <p:sldId id="276" r:id="rId13"/>
    <p:sldId id="288" r:id="rId14"/>
    <p:sldId id="287" r:id="rId15"/>
    <p:sldId id="277" r:id="rId16"/>
    <p:sldId id="279" r:id="rId17"/>
    <p:sldId id="289" r:id="rId18"/>
    <p:sldId id="290" r:id="rId19"/>
    <p:sldId id="280" r:id="rId20"/>
    <p:sldId id="291" r:id="rId21"/>
    <p:sldId id="281" r:id="rId22"/>
    <p:sldId id="292" r:id="rId23"/>
    <p:sldId id="293" r:id="rId24"/>
    <p:sldId id="282" r:id="rId25"/>
    <p:sldId id="278" r:id="rId26"/>
    <p:sldId id="294" r:id="rId27"/>
    <p:sldId id="26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9A4AF-4B51-40F1-935B-395AFC7D5DEA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AEC65-9835-4524-BEA8-579D63C7FC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01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9AEC65-9835-4524-BEA8-579D63C7FCD6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B0F847D-B594-46E7-ABAA-98DB64712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2820362"/>
          </a:xfrm>
        </p:spPr>
        <p:txBody>
          <a:bodyPr>
            <a:normAutofit/>
          </a:bodyPr>
          <a:lstStyle/>
          <a:p>
            <a:r>
              <a:rPr lang="ru-RU" dirty="0">
                <a:effectLst/>
              </a:rPr>
              <a:t>Определение и применение ваших духовных даров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en-US" sz="2400" dirty="0" smtClean="0"/>
              <a:t>Recognizing and Using Your Spiritual Gifts</a:t>
            </a:r>
            <a:endParaRPr lang="en-US" dirty="0"/>
          </a:p>
        </p:txBody>
      </p:sp>
      <p:pic>
        <p:nvPicPr>
          <p:cNvPr id="4" name="Picture 3" descr="GTC logo gold on gold 72 dpi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2590800" cy="1439333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>
            <a:normAutofit/>
          </a:bodyPr>
          <a:lstStyle/>
          <a:p>
            <a:pPr marL="457200" indent="-454025">
              <a:spcAft>
                <a:spcPts val="3000"/>
              </a:spcAft>
              <a:buNone/>
            </a:pPr>
            <a:r>
              <a:rPr lang="ru-RU" dirty="0"/>
              <a:t>Б.	Дары- это не природные таланты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Gifts </a:t>
            </a:r>
            <a:r>
              <a:rPr lang="en-US" sz="2400" dirty="0"/>
              <a:t>are not talents</a:t>
            </a:r>
          </a:p>
          <a:p>
            <a:pPr marL="914400" indent="-454025">
              <a:buNone/>
            </a:pPr>
            <a:r>
              <a:rPr lang="en-US" dirty="0" smtClean="0"/>
              <a:t>1</a:t>
            </a:r>
            <a:r>
              <a:rPr lang="en-US" dirty="0"/>
              <a:t>.	</a:t>
            </a:r>
            <a:r>
              <a:rPr lang="ru-RU" dirty="0"/>
              <a:t> Дары обычно дарятся. Их единственное предназначение заключается в служении другим, а не в собственном обогащении, приобретении славы или признания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Gifts </a:t>
            </a:r>
            <a:r>
              <a:rPr lang="en-US" sz="2400" dirty="0"/>
              <a:t>are bestowed. They are given for the sole purpose of </a:t>
            </a:r>
            <a:r>
              <a:rPr lang="en-US" sz="2400" dirty="0" smtClean="0"/>
              <a:t>serving </a:t>
            </a:r>
            <a:r>
              <a:rPr lang="en-US" sz="2400" dirty="0"/>
              <a:t>others, never for self-gain, glory or recognition.  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7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491"/>
          </a:xfrm>
        </p:spPr>
        <p:txBody>
          <a:bodyPr>
            <a:normAutofit/>
          </a:bodyPr>
          <a:lstStyle/>
          <a:p>
            <a:pPr marL="914400" indent="-454025">
              <a:buNone/>
            </a:pPr>
            <a:r>
              <a:rPr lang="en-US" dirty="0" smtClean="0"/>
              <a:t>2</a:t>
            </a:r>
            <a:r>
              <a:rPr lang="en-US" dirty="0"/>
              <a:t>.	</a:t>
            </a:r>
            <a:r>
              <a:rPr lang="ru-RU" dirty="0"/>
              <a:t>Таланты- это естественные способности. Очень часто они используются человеком для приобретения славы, денег, престижа, прочее и для </a:t>
            </a:r>
            <a:r>
              <a:rPr lang="ru-RU" dirty="0" smtClean="0"/>
              <a:t>человека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Talents </a:t>
            </a:r>
            <a:r>
              <a:rPr lang="en-US" sz="2400" dirty="0"/>
              <a:t>are natural abilities. Often they are used to bring honor, </a:t>
            </a:r>
            <a:r>
              <a:rPr lang="en-US" sz="2400" dirty="0" smtClean="0"/>
              <a:t>money</a:t>
            </a:r>
            <a:r>
              <a:rPr lang="en-US" sz="2400" dirty="0"/>
              <a:t>, prestige, etc., to the individual.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76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410200"/>
          </a:xfrm>
        </p:spPr>
        <p:txBody>
          <a:bodyPr>
            <a:normAutofit/>
          </a:bodyPr>
          <a:lstStyle/>
          <a:p>
            <a:pPr marL="457200" indent="-454025">
              <a:spcAft>
                <a:spcPts val="3000"/>
              </a:spcAft>
              <a:buNone/>
            </a:pPr>
            <a:r>
              <a:rPr lang="ru-RU" dirty="0"/>
              <a:t>В.	Дары- это не роли </a:t>
            </a:r>
            <a:r>
              <a:rPr lang="ru-RU" dirty="0" smtClean="0"/>
              <a:t>христиан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Gifts </a:t>
            </a:r>
            <a:r>
              <a:rPr lang="en-US" dirty="0"/>
              <a:t>are not Christian roles.</a:t>
            </a:r>
          </a:p>
          <a:p>
            <a:pPr marL="914400" indent="-454025">
              <a:buNone/>
            </a:pPr>
            <a:r>
              <a:rPr lang="en-US" dirty="0" smtClean="0"/>
              <a:t>1</a:t>
            </a:r>
            <a:r>
              <a:rPr lang="en-US" dirty="0"/>
              <a:t>.	</a:t>
            </a:r>
            <a:r>
              <a:rPr lang="ru-RU" dirty="0"/>
              <a:t>Многие духовные дары являются ролями, которые исполняют все верующие, такие как свидетельствование, вера, пожертвования, </a:t>
            </a:r>
            <a:r>
              <a:rPr lang="ru-RU" dirty="0" smtClean="0"/>
              <a:t>прочее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Many </a:t>
            </a:r>
            <a:r>
              <a:rPr lang="en-US" sz="2400" dirty="0"/>
              <a:t>spiritual gifts are roles that are acted out by all believers, </a:t>
            </a:r>
            <a:r>
              <a:rPr lang="en-US" sz="2400" dirty="0" smtClean="0"/>
              <a:t>i.e</a:t>
            </a:r>
            <a:r>
              <a:rPr lang="en-US" sz="2400" dirty="0"/>
              <a:t>. witnessing, faith, giving, etc.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02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91200"/>
          </a:xfrm>
        </p:spPr>
        <p:txBody>
          <a:bodyPr>
            <a:normAutofit/>
          </a:bodyPr>
          <a:lstStyle/>
          <a:p>
            <a:pPr marL="914400" indent="-454025" defTabSz="1090613">
              <a:spcAft>
                <a:spcPts val="2000"/>
              </a:spcAft>
              <a:buNone/>
            </a:pPr>
            <a:r>
              <a:rPr lang="en-US" dirty="0" smtClean="0"/>
              <a:t>2</a:t>
            </a:r>
            <a:r>
              <a:rPr lang="en-US" dirty="0"/>
              <a:t>.	</a:t>
            </a:r>
            <a:r>
              <a:rPr lang="ru-RU" dirty="0"/>
              <a:t>Роль подразумевает функцию, то есть, в какой- то момент вам приходится исполнять роль учителя, несмотря на то, что у вас нет дара </a:t>
            </a:r>
            <a:r>
              <a:rPr lang="ru-RU" dirty="0" smtClean="0"/>
              <a:t>преподавания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A </a:t>
            </a:r>
            <a:r>
              <a:rPr lang="en-US" sz="2000" dirty="0"/>
              <a:t>role means that a function is assumed, i.e.  it may be </a:t>
            </a:r>
            <a:r>
              <a:rPr lang="en-US" sz="2000" dirty="0" smtClean="0"/>
              <a:t>necessary </a:t>
            </a:r>
            <a:r>
              <a:rPr lang="en-US" sz="2000" dirty="0"/>
              <a:t>for you to be a teacher at some point even if you </a:t>
            </a:r>
            <a:r>
              <a:rPr lang="en-US" sz="2000" dirty="0" smtClean="0"/>
              <a:t>don't </a:t>
            </a:r>
            <a:r>
              <a:rPr lang="en-US" sz="2000" dirty="0"/>
              <a:t>have the gift of teaching.</a:t>
            </a:r>
          </a:p>
          <a:p>
            <a:pPr marL="914400" indent="-454025">
              <a:buNone/>
            </a:pPr>
            <a:r>
              <a:rPr lang="en-US" dirty="0" smtClean="0"/>
              <a:t>3</a:t>
            </a:r>
            <a:r>
              <a:rPr lang="en-US" dirty="0"/>
              <a:t>.	</a:t>
            </a:r>
            <a:r>
              <a:rPr lang="ru-RU" dirty="0"/>
              <a:t>Использовать отсутствие дара в качестве оправдания за неисполнение духовной роли и невыполнение духовных обязанностей опасно для </a:t>
            </a:r>
            <a:r>
              <a:rPr lang="ru-RU" dirty="0" smtClean="0"/>
              <a:t>верующего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It </a:t>
            </a:r>
            <a:r>
              <a:rPr lang="en-US" sz="2000" dirty="0"/>
              <a:t>is dangerous to use the excuse of not having a gift for not </a:t>
            </a:r>
            <a:r>
              <a:rPr lang="en-US" sz="2000" dirty="0" smtClean="0"/>
              <a:t>fulfilling </a:t>
            </a:r>
            <a:r>
              <a:rPr lang="en-US" sz="2000" dirty="0"/>
              <a:t>spiritual roles and responsibilities as a believer.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03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410200"/>
          </a:xfrm>
        </p:spPr>
        <p:txBody>
          <a:bodyPr>
            <a:normAutofit lnSpcReduction="10000"/>
          </a:bodyPr>
          <a:lstStyle/>
          <a:p>
            <a:pPr marL="457200" indent="-454025">
              <a:spcAft>
                <a:spcPts val="2000"/>
              </a:spcAft>
              <a:buNone/>
            </a:pPr>
            <a:r>
              <a:rPr lang="ru-RU" dirty="0"/>
              <a:t>Г.	Духовные дары- это НЕ плоды Духа. (Галатам 5:22-23</a:t>
            </a:r>
            <a:r>
              <a:rPr lang="ru-RU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Spiritual </a:t>
            </a:r>
            <a:r>
              <a:rPr lang="en-US" sz="2400" dirty="0"/>
              <a:t>gifts are NOT the fruit of the Spirit.   Galatians 5:22-23</a:t>
            </a:r>
          </a:p>
          <a:p>
            <a:pPr marL="914400" indent="-454025">
              <a:buNone/>
            </a:pPr>
            <a:r>
              <a:rPr lang="en-US" dirty="0" smtClean="0"/>
              <a:t>1</a:t>
            </a:r>
            <a:r>
              <a:rPr lang="en-US" dirty="0"/>
              <a:t>.	</a:t>
            </a:r>
            <a:r>
              <a:rPr lang="ru-RU" dirty="0"/>
              <a:t>Плод- это естественный, ожидаемый результат и проявление характера Иисуса, духовного роста и зрелости в жизни верующих, т.е. быть похожими на </a:t>
            </a:r>
            <a:r>
              <a:rPr lang="ru-RU" dirty="0" smtClean="0"/>
              <a:t>Христа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The </a:t>
            </a:r>
            <a:r>
              <a:rPr lang="en-US" sz="2400" dirty="0"/>
              <a:t>fruit is the normal, expected outcome and flow of the </a:t>
            </a:r>
            <a:r>
              <a:rPr lang="en-US" sz="2400" dirty="0" smtClean="0"/>
              <a:t>character </a:t>
            </a:r>
            <a:r>
              <a:rPr lang="en-US" sz="2400" dirty="0"/>
              <a:t>of Jesus and godly growth and maturity in the </a:t>
            </a:r>
            <a:r>
              <a:rPr lang="en-US" sz="2400" dirty="0" smtClean="0"/>
              <a:t>personal </a:t>
            </a:r>
            <a:r>
              <a:rPr lang="en-US" sz="2400" dirty="0"/>
              <a:t>life of the believer, i.e. Christlikeness.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43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2514600"/>
            <a:ext cx="7162800" cy="3492691"/>
          </a:xfrm>
        </p:spPr>
        <p:txBody>
          <a:bodyPr/>
          <a:lstStyle/>
          <a:p>
            <a:pPr marL="457200" indent="-452438">
              <a:buNone/>
            </a:pPr>
            <a:r>
              <a:rPr lang="en-US" dirty="0" smtClean="0"/>
              <a:t>A</a:t>
            </a:r>
            <a:r>
              <a:rPr lang="en-US" dirty="0"/>
              <a:t>.	</a:t>
            </a:r>
            <a:r>
              <a:rPr lang="ru-RU" dirty="0"/>
              <a:t>Будьте осторожны в отношении различных способов классификации </a:t>
            </a:r>
            <a:r>
              <a:rPr lang="ru-RU" dirty="0" smtClean="0"/>
              <a:t>даров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Beware </a:t>
            </a:r>
            <a:r>
              <a:rPr lang="en-US" sz="2000" dirty="0"/>
              <a:t>of over-attempts of gifts classification.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pPr marL="914400" indent="-914400"/>
            <a:r>
              <a:rPr lang="en-US" dirty="0" smtClean="0"/>
              <a:t>VII.	</a:t>
            </a:r>
            <a:r>
              <a:rPr lang="ru-RU" dirty="0">
                <a:effectLst/>
              </a:rPr>
              <a:t>Открытость всем духовным </a:t>
            </a:r>
            <a:r>
              <a:rPr lang="ru-RU" dirty="0" smtClean="0">
                <a:effectLst/>
              </a:rPr>
              <a:t>дарам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sz="2700" dirty="0" smtClean="0">
                <a:effectLst/>
              </a:rPr>
              <a:t>Openness </a:t>
            </a:r>
            <a:r>
              <a:rPr lang="en-US" sz="2700" dirty="0">
                <a:effectLst/>
              </a:rPr>
              <a:t>to all Spiritual </a:t>
            </a:r>
            <a:r>
              <a:rPr lang="en-US" sz="2700" dirty="0" smtClean="0">
                <a:effectLst/>
              </a:rPr>
              <a:t>gifts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77202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0" y="2743200"/>
            <a:ext cx="7162800" cy="3810000"/>
          </a:xfrm>
        </p:spPr>
        <p:txBody>
          <a:bodyPr>
            <a:normAutofit/>
          </a:bodyPr>
          <a:lstStyle/>
          <a:p>
            <a:pPr>
              <a:spcAft>
                <a:spcPts val="2000"/>
              </a:spcAft>
            </a:pPr>
            <a:r>
              <a:rPr lang="ru-RU" dirty="0"/>
              <a:t>1 Коринфянам </a:t>
            </a:r>
            <a:r>
              <a:rPr lang="ru-RU" dirty="0" smtClean="0"/>
              <a:t>12:7</a:t>
            </a:r>
            <a:r>
              <a:rPr lang="en-US" dirty="0" smtClean="0"/>
              <a:t>     </a:t>
            </a:r>
            <a:r>
              <a:rPr lang="en-US" sz="2400" dirty="0" smtClean="0"/>
              <a:t>I </a:t>
            </a:r>
            <a:r>
              <a:rPr lang="en-US" sz="2400" dirty="0"/>
              <a:t>Corinthians 12:7</a:t>
            </a:r>
            <a:endParaRPr lang="en-US" dirty="0"/>
          </a:p>
          <a:p>
            <a:pPr marL="457200" indent="-454025">
              <a:buNone/>
            </a:pPr>
            <a:r>
              <a:rPr lang="en-US" dirty="0" smtClean="0"/>
              <a:t>A</a:t>
            </a:r>
            <a:r>
              <a:rPr lang="en-US" dirty="0"/>
              <a:t>.	</a:t>
            </a:r>
            <a:r>
              <a:rPr lang="ru-RU" dirty="0"/>
              <a:t>Некоторые проявления предназначены только для применения в отношении всего Тела, например дары пасторства, пророчества, и т.д</a:t>
            </a:r>
            <a:r>
              <a:rPr lang="ru-RU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Some </a:t>
            </a:r>
            <a:r>
              <a:rPr lang="en-US" sz="2000" dirty="0"/>
              <a:t>manifestations are only for use in the collective Body, i.e. pastor, </a:t>
            </a:r>
            <a:r>
              <a:rPr lang="en-US" sz="2000" dirty="0" smtClean="0"/>
              <a:t>prophecy</a:t>
            </a:r>
            <a:r>
              <a:rPr lang="en-US" sz="2000" dirty="0"/>
              <a:t>, etc.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>
            <a:normAutofit fontScale="90000"/>
          </a:bodyPr>
          <a:lstStyle/>
          <a:p>
            <a:pPr marL="1143000" indent="-1143000"/>
            <a:r>
              <a:rPr lang="en-US" sz="3600" dirty="0">
                <a:effectLst/>
              </a:rPr>
              <a:t>VIII.	</a:t>
            </a:r>
            <a:r>
              <a:rPr lang="ru-RU" sz="3600" dirty="0">
                <a:effectLst/>
              </a:rPr>
              <a:t>Позвольте Святому Духу проявить Себя различными способами </a:t>
            </a:r>
            <a:r>
              <a:rPr lang="ru-RU" sz="3600" u="sng" dirty="0">
                <a:effectLst/>
              </a:rPr>
              <a:t>для всеобщего блага </a:t>
            </a:r>
            <a:r>
              <a:rPr lang="en-US" u="sng" dirty="0" smtClean="0">
                <a:effectLst/>
              </a:rPr>
              <a:t/>
            </a:r>
            <a:br>
              <a:rPr lang="en-US" u="sng" dirty="0" smtClean="0">
                <a:effectLst/>
              </a:rPr>
            </a:br>
            <a:r>
              <a:rPr lang="en-US" sz="2700" dirty="0" smtClean="0">
                <a:effectLst/>
              </a:rPr>
              <a:t>Let </a:t>
            </a:r>
            <a:r>
              <a:rPr lang="en-US" sz="2700" dirty="0">
                <a:effectLst/>
              </a:rPr>
              <a:t>the Holy Spirit manifest Himself in a variety of ways </a:t>
            </a:r>
            <a:r>
              <a:rPr lang="en-US" sz="2700" u="sng" dirty="0">
                <a:effectLst/>
              </a:rPr>
              <a:t>for the common </a:t>
            </a:r>
            <a:r>
              <a:rPr lang="en-US" sz="2700" u="sng" dirty="0" smtClean="0">
                <a:effectLst/>
              </a:rPr>
              <a:t>good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298787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245291"/>
          </a:xfrm>
        </p:spPr>
        <p:txBody>
          <a:bodyPr>
            <a:normAutofit/>
          </a:bodyPr>
          <a:lstStyle/>
          <a:p>
            <a:pPr marL="457200" indent="-454025">
              <a:buNone/>
            </a:pPr>
            <a:r>
              <a:rPr lang="ru-RU" dirty="0"/>
              <a:t>Б.	Имеются также другие дары и их проявления, которые находят практическое применение в повседневной жизни, например, управление, администрирование,  пожертвование, оказание помощи, служение и т.д</a:t>
            </a:r>
            <a:r>
              <a:rPr lang="ru-RU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There </a:t>
            </a:r>
            <a:r>
              <a:rPr lang="en-US" sz="2400" dirty="0"/>
              <a:t>are other gifts and operations which are practical applications for </a:t>
            </a:r>
            <a:r>
              <a:rPr lang="en-US" sz="2400" dirty="0" smtClean="0"/>
              <a:t>the </a:t>
            </a:r>
            <a:r>
              <a:rPr lang="en-US" sz="2400" dirty="0"/>
              <a:t>daily life, i.e. leadership, administration, giving, helping, serving, </a:t>
            </a:r>
            <a:r>
              <a:rPr lang="en-US" sz="2400" dirty="0" smtClean="0"/>
              <a:t>etc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47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691"/>
          </a:xfrm>
        </p:spPr>
        <p:txBody>
          <a:bodyPr>
            <a:normAutofit/>
          </a:bodyPr>
          <a:lstStyle/>
          <a:p>
            <a:pPr marL="457200" indent="-454025">
              <a:buNone/>
            </a:pPr>
            <a:r>
              <a:rPr lang="ru-RU" dirty="0" smtClean="0"/>
              <a:t>В</a:t>
            </a:r>
            <a:r>
              <a:rPr lang="ru-RU" dirty="0"/>
              <a:t>.	Существуют служебные должности, такие как апостолы, пророки, евангелисты, пасторы, учителя</a:t>
            </a:r>
            <a:r>
              <a:rPr lang="ru-RU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There </a:t>
            </a:r>
            <a:r>
              <a:rPr lang="en-US" sz="2400" dirty="0"/>
              <a:t>are also offices of ministry, i.e.  apostle, prophet, evangelist, </a:t>
            </a:r>
            <a:r>
              <a:rPr lang="en-US" sz="2400" dirty="0" smtClean="0"/>
              <a:t>pastor and </a:t>
            </a:r>
            <a:r>
              <a:rPr lang="en-US" sz="2400" dirty="0"/>
              <a:t>teacher.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10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3000" y="3276600"/>
            <a:ext cx="8229600" cy="2895600"/>
          </a:xfrm>
        </p:spPr>
        <p:txBody>
          <a:bodyPr>
            <a:normAutofit fontScale="92500"/>
          </a:bodyPr>
          <a:lstStyle/>
          <a:p>
            <a:pPr marL="457200" indent="-454025">
              <a:spcAft>
                <a:spcPts val="1000"/>
              </a:spcAft>
              <a:buNone/>
            </a:pPr>
            <a:r>
              <a:rPr lang="en-US" dirty="0"/>
              <a:t>A.	</a:t>
            </a:r>
            <a:r>
              <a:rPr lang="ru-RU" dirty="0"/>
              <a:t>Определение и применение ваших духовных </a:t>
            </a:r>
            <a:r>
              <a:rPr lang="ru-RU" dirty="0" smtClean="0"/>
              <a:t>даров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Discovering </a:t>
            </a:r>
            <a:r>
              <a:rPr lang="en-US" sz="2200" dirty="0"/>
              <a:t>and using your Spiritual Gifts</a:t>
            </a:r>
            <a:endParaRPr lang="en-US" sz="2600" dirty="0"/>
          </a:p>
          <a:p>
            <a:pPr marL="457200" indent="-454025">
              <a:spcAft>
                <a:spcPts val="1000"/>
              </a:spcAft>
              <a:buNone/>
            </a:pPr>
            <a:r>
              <a:rPr lang="en-US" dirty="0"/>
              <a:t>	</a:t>
            </a:r>
            <a:r>
              <a:rPr lang="ru-RU" dirty="0"/>
              <a:t>Вопросы, которые следует задать самим себе</a:t>
            </a:r>
            <a:r>
              <a:rPr lang="ru-RU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Questions </a:t>
            </a:r>
            <a:r>
              <a:rPr lang="en-US" sz="2200" dirty="0"/>
              <a:t>to ask yourself:</a:t>
            </a:r>
          </a:p>
          <a:p>
            <a:pPr marL="914400" indent="-454025">
              <a:buNone/>
            </a:pPr>
            <a:r>
              <a:rPr lang="en-US" dirty="0" smtClean="0"/>
              <a:t>1</a:t>
            </a:r>
            <a:r>
              <a:rPr lang="en-US" dirty="0"/>
              <a:t>.	</a:t>
            </a:r>
            <a:r>
              <a:rPr lang="ru-RU" dirty="0"/>
              <a:t>Какие дела доставляют мне радость</a:t>
            </a:r>
            <a:r>
              <a:rPr lang="ru-RU" dirty="0" smtClean="0"/>
              <a:t>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What </a:t>
            </a:r>
            <a:r>
              <a:rPr lang="en-US" sz="2200" dirty="0"/>
              <a:t>gives me joy in doing?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73362"/>
          </a:xfrm>
        </p:spPr>
        <p:txBody>
          <a:bodyPr>
            <a:normAutofit fontScale="90000"/>
          </a:bodyPr>
          <a:lstStyle/>
          <a:p>
            <a:pPr marL="914400" indent="-914400"/>
            <a:r>
              <a:rPr lang="en-US" sz="3600" dirty="0">
                <a:effectLst/>
              </a:rPr>
              <a:t>IX.	</a:t>
            </a:r>
            <a:r>
              <a:rPr lang="ru-RU" sz="3600" dirty="0">
                <a:effectLst/>
              </a:rPr>
              <a:t>Мы можем определять и стремиться к тому, чтобы иметь дары Святого Духа, действующие в нас и через нас</a:t>
            </a:r>
            <a:r>
              <a:rPr lang="ru-RU" sz="3600" dirty="0" smtClean="0">
                <a:effectLst/>
              </a:rPr>
              <a:t>.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sz="2700" dirty="0" smtClean="0">
                <a:effectLst/>
              </a:rPr>
              <a:t>We </a:t>
            </a:r>
            <a:r>
              <a:rPr lang="en-US" sz="2700" dirty="0">
                <a:effectLst/>
              </a:rPr>
              <a:t>can recognize and seek after the Holy Spirits gifts to operate in and </a:t>
            </a:r>
            <a:r>
              <a:rPr lang="en-US" sz="2700" dirty="0" smtClean="0">
                <a:effectLst/>
              </a:rPr>
              <a:t>through </a:t>
            </a:r>
            <a:r>
              <a:rPr lang="en-US" sz="2700" dirty="0">
                <a:effectLst/>
              </a:rPr>
              <a:t>us</a:t>
            </a:r>
            <a:r>
              <a:rPr lang="en-US" sz="2700" dirty="0" smtClean="0">
                <a:effectLst/>
              </a:rPr>
              <a:t>.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298787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2133600"/>
            <a:ext cx="8229600" cy="3873691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dirty="0" smtClean="0"/>
              <a:t>	</a:t>
            </a:r>
            <a:r>
              <a:rPr lang="ru-RU" dirty="0"/>
              <a:t>Ефесянам </a:t>
            </a:r>
            <a:r>
              <a:rPr lang="ru-RU" dirty="0" smtClean="0"/>
              <a:t>4:1</a:t>
            </a:r>
            <a:r>
              <a:rPr lang="en-US" dirty="0" smtClean="0"/>
              <a:t>       </a:t>
            </a:r>
            <a:r>
              <a:rPr lang="en-US" sz="2400" dirty="0" smtClean="0"/>
              <a:t>Ephesians 4:1</a:t>
            </a:r>
          </a:p>
          <a:p>
            <a:pPr marL="109728" indent="0">
              <a:buNone/>
            </a:pPr>
            <a:endParaRPr lang="en-US" sz="1100" dirty="0" smtClean="0"/>
          </a:p>
          <a:p>
            <a:pPr marL="457200" indent="-452438">
              <a:spcAft>
                <a:spcPts val="1000"/>
              </a:spcAft>
              <a:buNone/>
            </a:pPr>
            <a:r>
              <a:rPr lang="en-US" dirty="0" smtClean="0"/>
              <a:t>A.	</a:t>
            </a:r>
            <a:r>
              <a:rPr lang="ru-RU" dirty="0" smtClean="0"/>
              <a:t>Признать </a:t>
            </a:r>
            <a:r>
              <a:rPr lang="ru-RU" dirty="0"/>
              <a:t>единство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Recognize unity</a:t>
            </a:r>
          </a:p>
          <a:p>
            <a:pPr marL="457200" indent="-452438">
              <a:spcAft>
                <a:spcPts val="1000"/>
              </a:spcAft>
              <a:buNone/>
            </a:pPr>
            <a:r>
              <a:rPr lang="ru-RU" dirty="0"/>
              <a:t>Б.	Единство веры – </a:t>
            </a:r>
            <a:r>
              <a:rPr lang="ru-RU" dirty="0" smtClean="0"/>
              <a:t>Евангелие </a:t>
            </a:r>
            <a:r>
              <a:rPr lang="ru-RU" dirty="0"/>
              <a:t>от Иоанна </a:t>
            </a:r>
            <a:r>
              <a:rPr lang="ru-RU" dirty="0" smtClean="0"/>
              <a:t>17:21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The unity of faith  John 17:21</a:t>
            </a:r>
          </a:p>
          <a:p>
            <a:pPr marL="457200" indent="-452438">
              <a:buNone/>
            </a:pPr>
            <a:r>
              <a:rPr lang="ru-RU" dirty="0"/>
              <a:t>В.	Единство при главенстве Господа </a:t>
            </a:r>
            <a:r>
              <a:rPr lang="en-US" dirty="0" smtClean="0"/>
              <a:t>– </a:t>
            </a:r>
            <a:br>
              <a:rPr lang="en-US" dirty="0" smtClean="0"/>
            </a:br>
            <a:r>
              <a:rPr lang="ru-RU" dirty="0" smtClean="0"/>
              <a:t>Ефесянам 4:15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600" dirty="0" smtClean="0"/>
              <a:t>Unity through the lordship of the Lord  </a:t>
            </a:r>
            <a:br>
              <a:rPr lang="en-US" sz="2600" dirty="0" smtClean="0"/>
            </a:br>
            <a:r>
              <a:rPr lang="en-US" sz="2600" dirty="0" smtClean="0"/>
              <a:t>Ephesians 4:15</a:t>
            </a:r>
            <a:endParaRPr lang="en-US" sz="26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marL="685800" indent="-685800"/>
            <a:r>
              <a:rPr lang="en-US" dirty="0" smtClean="0"/>
              <a:t>I.	</a:t>
            </a:r>
            <a:r>
              <a:rPr lang="ru-RU" dirty="0">
                <a:effectLst/>
              </a:rPr>
              <a:t>Мы должны признать единство Тела 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sz="2700" dirty="0" smtClean="0">
                <a:effectLst/>
              </a:rPr>
              <a:t>We </a:t>
            </a:r>
            <a:r>
              <a:rPr lang="en-US" sz="2700" dirty="0">
                <a:effectLst/>
              </a:rPr>
              <a:t>must recognize the body is </a:t>
            </a:r>
            <a:r>
              <a:rPr lang="en-US" sz="2700" dirty="0" smtClean="0">
                <a:effectLst/>
              </a:rPr>
              <a:t>one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760842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245291"/>
          </a:xfrm>
        </p:spPr>
        <p:txBody>
          <a:bodyPr>
            <a:normAutofit/>
          </a:bodyPr>
          <a:lstStyle/>
          <a:p>
            <a:pPr marL="914400" indent="-454025">
              <a:spcAft>
                <a:spcPts val="3000"/>
              </a:spcAft>
              <a:buNone/>
            </a:pPr>
            <a:r>
              <a:rPr lang="en-US" dirty="0" smtClean="0"/>
              <a:t>2</a:t>
            </a:r>
            <a:r>
              <a:rPr lang="en-US" dirty="0"/>
              <a:t>.	</a:t>
            </a:r>
            <a:r>
              <a:rPr lang="ru-RU" dirty="0"/>
              <a:t>Что является Божьим благословением в моей жизни</a:t>
            </a:r>
            <a:r>
              <a:rPr lang="ru-RU" dirty="0" smtClean="0"/>
              <a:t>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What </a:t>
            </a:r>
            <a:r>
              <a:rPr lang="en-US" sz="2000" dirty="0"/>
              <a:t>is God blessing in my life?</a:t>
            </a:r>
          </a:p>
          <a:p>
            <a:pPr marL="914400" indent="-454025">
              <a:spcAft>
                <a:spcPts val="3000"/>
              </a:spcAft>
              <a:buNone/>
            </a:pPr>
            <a:r>
              <a:rPr lang="en-US" dirty="0" smtClean="0"/>
              <a:t>3</a:t>
            </a:r>
            <a:r>
              <a:rPr lang="en-US" dirty="0"/>
              <a:t>.	</a:t>
            </a:r>
            <a:r>
              <a:rPr lang="ru-RU" dirty="0"/>
              <a:t>Что является Божьим благословением в моей жизни</a:t>
            </a:r>
            <a:r>
              <a:rPr lang="ru-RU" dirty="0" smtClean="0"/>
              <a:t>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What </a:t>
            </a:r>
            <a:r>
              <a:rPr lang="en-US" sz="2000" dirty="0"/>
              <a:t>has the Holy Spirit impressed me with or told me?</a:t>
            </a:r>
          </a:p>
          <a:p>
            <a:pPr marL="914400" indent="-454025">
              <a:spcAft>
                <a:spcPts val="3000"/>
              </a:spcAft>
              <a:buNone/>
            </a:pPr>
            <a:r>
              <a:rPr lang="en-US" dirty="0" smtClean="0"/>
              <a:t>4</a:t>
            </a:r>
            <a:r>
              <a:rPr lang="en-US" dirty="0"/>
              <a:t>.	</a:t>
            </a:r>
            <a:r>
              <a:rPr lang="ru-RU" dirty="0"/>
              <a:t>Как другие люди воодушевили меня?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How </a:t>
            </a:r>
            <a:r>
              <a:rPr lang="en-US" sz="2000" dirty="0"/>
              <a:t>have others encouraged me? 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65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491"/>
          </a:xfrm>
        </p:spPr>
        <p:txBody>
          <a:bodyPr>
            <a:normAutofit/>
          </a:bodyPr>
          <a:lstStyle/>
          <a:p>
            <a:pPr marL="457200" indent="-454025">
              <a:spcAft>
                <a:spcPts val="3000"/>
              </a:spcAft>
              <a:buNone/>
            </a:pPr>
            <a:r>
              <a:rPr lang="ru-RU" dirty="0"/>
              <a:t>Б.	Практические </a:t>
            </a:r>
            <a:r>
              <a:rPr lang="ru-RU" dirty="0" smtClean="0"/>
              <a:t>советы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Practical </a:t>
            </a:r>
            <a:r>
              <a:rPr lang="en-US" dirty="0"/>
              <a:t>advice</a:t>
            </a:r>
          </a:p>
          <a:p>
            <a:pPr marL="914400" indent="-454025">
              <a:spcAft>
                <a:spcPts val="3000"/>
              </a:spcAft>
              <a:buNone/>
            </a:pPr>
            <a:r>
              <a:rPr lang="en-US" dirty="0" smtClean="0"/>
              <a:t>1</a:t>
            </a:r>
            <a:r>
              <a:rPr lang="en-US" dirty="0"/>
              <a:t>.	</a:t>
            </a:r>
            <a:r>
              <a:rPr lang="ru-RU" dirty="0"/>
              <a:t>Будьте духовно «голодны» и открыты для Святого Духа</a:t>
            </a:r>
            <a:r>
              <a:rPr lang="ru-RU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Be </a:t>
            </a:r>
            <a:r>
              <a:rPr lang="en-US" sz="2000" dirty="0"/>
              <a:t>spiritually “hungry” and open to the Holy Spirit.</a:t>
            </a:r>
            <a:endParaRPr lang="en-US" sz="2400" dirty="0"/>
          </a:p>
          <a:p>
            <a:pPr marL="914400" indent="-454025">
              <a:spcAft>
                <a:spcPts val="3000"/>
              </a:spcAft>
              <a:buNone/>
            </a:pPr>
            <a:r>
              <a:rPr lang="en-US" dirty="0" smtClean="0"/>
              <a:t>2</a:t>
            </a:r>
            <a:r>
              <a:rPr lang="en-US" dirty="0"/>
              <a:t>.	</a:t>
            </a:r>
            <a:r>
              <a:rPr lang="ru-RU" dirty="0"/>
              <a:t>Настойчиво ищите и </a:t>
            </a:r>
            <a:r>
              <a:rPr lang="ru-RU" dirty="0" smtClean="0"/>
              <a:t>желайте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Seek </a:t>
            </a:r>
            <a:r>
              <a:rPr lang="en-US" sz="2000" dirty="0"/>
              <a:t>and desire earnestly.</a:t>
            </a:r>
          </a:p>
          <a:p>
            <a:pPr marL="109728" indent="0">
              <a:buNone/>
            </a:pPr>
            <a:endParaRPr lang="en-US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87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491"/>
          </a:xfrm>
        </p:spPr>
        <p:txBody>
          <a:bodyPr>
            <a:normAutofit/>
          </a:bodyPr>
          <a:lstStyle/>
          <a:p>
            <a:pPr marL="914400" indent="-454025">
              <a:spcAft>
                <a:spcPts val="3000"/>
              </a:spcAft>
              <a:buNone/>
            </a:pPr>
            <a:r>
              <a:rPr lang="en-US" dirty="0" smtClean="0"/>
              <a:t>3</a:t>
            </a:r>
            <a:r>
              <a:rPr lang="en-US" dirty="0"/>
              <a:t>.	</a:t>
            </a:r>
            <a:r>
              <a:rPr lang="ru-RU" dirty="0"/>
              <a:t>Делайте шаги веры и испытывайте свои </a:t>
            </a:r>
            <a:r>
              <a:rPr lang="ru-RU" dirty="0" smtClean="0"/>
              <a:t>дары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Step </a:t>
            </a:r>
            <a:r>
              <a:rPr lang="en-US" sz="2000" dirty="0"/>
              <a:t>out in faith and put your gifts to test.</a:t>
            </a:r>
            <a:endParaRPr lang="en-US" sz="2400" dirty="0"/>
          </a:p>
          <a:p>
            <a:pPr marL="914400" indent="-454025">
              <a:spcAft>
                <a:spcPts val="3000"/>
              </a:spcAft>
              <a:buNone/>
            </a:pPr>
            <a:r>
              <a:rPr lang="en-US" dirty="0" smtClean="0"/>
              <a:t>4</a:t>
            </a:r>
            <a:r>
              <a:rPr lang="en-US" dirty="0"/>
              <a:t>.	</a:t>
            </a:r>
            <a:r>
              <a:rPr lang="ru-RU" dirty="0"/>
              <a:t>Будьте открыты </a:t>
            </a:r>
            <a:r>
              <a:rPr lang="ru-RU" dirty="0" smtClean="0"/>
              <a:t>наставлениям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Be </a:t>
            </a:r>
            <a:r>
              <a:rPr lang="en-US" sz="2000" dirty="0"/>
              <a:t>open to guidance.</a:t>
            </a:r>
          </a:p>
          <a:p>
            <a:pPr marL="914400" indent="-454025">
              <a:spcAft>
                <a:spcPts val="3000"/>
              </a:spcAft>
              <a:buNone/>
            </a:pPr>
            <a:r>
              <a:rPr lang="en-US" dirty="0" smtClean="0"/>
              <a:t>5</a:t>
            </a:r>
            <a:r>
              <a:rPr lang="en-US" dirty="0"/>
              <a:t>.	</a:t>
            </a:r>
            <a:r>
              <a:rPr lang="ru-RU" dirty="0"/>
              <a:t>Будьте открыты </a:t>
            </a:r>
            <a:r>
              <a:rPr lang="ru-RU" dirty="0" smtClean="0"/>
              <a:t>наставлениям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Continue </a:t>
            </a:r>
            <a:r>
              <a:rPr lang="en-US" sz="2000" dirty="0"/>
              <a:t>to practice and use the spiritual gifts given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95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491"/>
          </a:xfrm>
        </p:spPr>
        <p:txBody>
          <a:bodyPr>
            <a:normAutofit/>
          </a:bodyPr>
          <a:lstStyle/>
          <a:p>
            <a:pPr marL="914400" indent="-454025">
              <a:spcAft>
                <a:spcPts val="3000"/>
              </a:spcAft>
              <a:buNone/>
            </a:pPr>
            <a:r>
              <a:rPr lang="en-US" dirty="0" smtClean="0"/>
              <a:t>6.	</a:t>
            </a:r>
            <a:r>
              <a:rPr lang="ru-RU" dirty="0"/>
              <a:t>Позвольте им расти и </a:t>
            </a:r>
            <a:r>
              <a:rPr lang="ru-RU" dirty="0" smtClean="0"/>
              <a:t>развиваться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Allow </a:t>
            </a:r>
            <a:r>
              <a:rPr lang="en-US" sz="2000" dirty="0"/>
              <a:t>them to grow and </a:t>
            </a:r>
            <a:r>
              <a:rPr lang="en-US" sz="2000" dirty="0" smtClean="0"/>
              <a:t>develop</a:t>
            </a:r>
            <a:endParaRPr lang="en-US" sz="2400" dirty="0" smtClean="0"/>
          </a:p>
          <a:p>
            <a:pPr marL="914400" indent="-454025">
              <a:spcAft>
                <a:spcPts val="3000"/>
              </a:spcAft>
              <a:buNone/>
            </a:pPr>
            <a:r>
              <a:rPr lang="en-US" dirty="0" smtClean="0"/>
              <a:t>7</a:t>
            </a:r>
            <a:r>
              <a:rPr lang="en-US" dirty="0"/>
              <a:t>.	</a:t>
            </a:r>
            <a:r>
              <a:rPr lang="ru-RU" dirty="0"/>
              <a:t>Наблюдайте за тем,  как Святой Дух позволяет различным духовным дарам, данным вам, смешиваться с другими дарами и с дарами других людей в Теле Христа, частью которого вы </a:t>
            </a:r>
            <a:r>
              <a:rPr lang="ru-RU" dirty="0" smtClean="0"/>
              <a:t>являетесь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See </a:t>
            </a:r>
            <a:r>
              <a:rPr lang="en-US" sz="2000" dirty="0"/>
              <a:t>how the Holy Spirit will allow various spiritual gifts He has </a:t>
            </a:r>
            <a:r>
              <a:rPr lang="en-US" sz="2000" dirty="0" smtClean="0"/>
              <a:t>given </a:t>
            </a:r>
            <a:r>
              <a:rPr lang="en-US" sz="2000" dirty="0"/>
              <a:t>you to blend with each other and with those in the Body </a:t>
            </a:r>
            <a:r>
              <a:rPr lang="en-US" sz="2000" dirty="0" smtClean="0"/>
              <a:t>of </a:t>
            </a:r>
            <a:r>
              <a:rPr lang="en-US" sz="2000" dirty="0"/>
              <a:t>Christ of which you are a part.</a:t>
            </a:r>
            <a:endParaRPr lang="en-US" sz="2400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959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3000" y="2133600"/>
            <a:ext cx="7543800" cy="4267200"/>
          </a:xfrm>
        </p:spPr>
        <p:txBody>
          <a:bodyPr>
            <a:normAutofit fontScale="92500" lnSpcReduction="10000"/>
          </a:bodyPr>
          <a:lstStyle/>
          <a:p>
            <a:pPr marL="457200" indent="-454025">
              <a:spcAft>
                <a:spcPts val="1000"/>
              </a:spcAft>
              <a:buNone/>
            </a:pPr>
            <a:r>
              <a:rPr lang="en-US" dirty="0"/>
              <a:t>A.	</a:t>
            </a:r>
            <a:r>
              <a:rPr lang="ru-RU" dirty="0"/>
              <a:t>Духовный дар должен упоминаться в Библейском контексте, которые учат о духовных </a:t>
            </a:r>
            <a:r>
              <a:rPr lang="ru-RU" dirty="0" smtClean="0"/>
              <a:t>дарах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The </a:t>
            </a:r>
            <a:r>
              <a:rPr lang="en-US" sz="2200" dirty="0"/>
              <a:t>spiritual gift should be listed in a Biblical context where gifts are </a:t>
            </a:r>
            <a:r>
              <a:rPr lang="en-US" sz="2200" dirty="0" smtClean="0"/>
              <a:t>taught</a:t>
            </a:r>
            <a:r>
              <a:rPr lang="en-US" sz="2200" dirty="0"/>
              <a:t>.</a:t>
            </a:r>
          </a:p>
          <a:p>
            <a:pPr marL="457200" indent="-454025">
              <a:spcAft>
                <a:spcPts val="1000"/>
              </a:spcAft>
              <a:buNone/>
            </a:pPr>
            <a:r>
              <a:rPr lang="ru-RU" dirty="0"/>
              <a:t>Б.	Необходимо четкое, определенное, основанное на опыте  доказательство библейского, контекстного определения и применения духовных </a:t>
            </a:r>
            <a:r>
              <a:rPr lang="ru-RU" dirty="0" smtClean="0"/>
              <a:t>даров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There </a:t>
            </a:r>
            <a:r>
              <a:rPr lang="en-US" sz="2200" dirty="0"/>
              <a:t>should be clear, definite, experiential evidence confirming the </a:t>
            </a:r>
            <a:r>
              <a:rPr lang="en-US" sz="2200" dirty="0" smtClean="0"/>
              <a:t>Biblical</a:t>
            </a:r>
            <a:r>
              <a:rPr lang="en-US" sz="2200" dirty="0"/>
              <a:t>, contextual description and use of the gifts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marL="685800" indent="-685800"/>
            <a:r>
              <a:rPr lang="en-US" dirty="0">
                <a:effectLst/>
              </a:rPr>
              <a:t>XI.	</a:t>
            </a:r>
            <a:r>
              <a:rPr lang="ru-RU" dirty="0">
                <a:effectLst/>
              </a:rPr>
              <a:t>Наш подход к изучению духовных </a:t>
            </a:r>
            <a:r>
              <a:rPr lang="ru-RU" dirty="0" smtClean="0">
                <a:effectLst/>
              </a:rPr>
              <a:t>даров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sz="2700" dirty="0" smtClean="0">
                <a:effectLst/>
              </a:rPr>
              <a:t>Our </a:t>
            </a:r>
            <a:r>
              <a:rPr lang="en-US" sz="2700" dirty="0">
                <a:effectLst/>
              </a:rPr>
              <a:t>approach to studying spiritual gifts</a:t>
            </a:r>
            <a:r>
              <a:rPr lang="en-US" dirty="0">
                <a:effectLst/>
              </a:rPr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87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2438">
              <a:spcAft>
                <a:spcPts val="2000"/>
              </a:spcAft>
              <a:buNone/>
            </a:pPr>
            <a:r>
              <a:rPr lang="en-US" dirty="0"/>
              <a:t>A.	</a:t>
            </a:r>
            <a:r>
              <a:rPr lang="ru-RU" dirty="0"/>
              <a:t>Помните, что вы- особенны и вы получили в дар духовные дары, поскольку личность Святого Духа пребывает в каждом истинном </a:t>
            </a:r>
            <a:r>
              <a:rPr lang="ru-RU" dirty="0" smtClean="0"/>
              <a:t>верующем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Remember </a:t>
            </a:r>
            <a:r>
              <a:rPr lang="en-US" sz="2000" dirty="0"/>
              <a:t>that you are special and that you have received the </a:t>
            </a:r>
            <a:r>
              <a:rPr lang="en-US" sz="2000" dirty="0" smtClean="0"/>
              <a:t>impartation </a:t>
            </a:r>
            <a:r>
              <a:rPr lang="en-US" sz="2000" dirty="0"/>
              <a:t>of spiritual gifts through the person of the Holy Spirit who </a:t>
            </a:r>
            <a:r>
              <a:rPr lang="en-US" sz="2000" dirty="0" smtClean="0"/>
              <a:t>indwells </a:t>
            </a:r>
            <a:r>
              <a:rPr lang="en-US" sz="2000" dirty="0"/>
              <a:t>every true believer.</a:t>
            </a:r>
          </a:p>
          <a:p>
            <a:pPr marL="457200" indent="-452438">
              <a:buNone/>
            </a:pPr>
            <a:r>
              <a:rPr lang="ru-RU" dirty="0"/>
              <a:t>Б.	Будьте открыты и </a:t>
            </a:r>
            <a:r>
              <a:rPr lang="ru-RU" dirty="0" smtClean="0"/>
              <a:t>чувствительны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Be </a:t>
            </a:r>
            <a:r>
              <a:rPr lang="en-US" sz="2000" dirty="0"/>
              <a:t>open and receptive</a:t>
            </a:r>
            <a:r>
              <a:rPr lang="en-US" sz="2000" dirty="0" smtClean="0"/>
              <a:t>.</a:t>
            </a:r>
            <a:endParaRPr lang="en-US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Заключение</a:t>
            </a:r>
            <a:r>
              <a:rPr lang="en-US" dirty="0" smtClean="0">
                <a:effectLst/>
              </a:rPr>
              <a:t>     </a:t>
            </a:r>
            <a:r>
              <a:rPr lang="en-US" sz="2400" dirty="0" smtClean="0"/>
              <a:t>Conclusion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7202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/>
          </a:bodyPr>
          <a:lstStyle/>
          <a:p>
            <a:pPr marL="457200" indent="-452438">
              <a:spcAft>
                <a:spcPts val="2000"/>
              </a:spcAft>
              <a:buNone/>
            </a:pPr>
            <a:r>
              <a:rPr lang="ru-RU" dirty="0"/>
              <a:t>В.	Будьте целиком наполнены действием даров Святого Духа по </a:t>
            </a:r>
            <a:r>
              <a:rPr lang="ru-RU" dirty="0" smtClean="0"/>
              <a:t>вере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Be </a:t>
            </a:r>
            <a:r>
              <a:rPr lang="en-US" sz="2000" dirty="0"/>
              <a:t>full of the Holy Spirit releasing the operation of the gifts by faith.</a:t>
            </a:r>
          </a:p>
          <a:p>
            <a:pPr marL="457200" indent="-452438">
              <a:spcAft>
                <a:spcPts val="2000"/>
              </a:spcAft>
              <a:buNone/>
            </a:pPr>
            <a:r>
              <a:rPr lang="ru-RU" dirty="0"/>
              <a:t>Г.	С настойчивостью желайте и развивайте те дары, которые вы у себя </a:t>
            </a:r>
            <a:r>
              <a:rPr lang="ru-RU" dirty="0" smtClean="0"/>
              <a:t>обнаружили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Desire </a:t>
            </a:r>
            <a:r>
              <a:rPr lang="en-US" sz="2000" dirty="0"/>
              <a:t>earnestly and develop those gifts which you recognize having.</a:t>
            </a:r>
            <a:endParaRPr lang="en-US" sz="2400" dirty="0"/>
          </a:p>
          <a:p>
            <a:pPr marL="457200" indent="-452438">
              <a:spcAft>
                <a:spcPts val="2000"/>
              </a:spcAft>
              <a:buNone/>
            </a:pPr>
            <a:r>
              <a:rPr lang="ru-RU" dirty="0"/>
              <a:t>Д.	В сотрудничестве с Богом применяйте дары для строительства Его </a:t>
            </a:r>
            <a:r>
              <a:rPr lang="ru-RU" dirty="0" smtClean="0"/>
              <a:t>Церкви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Use </a:t>
            </a:r>
            <a:r>
              <a:rPr lang="en-US" sz="2000" dirty="0"/>
              <a:t>the gifts in cooperating with God in building His church</a:t>
            </a:r>
            <a:endParaRPr lang="en-US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34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txBody>
          <a:bodyPr/>
          <a:lstStyle/>
          <a:p>
            <a:pPr algn="ctr">
              <a:buNone/>
            </a:pPr>
            <a:r>
              <a:rPr lang="en-US" sz="4800" dirty="0" smtClean="0"/>
              <a:t>Contact us</a:t>
            </a:r>
          </a:p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sz="4800" dirty="0" smtClean="0"/>
              <a:t>www.Globaltc.org</a:t>
            </a:r>
          </a:p>
          <a:p>
            <a:pPr algn="ctr">
              <a:buNone/>
            </a:pPr>
            <a:endParaRPr lang="en-US" sz="1800" dirty="0" smtClean="0"/>
          </a:p>
          <a:p>
            <a:pPr algn="ctr">
              <a:buNone/>
            </a:pPr>
            <a:r>
              <a:rPr lang="en-US" sz="4800" dirty="0" smtClean="0"/>
              <a:t>www.iTeenChallenge.org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" name="Picture 2" descr="GTC logo gold on gold 72 dpi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5567" y="4419600"/>
            <a:ext cx="3658433" cy="203246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95400" y="1828800"/>
            <a:ext cx="7391400" cy="4178491"/>
          </a:xfrm>
        </p:spPr>
        <p:txBody>
          <a:bodyPr>
            <a:normAutofit/>
          </a:bodyPr>
          <a:lstStyle/>
          <a:p>
            <a:pPr marL="581025" indent="-577850">
              <a:buNone/>
            </a:pPr>
            <a:r>
              <a:rPr lang="en-US" dirty="0" smtClean="0"/>
              <a:t>A.	</a:t>
            </a:r>
            <a:r>
              <a:rPr lang="ru-RU" dirty="0" smtClean="0"/>
              <a:t>Мы </a:t>
            </a:r>
            <a:r>
              <a:rPr lang="ru-RU" u="sng" dirty="0"/>
              <a:t>все части</a:t>
            </a:r>
            <a:r>
              <a:rPr lang="ru-RU" dirty="0"/>
              <a:t> ОДНОГО Тела, ЕСЛИ Христос является нашим Господом (ст. 13</a:t>
            </a:r>
            <a:r>
              <a:rPr lang="ru-RU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We </a:t>
            </a:r>
            <a:r>
              <a:rPr lang="en-US" sz="2400" dirty="0"/>
              <a:t>are </a:t>
            </a:r>
            <a:r>
              <a:rPr lang="en-US" sz="2400" u="sng" dirty="0"/>
              <a:t>all part</a:t>
            </a:r>
            <a:r>
              <a:rPr lang="en-US" sz="2400" dirty="0"/>
              <a:t> of the same, ONE Body,  IF Christ is Lord of our life </a:t>
            </a:r>
            <a:r>
              <a:rPr lang="en-US" sz="2400" dirty="0" smtClean="0"/>
              <a:t>   </a:t>
            </a:r>
            <a:r>
              <a:rPr lang="en-US" sz="2400" dirty="0"/>
              <a:t>v. </a:t>
            </a:r>
            <a:r>
              <a:rPr lang="en-US" sz="2400" dirty="0" smtClean="0"/>
              <a:t>13</a:t>
            </a:r>
          </a:p>
          <a:p>
            <a:pPr marL="581025" indent="-577850">
              <a:buNone/>
            </a:pPr>
            <a:endParaRPr lang="en-US" sz="2400" dirty="0"/>
          </a:p>
          <a:p>
            <a:pPr marL="581025" indent="-577850">
              <a:buNone/>
            </a:pPr>
            <a:r>
              <a:rPr lang="ru-RU" dirty="0"/>
              <a:t>Б.	Бог </a:t>
            </a:r>
            <a:r>
              <a:rPr lang="ru-RU" u="sng" dirty="0"/>
              <a:t>распределил</a:t>
            </a:r>
            <a:r>
              <a:rPr lang="ru-RU" dirty="0"/>
              <a:t> нас (</a:t>
            </a:r>
            <a:r>
              <a:rPr lang="ru-RU" dirty="0" smtClean="0"/>
              <a:t>ст.18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sz="2400" dirty="0" smtClean="0"/>
              <a:t>God </a:t>
            </a:r>
            <a:r>
              <a:rPr lang="en-US" sz="2400" dirty="0"/>
              <a:t>has </a:t>
            </a:r>
            <a:r>
              <a:rPr lang="en-US" sz="2400" u="sng" dirty="0"/>
              <a:t>placed</a:t>
            </a:r>
            <a:r>
              <a:rPr lang="en-US" sz="2400" dirty="0"/>
              <a:t> us  </a:t>
            </a:r>
            <a:r>
              <a:rPr lang="en-US" sz="2400" dirty="0" smtClean="0"/>
              <a:t>v.18</a:t>
            </a:r>
            <a:r>
              <a:rPr lang="en-US" sz="2400" dirty="0"/>
              <a:t> 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85800" indent="-685800"/>
            <a:r>
              <a:rPr lang="en-US" dirty="0" smtClean="0"/>
              <a:t>II.	</a:t>
            </a:r>
            <a:r>
              <a:rPr lang="ru-RU" dirty="0">
                <a:effectLst/>
              </a:rPr>
              <a:t>В Теле имеется много членов </a:t>
            </a:r>
            <a:r>
              <a:rPr lang="en-US" sz="2700" dirty="0" smtClean="0"/>
              <a:t>The body has many members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34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245291"/>
          </a:xfrm>
        </p:spPr>
        <p:txBody>
          <a:bodyPr>
            <a:normAutofit lnSpcReduction="10000"/>
          </a:bodyPr>
          <a:lstStyle/>
          <a:p>
            <a:pPr marL="581025" indent="-577850">
              <a:spcAft>
                <a:spcPts val="2500"/>
              </a:spcAft>
              <a:buNone/>
            </a:pPr>
            <a:r>
              <a:rPr lang="ru-RU" dirty="0"/>
              <a:t>В.	Мы </a:t>
            </a:r>
            <a:r>
              <a:rPr lang="ru-RU" u="sng" dirty="0"/>
              <a:t>отличаемся</a:t>
            </a:r>
            <a:r>
              <a:rPr lang="ru-RU" dirty="0"/>
              <a:t> друг от друга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(</a:t>
            </a:r>
            <a:r>
              <a:rPr lang="ru-RU" dirty="0"/>
              <a:t>ст. 14-16, </a:t>
            </a:r>
            <a:r>
              <a:rPr lang="ru-RU" dirty="0" smtClean="0"/>
              <a:t>20)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 smtClean="0"/>
              <a:t>We </a:t>
            </a:r>
            <a:r>
              <a:rPr lang="en-US" sz="2400" u="sng" dirty="0"/>
              <a:t>differ</a:t>
            </a:r>
            <a:r>
              <a:rPr lang="en-US" sz="2400" dirty="0"/>
              <a:t> one from another  vs. 14-16, </a:t>
            </a:r>
            <a:r>
              <a:rPr lang="en-US" sz="2400" dirty="0" smtClean="0"/>
              <a:t>20</a:t>
            </a:r>
            <a:endParaRPr lang="en-US" sz="2400" dirty="0"/>
          </a:p>
          <a:p>
            <a:pPr marL="581025" indent="-577850">
              <a:spcAft>
                <a:spcPts val="2500"/>
              </a:spcAft>
              <a:buNone/>
            </a:pPr>
            <a:r>
              <a:rPr lang="ru-RU" dirty="0"/>
              <a:t>Г.	Мы </a:t>
            </a:r>
            <a:r>
              <a:rPr lang="ru-RU" u="sng" dirty="0"/>
              <a:t>нуждаемся</a:t>
            </a:r>
            <a:r>
              <a:rPr lang="ru-RU" dirty="0"/>
              <a:t> друг в друге (ст. 21-26, Галатам 5:13; </a:t>
            </a:r>
            <a:r>
              <a:rPr lang="ru-RU" dirty="0" smtClean="0"/>
              <a:t>6:2)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We </a:t>
            </a:r>
            <a:r>
              <a:rPr lang="en-US" sz="2400" u="sng" dirty="0"/>
              <a:t>need each other</a:t>
            </a:r>
            <a:r>
              <a:rPr lang="en-US" sz="2400" dirty="0"/>
              <a:t>  vs. 21-26;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Galatians </a:t>
            </a:r>
            <a:r>
              <a:rPr lang="en-US" sz="2400" dirty="0"/>
              <a:t>5:13; </a:t>
            </a:r>
            <a:r>
              <a:rPr lang="en-US" sz="2400" dirty="0" smtClean="0"/>
              <a:t>6:2</a:t>
            </a:r>
            <a:endParaRPr lang="en-US" sz="2400" dirty="0"/>
          </a:p>
          <a:p>
            <a:pPr marL="581025" indent="-577850">
              <a:spcAft>
                <a:spcPts val="2500"/>
              </a:spcAft>
              <a:buNone/>
            </a:pPr>
            <a:r>
              <a:rPr lang="ru-RU" dirty="0"/>
              <a:t>Д. 	Мы </a:t>
            </a:r>
            <a:r>
              <a:rPr lang="ru-RU" u="sng" dirty="0"/>
              <a:t>несем ответственность</a:t>
            </a:r>
            <a:r>
              <a:rPr lang="ru-RU" dirty="0"/>
              <a:t> друг за друга (Римлянам 12:9-18</a:t>
            </a:r>
            <a:r>
              <a:rPr lang="ru-RU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We </a:t>
            </a:r>
            <a:r>
              <a:rPr lang="en-US" sz="2400" dirty="0"/>
              <a:t>are </a:t>
            </a:r>
            <a:r>
              <a:rPr lang="en-US" sz="2400" u="sng" dirty="0"/>
              <a:t>responsible to each other</a:t>
            </a:r>
            <a:r>
              <a:rPr lang="en-US" sz="2400" dirty="0"/>
              <a:t>  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Romans </a:t>
            </a:r>
            <a:r>
              <a:rPr lang="en-US" sz="2400" dirty="0"/>
              <a:t>12:9-18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6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3000" y="1600200"/>
            <a:ext cx="7543800" cy="48006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spcAft>
                <a:spcPts val="1500"/>
              </a:spcAft>
              <a:buNone/>
            </a:pPr>
            <a:r>
              <a:rPr lang="en-US" dirty="0"/>
              <a:t>A</a:t>
            </a:r>
            <a:r>
              <a:rPr lang="en-US" dirty="0" smtClean="0"/>
              <a:t>.	</a:t>
            </a:r>
            <a:r>
              <a:rPr lang="ru-RU" dirty="0"/>
              <a:t>1 Коринфянам </a:t>
            </a:r>
            <a:r>
              <a:rPr lang="ru-RU" dirty="0" smtClean="0"/>
              <a:t>12</a:t>
            </a:r>
            <a:r>
              <a:rPr lang="en-US" dirty="0" smtClean="0"/>
              <a:t>     </a:t>
            </a:r>
            <a:r>
              <a:rPr lang="en-US" sz="2400" dirty="0" smtClean="0"/>
              <a:t>1 Corinthians 12</a:t>
            </a:r>
          </a:p>
          <a:p>
            <a:pPr marL="457200" indent="-457200">
              <a:spcAft>
                <a:spcPts val="1500"/>
              </a:spcAft>
              <a:buNone/>
            </a:pPr>
            <a:r>
              <a:rPr lang="ru-RU" dirty="0"/>
              <a:t>Б.	Дары Святого Духа: </a:t>
            </a:r>
            <a:r>
              <a:rPr lang="ru-RU" dirty="0" smtClean="0"/>
              <a:t>определение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Holy Spirit gifts:  a definition</a:t>
            </a:r>
          </a:p>
          <a:p>
            <a:pPr marL="914400" indent="-457200">
              <a:buNone/>
            </a:pPr>
            <a:r>
              <a:rPr lang="en-US" dirty="0"/>
              <a:t>1.	</a:t>
            </a:r>
            <a:r>
              <a:rPr lang="ru-RU" dirty="0"/>
              <a:t>Духовный дар это особые способности, данные Святым Духом каждому члену Тела Христа в соответствии с Божьей благодатью с целью её применения в </a:t>
            </a:r>
            <a:r>
              <a:rPr lang="ru-RU" dirty="0" smtClean="0"/>
              <a:t>Теле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600" dirty="0" smtClean="0"/>
              <a:t>A </a:t>
            </a:r>
            <a:r>
              <a:rPr lang="en-US" sz="2600" dirty="0"/>
              <a:t>spiritual gift is a special ability given by the Holy Spirit to </a:t>
            </a:r>
            <a:r>
              <a:rPr lang="en-US" sz="2600" dirty="0" smtClean="0"/>
              <a:t>every </a:t>
            </a:r>
            <a:r>
              <a:rPr lang="en-US" sz="2600" dirty="0"/>
              <a:t>member of the Body of Christ according to  God's grace </a:t>
            </a:r>
            <a:r>
              <a:rPr lang="en-US" sz="2600" dirty="0" smtClean="0"/>
              <a:t>for </a:t>
            </a:r>
            <a:r>
              <a:rPr lang="en-US" sz="2600" dirty="0"/>
              <a:t>use within the context of the Body</a:t>
            </a:r>
            <a:r>
              <a:rPr lang="en-US" sz="2600" dirty="0" smtClean="0"/>
              <a:t>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85800" indent="-685800"/>
            <a:r>
              <a:rPr lang="en-US" dirty="0" smtClean="0"/>
              <a:t>III.	</a:t>
            </a:r>
            <a:r>
              <a:rPr lang="ru-RU" dirty="0">
                <a:effectLst/>
              </a:rPr>
              <a:t>Бог дал каждому члену </a:t>
            </a:r>
            <a:r>
              <a:rPr lang="ru-RU" dirty="0" smtClean="0">
                <a:effectLst/>
              </a:rPr>
              <a:t>дары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sz="2700" dirty="0" smtClean="0">
                <a:effectLst/>
              </a:rPr>
              <a:t>God </a:t>
            </a:r>
            <a:r>
              <a:rPr lang="en-US" sz="2700" dirty="0">
                <a:effectLst/>
              </a:rPr>
              <a:t>has given each </a:t>
            </a:r>
            <a:r>
              <a:rPr lang="en-US" sz="2700" dirty="0" smtClean="0">
                <a:effectLst/>
              </a:rPr>
              <a:t>member gifts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77202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1905000"/>
            <a:ext cx="7620000" cy="4102291"/>
          </a:xfrm>
        </p:spPr>
        <p:txBody>
          <a:bodyPr>
            <a:normAutofit/>
          </a:bodyPr>
          <a:lstStyle/>
          <a:p>
            <a:pPr marL="457200" indent="-454025">
              <a:buNone/>
            </a:pPr>
            <a:r>
              <a:rPr lang="en-US" dirty="0" smtClean="0"/>
              <a:t>A.	</a:t>
            </a:r>
            <a:r>
              <a:rPr lang="ru-RU" dirty="0" smtClean="0"/>
              <a:t>Для </a:t>
            </a:r>
            <a:r>
              <a:rPr lang="ru-RU" dirty="0"/>
              <a:t>созидания </a:t>
            </a:r>
            <a:r>
              <a:rPr lang="ru-RU" dirty="0" smtClean="0"/>
              <a:t>Церкви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To </a:t>
            </a:r>
            <a:r>
              <a:rPr lang="en-US" sz="2400" dirty="0"/>
              <a:t>establish the </a:t>
            </a:r>
            <a:r>
              <a:rPr lang="en-US" sz="2400" dirty="0" smtClean="0"/>
              <a:t>Church</a:t>
            </a:r>
          </a:p>
          <a:p>
            <a:pPr marL="457200" indent="-454025">
              <a:buNone/>
            </a:pPr>
            <a:endParaRPr lang="en-US" sz="2400" dirty="0"/>
          </a:p>
          <a:p>
            <a:pPr marL="457200" indent="-454025">
              <a:buNone/>
            </a:pPr>
            <a:r>
              <a:rPr lang="ru-RU" dirty="0"/>
              <a:t>Б.	Для назидания Тела Христа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(</a:t>
            </a:r>
            <a:r>
              <a:rPr lang="ru-RU" dirty="0"/>
              <a:t>Ефесянам 4:13-14</a:t>
            </a:r>
            <a:r>
              <a:rPr lang="ru-RU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To </a:t>
            </a:r>
            <a:r>
              <a:rPr lang="en-US" sz="2400" dirty="0"/>
              <a:t>edify the Body of Christ  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Ephesians 4:13-14</a:t>
            </a:r>
            <a:endParaRPr lang="en-US" sz="2400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85800" indent="-685800"/>
            <a:r>
              <a:rPr lang="en-US" sz="3600" dirty="0" smtClean="0"/>
              <a:t>IV.	</a:t>
            </a:r>
            <a:r>
              <a:rPr lang="ru-RU" sz="3600" dirty="0">
                <a:effectLst/>
              </a:rPr>
              <a:t>Предназначение и преимущества даров Святого </a:t>
            </a:r>
            <a:r>
              <a:rPr lang="ru-RU" sz="3600" dirty="0" smtClean="0">
                <a:effectLst/>
              </a:rPr>
              <a:t>Духа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sz="2200" dirty="0" smtClean="0">
                <a:effectLst/>
              </a:rPr>
              <a:t>Purposes </a:t>
            </a:r>
            <a:r>
              <a:rPr lang="en-US" sz="2200" dirty="0">
                <a:effectLst/>
              </a:rPr>
              <a:t>and Benefits of the gifts of the Holy Spirit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7202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891"/>
          </a:xfrm>
        </p:spPr>
        <p:txBody>
          <a:bodyPr>
            <a:normAutofit/>
          </a:bodyPr>
          <a:lstStyle/>
          <a:p>
            <a:pPr marL="457200" indent="-454025">
              <a:spcAft>
                <a:spcPts val="2500"/>
              </a:spcAft>
              <a:buNone/>
            </a:pPr>
            <a:r>
              <a:rPr lang="ru-RU" dirty="0"/>
              <a:t>В.	Для эффективной христианской жизни (1 Коринфянам 12:16)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For </a:t>
            </a:r>
            <a:r>
              <a:rPr lang="en-US" sz="2400" dirty="0"/>
              <a:t>effective Christian living  I Corinthians 12:16</a:t>
            </a:r>
          </a:p>
          <a:p>
            <a:pPr marL="457200" indent="-454025">
              <a:spcAft>
                <a:spcPts val="2500"/>
              </a:spcAft>
              <a:buNone/>
            </a:pPr>
            <a:r>
              <a:rPr lang="ru-RU" dirty="0"/>
              <a:t>Г.	Для прославления Бога (1 Петра 4:10-11)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To </a:t>
            </a:r>
            <a:r>
              <a:rPr lang="en-US" sz="2400" dirty="0"/>
              <a:t>glorify God.  I Peter 4:10-11</a:t>
            </a:r>
          </a:p>
          <a:p>
            <a:pPr marL="457200" indent="-454025">
              <a:spcAft>
                <a:spcPts val="2500"/>
              </a:spcAft>
              <a:buNone/>
            </a:pPr>
            <a:r>
              <a:rPr lang="ru-RU" dirty="0"/>
              <a:t>Д.	Для служения и распространения Евангелия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For </a:t>
            </a:r>
            <a:r>
              <a:rPr lang="en-US" sz="2400" dirty="0"/>
              <a:t>service and </a:t>
            </a:r>
            <a:r>
              <a:rPr lang="en-US" sz="2400" dirty="0" smtClean="0"/>
              <a:t>outreach</a:t>
            </a:r>
          </a:p>
          <a:p>
            <a:endParaRPr lang="en-US" dirty="0"/>
          </a:p>
          <a:p>
            <a:pPr marL="517525" indent="-514350">
              <a:buAutoNum type="alphaUcPeriod" startAt="5"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031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9200" y="2057400"/>
            <a:ext cx="8001000" cy="3949891"/>
          </a:xfrm>
        </p:spPr>
        <p:txBody>
          <a:bodyPr/>
          <a:lstStyle/>
          <a:p>
            <a:r>
              <a:rPr lang="ru-RU" dirty="0"/>
              <a:t>1 Коринфянам 12:13 </a:t>
            </a:r>
            <a:r>
              <a:rPr lang="en-US" dirty="0" smtClean="0"/>
              <a:t>   </a:t>
            </a:r>
            <a:r>
              <a:rPr lang="en-US" sz="2000" dirty="0" smtClean="0"/>
              <a:t>1 Corinthians 12:13</a:t>
            </a:r>
          </a:p>
          <a:p>
            <a:endParaRPr lang="en-US" dirty="0"/>
          </a:p>
          <a:p>
            <a:pPr marL="457200" indent="-452438">
              <a:buNone/>
            </a:pPr>
            <a:r>
              <a:rPr lang="en-US" dirty="0" smtClean="0"/>
              <a:t>A.	</a:t>
            </a:r>
            <a:r>
              <a:rPr lang="ru-RU" dirty="0" smtClean="0"/>
              <a:t>Святой </a:t>
            </a:r>
            <a:r>
              <a:rPr lang="ru-RU" dirty="0"/>
              <a:t>Дух крестит нас в Тело Христа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The </a:t>
            </a:r>
            <a:r>
              <a:rPr lang="en-US" sz="2400" dirty="0"/>
              <a:t>Holy Spirit baptizes us into the Body of </a:t>
            </a:r>
            <a:r>
              <a:rPr lang="en-US" sz="2400" dirty="0" smtClean="0"/>
              <a:t>Christ</a:t>
            </a:r>
          </a:p>
          <a:p>
            <a:pPr marL="457200" indent="-452438">
              <a:buNone/>
            </a:pPr>
            <a:endParaRPr lang="en-US" sz="2400" dirty="0"/>
          </a:p>
          <a:p>
            <a:pPr marL="457200" indent="-452438">
              <a:buNone/>
            </a:pPr>
            <a:r>
              <a:rPr lang="en-US" dirty="0"/>
              <a:t>B.	</a:t>
            </a:r>
            <a:r>
              <a:rPr lang="ru-RU" dirty="0" smtClean="0"/>
              <a:t>Служитель </a:t>
            </a:r>
            <a:r>
              <a:rPr lang="ru-RU" dirty="0"/>
              <a:t>церкви/пастор крестит нас в воде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The </a:t>
            </a:r>
            <a:r>
              <a:rPr lang="en-US" sz="2400" dirty="0"/>
              <a:t>minister/pastor baptizes us in water</a:t>
            </a:r>
            <a:endParaRPr lang="en-US" dirty="0"/>
          </a:p>
          <a:p>
            <a:pPr marL="457200" indent="-452438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marL="685800" indent="-685800"/>
            <a:r>
              <a:rPr lang="en-US" dirty="0">
                <a:effectLst/>
              </a:rPr>
              <a:t>V</a:t>
            </a:r>
            <a:r>
              <a:rPr lang="en-US" dirty="0" smtClean="0">
                <a:effectLst/>
              </a:rPr>
              <a:t>.	</a:t>
            </a:r>
            <a:r>
              <a:rPr lang="ru-RU" dirty="0">
                <a:effectLst/>
              </a:rPr>
              <a:t> Дух Святой сходит на верующего в момент спасения 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sz="2200" dirty="0" smtClean="0">
                <a:effectLst/>
              </a:rPr>
              <a:t>The </a:t>
            </a:r>
            <a:r>
              <a:rPr lang="en-US" sz="2200" dirty="0">
                <a:effectLst/>
              </a:rPr>
              <a:t>Holy Spirit enters into the believer at salvation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02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3000" y="2362200"/>
            <a:ext cx="7543800" cy="3645091"/>
          </a:xfrm>
        </p:spPr>
        <p:txBody>
          <a:bodyPr>
            <a:normAutofit/>
          </a:bodyPr>
          <a:lstStyle/>
          <a:p>
            <a:pPr marL="457200" indent="-454025">
              <a:buNone/>
            </a:pPr>
            <a:r>
              <a:rPr lang="en-US" dirty="0"/>
              <a:t>A.	</a:t>
            </a:r>
            <a:r>
              <a:rPr lang="ru-RU" dirty="0"/>
              <a:t> Дары- это не награда и не признаки святости, но это инструменты, с помощью которых может производиться Божья работа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Gifts </a:t>
            </a:r>
            <a:r>
              <a:rPr lang="en-US" sz="2400" dirty="0"/>
              <a:t>are not rewards or signs of holiness but tools through which the </a:t>
            </a:r>
            <a:r>
              <a:rPr lang="en-US" sz="2400" dirty="0" smtClean="0"/>
              <a:t>work </a:t>
            </a:r>
            <a:r>
              <a:rPr lang="en-US" sz="2400" dirty="0"/>
              <a:t>of the Lord can be done</a:t>
            </a:r>
            <a:r>
              <a:rPr lang="en-US" sz="2400" dirty="0" smtClean="0"/>
              <a:t>.</a:t>
            </a:r>
            <a:endParaRPr lang="en-US" sz="2400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T209.01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marL="685800" indent="-685800"/>
            <a:r>
              <a:rPr lang="en-US" sz="3600" dirty="0" smtClean="0"/>
              <a:t>VI.	</a:t>
            </a:r>
            <a:r>
              <a:rPr lang="ru-RU" sz="3600" dirty="0">
                <a:effectLst/>
              </a:rPr>
              <a:t> Духовные дары предназначены не для владельца 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sz="2700" dirty="0" smtClean="0">
                <a:effectLst/>
              </a:rPr>
              <a:t>Spiritual </a:t>
            </a:r>
            <a:r>
              <a:rPr lang="en-US" sz="2700" dirty="0">
                <a:effectLst/>
              </a:rPr>
              <a:t>gifts are meant for </a:t>
            </a:r>
            <a:r>
              <a:rPr lang="en-US" sz="2700" dirty="0" smtClean="0">
                <a:effectLst/>
              </a:rPr>
              <a:t>others.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02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1437</TotalTime>
  <Words>174</Words>
  <Application>Microsoft Office PowerPoint</Application>
  <PresentationFormat>On-screen Show (4:3)</PresentationFormat>
  <Paragraphs>163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Concourse</vt:lpstr>
      <vt:lpstr>Определение и применение ваших духовных даров Recognizing and Using Your Spiritual Gifts</vt:lpstr>
      <vt:lpstr>I. Мы должны признать единство Тела  We must recognize the body is one</vt:lpstr>
      <vt:lpstr>II. В Теле имеется много членов The body has many members</vt:lpstr>
      <vt:lpstr>PowerPoint Presentation</vt:lpstr>
      <vt:lpstr>III. Бог дал каждому члену дары God has given each member gifts</vt:lpstr>
      <vt:lpstr>IV. Предназначение и преимущества даров Святого Духа Purposes and Benefits of the gifts of the Holy Spirit</vt:lpstr>
      <vt:lpstr>PowerPoint Presentation</vt:lpstr>
      <vt:lpstr>V.  Дух Святой сходит на верующего в момент спасения  The Holy Spirit enters into the believer at salvation</vt:lpstr>
      <vt:lpstr>VI.  Духовные дары предназначены не для владельца  Spiritual gifts are meant for others.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VII. Открытость всем духовным дарам Openness to all Spiritual gifts</vt:lpstr>
      <vt:lpstr>VIII. Позвольте Святому Духу проявить Себя различными способами для всеобщего блага  Let the Holy Spirit manifest Himself in a variety of ways for the common good</vt:lpstr>
      <vt:lpstr>PowerPoint Presentation</vt:lpstr>
      <vt:lpstr>PowerPoint Presentation</vt:lpstr>
      <vt:lpstr>IX. Мы можем определять и стремиться к тому, чтобы иметь дары Святого Духа, действующие в нас и через нас. We can recognize and seek after the Holy Spirits gifts to operate in and through us.</vt:lpstr>
      <vt:lpstr>PowerPoint Presentation</vt:lpstr>
      <vt:lpstr>PowerPoint Presentation</vt:lpstr>
      <vt:lpstr>PowerPoint Presentation</vt:lpstr>
      <vt:lpstr>PowerPoint Presentation</vt:lpstr>
      <vt:lpstr>XI. Наш подход к изучению духовных даров Our approach to studying spiritual gifts </vt:lpstr>
      <vt:lpstr>Заключение     Conclusion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Basics of Teen Challenge Ministry</dc:title>
  <dc:creator>Gregg Fischer</dc:creator>
  <cp:lastModifiedBy>Dave Batty</cp:lastModifiedBy>
  <cp:revision>45</cp:revision>
  <dcterms:created xsi:type="dcterms:W3CDTF">2009-06-30T20:45:33Z</dcterms:created>
  <dcterms:modified xsi:type="dcterms:W3CDTF">2014-03-10T19:49:46Z</dcterms:modified>
</cp:coreProperties>
</file>