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6"/>
  </p:notesMasterIdLst>
  <p:sldIdLst>
    <p:sldId id="256" r:id="rId2"/>
    <p:sldId id="257" r:id="rId3"/>
    <p:sldId id="258" r:id="rId4"/>
    <p:sldId id="267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93" r:id="rId28"/>
    <p:sldId id="287" r:id="rId29"/>
    <p:sldId id="289" r:id="rId30"/>
    <p:sldId id="290" r:id="rId31"/>
    <p:sldId id="291" r:id="rId32"/>
    <p:sldId id="292" r:id="rId33"/>
    <p:sldId id="294" r:id="rId34"/>
    <p:sldId id="29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87" y="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3" d="100"/>
          <a:sy n="33" d="100"/>
        </p:scale>
        <p:origin x="-22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AD695-15E1-4D7A-B4B8-392BE04EE968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7C951-A12A-4459-BF17-A9B43795A3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69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7C951-A12A-4459-BF17-A9B43795A3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r>
              <a:rPr lang="en-US" dirty="0" smtClean="0"/>
              <a:t>T506.08    iteenchallenge.org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err="1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Estilos</a:t>
            </a:r>
            <a:r>
              <a:rPr lang="en-US" dirty="0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 de </a:t>
            </a:r>
            <a:r>
              <a:rPr lang="en-US" dirty="0" err="1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Aprendizaje</a:t>
            </a:r>
            <a:endParaRPr lang="en-US" dirty="0">
              <a:ln w="12700"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smtClean="0"/>
              <a:t>Joanna Brightwell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33400"/>
            <a:ext cx="3023616" cy="18227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33400"/>
            <a:ext cx="3023616" cy="1822704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Analíticos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60248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Alumnos</a:t>
            </a:r>
            <a:r>
              <a:rPr lang="en-US" b="1" dirty="0" smtClean="0"/>
              <a:t> </a:t>
            </a:r>
            <a:r>
              <a:rPr lang="en-US" b="1" dirty="0" err="1" smtClean="0"/>
              <a:t>analíticos</a:t>
            </a:r>
            <a:r>
              <a:rPr lang="en-US" b="1" dirty="0" smtClean="0"/>
              <a:t> </a:t>
            </a:r>
            <a:r>
              <a:rPr lang="en-US" b="1" dirty="0" err="1" smtClean="0"/>
              <a:t>también</a:t>
            </a:r>
            <a:r>
              <a:rPr lang="en-US" b="1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s-CR" sz="2000" dirty="0"/>
              <a:t>Se interesan en ideas y conceptos más que personas </a:t>
            </a:r>
          </a:p>
          <a:p>
            <a:pPr lvl="1">
              <a:lnSpc>
                <a:spcPct val="150000"/>
              </a:lnSpc>
            </a:pPr>
            <a:r>
              <a:rPr lang="en-US" sz="2000" dirty="0" err="1"/>
              <a:t>Recogen</a:t>
            </a:r>
            <a:r>
              <a:rPr lang="en-US" sz="2000" dirty="0"/>
              <a:t> </a:t>
            </a:r>
            <a:r>
              <a:rPr lang="en-US" sz="2000" dirty="0" err="1"/>
              <a:t>datos</a:t>
            </a:r>
            <a:r>
              <a:rPr lang="en-US" sz="2000" dirty="0"/>
              <a:t> y </a:t>
            </a:r>
            <a:r>
              <a:rPr lang="en-US" sz="2000" dirty="0" err="1"/>
              <a:t>critican</a:t>
            </a:r>
            <a:r>
              <a:rPr lang="en-US" sz="2000" dirty="0"/>
              <a:t> </a:t>
            </a:r>
            <a:r>
              <a:rPr lang="en-US" sz="2000" dirty="0" err="1"/>
              <a:t>información</a:t>
            </a:r>
            <a:r>
              <a:rPr lang="en-US" sz="2000" dirty="0"/>
              <a:t> </a:t>
            </a:r>
            <a:endParaRPr lang="es-CR" sz="2000" dirty="0"/>
          </a:p>
          <a:p>
            <a:pPr lvl="1">
              <a:lnSpc>
                <a:spcPct val="150000"/>
              </a:lnSpc>
            </a:pPr>
            <a:r>
              <a:rPr lang="en-US" sz="2000" dirty="0" err="1"/>
              <a:t>Valoran</a:t>
            </a:r>
            <a:r>
              <a:rPr lang="en-US" sz="2000" dirty="0"/>
              <a:t> </a:t>
            </a:r>
            <a:r>
              <a:rPr lang="en-US" sz="2000" dirty="0" err="1"/>
              <a:t>pensamiento</a:t>
            </a:r>
            <a:r>
              <a:rPr lang="en-US" sz="2000" dirty="0"/>
              <a:t> </a:t>
            </a:r>
            <a:r>
              <a:rPr lang="en-US" sz="2000" dirty="0" err="1"/>
              <a:t>secuencial</a:t>
            </a:r>
            <a:r>
              <a:rPr lang="en-US" sz="2000" dirty="0"/>
              <a:t> </a:t>
            </a:r>
            <a:endParaRPr lang="es-CR" sz="2000" dirty="0"/>
          </a:p>
          <a:p>
            <a:pPr lvl="1">
              <a:lnSpc>
                <a:spcPct val="150000"/>
              </a:lnSpc>
            </a:pPr>
            <a:r>
              <a:rPr lang="es-CR" sz="2000" dirty="0"/>
              <a:t>Son minuciosos, industriosos y les gusta continuidad</a:t>
            </a:r>
          </a:p>
          <a:p>
            <a:pPr lvl="1">
              <a:lnSpc>
                <a:spcPct val="150000"/>
              </a:lnSpc>
            </a:pPr>
            <a:r>
              <a:rPr lang="es-CR" sz="2000" dirty="0" smtClean="0"/>
              <a:t>Disfrutan </a:t>
            </a:r>
            <a:r>
              <a:rPr lang="es-CR" sz="2000" dirty="0"/>
              <a:t>de clases tradicionales </a:t>
            </a:r>
          </a:p>
          <a:p>
            <a:pPr lvl="1">
              <a:lnSpc>
                <a:spcPct val="150000"/>
              </a:lnSpc>
            </a:pPr>
            <a:r>
              <a:rPr lang="es-CR" sz="2000" dirty="0"/>
              <a:t>Se incomodan con criterios subjetivos, necesitan detalles</a:t>
            </a:r>
          </a:p>
          <a:p>
            <a:pPr lvl="1">
              <a:lnSpc>
                <a:spcPct val="150000"/>
              </a:lnSpc>
            </a:pPr>
            <a:r>
              <a:rPr lang="en-US" sz="2000" dirty="0" err="1"/>
              <a:t>Desean</a:t>
            </a:r>
            <a:r>
              <a:rPr lang="en-US" sz="2000" dirty="0"/>
              <a:t> </a:t>
            </a:r>
            <a:r>
              <a:rPr lang="en-US" sz="2000" dirty="0" err="1"/>
              <a:t>encontrar</a:t>
            </a:r>
            <a:r>
              <a:rPr lang="en-US" sz="2000" dirty="0"/>
              <a:t> auto-</a:t>
            </a:r>
            <a:r>
              <a:rPr lang="en-US" sz="2000" dirty="0" err="1"/>
              <a:t>satisfacción</a:t>
            </a:r>
            <a:r>
              <a:rPr lang="en-US" sz="2000" dirty="0"/>
              <a:t> </a:t>
            </a:r>
            <a:endParaRPr lang="es-CR" sz="2000" dirty="0"/>
          </a:p>
          <a:p>
            <a:pPr lvl="1">
              <a:lnSpc>
                <a:spcPct val="150000"/>
              </a:lnSpc>
            </a:pPr>
            <a:r>
              <a:rPr lang="en-US" sz="2000" dirty="0" err="1"/>
              <a:t>Desean</a:t>
            </a:r>
            <a:r>
              <a:rPr lang="en-US" sz="2000" dirty="0"/>
              <a:t> </a:t>
            </a:r>
            <a:r>
              <a:rPr lang="en-US" sz="2000" dirty="0" err="1"/>
              <a:t>reconocimiento</a:t>
            </a:r>
            <a:r>
              <a:rPr lang="en-US" sz="2000" dirty="0"/>
              <a:t> intellectual </a:t>
            </a:r>
            <a:endParaRPr lang="es-CR" sz="2000" dirty="0"/>
          </a:p>
        </p:txBody>
      </p:sp>
      <p:pic>
        <p:nvPicPr>
          <p:cNvPr id="5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941142" cy="775418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Analíticos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mtClean="0"/>
              <a:t>Tipo </a:t>
            </a:r>
            <a:r>
              <a:rPr lang="en-US" dirty="0" smtClean="0"/>
              <a:t>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Puntos</a:t>
            </a:r>
            <a:r>
              <a:rPr lang="en-US" b="1" dirty="0" smtClean="0"/>
              <a:t> Fuertes</a:t>
            </a:r>
            <a:endParaRPr lang="en-US" dirty="0" smtClean="0"/>
          </a:p>
          <a:p>
            <a:pPr lvl="0"/>
            <a:r>
              <a:rPr lang="en-US" sz="2400" dirty="0" err="1"/>
              <a:t>Creando</a:t>
            </a:r>
            <a:r>
              <a:rPr lang="en-US" sz="2400" dirty="0"/>
              <a:t> </a:t>
            </a:r>
            <a:r>
              <a:rPr lang="en-US" sz="2400" dirty="0" err="1"/>
              <a:t>conceptos</a:t>
            </a:r>
            <a:endParaRPr lang="es-CR" sz="2400" dirty="0"/>
          </a:p>
          <a:p>
            <a:pPr lvl="0"/>
            <a:r>
              <a:rPr lang="en-US" sz="2400" dirty="0" err="1"/>
              <a:t>Produciendo</a:t>
            </a:r>
            <a:r>
              <a:rPr lang="en-US" sz="2400" dirty="0"/>
              <a:t> </a:t>
            </a:r>
            <a:r>
              <a:rPr lang="en-US" sz="2400" dirty="0" err="1"/>
              <a:t>modelos</a:t>
            </a:r>
            <a:endParaRPr lang="es-CR" sz="2400" dirty="0"/>
          </a:p>
          <a:p>
            <a:endParaRPr lang="en-US" dirty="0" smtClean="0"/>
          </a:p>
          <a:p>
            <a:r>
              <a:rPr lang="en-US" b="1" dirty="0" err="1" smtClean="0"/>
              <a:t>Pregunta</a:t>
            </a:r>
            <a:r>
              <a:rPr lang="en-US" b="1" dirty="0" smtClean="0"/>
              <a:t> </a:t>
            </a:r>
            <a:r>
              <a:rPr lang="en-US" b="1" dirty="0" err="1" smtClean="0"/>
              <a:t>Favorita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¿</a:t>
            </a:r>
            <a:r>
              <a:rPr lang="en-US" u="sng" dirty="0" err="1" smtClean="0"/>
              <a:t>Qué</a:t>
            </a:r>
            <a:r>
              <a:rPr lang="en-US" dirty="0" smtClean="0"/>
              <a:t>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b="1" dirty="0" err="1" smtClean="0"/>
              <a:t>Maneras</a:t>
            </a:r>
            <a:r>
              <a:rPr lang="en-US" b="1" dirty="0" smtClean="0"/>
              <a:t> </a:t>
            </a:r>
            <a:r>
              <a:rPr lang="en-US" b="1" dirty="0" err="1" smtClean="0"/>
              <a:t>Favoritas</a:t>
            </a:r>
            <a:r>
              <a:rPr lang="en-US" b="1" dirty="0" smtClean="0"/>
              <a:t> de </a:t>
            </a:r>
            <a:r>
              <a:rPr lang="en-US" b="1" dirty="0" err="1" smtClean="0"/>
              <a:t>Aprender</a:t>
            </a:r>
            <a:endParaRPr lang="en-US" dirty="0" smtClean="0"/>
          </a:p>
          <a:p>
            <a:pPr lvl="1"/>
            <a:r>
              <a:rPr lang="en-US" dirty="0" err="1" smtClean="0"/>
              <a:t>observando</a:t>
            </a:r>
            <a:endParaRPr lang="en-US" dirty="0" smtClean="0"/>
          </a:p>
          <a:p>
            <a:pPr lvl="1"/>
            <a:r>
              <a:rPr lang="en-US" dirty="0" err="1" smtClean="0"/>
              <a:t>analizando</a:t>
            </a:r>
            <a:endParaRPr lang="en-US" dirty="0" smtClean="0"/>
          </a:p>
          <a:p>
            <a:pPr lvl="1"/>
            <a:r>
              <a:rPr lang="en-US" dirty="0" err="1" smtClean="0"/>
              <a:t>clasificando</a:t>
            </a:r>
            <a:endParaRPr lang="en-US" dirty="0" smtClean="0"/>
          </a:p>
          <a:p>
            <a:pPr lvl="1"/>
            <a:r>
              <a:rPr lang="en-US" dirty="0" err="1" smtClean="0"/>
              <a:t>teorizando</a:t>
            </a:r>
            <a:endParaRPr lang="en-US" dirty="0" smtClean="0"/>
          </a:p>
        </p:txBody>
      </p:sp>
      <p:pic>
        <p:nvPicPr>
          <p:cNvPr id="5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941142" cy="775418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Alumnos</a:t>
            </a:r>
            <a:r>
              <a:rPr lang="en-US" sz="3200" dirty="0" smtClean="0"/>
              <a:t> de </a:t>
            </a:r>
            <a:r>
              <a:rPr lang="en-US" sz="3200" dirty="0" err="1" smtClean="0"/>
              <a:t>Sentido</a:t>
            </a:r>
            <a:r>
              <a:rPr lang="en-US" sz="3200" dirty="0" smtClean="0"/>
              <a:t> </a:t>
            </a:r>
            <a:r>
              <a:rPr lang="en-US" sz="3200" dirty="0" err="1" smtClean="0"/>
              <a:t>Común</a:t>
            </a:r>
            <a:endParaRPr lang="en-US" sz="3200" dirty="0" smtClean="0"/>
          </a:p>
          <a:p>
            <a:endParaRPr lang="en-US" dirty="0"/>
          </a:p>
        </p:txBody>
      </p:sp>
      <p:pic>
        <p:nvPicPr>
          <p:cNvPr id="8194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3810000"/>
            <a:ext cx="1828800" cy="1381125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Sentido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Común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3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s-CR" sz="2400" b="1" dirty="0"/>
              <a:t>Buscan como se </a:t>
            </a:r>
            <a:r>
              <a:rPr lang="en-US" sz="2400" b="1" u="sng" dirty="0" err="1"/>
              <a:t>usa</a:t>
            </a:r>
            <a:r>
              <a:rPr lang="en-US" sz="2400" b="1" u="sng" dirty="0" smtClean="0"/>
              <a:t>.</a:t>
            </a:r>
            <a:endParaRPr lang="es-CR" sz="2400" b="1" dirty="0"/>
          </a:p>
          <a:p>
            <a:pPr lvl="0">
              <a:lnSpc>
                <a:spcPct val="150000"/>
              </a:lnSpc>
            </a:pPr>
            <a:r>
              <a:rPr lang="es-CR" sz="2400" b="1" dirty="0"/>
              <a:t>Necesitan saber como  </a:t>
            </a:r>
            <a:r>
              <a:rPr lang="es-CR" sz="2400" b="1" u="sng" dirty="0"/>
              <a:t>funcionan</a:t>
            </a:r>
            <a:r>
              <a:rPr lang="es-CR" sz="2400" b="1" dirty="0"/>
              <a:t> las cosas.</a:t>
            </a:r>
          </a:p>
          <a:p>
            <a:pPr lvl="0">
              <a:lnSpc>
                <a:spcPct val="150000"/>
              </a:lnSpc>
            </a:pPr>
            <a:r>
              <a:rPr lang="es-CR" sz="2400" b="1" dirty="0"/>
              <a:t>Aprenden por  </a:t>
            </a:r>
            <a:r>
              <a:rPr lang="es-CR" sz="2400" b="1" u="sng" dirty="0"/>
              <a:t>probar</a:t>
            </a:r>
            <a:r>
              <a:rPr lang="es-CR" sz="2400" b="1" dirty="0"/>
              <a:t> ideas en maneras que parecen razonable. </a:t>
            </a:r>
          </a:p>
          <a:p>
            <a:pPr lvl="0">
              <a:lnSpc>
                <a:spcPct val="150000"/>
              </a:lnSpc>
            </a:pPr>
            <a:r>
              <a:rPr lang="es-CR" sz="2400" b="1" dirty="0"/>
              <a:t>Tienden a enfocar en la  </a:t>
            </a:r>
            <a:r>
              <a:rPr lang="es-CR" sz="2400" b="1" u="sng" dirty="0"/>
              <a:t>utilidad </a:t>
            </a:r>
            <a:r>
              <a:rPr lang="es-CR" sz="2400" b="1" dirty="0"/>
              <a:t>  y en desarrollar habilidades. </a:t>
            </a:r>
          </a:p>
          <a:p>
            <a:pPr>
              <a:lnSpc>
                <a:spcPct val="150000"/>
              </a:lnSpc>
            </a:pPr>
            <a:r>
              <a:rPr lang="es-CR" sz="2400" b="1" dirty="0"/>
              <a:t>Se mueven por medio de </a:t>
            </a:r>
            <a:r>
              <a:rPr lang="es-CR" sz="2400" b="1" u="sng" dirty="0"/>
              <a:t>deducciones </a:t>
            </a:r>
            <a:r>
              <a:rPr lang="es-CR" sz="2400" b="1" dirty="0"/>
              <a:t>  recibidas de experiencias participativas</a:t>
            </a:r>
            <a:endParaRPr lang="en-US" sz="2400" b="1" dirty="0" smtClean="0"/>
          </a:p>
        </p:txBody>
      </p:sp>
      <p:pic>
        <p:nvPicPr>
          <p:cNvPr id="9218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486400"/>
            <a:ext cx="914401" cy="690563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Sentido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Común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3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2628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s-CR" sz="3600" b="1" dirty="0"/>
              <a:t>Alumnos de sentido común también: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Usa datos objetivos para desarrollar conceptos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Necesita experiencia participativa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Disfruta resolviendo problemas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Resiente que le den las respuestas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Tiene poca tolerancia para ideas “difusas”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Formula su juicio de datos o conceptos concretos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Necesita saber como le ayudarán las cosas que hace en la vida actual </a:t>
            </a:r>
          </a:p>
          <a:p>
            <a:pPr lvl="1">
              <a:lnSpc>
                <a:spcPct val="160000"/>
              </a:lnSpc>
            </a:pPr>
            <a:r>
              <a:rPr lang="es-CR" sz="3200" b="1" dirty="0"/>
              <a:t>Desea tener seguridad futura por medio de ver como funcionan las cosas hoy en día </a:t>
            </a:r>
          </a:p>
          <a:p>
            <a:endParaRPr lang="en-US" dirty="0"/>
          </a:p>
        </p:txBody>
      </p:sp>
      <p:pic>
        <p:nvPicPr>
          <p:cNvPr id="5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486400"/>
            <a:ext cx="914401" cy="690563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Sentido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Común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3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900" b="1" dirty="0" err="1" smtClean="0"/>
              <a:t>Puntos</a:t>
            </a:r>
            <a:r>
              <a:rPr lang="en-US" sz="2900" b="1" dirty="0" smtClean="0"/>
              <a:t> Fuertes</a:t>
            </a:r>
            <a:endParaRPr lang="en-US" sz="2900" dirty="0" smtClean="0"/>
          </a:p>
          <a:p>
            <a:pPr lvl="1"/>
            <a:r>
              <a:rPr lang="en-US" sz="2600" dirty="0" err="1" smtClean="0"/>
              <a:t>Aplicación</a:t>
            </a:r>
            <a:r>
              <a:rPr lang="en-US" sz="2600" dirty="0" smtClean="0"/>
              <a:t> </a:t>
            </a:r>
            <a:r>
              <a:rPr lang="en-US" sz="2600" dirty="0" err="1" smtClean="0"/>
              <a:t>Práctica</a:t>
            </a:r>
            <a:r>
              <a:rPr lang="en-US" sz="2600" dirty="0" smtClean="0"/>
              <a:t> de ideas</a:t>
            </a:r>
          </a:p>
          <a:p>
            <a:endParaRPr lang="en-US" dirty="0" smtClean="0"/>
          </a:p>
          <a:p>
            <a:r>
              <a:rPr lang="en-US" sz="2900" b="1" dirty="0" err="1" smtClean="0"/>
              <a:t>Pregunta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Favorita</a:t>
            </a:r>
            <a:endParaRPr lang="en-US" sz="2900" dirty="0" smtClean="0"/>
          </a:p>
          <a:p>
            <a:pPr lvl="1"/>
            <a:r>
              <a:rPr lang="en-US" dirty="0" smtClean="0"/>
              <a:t>“</a:t>
            </a:r>
            <a:r>
              <a:rPr lang="en-US" sz="2600" u="sng" dirty="0" smtClean="0"/>
              <a:t>¿</a:t>
            </a:r>
            <a:r>
              <a:rPr lang="en-US" sz="2600" u="sng" dirty="0" err="1" smtClean="0"/>
              <a:t>Cómo</a:t>
            </a:r>
            <a:r>
              <a:rPr lang="en-US" sz="2600" u="sng" dirty="0" smtClean="0"/>
              <a:t> </a:t>
            </a:r>
            <a:r>
              <a:rPr lang="en-US" sz="2600" u="sng" dirty="0" err="1" smtClean="0"/>
              <a:t>funciona</a:t>
            </a:r>
            <a:r>
              <a:rPr lang="en-US" sz="2600" u="sng" dirty="0" smtClean="0"/>
              <a:t> </a:t>
            </a:r>
            <a:r>
              <a:rPr lang="en-US" sz="2600" u="sng" dirty="0" err="1" smtClean="0"/>
              <a:t>esto</a:t>
            </a:r>
            <a:r>
              <a:rPr lang="en-US" sz="2600" dirty="0" smtClean="0"/>
              <a:t>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sz="2900" b="1" dirty="0" err="1" smtClean="0"/>
              <a:t>Maneras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Favoritas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para</a:t>
            </a:r>
            <a:r>
              <a:rPr lang="en-US" sz="2900" b="1" dirty="0" smtClean="0"/>
              <a:t> </a:t>
            </a:r>
            <a:r>
              <a:rPr lang="en-US" sz="2900" b="1" dirty="0" err="1"/>
              <a:t>A</a:t>
            </a:r>
            <a:r>
              <a:rPr lang="en-US" sz="2900" b="1" dirty="0" err="1" smtClean="0"/>
              <a:t>prender</a:t>
            </a:r>
            <a:endParaRPr lang="en-US" sz="2900" dirty="0" smtClean="0"/>
          </a:p>
          <a:p>
            <a:pPr lvl="1"/>
            <a:r>
              <a:rPr lang="en-US" sz="2600" dirty="0" err="1" smtClean="0"/>
              <a:t>Experimentando</a:t>
            </a:r>
            <a:endParaRPr lang="en-US" sz="2600" dirty="0" smtClean="0"/>
          </a:p>
          <a:p>
            <a:pPr lvl="1"/>
            <a:r>
              <a:rPr lang="en-US" sz="2600" dirty="0" err="1" smtClean="0"/>
              <a:t>manipulando</a:t>
            </a:r>
            <a:endParaRPr lang="en-US" sz="2600" dirty="0" smtClean="0"/>
          </a:p>
          <a:p>
            <a:pPr lvl="1"/>
            <a:r>
              <a:rPr lang="en-US" sz="2600" dirty="0" err="1" smtClean="0"/>
              <a:t>mejorando</a:t>
            </a:r>
            <a:endParaRPr lang="en-US" sz="2600" dirty="0" smtClean="0"/>
          </a:p>
          <a:p>
            <a:pPr lvl="1"/>
            <a:r>
              <a:rPr lang="en-US" sz="2600" dirty="0" err="1" smtClean="0"/>
              <a:t>retocando</a:t>
            </a:r>
            <a:endParaRPr lang="en-US" sz="2600" dirty="0" smtClean="0"/>
          </a:p>
        </p:txBody>
      </p:sp>
      <p:pic>
        <p:nvPicPr>
          <p:cNvPr id="5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486400"/>
            <a:ext cx="914401" cy="690563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err="1" smtClean="0"/>
              <a:t>Alumnos</a:t>
            </a:r>
            <a:r>
              <a:rPr lang="en-US" sz="3200" dirty="0" smtClean="0"/>
              <a:t> </a:t>
            </a:r>
            <a:r>
              <a:rPr lang="en-US" sz="3200" dirty="0" err="1" smtClean="0"/>
              <a:t>Dinámicos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239000" y="3352800"/>
            <a:ext cx="1295400" cy="2057400"/>
            <a:chOff x="1828800" y="2286000"/>
            <a:chExt cx="1670050" cy="2835275"/>
          </a:xfrm>
        </p:grpSpPr>
        <p:pic>
          <p:nvPicPr>
            <p:cNvPr id="8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9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Dinámicos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4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45008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sz="2600" b="1" dirty="0" err="1"/>
              <a:t>Buscan</a:t>
            </a:r>
            <a:r>
              <a:rPr lang="en-US" sz="2600" b="1" dirty="0"/>
              <a:t> </a:t>
            </a:r>
            <a:r>
              <a:rPr lang="en-US" sz="2600" b="1" u="sng" dirty="0" err="1"/>
              <a:t>posibilidades</a:t>
            </a:r>
            <a:r>
              <a:rPr lang="en-US" sz="2600" b="1" u="sng" dirty="0"/>
              <a:t> </a:t>
            </a:r>
            <a:r>
              <a:rPr lang="en-US" sz="2600" b="1" u="sng" dirty="0" err="1"/>
              <a:t>escondidas</a:t>
            </a:r>
            <a:r>
              <a:rPr lang="en-US" sz="2600" b="1" u="sng" dirty="0"/>
              <a:t>.</a:t>
            </a:r>
            <a:endParaRPr lang="es-CR" sz="2600" b="1" dirty="0"/>
          </a:p>
          <a:p>
            <a:pPr lvl="0">
              <a:lnSpc>
                <a:spcPct val="150000"/>
              </a:lnSpc>
            </a:pPr>
            <a:r>
              <a:rPr lang="es-CR" sz="2600" b="1" dirty="0"/>
              <a:t>Necesitan saber lo que se puede </a:t>
            </a:r>
            <a:r>
              <a:rPr lang="es-CR" sz="2600" b="1" u="sng" dirty="0"/>
              <a:t>hacer </a:t>
            </a:r>
            <a:r>
              <a:rPr lang="es-CR" sz="2600" b="1" dirty="0"/>
              <a:t>con las cosas. </a:t>
            </a:r>
          </a:p>
          <a:p>
            <a:pPr lvl="0">
              <a:lnSpc>
                <a:spcPct val="150000"/>
              </a:lnSpc>
            </a:pPr>
            <a:r>
              <a:rPr lang="es-CR" sz="2600" b="1" dirty="0"/>
              <a:t>Aprenden por medio de </a:t>
            </a:r>
            <a:r>
              <a:rPr lang="es-CR" sz="2600" b="1" u="sng" dirty="0"/>
              <a:t>prueba y error</a:t>
            </a:r>
            <a:r>
              <a:rPr lang="es-CR" sz="2600" b="1" dirty="0"/>
              <a:t>, auto-descubrimiento. </a:t>
            </a:r>
          </a:p>
          <a:p>
            <a:pPr lvl="0">
              <a:lnSpc>
                <a:spcPct val="150000"/>
              </a:lnSpc>
            </a:pPr>
            <a:r>
              <a:rPr lang="es-CR" sz="2600" b="1" dirty="0"/>
              <a:t>Tienden a enfocar sobre  </a:t>
            </a:r>
            <a:r>
              <a:rPr lang="es-CR" sz="2600" b="1" u="sng" dirty="0"/>
              <a:t>adaptación, refinación, e integración.</a:t>
            </a:r>
            <a:endParaRPr lang="es-CR" sz="2600" b="1" dirty="0"/>
          </a:p>
          <a:p>
            <a:pPr lvl="0">
              <a:lnSpc>
                <a:spcPct val="150000"/>
              </a:lnSpc>
            </a:pPr>
            <a:r>
              <a:rPr lang="es-CR" sz="2600" b="1" dirty="0"/>
              <a:t>Se mueven por </a:t>
            </a:r>
            <a:r>
              <a:rPr lang="es-CR" sz="2600" b="1" u="sng" dirty="0"/>
              <a:t>actuar y probar </a:t>
            </a:r>
            <a:r>
              <a:rPr lang="es-CR" sz="2600" b="1" dirty="0"/>
              <a:t>experiencias.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0" y="5105400"/>
            <a:ext cx="685800" cy="1066800"/>
            <a:chOff x="1828800" y="2286000"/>
            <a:chExt cx="1670050" cy="2835275"/>
          </a:xfrm>
        </p:grpSpPr>
        <p:pic>
          <p:nvPicPr>
            <p:cNvPr id="6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7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Dinámicos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Type 4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2628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s-CR" b="1" dirty="0"/>
              <a:t>Alumnos </a:t>
            </a:r>
            <a:r>
              <a:rPr lang="en-US" b="1" dirty="0" err="1"/>
              <a:t>Dinámicos</a:t>
            </a:r>
            <a:r>
              <a:rPr lang="en-US" b="1" dirty="0"/>
              <a:t> </a:t>
            </a:r>
            <a:r>
              <a:rPr lang="en-US" b="1" dirty="0" err="1"/>
              <a:t>también</a:t>
            </a:r>
            <a:r>
              <a:rPr lang="en-US" dirty="0" smtClean="0"/>
              <a:t>:</a:t>
            </a:r>
          </a:p>
          <a:p>
            <a:pPr lvl="0"/>
            <a:endParaRPr lang="es-CR" dirty="0"/>
          </a:p>
          <a:p>
            <a:pPr lvl="1">
              <a:lnSpc>
                <a:spcPct val="170000"/>
              </a:lnSpc>
            </a:pPr>
            <a:r>
              <a:rPr lang="es-CR" sz="3200" b="1" dirty="0"/>
              <a:t>Se ajustan a los cambios y lo disfrutan </a:t>
            </a:r>
          </a:p>
          <a:p>
            <a:pPr lvl="1">
              <a:lnSpc>
                <a:spcPct val="170000"/>
              </a:lnSpc>
            </a:pPr>
            <a:r>
              <a:rPr lang="es-CR" sz="3200" b="1" dirty="0"/>
              <a:t>Sobresalen en situaciones donde se necesita flexibilidad </a:t>
            </a:r>
          </a:p>
          <a:p>
            <a:pPr lvl="1">
              <a:lnSpc>
                <a:spcPct val="170000"/>
              </a:lnSpc>
            </a:pPr>
            <a:r>
              <a:rPr lang="en-US" sz="3200" b="1" dirty="0" err="1"/>
              <a:t>Tienden</a:t>
            </a:r>
            <a:r>
              <a:rPr lang="en-US" sz="3200" b="1" dirty="0"/>
              <a:t> a </a:t>
            </a:r>
            <a:r>
              <a:rPr lang="en-US" sz="3200" b="1" dirty="0" err="1"/>
              <a:t>arriesgarse</a:t>
            </a:r>
            <a:r>
              <a:rPr lang="en-US" sz="3200" b="1" dirty="0"/>
              <a:t> </a:t>
            </a:r>
            <a:endParaRPr lang="es-CR" sz="3200" b="1" dirty="0"/>
          </a:p>
          <a:p>
            <a:pPr lvl="1">
              <a:lnSpc>
                <a:spcPct val="170000"/>
              </a:lnSpc>
            </a:pPr>
            <a:r>
              <a:rPr lang="es-CR" sz="3200" b="1" dirty="0"/>
              <a:t>Están a gusto con las personas, pero a veces pueden parecer agresivos </a:t>
            </a:r>
          </a:p>
          <a:p>
            <a:pPr lvl="1">
              <a:lnSpc>
                <a:spcPct val="170000"/>
              </a:lnSpc>
            </a:pPr>
            <a:r>
              <a:rPr lang="es-CR" sz="3200" b="1" dirty="0"/>
              <a:t>A menudo alcanzan conclusiones correctas sin lógica </a:t>
            </a:r>
          </a:p>
          <a:p>
            <a:pPr lvl="1">
              <a:lnSpc>
                <a:spcPct val="170000"/>
              </a:lnSpc>
            </a:pPr>
            <a:r>
              <a:rPr lang="es-CR" sz="3200" b="1" dirty="0"/>
              <a:t>Quieren hacer que las cosas sucedan </a:t>
            </a:r>
          </a:p>
          <a:p>
            <a:pPr lvl="1">
              <a:lnSpc>
                <a:spcPct val="170000"/>
              </a:lnSpc>
            </a:pPr>
            <a:r>
              <a:rPr lang="es-CR" sz="3200" b="1" dirty="0"/>
              <a:t>Quieren transformar conceptos a la acción 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0" y="5105400"/>
            <a:ext cx="685800" cy="1066800"/>
            <a:chOff x="1828800" y="2286000"/>
            <a:chExt cx="1670050" cy="2835275"/>
          </a:xfrm>
        </p:grpSpPr>
        <p:pic>
          <p:nvPicPr>
            <p:cNvPr id="6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7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Dinámicos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4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Puntos</a:t>
            </a:r>
            <a:r>
              <a:rPr lang="en-US" b="1" dirty="0" smtClean="0"/>
              <a:t> Fuertes</a:t>
            </a:r>
            <a:endParaRPr lang="en-US" dirty="0" smtClean="0"/>
          </a:p>
          <a:p>
            <a:pPr lvl="0">
              <a:lnSpc>
                <a:spcPct val="170000"/>
              </a:lnSpc>
            </a:pPr>
            <a:r>
              <a:rPr lang="en-US" sz="2400" dirty="0" err="1"/>
              <a:t>Toman</a:t>
            </a:r>
            <a:r>
              <a:rPr lang="en-US" sz="2400" dirty="0"/>
              <a:t> </a:t>
            </a:r>
            <a:r>
              <a:rPr lang="en-US" sz="2400" dirty="0" err="1"/>
              <a:t>medidas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 smtClean="0"/>
              <a:t>actuar</a:t>
            </a:r>
            <a:endParaRPr lang="es-CR" sz="2400" dirty="0"/>
          </a:p>
          <a:p>
            <a:pPr lvl="0">
              <a:lnSpc>
                <a:spcPct val="170000"/>
              </a:lnSpc>
            </a:pPr>
            <a:r>
              <a:rPr lang="en-US" sz="2400" dirty="0" err="1"/>
              <a:t>Llevando</a:t>
            </a:r>
            <a:r>
              <a:rPr lang="en-US" sz="2400" dirty="0"/>
              <a:t> a </a:t>
            </a:r>
            <a:r>
              <a:rPr lang="en-US" sz="2400" dirty="0" err="1"/>
              <a:t>cabo</a:t>
            </a:r>
            <a:r>
              <a:rPr lang="en-US" sz="2400" dirty="0"/>
              <a:t> los planes</a:t>
            </a:r>
            <a:endParaRPr lang="es-CR" sz="2400" dirty="0"/>
          </a:p>
          <a:p>
            <a:endParaRPr lang="en-US" dirty="0" smtClean="0"/>
          </a:p>
          <a:p>
            <a:r>
              <a:rPr lang="en-US" b="1" dirty="0" err="1" smtClean="0"/>
              <a:t>Pregunta</a:t>
            </a:r>
            <a:r>
              <a:rPr lang="en-US" b="1" dirty="0" smtClean="0"/>
              <a:t> </a:t>
            </a:r>
            <a:r>
              <a:rPr lang="en-US" b="1" dirty="0" err="1" smtClean="0"/>
              <a:t>Favorita</a:t>
            </a:r>
            <a:r>
              <a:rPr lang="en-US" b="1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s-CR" dirty="0"/>
              <a:t>“</a:t>
            </a:r>
            <a:r>
              <a:rPr lang="es-CR" u="sng" dirty="0"/>
              <a:t>Si esto</a:t>
            </a:r>
            <a:r>
              <a:rPr lang="es-CR" dirty="0"/>
              <a:t>… ¿entonces que puede ser</a:t>
            </a:r>
            <a:r>
              <a:rPr lang="en-US" dirty="0" smtClean="0"/>
              <a:t>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b="1" dirty="0" err="1" smtClean="0"/>
              <a:t>Maneras</a:t>
            </a:r>
            <a:r>
              <a:rPr lang="en-US" b="1" dirty="0" smtClean="0"/>
              <a:t> </a:t>
            </a:r>
            <a:r>
              <a:rPr lang="en-US" b="1" dirty="0" err="1" smtClean="0"/>
              <a:t>Favoritas</a:t>
            </a:r>
            <a:r>
              <a:rPr lang="en-US" b="1" dirty="0" smtClean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aprender</a:t>
            </a:r>
            <a:endParaRPr lang="en-US" dirty="0" smtClean="0"/>
          </a:p>
          <a:p>
            <a:pPr lvl="1"/>
            <a:r>
              <a:rPr lang="en-US" dirty="0" err="1" smtClean="0"/>
              <a:t>modificando</a:t>
            </a:r>
            <a:endParaRPr lang="en-US" dirty="0" smtClean="0"/>
          </a:p>
          <a:p>
            <a:pPr lvl="1"/>
            <a:r>
              <a:rPr lang="en-US" dirty="0" err="1" smtClean="0"/>
              <a:t>adaptando</a:t>
            </a:r>
            <a:endParaRPr lang="en-US" dirty="0" smtClean="0"/>
          </a:p>
          <a:p>
            <a:pPr lvl="1"/>
            <a:r>
              <a:rPr lang="en-US" dirty="0" err="1" smtClean="0"/>
              <a:t>arriesgando</a:t>
            </a:r>
            <a:endParaRPr lang="en-US" dirty="0" smtClean="0"/>
          </a:p>
          <a:p>
            <a:pPr lvl="1"/>
            <a:r>
              <a:rPr lang="en-US" dirty="0" err="1" smtClean="0"/>
              <a:t>creando</a:t>
            </a:r>
            <a:endParaRPr lang="en-US" dirty="0" smtClean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0" y="5105400"/>
            <a:ext cx="685800" cy="1066800"/>
            <a:chOff x="1828800" y="2286000"/>
            <a:chExt cx="1670050" cy="2835275"/>
          </a:xfrm>
        </p:grpSpPr>
        <p:pic>
          <p:nvPicPr>
            <p:cNvPr id="6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7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1328"/>
            <a:ext cx="7696200" cy="45259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s-CR" sz="4000" dirty="0"/>
              <a:t>Un estilo de aprendizaje es la manera </a:t>
            </a:r>
            <a:r>
              <a:rPr lang="es-CR" sz="4000" u="sng" dirty="0"/>
              <a:t>predispuesta</a:t>
            </a:r>
            <a:r>
              <a:rPr lang="es-CR" sz="4000" dirty="0"/>
              <a:t> que aprende una persona. 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s-CR" cap="small" dirty="0">
                <a:solidFill>
                  <a:schemeClr val="accent2">
                    <a:lumMod val="50000"/>
                  </a:schemeClr>
                </a:solidFill>
                <a:effectLst/>
              </a:rPr>
              <a:t>¿Qué es un estilo de </a:t>
            </a:r>
            <a:r>
              <a:rPr lang="es-CR" cap="small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aprendizaje</a:t>
            </a:r>
            <a:r>
              <a:rPr lang="en-US" sz="4000" dirty="0" smtClean="0">
                <a:ln w="12700"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dirty="0">
              <a:ln w="12700"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>
            <a:normAutofit/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Qué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usted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533400" y="2590800"/>
            <a:ext cx="8229600" cy="2133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66800" y="304800"/>
            <a:ext cx="1295400" cy="2057400"/>
            <a:chOff x="1828800" y="2286000"/>
            <a:chExt cx="1670050" cy="2835275"/>
          </a:xfrm>
        </p:grpSpPr>
        <p:pic>
          <p:nvPicPr>
            <p:cNvPr id="14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15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pic>
        <p:nvPicPr>
          <p:cNvPr id="16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4191000"/>
            <a:ext cx="1828800" cy="1381125"/>
          </a:xfrm>
          <a:prstGeom prst="rect">
            <a:avLst/>
          </a:prstGeom>
          <a:noFill/>
        </p:spPr>
      </p:pic>
      <p:pic>
        <p:nvPicPr>
          <p:cNvPr id="17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685800"/>
            <a:ext cx="1647749" cy="1827886"/>
          </a:xfrm>
          <a:prstGeom prst="rect">
            <a:avLst/>
          </a:prstGeom>
          <a:noFill/>
        </p:spPr>
      </p:pic>
      <p:pic>
        <p:nvPicPr>
          <p:cNvPr id="18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62600" y="4191000"/>
            <a:ext cx="1827886" cy="1506017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¿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Por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qué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debe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conocer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tipo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aprendizaje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Ideas de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945088"/>
          </a:xfrm>
        </p:spPr>
        <p:txBody>
          <a:bodyPr>
            <a:normAutofit/>
          </a:bodyPr>
          <a:lstStyle/>
          <a:p>
            <a:r>
              <a:rPr lang="en-US" dirty="0" err="1" smtClean="0"/>
              <a:t>Alumnos</a:t>
            </a:r>
            <a:r>
              <a:rPr lang="en-US" dirty="0" smtClean="0"/>
              <a:t> </a:t>
            </a:r>
            <a:r>
              <a:rPr lang="en-US" dirty="0" err="1" smtClean="0"/>
              <a:t>Innovadores</a:t>
            </a:r>
            <a:endParaRPr lang="en-US" dirty="0" smtClean="0"/>
          </a:p>
          <a:p>
            <a:r>
              <a:rPr lang="en-US" dirty="0" err="1" smtClean="0"/>
              <a:t>Alumnos</a:t>
            </a:r>
            <a:r>
              <a:rPr lang="en-US" dirty="0" smtClean="0"/>
              <a:t> </a:t>
            </a:r>
            <a:r>
              <a:rPr lang="en-US" dirty="0" err="1" smtClean="0"/>
              <a:t>Analíticos</a:t>
            </a:r>
            <a:endParaRPr lang="en-US" dirty="0" smtClean="0"/>
          </a:p>
          <a:p>
            <a:r>
              <a:rPr lang="en-US" dirty="0" err="1" smtClean="0"/>
              <a:t>Alumnos</a:t>
            </a:r>
            <a:r>
              <a:rPr lang="en-US" dirty="0" smtClean="0"/>
              <a:t> de </a:t>
            </a:r>
            <a:r>
              <a:rPr lang="en-US" dirty="0" err="1" smtClean="0"/>
              <a:t>Sentido</a:t>
            </a:r>
            <a:r>
              <a:rPr lang="en-US" dirty="0" smtClean="0"/>
              <a:t> </a:t>
            </a:r>
            <a:r>
              <a:rPr lang="en-US" dirty="0" err="1" smtClean="0"/>
              <a:t>Común</a:t>
            </a:r>
            <a:r>
              <a:rPr lang="en-US" dirty="0" smtClean="0"/>
              <a:t> </a:t>
            </a:r>
            <a:r>
              <a:rPr lang="en-US" dirty="0" err="1" smtClean="0"/>
              <a:t>Alumnos</a:t>
            </a:r>
            <a:r>
              <a:rPr lang="en-US" dirty="0" smtClean="0"/>
              <a:t> </a:t>
            </a:r>
            <a:r>
              <a:rPr lang="en-US" dirty="0" err="1" smtClean="0"/>
              <a:t>Dinámicos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Ideas de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276600" y="1676400"/>
            <a:ext cx="5181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Innovadores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Visión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Panorámica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Historias</a:t>
            </a:r>
            <a:r>
              <a:rPr kumimoji="0" lang="en-US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T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estimonios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, 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experiencias</a:t>
            </a:r>
            <a:endParaRPr kumimoji="0" lang="en-US" sz="2400" b="0" i="0" u="sng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Ilustraciones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,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lección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objectiva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Demostración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Visual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895600" y="52578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1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Ideas de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 flipV="1"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2895600" y="15240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n>
                  <a:solidFill>
                    <a:schemeClr val="tx1"/>
                  </a:solidFill>
                </a:ln>
                <a:latin typeface="Arial Rounded MT Bold" pitchFamily="34" charset="0"/>
                <a:cs typeface="Arial" pitchFamily="34" charset="0"/>
              </a:rPr>
              <a:t>2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3429000" y="17526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Analíticos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Investigadores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Discursos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con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detalles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de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respaldo</a:t>
            </a:r>
            <a:endParaRPr kumimoji="0" lang="en-US" sz="2400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Investigando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escrituras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,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referencias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,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fuentes</a:t>
            </a:r>
            <a:endParaRPr lang="en-US" sz="2400" u="sng" dirty="0" smtClean="0">
              <a:latin typeface="Arial Rounded MT Bold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Estudio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de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palabras</a:t>
            </a:r>
            <a:endParaRPr lang="en-US" sz="2400" u="sng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Tiempos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de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preguntas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y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respuestas</a:t>
            </a:r>
            <a:endParaRPr lang="en-US" sz="2400" u="sng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Ideas de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 rot="162000000"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7848600" y="14478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n>
                  <a:solidFill>
                    <a:schemeClr val="tx1"/>
                  </a:solidFill>
                </a:ln>
                <a:latin typeface="Arial Rounded MT Bold" pitchFamily="34" charset="0"/>
                <a:cs typeface="Arial" pitchFamily="34" charset="0"/>
              </a:rPr>
              <a:t>3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971800" y="17526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de </a:t>
            </a: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Sentido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Común</a:t>
            </a:r>
            <a:endParaRPr kumimoji="0" lang="en-US" sz="4000" b="1" i="0" u="none" strike="noStrike" cap="none" normalizeH="0" baseline="0" dirty="0" smtClean="0">
              <a:ln w="1270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Participadores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b="1" u="sng" dirty="0" err="1"/>
              <a:t>Actividad</a:t>
            </a:r>
            <a:r>
              <a:rPr lang="en-US" sz="2400" b="1" u="sng" dirty="0"/>
              <a:t> en </a:t>
            </a:r>
            <a:r>
              <a:rPr lang="en-US" sz="2400" b="1" u="sng" dirty="0" err="1"/>
              <a:t>grupo</a:t>
            </a:r>
            <a:endParaRPr lang="es-CR" sz="2400" b="1" dirty="0"/>
          </a:p>
          <a:p>
            <a:pPr lvl="0">
              <a:lnSpc>
                <a:spcPct val="150000"/>
              </a:lnSpc>
            </a:pPr>
            <a:r>
              <a:rPr lang="en-US" sz="2400" b="1" u="sng" dirty="0"/>
              <a:t> </a:t>
            </a:r>
            <a:r>
              <a:rPr lang="es-CR" sz="2400" b="1" u="sng" dirty="0"/>
              <a:t>Dramas, juego de roles</a:t>
            </a:r>
            <a:endParaRPr lang="es-CR" sz="2400" b="1" dirty="0"/>
          </a:p>
          <a:p>
            <a:pPr lvl="0">
              <a:lnSpc>
                <a:spcPct val="150000"/>
              </a:lnSpc>
            </a:pPr>
            <a:r>
              <a:rPr lang="es-CR" sz="2400" b="1" u="sng" dirty="0"/>
              <a:t> </a:t>
            </a:r>
            <a:r>
              <a:rPr lang="en-US" sz="2400" b="1" u="sng" dirty="0" err="1"/>
              <a:t>Proyectos</a:t>
            </a:r>
            <a:r>
              <a:rPr lang="en-US" sz="2400" b="1" u="sng" dirty="0"/>
              <a:t> </a:t>
            </a:r>
            <a:r>
              <a:rPr lang="en-US" sz="2400" b="1" u="sng" dirty="0" err="1"/>
              <a:t>Funcionales</a:t>
            </a:r>
            <a:r>
              <a:rPr lang="en-US" sz="2400" b="1" u="sng" dirty="0"/>
              <a:t> </a:t>
            </a:r>
            <a:endParaRPr lang="es-CR" sz="2400" b="1" dirty="0"/>
          </a:p>
          <a:p>
            <a:pPr lvl="0">
              <a:lnSpc>
                <a:spcPct val="150000"/>
              </a:lnSpc>
            </a:pPr>
            <a:r>
              <a:rPr lang="en-US" sz="2400" b="1" u="sng" dirty="0"/>
              <a:t> </a:t>
            </a:r>
            <a:r>
              <a:rPr lang="es-CR" sz="2400" b="1" u="sng" dirty="0"/>
              <a:t>Tareas que siguen un ejemplo en clase </a:t>
            </a:r>
            <a:endParaRPr lang="es-CR" sz="2400" b="1" dirty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Ideas de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 flipH="1"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7848600" y="52578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n>
                  <a:solidFill>
                    <a:schemeClr val="tx1"/>
                  </a:solidFill>
                </a:ln>
                <a:latin typeface="Arial Rounded MT Bold" pitchFamily="34" charset="0"/>
                <a:cs typeface="Arial" pitchFamily="34" charset="0"/>
              </a:rPr>
              <a:t>4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895600" y="16764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Dinámicos</a:t>
            </a: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Arial Rounded MT Bold" pitchFamily="34" charset="0"/>
                <a:cs typeface="Arial" pitchFamily="34" charset="0"/>
              </a:rPr>
              <a:t>Soñadores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“¿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Cómo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puede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aplicar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esto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?”</a:t>
            </a: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0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(metas de </a:t>
            </a:r>
            <a:r>
              <a:rPr kumimoji="0" lang="en-US" sz="2000" b="0" i="0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aplicación</a:t>
            </a:r>
            <a:r>
              <a:rPr kumimoji="0" lang="en-US" sz="20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personal)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“¿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Qué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es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otra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manera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de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usarlo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?”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“¿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Qué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pasa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si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….?”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ejercicios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situacionales</a:t>
            </a:r>
            <a:endParaRPr lang="en-US" sz="2400" u="sng" dirty="0" smtClean="0">
              <a:latin typeface="Arial Rounded MT Bold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  <a:cs typeface="Arial" pitchFamily="34" charset="0"/>
              </a:rPr>
              <a:t>Proyectos</a:t>
            </a: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err="1" smtClean="0">
                <a:latin typeface="Arial Rounded MT Bold" pitchFamily="34" charset="0"/>
                <a:cs typeface="Arial" pitchFamily="34" charset="0"/>
              </a:rPr>
              <a:t>Creativos</a:t>
            </a:r>
            <a:endParaRPr lang="en-US" sz="2400" u="sng" dirty="0" smtClean="0"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Usando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Estilos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Aprendizaje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PSNC</a:t>
            </a:r>
          </a:p>
          <a:p>
            <a:r>
              <a:rPr lang="en-US" dirty="0" smtClean="0"/>
              <a:t>GSNC</a:t>
            </a:r>
          </a:p>
          <a:p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grupos</a:t>
            </a:r>
            <a:r>
              <a:rPr lang="en-US" dirty="0" smtClean="0"/>
              <a:t> en </a:t>
            </a:r>
            <a:r>
              <a:rPr lang="en-US" dirty="0" err="1" smtClean="0"/>
              <a:t>clase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(EJEMPLO)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Tema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Enseñanza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</a:p>
          <a:p>
            <a:pPr lvl="1"/>
            <a:r>
              <a:rPr lang="es-CR" b="1" cap="small" dirty="0"/>
              <a:t>Cómo sabemos que </a:t>
            </a:r>
            <a:r>
              <a:rPr lang="es-CR" b="1" cap="small" dirty="0" err="1"/>
              <a:t>jesús</a:t>
            </a:r>
            <a:r>
              <a:rPr lang="es-CR" b="1" cap="small" dirty="0"/>
              <a:t> era quien decía ser</a:t>
            </a:r>
            <a:r>
              <a:rPr lang="es-CR" b="1" cap="small" dirty="0" smtClean="0"/>
              <a:t>?</a:t>
            </a:r>
          </a:p>
          <a:p>
            <a:pPr lvl="1"/>
            <a:endParaRPr lang="en-US" dirty="0" smtClean="0"/>
          </a:p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Innovador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1:</a:t>
            </a:r>
          </a:p>
          <a:p>
            <a:pPr>
              <a:lnSpc>
                <a:spcPct val="150000"/>
              </a:lnSpc>
            </a:pPr>
            <a:r>
              <a:rPr lang="es-CR" sz="2400" b="1" cap="small" dirty="0"/>
              <a:t>Pida que uno o dos personas digan lo que pensaban quien era </a:t>
            </a:r>
            <a:r>
              <a:rPr lang="es-CR" sz="2400" b="1" cap="small" dirty="0" err="1"/>
              <a:t>jesús</a:t>
            </a:r>
            <a:r>
              <a:rPr lang="es-CR" sz="2400" b="1" cap="small" dirty="0"/>
              <a:t> la primera vez que supieron de él.  </a:t>
            </a:r>
            <a:endParaRPr lang="es-CR" sz="2400" b="1" dirty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Usando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Estilos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Aprendizaje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/>
              <a:t>(EJEMPLO)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Analítico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2:</a:t>
            </a:r>
          </a:p>
          <a:p>
            <a:pPr>
              <a:lnSpc>
                <a:spcPct val="150000"/>
              </a:lnSpc>
            </a:pPr>
            <a:r>
              <a:rPr lang="es-CR" sz="2400" b="1" cap="small" dirty="0"/>
              <a:t>discurso sobre –</a:t>
            </a:r>
            <a:endParaRPr lang="es-CR" sz="2400" b="1" dirty="0"/>
          </a:p>
          <a:p>
            <a:pPr>
              <a:lnSpc>
                <a:spcPct val="150000"/>
              </a:lnSpc>
            </a:pPr>
            <a:r>
              <a:rPr lang="es-CR" sz="2400" b="1" cap="small" dirty="0"/>
              <a:t>Resurrección</a:t>
            </a:r>
            <a:endParaRPr lang="es-CR" sz="2400" b="1" dirty="0"/>
          </a:p>
          <a:p>
            <a:pPr>
              <a:lnSpc>
                <a:spcPct val="150000"/>
              </a:lnSpc>
            </a:pPr>
            <a:r>
              <a:rPr lang="es-CR" sz="2400" b="1" cap="small" dirty="0"/>
              <a:t>Varias teorías de la tumba vacía </a:t>
            </a:r>
            <a:endParaRPr lang="es-CR" sz="2400" b="1" dirty="0"/>
          </a:p>
          <a:p>
            <a:pPr>
              <a:lnSpc>
                <a:spcPct val="150000"/>
              </a:lnSpc>
            </a:pPr>
            <a:r>
              <a:rPr lang="es-CR" sz="2400" b="1" cap="small" dirty="0"/>
              <a:t>Por qué o por qué no podían ser comprobadas las teorías de la tumba vacía </a:t>
            </a:r>
            <a:endParaRPr lang="es-CR" sz="2400" b="1" dirty="0"/>
          </a:p>
          <a:p>
            <a:pPr>
              <a:lnSpc>
                <a:spcPct val="150000"/>
              </a:lnSpc>
            </a:pPr>
            <a:r>
              <a:rPr lang="es-CR" sz="2400" b="1" cap="small" dirty="0"/>
              <a:t>busque escrituras y otras referencias históricas </a:t>
            </a:r>
            <a:endParaRPr lang="es-CR" sz="2400" b="1" dirty="0"/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Usando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Estilos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Aprendizaje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err="1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Tipos</a:t>
            </a:r>
            <a:r>
              <a:rPr lang="en-US" dirty="0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dirty="0" err="1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Alumnos</a:t>
            </a:r>
            <a:endParaRPr lang="en-US" dirty="0">
              <a:ln w="12700"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895600" y="1066800"/>
            <a:ext cx="5943600" cy="5410994"/>
            <a:chOff x="2895600" y="1066800"/>
            <a:chExt cx="5943600" cy="5410994"/>
          </a:xfrm>
        </p:grpSpPr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>
              <a:off x="2895600" y="3657600"/>
              <a:ext cx="5943600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</p:spPr>
        </p:cxn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 rot="5400000">
              <a:off x="3161506" y="3771900"/>
              <a:ext cx="5410994" cy="79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</p:spPr>
        </p:cxn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6019800" y="1371600"/>
            <a:ext cx="277114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Innovadores</a:t>
            </a:r>
            <a:endParaRPr kumimoji="0" lang="en-US" sz="3200" b="1" i="0" u="none" strike="noStrike" cap="none" normalizeH="0" baseline="0" dirty="0" smtClean="0">
              <a:ln w="1270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Visión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Panorámica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5943600" y="3048000"/>
            <a:ext cx="3835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1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5410200" y="3657600"/>
            <a:ext cx="398780" cy="527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3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943600" y="3657600"/>
            <a:ext cx="398780" cy="527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5410200" y="3048000"/>
            <a:ext cx="398780" cy="527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4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6057900" y="3972869"/>
            <a:ext cx="2694940" cy="1764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Analíticos</a:t>
            </a:r>
            <a:endParaRPr kumimoji="0" lang="en-US" sz="3200" b="1" i="0" u="none" strike="noStrike" cap="none" normalizeH="0" baseline="0" dirty="0" smtClean="0">
              <a:ln w="1270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Investigadores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2895600" y="1371600"/>
            <a:ext cx="2363470" cy="138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Dinámicos</a:t>
            </a:r>
            <a:endParaRPr kumimoji="0" lang="en-US" sz="3200" b="1" i="0" u="none" strike="noStrike" cap="none" normalizeH="0" baseline="0" dirty="0" smtClean="0">
              <a:ln w="1270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Soñadores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2286000" y="4038600"/>
            <a:ext cx="3592830" cy="1753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Alumnos</a:t>
            </a: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de </a:t>
            </a: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Sentido</a:t>
            </a: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Común</a:t>
            </a:r>
            <a:endParaRPr kumimoji="0" lang="en-US" sz="3200" b="1" i="0" u="none" strike="noStrike" cap="none" normalizeH="0" baseline="0" dirty="0" smtClean="0">
              <a:ln w="1270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Participadores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 uiExpand="1" build="p"/>
      <p:bldP spid="1041" grpId="0" build="allAtOnce"/>
      <p:bldP spid="1042" grpId="0" build="allAtOnce"/>
      <p:bldP spid="1043" grpId="0" build="allAtOnce"/>
      <p:bldP spid="1044" grpId="0" build="allAtOnce"/>
      <p:bldP spid="1045" grpId="0" uiExpand="1" build="p"/>
      <p:bldP spid="1046" grpId="0" build="p"/>
      <p:bldP spid="10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(EJEMPLO)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Sentido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Común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3:</a:t>
            </a:r>
          </a:p>
          <a:p>
            <a:r>
              <a:rPr lang="es-CR" sz="2800" b="1" cap="small" dirty="0"/>
              <a:t>dividir en grupos pequeños </a:t>
            </a:r>
            <a:endParaRPr lang="es-CR" sz="2800" b="1" dirty="0"/>
          </a:p>
          <a:p>
            <a:r>
              <a:rPr lang="es-CR" sz="2800" b="1" cap="small" dirty="0"/>
              <a:t>cada grupo presentar una teoría de la tumba vacía </a:t>
            </a:r>
            <a:endParaRPr lang="es-CR" sz="2800" b="1" dirty="0"/>
          </a:p>
          <a:p>
            <a:r>
              <a:rPr lang="es-CR" sz="2800" b="1" cap="small" dirty="0"/>
              <a:t>tener un debate que incluye un líder y audiencia  determinando quien es más convincente. </a:t>
            </a:r>
            <a:endParaRPr lang="es-CR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Usando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Estilos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Aprendizaje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000" dirty="0" smtClean="0"/>
              <a:t>(EJEMPLO)</a:t>
            </a:r>
          </a:p>
          <a:p>
            <a:endParaRPr lang="en-US" dirty="0" smtClean="0"/>
          </a:p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Actividad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Dinámico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</a:p>
          <a:p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4:</a:t>
            </a:r>
          </a:p>
          <a:p>
            <a:endParaRPr lang="en-US" sz="2800" dirty="0" smtClean="0"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CR" sz="2800" b="1" dirty="0"/>
              <a:t>Concluir en el grupo más grande con la pregunta, “¿cómo pueden usar lo que aprendió?” </a:t>
            </a:r>
          </a:p>
          <a:p>
            <a:r>
              <a:rPr lang="es-CR" sz="2800" b="1" cap="small" dirty="0"/>
              <a:t> </a:t>
            </a:r>
            <a:endParaRPr lang="es-CR" sz="2800" b="1" dirty="0"/>
          </a:p>
          <a:p>
            <a:r>
              <a:rPr lang="es-CR" sz="2800" b="1" dirty="0"/>
              <a:t>(Respuestas incluidas: más fácil cuando testifico en la calle; poder responder a preguntas de familia y amistades; recordar quien es Jesús cuando tengo dudas. </a:t>
            </a:r>
          </a:p>
          <a:p>
            <a:r>
              <a:rPr lang="es-CR" sz="2800" dirty="0"/>
              <a:t/>
            </a:r>
            <a:br>
              <a:rPr lang="es-CR" sz="2800" dirty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Usando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Estilos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 </a:t>
            </a:r>
            <a:r>
              <a:rPr lang="en-US" dirty="0" err="1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Aprendizaje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Papel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del Maestro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868888"/>
          </a:xfrm>
        </p:spPr>
        <p:txBody>
          <a:bodyPr>
            <a:normAutofit/>
          </a:bodyPr>
          <a:lstStyle/>
          <a:p>
            <a:r>
              <a:rPr lang="en-US" dirty="0" err="1" smtClean="0"/>
              <a:t>Motivador</a:t>
            </a:r>
            <a:endParaRPr lang="en-US" dirty="0" smtClean="0"/>
          </a:p>
          <a:p>
            <a:r>
              <a:rPr lang="en-US" dirty="0" smtClean="0"/>
              <a:t>Instructor</a:t>
            </a:r>
          </a:p>
          <a:p>
            <a:r>
              <a:rPr lang="en-US" dirty="0" err="1" smtClean="0"/>
              <a:t>Facilitador</a:t>
            </a:r>
            <a:endParaRPr lang="en-US" dirty="0" smtClean="0"/>
          </a:p>
          <a:p>
            <a:r>
              <a:rPr lang="en-US" dirty="0" err="1" smtClean="0"/>
              <a:t>Fuente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Motivador</a:t>
            </a:r>
            <a:endParaRPr lang="en-US" sz="3600" b="1" dirty="0" smtClean="0"/>
          </a:p>
          <a:p>
            <a:pPr lvl="0">
              <a:buNone/>
            </a:pPr>
            <a:r>
              <a:rPr lang="es-CR" b="1" u="sng" dirty="0" smtClean="0"/>
              <a:t>	Hacer </a:t>
            </a:r>
            <a:r>
              <a:rPr lang="es-CR" b="1" u="sng" dirty="0"/>
              <a:t>conexiones</a:t>
            </a:r>
            <a:r>
              <a:rPr lang="es-CR" dirty="0"/>
              <a:t> entre el tema y la </a:t>
            </a:r>
            <a:r>
              <a:rPr lang="es-CR" dirty="0" smtClean="0"/>
              <a:t>vida </a:t>
            </a:r>
            <a:r>
              <a:rPr lang="es-CR" b="1" u="sng" dirty="0" smtClean="0"/>
              <a:t>motiva</a:t>
            </a:r>
            <a:r>
              <a:rPr lang="es-CR" dirty="0" smtClean="0"/>
              <a:t> </a:t>
            </a:r>
            <a:r>
              <a:rPr lang="es-CR" dirty="0"/>
              <a:t>al alumno</a:t>
            </a:r>
            <a:r>
              <a:rPr lang="es-CR" dirty="0" smtClean="0"/>
              <a:t>.</a:t>
            </a:r>
            <a:endParaRPr lang="es-CR" dirty="0"/>
          </a:p>
          <a:p>
            <a:pPr algn="r">
              <a:buNone/>
            </a:pP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Instructor</a:t>
            </a:r>
          </a:p>
          <a:p>
            <a:r>
              <a:rPr lang="es-CR" b="1" u="sng" dirty="0"/>
              <a:t>D</a:t>
            </a:r>
            <a:r>
              <a:rPr lang="es-CR" b="1" u="sng" dirty="0" smtClean="0"/>
              <a:t>irigiendo </a:t>
            </a:r>
            <a:r>
              <a:rPr lang="es-CR" b="1" u="sng" dirty="0"/>
              <a:t>la discusión</a:t>
            </a:r>
            <a:r>
              <a:rPr lang="es-CR" dirty="0"/>
              <a:t> para proveer perspectiva del tema, el maestro </a:t>
            </a:r>
            <a:r>
              <a:rPr lang="es-CR" b="1" u="sng" dirty="0"/>
              <a:t>instruye </a:t>
            </a:r>
            <a:r>
              <a:rPr lang="es-CR" dirty="0"/>
              <a:t>al alumno analítico.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Papel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del Maestro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Facilitador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CR" b="1" u="sng" dirty="0" smtClean="0"/>
              <a:t>Creando </a:t>
            </a:r>
            <a:r>
              <a:rPr lang="es-CR" b="1" u="sng" dirty="0"/>
              <a:t>actividades participativas </a:t>
            </a:r>
            <a:r>
              <a:rPr lang="es-CR" dirty="0"/>
              <a:t>que examina el tema con más profundidad, el maestro </a:t>
            </a:r>
            <a:r>
              <a:rPr lang="es-CR" b="1" u="sng" dirty="0"/>
              <a:t>facilita</a:t>
            </a:r>
            <a:r>
              <a:rPr lang="es-CR" dirty="0"/>
              <a:t> el aprendizaje del alumno de sentido común. 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Fuente</a:t>
            </a:r>
            <a:endParaRPr lang="en-US" sz="3600" b="1" dirty="0" smtClean="0"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r">
              <a:buNone/>
            </a:pPr>
            <a:r>
              <a:rPr lang="es-CR" b="1" u="sng" dirty="0"/>
              <a:t>D</a:t>
            </a:r>
            <a:r>
              <a:rPr lang="es-CR" b="1" u="sng" dirty="0" smtClean="0"/>
              <a:t>escubrir </a:t>
            </a:r>
            <a:r>
              <a:rPr lang="es-CR" b="1" u="sng" dirty="0"/>
              <a:t>nueva </a:t>
            </a:r>
            <a:r>
              <a:rPr lang="es-CR" b="1" u="sng" dirty="0" err="1"/>
              <a:t>relacion</a:t>
            </a:r>
            <a:r>
              <a:rPr lang="es-CR" dirty="0"/>
              <a:t> a su vida, el maestro </a:t>
            </a:r>
            <a:r>
              <a:rPr lang="es-CR" b="1" u="sng" dirty="0"/>
              <a:t>sirve como fuente </a:t>
            </a:r>
            <a:r>
              <a:rPr lang="es-CR" dirty="0"/>
              <a:t>para un alumno dinámico</a:t>
            </a:r>
            <a:r>
              <a:rPr lang="en-US" dirty="0" smtClean="0"/>
              <a:t>.</a:t>
            </a: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Papel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del Maestro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Tipos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Alumnoss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Alumnos</a:t>
            </a:r>
            <a:r>
              <a:rPr lang="en-US" sz="3200" dirty="0" smtClean="0"/>
              <a:t> </a:t>
            </a:r>
            <a:r>
              <a:rPr lang="en-US" sz="3200" dirty="0" err="1" smtClean="0"/>
              <a:t>innovadores</a:t>
            </a:r>
            <a:endParaRPr lang="en-US" sz="3200" dirty="0"/>
          </a:p>
        </p:txBody>
      </p:sp>
      <p:pic>
        <p:nvPicPr>
          <p:cNvPr id="6146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733800"/>
            <a:ext cx="1647749" cy="1827886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Innovadores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533400"/>
            <a:ext cx="7479792" cy="44196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b="1" dirty="0" err="1"/>
              <a:t>Buscan</a:t>
            </a:r>
            <a:r>
              <a:rPr lang="en-US" b="1" dirty="0"/>
              <a:t> el </a:t>
            </a:r>
            <a:r>
              <a:rPr lang="en-US" b="1" u="sng" dirty="0" err="1"/>
              <a:t>sentido</a:t>
            </a:r>
            <a:r>
              <a:rPr lang="en-US" b="1" u="sng" dirty="0" smtClean="0"/>
              <a:t>.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lnSpc>
                <a:spcPct val="120000"/>
              </a:lnSpc>
            </a:pPr>
            <a:r>
              <a:rPr lang="en-US" b="1" dirty="0" err="1" smtClean="0"/>
              <a:t>Necesitan</a:t>
            </a:r>
            <a:r>
              <a:rPr lang="en-US" b="1" dirty="0" smtClean="0"/>
              <a:t> </a:t>
            </a:r>
            <a:r>
              <a:rPr lang="en-US" b="1" u="sng" dirty="0" err="1" smtClean="0"/>
              <a:t>involucrarse</a:t>
            </a:r>
            <a:r>
              <a:rPr lang="en-US" b="1" dirty="0" smtClean="0"/>
              <a:t> </a:t>
            </a:r>
            <a:r>
              <a:rPr lang="en-US" b="1" u="sng" dirty="0" err="1" smtClean="0"/>
              <a:t>personalmente</a:t>
            </a:r>
            <a:r>
              <a:rPr lang="en-US" b="1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b="1" dirty="0" smtClean="0"/>
          </a:p>
          <a:p>
            <a:pPr lvl="0"/>
            <a:r>
              <a:rPr lang="es-CR" b="1" dirty="0"/>
              <a:t>Aprenden </a:t>
            </a:r>
            <a:r>
              <a:rPr lang="es-CR" b="1" u="sng" dirty="0"/>
              <a:t>escuchando</a:t>
            </a:r>
            <a:r>
              <a:rPr lang="es-CR" b="1" dirty="0"/>
              <a:t> y </a:t>
            </a:r>
            <a:r>
              <a:rPr lang="es-CR" b="1" u="sng" dirty="0"/>
              <a:t>compartiendo</a:t>
            </a:r>
            <a:r>
              <a:rPr lang="es-CR" b="1" dirty="0"/>
              <a:t>   ideas. </a:t>
            </a:r>
          </a:p>
          <a:p>
            <a:pPr>
              <a:lnSpc>
                <a:spcPct val="120000"/>
              </a:lnSpc>
              <a:buNone/>
            </a:pPr>
            <a:endParaRPr lang="en-US" b="1" dirty="0" smtClean="0"/>
          </a:p>
          <a:p>
            <a:pPr lvl="0"/>
            <a:r>
              <a:rPr lang="es-CR" b="1" dirty="0"/>
              <a:t>Tienden a enfocar en </a:t>
            </a:r>
            <a:r>
              <a:rPr lang="es-CR" b="1" u="sng" dirty="0"/>
              <a:t>motivaciones</a:t>
            </a:r>
            <a:r>
              <a:rPr lang="es-CR" b="1" dirty="0"/>
              <a:t>  y desarrollo de </a:t>
            </a:r>
            <a:r>
              <a:rPr lang="es-CR" b="1" u="sng" dirty="0"/>
              <a:t>significado</a:t>
            </a:r>
            <a:r>
              <a:rPr lang="es-CR" b="1" dirty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b="1" dirty="0" smtClean="0"/>
          </a:p>
          <a:p>
            <a:pPr lvl="0"/>
            <a:r>
              <a:rPr lang="es-CR" b="1" dirty="0"/>
              <a:t>Se mueven </a:t>
            </a:r>
            <a:r>
              <a:rPr lang="es-CR" b="1" dirty="0" smtClean="0"/>
              <a:t>por </a:t>
            </a:r>
            <a:r>
              <a:rPr lang="es-CR" b="1" dirty="0"/>
              <a:t>medio de </a:t>
            </a:r>
            <a:r>
              <a:rPr lang="es-CR" b="1" u="sng" dirty="0"/>
              <a:t>interacción social</a:t>
            </a:r>
            <a:r>
              <a:rPr lang="es-CR" dirty="0"/>
              <a:t>.</a:t>
            </a:r>
          </a:p>
          <a:p>
            <a:endParaRPr lang="en-US" dirty="0"/>
          </a:p>
        </p:txBody>
      </p:sp>
      <p:pic>
        <p:nvPicPr>
          <p:cNvPr id="5122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755596" cy="83820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Innovadores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/>
              <a:t>Tipo</a:t>
            </a:r>
            <a:r>
              <a:rPr lang="en-US" dirty="0" smtClean="0"/>
              <a:t> 1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lvl="0"/>
            <a:r>
              <a:rPr lang="es-CR" sz="6000" b="1" dirty="0"/>
              <a:t>Alumnos Innovadores también</a:t>
            </a:r>
            <a:r>
              <a:rPr lang="es-CR" sz="6000" b="1" dirty="0" smtClean="0"/>
              <a:t>:</a:t>
            </a:r>
          </a:p>
          <a:p>
            <a:pPr lvl="0"/>
            <a:endParaRPr lang="es-CR" b="1" dirty="0"/>
          </a:p>
          <a:p>
            <a:pPr lvl="1">
              <a:lnSpc>
                <a:spcPct val="220000"/>
              </a:lnSpc>
            </a:pPr>
            <a:r>
              <a:rPr lang="es-CR" sz="4500" b="1" dirty="0"/>
              <a:t>Se interesan en personas y cultura</a:t>
            </a:r>
          </a:p>
          <a:p>
            <a:pPr lvl="1">
              <a:lnSpc>
                <a:spcPct val="220000"/>
              </a:lnSpc>
            </a:pPr>
            <a:r>
              <a:rPr lang="en-US" sz="4500" b="1" dirty="0"/>
              <a:t>Son </a:t>
            </a:r>
            <a:r>
              <a:rPr lang="en-US" sz="4500" b="1" dirty="0" err="1"/>
              <a:t>pensadores</a:t>
            </a:r>
            <a:r>
              <a:rPr lang="en-US" sz="4500" b="1" dirty="0"/>
              <a:t> </a:t>
            </a:r>
            <a:r>
              <a:rPr lang="en-US" sz="4500" b="1" dirty="0" err="1"/>
              <a:t>imaginativos</a:t>
            </a:r>
            <a:endParaRPr lang="es-CR" sz="4500" b="1" dirty="0"/>
          </a:p>
          <a:p>
            <a:pPr lvl="1">
              <a:lnSpc>
                <a:spcPct val="220000"/>
              </a:lnSpc>
            </a:pPr>
            <a:r>
              <a:rPr lang="en-US" sz="4500" b="1" dirty="0" err="1"/>
              <a:t>Valoran</a:t>
            </a:r>
            <a:r>
              <a:rPr lang="en-US" sz="4500" b="1" dirty="0"/>
              <a:t> </a:t>
            </a:r>
            <a:r>
              <a:rPr lang="en-US" sz="4500" b="1" dirty="0" err="1"/>
              <a:t>pensamiento</a:t>
            </a:r>
            <a:r>
              <a:rPr lang="en-US" sz="4500" b="1" dirty="0"/>
              <a:t> </a:t>
            </a:r>
            <a:r>
              <a:rPr lang="en-US" sz="4500" b="1" dirty="0" err="1"/>
              <a:t>perspicaz</a:t>
            </a:r>
            <a:endParaRPr lang="es-CR" sz="4500" b="1" dirty="0"/>
          </a:p>
          <a:p>
            <a:pPr lvl="1">
              <a:lnSpc>
                <a:spcPct val="220000"/>
              </a:lnSpc>
            </a:pPr>
            <a:r>
              <a:rPr lang="es-CR" sz="4500" b="1" dirty="0"/>
              <a:t>Se ocupan de la armonía, para producir unidad a la diversidad </a:t>
            </a:r>
          </a:p>
          <a:p>
            <a:pPr lvl="1">
              <a:lnSpc>
                <a:spcPct val="220000"/>
              </a:lnSpc>
            </a:pPr>
            <a:r>
              <a:rPr lang="en-US" sz="4500" b="1" dirty="0" err="1"/>
              <a:t>Buscan</a:t>
            </a:r>
            <a:r>
              <a:rPr lang="en-US" sz="4500" b="1" dirty="0"/>
              <a:t> </a:t>
            </a:r>
            <a:r>
              <a:rPr lang="en-US" sz="4500" b="1" dirty="0" err="1"/>
              <a:t>dedicación</a:t>
            </a:r>
            <a:endParaRPr lang="es-CR" sz="4500" b="1" dirty="0"/>
          </a:p>
          <a:p>
            <a:pPr lvl="1">
              <a:lnSpc>
                <a:spcPct val="220000"/>
              </a:lnSpc>
            </a:pPr>
            <a:r>
              <a:rPr lang="en-US" sz="4500" b="1" dirty="0" err="1"/>
              <a:t>Disfrutan</a:t>
            </a:r>
            <a:r>
              <a:rPr lang="en-US" sz="4500" b="1" dirty="0"/>
              <a:t> </a:t>
            </a:r>
            <a:r>
              <a:rPr lang="en-US" sz="4500" b="1" dirty="0" err="1"/>
              <a:t>observando</a:t>
            </a:r>
            <a:r>
              <a:rPr lang="en-US" sz="4500" b="1" dirty="0"/>
              <a:t> a </a:t>
            </a:r>
            <a:r>
              <a:rPr lang="en-US" sz="4500" b="1" dirty="0" err="1"/>
              <a:t>otros</a:t>
            </a:r>
            <a:endParaRPr lang="es-CR" sz="4500" b="1" dirty="0"/>
          </a:p>
          <a:p>
            <a:pPr lvl="1">
              <a:lnSpc>
                <a:spcPct val="220000"/>
              </a:lnSpc>
            </a:pPr>
            <a:r>
              <a:rPr lang="es-CR" sz="4500" b="1" dirty="0"/>
              <a:t>Siguen el ejemplo de los que respetan </a:t>
            </a:r>
          </a:p>
          <a:p>
            <a:pPr lvl="1">
              <a:lnSpc>
                <a:spcPct val="220000"/>
              </a:lnSpc>
            </a:pPr>
            <a:r>
              <a:rPr lang="en-US" sz="4500" b="1" dirty="0" err="1"/>
              <a:t>Desean</a:t>
            </a:r>
            <a:r>
              <a:rPr lang="en-US" sz="4500" b="1" dirty="0"/>
              <a:t> </a:t>
            </a:r>
            <a:r>
              <a:rPr lang="en-US" sz="4500" b="1" dirty="0" err="1"/>
              <a:t>involucrarse</a:t>
            </a:r>
            <a:r>
              <a:rPr lang="en-US" sz="4500" b="1" dirty="0"/>
              <a:t> en </a:t>
            </a:r>
            <a:r>
              <a:rPr lang="en-US" sz="4500" b="1" dirty="0" err="1"/>
              <a:t>asuntos</a:t>
            </a:r>
            <a:r>
              <a:rPr lang="en-US" sz="4500" b="1" dirty="0"/>
              <a:t> </a:t>
            </a:r>
            <a:r>
              <a:rPr lang="en-US" sz="4500" b="1" dirty="0" err="1"/>
              <a:t>importantes</a:t>
            </a:r>
            <a:r>
              <a:rPr lang="en-US" sz="4500" b="1" dirty="0"/>
              <a:t> </a:t>
            </a:r>
            <a:endParaRPr lang="es-CR" sz="4500" b="1" dirty="0"/>
          </a:p>
        </p:txBody>
      </p:sp>
      <p:pic>
        <p:nvPicPr>
          <p:cNvPr id="5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755596" cy="83820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Innovadores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n-US" dirty="0" err="1" smtClean="0"/>
              <a:t>Tipo</a:t>
            </a:r>
            <a:r>
              <a:rPr lang="en-US" dirty="0" smtClean="0"/>
              <a:t> 1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Puntos</a:t>
            </a:r>
            <a:r>
              <a:rPr lang="en-US" b="1" dirty="0" smtClean="0"/>
              <a:t> Fuertes</a:t>
            </a:r>
            <a:endParaRPr lang="en-US" dirty="0" smtClean="0"/>
          </a:p>
          <a:p>
            <a:pPr lvl="1"/>
            <a:r>
              <a:rPr lang="en-US" dirty="0" err="1" smtClean="0"/>
              <a:t>innovación</a:t>
            </a:r>
            <a:endParaRPr lang="en-US" dirty="0" smtClean="0"/>
          </a:p>
          <a:p>
            <a:pPr lvl="1"/>
            <a:r>
              <a:rPr lang="en-US" dirty="0" err="1" smtClean="0"/>
              <a:t>imaginación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/>
              <a:t>Preguntas</a:t>
            </a:r>
            <a:r>
              <a:rPr lang="en-US" b="1" dirty="0" smtClean="0"/>
              <a:t> </a:t>
            </a:r>
            <a:r>
              <a:rPr lang="en-US" b="1" dirty="0" err="1" smtClean="0"/>
              <a:t>Favoritas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¿</a:t>
            </a:r>
            <a:r>
              <a:rPr lang="en-US" u="sng" dirty="0" err="1" smtClean="0"/>
              <a:t>Por</a:t>
            </a:r>
            <a:r>
              <a:rPr lang="en-US" u="sng" dirty="0" smtClean="0"/>
              <a:t> </a:t>
            </a:r>
            <a:r>
              <a:rPr lang="en-US" u="sng" dirty="0" err="1" smtClean="0"/>
              <a:t>qué</a:t>
            </a:r>
            <a:r>
              <a:rPr lang="en-US" dirty="0" smtClean="0"/>
              <a:t>?” o “</a:t>
            </a:r>
            <a:r>
              <a:rPr lang="en-US" u="sng" dirty="0" smtClean="0"/>
              <a:t>¿</a:t>
            </a:r>
            <a:r>
              <a:rPr lang="en-US" u="sng" dirty="0" err="1" smtClean="0"/>
              <a:t>Por</a:t>
            </a:r>
            <a:r>
              <a:rPr lang="en-US" u="sng" dirty="0" smtClean="0"/>
              <a:t> </a:t>
            </a:r>
            <a:r>
              <a:rPr lang="en-US" u="sng" dirty="0" err="1" smtClean="0"/>
              <a:t>qué</a:t>
            </a:r>
            <a:r>
              <a:rPr lang="en-US" dirty="0" smtClean="0"/>
              <a:t> </a:t>
            </a:r>
            <a:r>
              <a:rPr lang="en-US" u="sng" dirty="0" smtClean="0"/>
              <a:t>no</a:t>
            </a:r>
            <a:r>
              <a:rPr lang="en-US" dirty="0" smtClean="0"/>
              <a:t>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s-CR" b="1" dirty="0"/>
              <a:t>Maneras </a:t>
            </a:r>
            <a:r>
              <a:rPr lang="en-US" b="1" dirty="0" err="1"/>
              <a:t>Favoritas</a:t>
            </a:r>
            <a:r>
              <a:rPr lang="en-US" b="1" dirty="0"/>
              <a:t> de </a:t>
            </a:r>
            <a:r>
              <a:rPr lang="en-US" b="1" dirty="0" err="1"/>
              <a:t>Aprender</a:t>
            </a:r>
            <a:r>
              <a:rPr lang="en-US" b="1" dirty="0"/>
              <a:t>:</a:t>
            </a:r>
            <a:endParaRPr lang="es-CR" b="1" dirty="0"/>
          </a:p>
          <a:p>
            <a:pPr lvl="1"/>
            <a:r>
              <a:rPr lang="en-US" dirty="0" err="1" smtClean="0"/>
              <a:t>Escuchando</a:t>
            </a:r>
            <a:endParaRPr lang="en-US" dirty="0" smtClean="0"/>
          </a:p>
          <a:p>
            <a:pPr lvl="1"/>
            <a:r>
              <a:rPr lang="en-US" dirty="0" err="1" smtClean="0"/>
              <a:t>Hablando</a:t>
            </a:r>
            <a:endParaRPr lang="en-US" dirty="0" smtClean="0"/>
          </a:p>
          <a:p>
            <a:pPr lvl="1"/>
            <a:r>
              <a:rPr lang="en-US" dirty="0" err="1" smtClean="0"/>
              <a:t>interacción</a:t>
            </a:r>
            <a:endParaRPr lang="en-US" dirty="0" smtClean="0"/>
          </a:p>
          <a:p>
            <a:pPr lvl="1"/>
            <a:r>
              <a:rPr lang="en-US" dirty="0" err="1" smtClean="0"/>
              <a:t>Lluvia</a:t>
            </a:r>
            <a:r>
              <a:rPr lang="en-US" dirty="0" smtClean="0"/>
              <a:t> de ideas</a:t>
            </a:r>
          </a:p>
          <a:p>
            <a:pPr lvl="1"/>
            <a:endParaRPr lang="en-US" dirty="0" smtClean="0"/>
          </a:p>
        </p:txBody>
      </p:sp>
      <p:pic>
        <p:nvPicPr>
          <p:cNvPr id="5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755596" cy="83820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Alumnos</a:t>
            </a:r>
            <a:r>
              <a:rPr lang="en-US" sz="3200" dirty="0" smtClean="0"/>
              <a:t> </a:t>
            </a:r>
            <a:r>
              <a:rPr lang="en-US" sz="3200" dirty="0" err="1" smtClean="0"/>
              <a:t>Analíticos</a:t>
            </a:r>
            <a:endParaRPr lang="en-US" sz="3200" dirty="0"/>
          </a:p>
        </p:txBody>
      </p:sp>
      <p:pic>
        <p:nvPicPr>
          <p:cNvPr id="7170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733800"/>
            <a:ext cx="1827886" cy="1506017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Tipos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Alumnos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Alumnos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</a:rPr>
              <a:t>Analíticos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err="1" smtClean="0"/>
              <a:t>Tipo</a:t>
            </a:r>
            <a:r>
              <a:rPr lang="en-US" dirty="0" smtClean="0"/>
              <a:t> 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3400" b="1" dirty="0" err="1"/>
              <a:t>Buscan</a:t>
            </a:r>
            <a:r>
              <a:rPr lang="en-US" sz="3400" b="1" dirty="0"/>
              <a:t> los </a:t>
            </a:r>
            <a:r>
              <a:rPr lang="en-US" sz="3400" b="1" u="sng" dirty="0" err="1"/>
              <a:t>hechos</a:t>
            </a:r>
            <a:endParaRPr lang="es-CR" sz="3400" b="1" dirty="0"/>
          </a:p>
          <a:p>
            <a:pPr>
              <a:buNone/>
            </a:pPr>
            <a:endParaRPr lang="en-US" sz="3500" b="1" dirty="0" smtClean="0"/>
          </a:p>
          <a:p>
            <a:pPr lvl="0"/>
            <a:r>
              <a:rPr lang="es-CR" sz="3400" b="1" dirty="0"/>
              <a:t>Necesitan saber lo que piensan los </a:t>
            </a:r>
            <a:r>
              <a:rPr lang="es-CR" sz="3400" b="1" u="sng" dirty="0"/>
              <a:t>expertos </a:t>
            </a:r>
            <a:r>
              <a:rPr lang="es-CR" sz="3400" b="1" dirty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sz="3500" b="1" dirty="0" smtClean="0"/>
          </a:p>
          <a:p>
            <a:pPr lvl="0"/>
            <a:r>
              <a:rPr lang="es-CR" sz="3400" b="1" dirty="0"/>
              <a:t>Aprenden por medio de </a:t>
            </a:r>
            <a:r>
              <a:rPr lang="es-CR" sz="3400" b="1" u="sng" dirty="0"/>
              <a:t>pensar</a:t>
            </a:r>
            <a:r>
              <a:rPr lang="es-CR" sz="3400" b="1" dirty="0"/>
              <a:t> en las ideas. </a:t>
            </a:r>
          </a:p>
          <a:p>
            <a:pPr>
              <a:lnSpc>
                <a:spcPct val="120000"/>
              </a:lnSpc>
              <a:buNone/>
            </a:pPr>
            <a:endParaRPr lang="en-US" sz="3500" b="1" dirty="0" smtClean="0"/>
          </a:p>
          <a:p>
            <a:pPr lvl="0"/>
            <a:r>
              <a:rPr lang="es-CR" sz="3400" b="1" dirty="0"/>
              <a:t>Tienden a enfocar sobre  </a:t>
            </a:r>
            <a:r>
              <a:rPr lang="es-CR" sz="3400" b="1" u="sng" dirty="0"/>
              <a:t>reflejar  </a:t>
            </a:r>
            <a:r>
              <a:rPr lang="es-CR" sz="3400" b="1" dirty="0"/>
              <a:t>y desarrollar </a:t>
            </a:r>
            <a:r>
              <a:rPr lang="es-CR" sz="3400" b="1" u="sng" dirty="0"/>
              <a:t>conceptos.</a:t>
            </a:r>
            <a:endParaRPr lang="es-CR" sz="3400" b="1" dirty="0"/>
          </a:p>
          <a:p>
            <a:pPr>
              <a:lnSpc>
                <a:spcPct val="120000"/>
              </a:lnSpc>
              <a:buNone/>
            </a:pPr>
            <a:endParaRPr lang="en-US" sz="3500" b="1" dirty="0" smtClean="0"/>
          </a:p>
          <a:p>
            <a:pPr lvl="0"/>
            <a:r>
              <a:rPr lang="es-CR" sz="3400" b="1" dirty="0"/>
              <a:t>Se mueven </a:t>
            </a:r>
            <a:r>
              <a:rPr lang="es-CR" sz="3400" b="1" dirty="0" smtClean="0"/>
              <a:t>por </a:t>
            </a:r>
            <a:r>
              <a:rPr lang="es-CR" sz="3400" b="1" dirty="0"/>
              <a:t>medio de </a:t>
            </a:r>
            <a:r>
              <a:rPr lang="es-CR" sz="3400" b="1" u="sng" dirty="0"/>
              <a:t>adaptar</a:t>
            </a:r>
            <a:r>
              <a:rPr lang="es-CR" sz="3400" b="1" dirty="0"/>
              <a:t>  a los expertos.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941142" cy="775418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2/2014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iteenchallenge.org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1209</TotalTime>
  <Words>1165</Words>
  <Application>Microsoft Office PowerPoint</Application>
  <PresentationFormat>On-screen Show (4:3)</PresentationFormat>
  <Paragraphs>373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Estilos de Aprendizaje</vt:lpstr>
      <vt:lpstr>¿Qué es un estilo de aprendizaje?</vt:lpstr>
      <vt:lpstr>Tipos de Alumnos</vt:lpstr>
      <vt:lpstr>Tipos de Alumnoss</vt:lpstr>
      <vt:lpstr>Tipos de Alumnoss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Tipos de Alumnos</vt:lpstr>
      <vt:lpstr>¿Qué tipo de alumno es usted?</vt:lpstr>
      <vt:lpstr>¿Por qué debe conocer su tipo de aprendizaje?</vt:lpstr>
      <vt:lpstr>Ideas de Actividad para:</vt:lpstr>
      <vt:lpstr>Ideas de Actividad para:</vt:lpstr>
      <vt:lpstr>Ideas de Actividad para:</vt:lpstr>
      <vt:lpstr>Ideas de Actividad para :</vt:lpstr>
      <vt:lpstr>Ideas de Actividad para :</vt:lpstr>
      <vt:lpstr>Usando Estilos de Aprendizaje</vt:lpstr>
      <vt:lpstr>Usando Estilos de  Aprendizaje</vt:lpstr>
      <vt:lpstr>Usando Estilos de  Aprendizaje</vt:lpstr>
      <vt:lpstr>Usando Estilos de  Aprendizaje</vt:lpstr>
      <vt:lpstr>Usando Estilos de  Aprendizaje</vt:lpstr>
      <vt:lpstr>El Papel del Maestro</vt:lpstr>
      <vt:lpstr>El Papel del Maestro</vt:lpstr>
      <vt:lpstr>El Papel del Maestro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Styles</dc:title>
  <dc:creator>Joanna M. Brightwell</dc:creator>
  <cp:lastModifiedBy>Gregg Fischer</cp:lastModifiedBy>
  <cp:revision>112</cp:revision>
  <dcterms:created xsi:type="dcterms:W3CDTF">2014-02-07T21:17:31Z</dcterms:created>
  <dcterms:modified xsi:type="dcterms:W3CDTF">2014-02-10T17:16:46Z</dcterms:modified>
</cp:coreProperties>
</file>