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8" r:id="rId3"/>
    <p:sldId id="257" r:id="rId4"/>
    <p:sldId id="259" r:id="rId5"/>
    <p:sldId id="260" r:id="rId6"/>
    <p:sldId id="263" r:id="rId7"/>
    <p:sldId id="261" r:id="rId8"/>
    <p:sldId id="262" r:id="rId9"/>
    <p:sldId id="264" r:id="rId10"/>
    <p:sldId id="265" r:id="rId11"/>
    <p:sldId id="266" r:id="rId12"/>
    <p:sldId id="267" r:id="rId13"/>
    <p:sldId id="269" r:id="rId14"/>
    <p:sldId id="268" r:id="rId15"/>
  </p:sldIdLst>
  <p:sldSz cx="9144000" cy="6858000" type="screen4x3"/>
  <p:notesSz cx="6954838" cy="9309100"/>
  <p:custDataLst>
    <p:tags r:id="rId1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9466" y="0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FC94724F-A8EA-45AB-AA2F-E3F443CBD15D}" type="datetimeFigureOut">
              <a:rPr lang="en-US" smtClean="0"/>
              <a:t>3/20/2014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29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9466" y="8842029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5E8D1F83-9973-4B84-B4E4-332676A1B0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8684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0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40175" y="0"/>
            <a:ext cx="30130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C47E8C-D9B4-45AA-B881-16D259C0E0BD}" type="datetimeFigureOut">
              <a:rPr lang="en-US" smtClean="0"/>
              <a:t>3/20/2014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50938" y="698500"/>
            <a:ext cx="4652962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325" y="4421188"/>
            <a:ext cx="5564188" cy="41894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375"/>
            <a:ext cx="30130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40175" y="8842375"/>
            <a:ext cx="30130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109078-51CB-4B69-B546-ED97E1E333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6070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r>
              <a:rPr lang="en-US" smtClean="0"/>
              <a:t>4/2012</a:t>
            </a:r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T501.03      iTeenChallenge.org</a:t>
            </a:r>
            <a:endParaRPr kumimoji="0"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r>
              <a:rPr lang="en-US" smtClean="0"/>
              <a:t>4/2012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T501.03      iTeenChallenge.org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r>
              <a:rPr lang="en-US" smtClean="0"/>
              <a:t>4/2012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T501.03      iTeenChallenge.org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r>
              <a:rPr lang="en-US" smtClean="0"/>
              <a:t>4/2012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T501.03      iTeenChallenge.org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r>
              <a:rPr lang="en-US" smtClean="0"/>
              <a:t>4/2012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T501.03      iTeenChallenge.org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r>
              <a:rPr lang="en-US" smtClean="0"/>
              <a:t>4/2012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T501.03      iTeenChallenge.org</a:t>
            </a:r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r>
              <a:rPr lang="en-US" smtClean="0"/>
              <a:t>4/2012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T501.03      iTeenChallenge.org</a:t>
            </a:r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r>
              <a:rPr lang="en-US" smtClean="0"/>
              <a:t>4/2012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kumimoji="0" lang="en-US" smtClean="0"/>
              <a:t>T501.03      iTeenChallenge.org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r>
              <a:rPr lang="en-US" smtClean="0"/>
              <a:t>4/2012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T501.03      iTeenChallenge.org</a:t>
            </a:r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r>
              <a:rPr lang="en-US" smtClean="0"/>
              <a:t>4/2012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T501.03      iTeenChallenge.org</a:t>
            </a:r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2AA957AF-53C0-420B-9C2D-77DB1416566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pPr eaLnBrk="1" latinLnBrk="0" hangingPunct="1"/>
            <a:r>
              <a:rPr lang="en-US" smtClean="0"/>
              <a:t>4/2012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T501.03      iTeenChallenge.org</a:t>
            </a:r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pPr eaLnBrk="1" latinLnBrk="0" hangingPunct="1"/>
            <a:r>
              <a:rPr lang="en-US" smtClean="0"/>
              <a:t>4/2012</a:t>
            </a:r>
            <a:endParaRPr lang="en-US" sz="1000">
              <a:solidFill>
                <a:schemeClr val="tx2">
                  <a:shade val="50000"/>
                </a:scheme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pPr algn="ctr" eaLnBrk="1" latinLnBrk="0" hangingPunct="1"/>
            <a:r>
              <a:rPr kumimoji="0" lang="en-US" sz="1000" smtClean="0">
                <a:solidFill>
                  <a:schemeClr val="tx2">
                    <a:shade val="50000"/>
                  </a:schemeClr>
                </a:solidFill>
              </a:rPr>
              <a:t>T501.03      iTeenChallenge.org</a:t>
            </a:r>
            <a:endParaRPr kumimoji="0" lang="en-US" sz="1000" dirty="0">
              <a:solidFill>
                <a:schemeClr val="tx2">
                  <a:shade val="50000"/>
                </a:scheme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2AA957AF-53C0-420B-9C2D-77DB1416566C}" type="slidenum">
              <a:rPr kumimoji="0" lang="en-US" smtClean="0"/>
              <a:pPr/>
              <a:t>‹#›</a:t>
            </a:fld>
            <a:endParaRPr kumimoji="0" lang="en-US" sz="1000" dirty="0">
              <a:solidFill>
                <a:schemeClr val="tx2">
                  <a:shade val="50000"/>
                </a:schemeClr>
              </a:solidFill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0"/>
            <a:ext cx="6480048" cy="2301240"/>
          </a:xfrm>
        </p:spPr>
        <p:txBody>
          <a:bodyPr>
            <a:normAutofit/>
          </a:bodyPr>
          <a:lstStyle/>
          <a:p>
            <a:r>
              <a:rPr lang="en-US" sz="3600" i="1" dirty="0" smtClean="0"/>
              <a:t>How </a:t>
            </a:r>
            <a:r>
              <a:rPr lang="en-US" sz="3600" i="1" dirty="0"/>
              <a:t>do I start to become an Expert on Christian Discipleship?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733800"/>
            <a:ext cx="6480048" cy="685800"/>
          </a:xfrm>
        </p:spPr>
        <p:txBody>
          <a:bodyPr/>
          <a:lstStyle/>
          <a:p>
            <a:r>
              <a:rPr lang="en-US" dirty="0" smtClean="0"/>
              <a:t>By Dave Batty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4267200"/>
            <a:ext cx="3657298" cy="2035896"/>
          </a:xfrm>
          <a:prstGeom prst="rect">
            <a:avLst/>
          </a:prstGeom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r>
              <a:rPr lang="en-US" smtClean="0"/>
              <a:t>4/2012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T501.03      iTeenChallenge.org</a:t>
            </a:r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1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103373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800" i="1" dirty="0" smtClean="0"/>
              <a:t>Characteristics of an expert on discipleship</a:t>
            </a:r>
            <a:endParaRPr lang="en-US" sz="31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752600"/>
            <a:ext cx="8001000" cy="4525963"/>
          </a:xfrm>
        </p:spPr>
        <p:txBody>
          <a:bodyPr>
            <a:normAutofit/>
          </a:bodyPr>
          <a:lstStyle/>
          <a:p>
            <a:pPr marL="576263" indent="-539750">
              <a:buNone/>
            </a:pPr>
            <a:r>
              <a:rPr lang="pt-BR" sz="3200" dirty="0" smtClean="0"/>
              <a:t>6. 	</a:t>
            </a:r>
            <a:r>
              <a:rPr lang="en-US" sz="3200" dirty="0" smtClean="0"/>
              <a:t>An </a:t>
            </a:r>
            <a:r>
              <a:rPr lang="en-US" sz="3200" dirty="0"/>
              <a:t>expert of discipleship sets a powerful </a:t>
            </a:r>
            <a:r>
              <a:rPr lang="en-US" sz="3200" dirty="0" smtClean="0"/>
              <a:t> </a:t>
            </a:r>
            <a:r>
              <a:rPr lang="en-US" sz="3200" b="1" u="sng" dirty="0">
                <a:solidFill>
                  <a:srgbClr val="FFFF00"/>
                </a:solidFill>
              </a:rPr>
              <a:t>example</a:t>
            </a:r>
            <a:r>
              <a:rPr lang="en-US" sz="3200" dirty="0">
                <a:solidFill>
                  <a:srgbClr val="FFFF00"/>
                </a:solidFill>
              </a:rPr>
              <a:t> 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/>
              <a:t>of what it means to be </a:t>
            </a:r>
            <a:r>
              <a:rPr lang="en-US" sz="3200" dirty="0" smtClean="0"/>
              <a:t>a  </a:t>
            </a:r>
            <a:r>
              <a:rPr lang="en-US" sz="3200" b="1" u="sng" dirty="0">
                <a:solidFill>
                  <a:srgbClr val="FFFF00"/>
                </a:solidFill>
              </a:rPr>
              <a:t>committed</a:t>
            </a:r>
            <a:r>
              <a:rPr lang="en-US" sz="3200" dirty="0">
                <a:solidFill>
                  <a:srgbClr val="FFFF00"/>
                </a:solidFill>
              </a:rPr>
              <a:t> 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 smtClean="0"/>
              <a:t>Christian</a:t>
            </a:r>
          </a:p>
          <a:p>
            <a:pPr marL="576263" indent="-539750">
              <a:buNone/>
            </a:pPr>
            <a:endParaRPr lang="en-US" sz="3200" dirty="0" smtClean="0"/>
          </a:p>
          <a:p>
            <a:pPr marL="576263" indent="-539750">
              <a:buNone/>
            </a:pPr>
            <a:r>
              <a:rPr lang="en-US" sz="3200" dirty="0" smtClean="0"/>
              <a:t>	Matthew 5:16 Let your light shine</a:t>
            </a:r>
          </a:p>
          <a:p>
            <a:pPr marL="576263" indent="-539750">
              <a:buNone/>
              <a:tabLst>
                <a:tab pos="1027113" algn="l"/>
              </a:tabLst>
            </a:pPr>
            <a:r>
              <a:rPr lang="en-US" sz="3200" dirty="0" smtClean="0"/>
              <a:t>	A.	So men can see your good deeds</a:t>
            </a:r>
          </a:p>
          <a:p>
            <a:pPr marL="576263" indent="-539750">
              <a:buNone/>
              <a:tabLst>
                <a:tab pos="1027113" algn="l"/>
              </a:tabLst>
            </a:pPr>
            <a:r>
              <a:rPr lang="en-US" sz="3200" dirty="0" smtClean="0"/>
              <a:t>	B.	And praise your Father in heaven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r>
              <a:rPr lang="en-US" smtClean="0"/>
              <a:t>4/2012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T501.03      iTeenChallenge.org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10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194113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800" i="1" dirty="0" smtClean="0"/>
              <a:t>Characteristics of an expert on discipleship</a:t>
            </a:r>
            <a:endParaRPr lang="en-US" sz="31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752600"/>
            <a:ext cx="8001000" cy="4525963"/>
          </a:xfrm>
        </p:spPr>
        <p:txBody>
          <a:bodyPr>
            <a:normAutofit/>
          </a:bodyPr>
          <a:lstStyle/>
          <a:p>
            <a:pPr marL="688975" indent="-652463">
              <a:buNone/>
            </a:pPr>
            <a:r>
              <a:rPr lang="pt-BR" sz="3200" dirty="0" smtClean="0"/>
              <a:t>7. 	</a:t>
            </a:r>
            <a:r>
              <a:rPr lang="en-US" sz="3200" i="1" dirty="0" smtClean="0"/>
              <a:t>An </a:t>
            </a:r>
            <a:r>
              <a:rPr lang="en-US" sz="3200" i="1" dirty="0"/>
              <a:t>expert </a:t>
            </a:r>
            <a:r>
              <a:rPr lang="en-US" sz="3200" i="1" dirty="0" err="1"/>
              <a:t>discipler</a:t>
            </a:r>
            <a:r>
              <a:rPr lang="en-US" sz="3200" i="1" dirty="0"/>
              <a:t> really </a:t>
            </a:r>
            <a:r>
              <a:rPr lang="en-US" sz="3200" b="1" i="1" u="sng" dirty="0" smtClean="0">
                <a:solidFill>
                  <a:srgbClr val="FFFF00"/>
                </a:solidFill>
              </a:rPr>
              <a:t>cares</a:t>
            </a:r>
            <a:r>
              <a:rPr lang="en-US" sz="3200" i="1" dirty="0" smtClean="0">
                <a:solidFill>
                  <a:srgbClr val="FFFF00"/>
                </a:solidFill>
              </a:rPr>
              <a:t> </a:t>
            </a:r>
            <a:r>
              <a:rPr lang="en-US" sz="3200" i="1" dirty="0"/>
              <a:t>about their </a:t>
            </a:r>
            <a:r>
              <a:rPr lang="en-US" sz="3200" b="1" i="1" u="sng" dirty="0" smtClean="0">
                <a:solidFill>
                  <a:srgbClr val="FFFF00"/>
                </a:solidFill>
              </a:rPr>
              <a:t>relationship</a:t>
            </a:r>
            <a:r>
              <a:rPr lang="en-US" sz="3200" i="1" dirty="0" smtClean="0">
                <a:solidFill>
                  <a:srgbClr val="FFFF00"/>
                </a:solidFill>
              </a:rPr>
              <a:t> </a:t>
            </a:r>
            <a:r>
              <a:rPr lang="en-US" sz="3200" i="1" dirty="0"/>
              <a:t>with the person being </a:t>
            </a:r>
            <a:r>
              <a:rPr lang="en-US" sz="3200" i="1" dirty="0" err="1"/>
              <a:t>discipled</a:t>
            </a:r>
            <a:endParaRPr lang="en-US" sz="3200" i="1" u="sng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r>
              <a:rPr lang="en-US" smtClean="0"/>
              <a:t>4/2012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T501.03      iTeenChallenge.org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11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152551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sz="36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76" lvl="0" indent="0">
              <a:buClr>
                <a:srgbClr val="6EA0B0"/>
              </a:buClr>
              <a:buNone/>
            </a:pPr>
            <a:r>
              <a:rPr lang="en-US" sz="2800" dirty="0" smtClean="0">
                <a:solidFill>
                  <a:prstClr val="white"/>
                </a:solidFill>
              </a:rPr>
              <a:t>If </a:t>
            </a:r>
            <a:r>
              <a:rPr lang="en-US" sz="2800" dirty="0">
                <a:solidFill>
                  <a:prstClr val="white"/>
                </a:solidFill>
              </a:rPr>
              <a:t>you are an expert at Christian discipleship: You understand the </a:t>
            </a:r>
            <a:r>
              <a:rPr lang="en-US" sz="2800" b="1" u="sng" dirty="0" smtClean="0">
                <a:solidFill>
                  <a:srgbClr val="FFFF00"/>
                </a:solidFill>
              </a:rPr>
              <a:t>process</a:t>
            </a:r>
            <a:r>
              <a:rPr lang="en-US" sz="2800" u="sng" dirty="0" smtClean="0">
                <a:solidFill>
                  <a:srgbClr val="FFFF00"/>
                </a:solidFill>
              </a:rPr>
              <a:t> </a:t>
            </a:r>
            <a:r>
              <a:rPr lang="en-US" sz="2800" dirty="0" smtClean="0">
                <a:solidFill>
                  <a:srgbClr val="FFFF00"/>
                </a:solidFill>
              </a:rPr>
              <a:t> </a:t>
            </a:r>
            <a:r>
              <a:rPr lang="en-US" sz="2800" dirty="0">
                <a:solidFill>
                  <a:prstClr val="white"/>
                </a:solidFill>
              </a:rPr>
              <a:t>of discipleship</a:t>
            </a:r>
            <a:endParaRPr lang="en-US" sz="2800" dirty="0" smtClean="0">
              <a:solidFill>
                <a:prstClr val="white"/>
              </a:solidFill>
            </a:endParaRPr>
          </a:p>
          <a:p>
            <a:pPr marL="36576" lvl="0" indent="0">
              <a:buClr>
                <a:srgbClr val="6EA0B0"/>
              </a:buClr>
              <a:buNone/>
            </a:pPr>
            <a:endParaRPr lang="en-US" sz="1800" i="1" dirty="0">
              <a:solidFill>
                <a:prstClr val="white"/>
              </a:solidFill>
            </a:endParaRPr>
          </a:p>
          <a:p>
            <a:pPr marL="36576" lvl="0" indent="0">
              <a:buClr>
                <a:srgbClr val="6EA0B0"/>
              </a:buClr>
              <a:buNone/>
            </a:pPr>
            <a:r>
              <a:rPr lang="pt-BR" sz="2800" dirty="0" smtClean="0">
                <a:solidFill>
                  <a:prstClr val="white"/>
                </a:solidFill>
              </a:rPr>
              <a:t>A</a:t>
            </a:r>
            <a:r>
              <a:rPr lang="pt-BR" sz="2800" dirty="0">
                <a:solidFill>
                  <a:prstClr val="white"/>
                </a:solidFill>
              </a:rPr>
              <a:t>. </a:t>
            </a:r>
            <a:r>
              <a:rPr lang="pt-BR" sz="2800" b="1" u="sng" dirty="0" smtClean="0">
                <a:solidFill>
                  <a:srgbClr val="FFFF00"/>
                </a:solidFill>
              </a:rPr>
              <a:t>What</a:t>
            </a:r>
            <a:r>
              <a:rPr lang="pt-BR" sz="2800" dirty="0" smtClean="0">
                <a:solidFill>
                  <a:prstClr val="white"/>
                </a:solidFill>
              </a:rPr>
              <a:t>  </a:t>
            </a:r>
            <a:r>
              <a:rPr lang="pt-BR" sz="2800" dirty="0">
                <a:solidFill>
                  <a:prstClr val="white"/>
                </a:solidFill>
              </a:rPr>
              <a:t>discipleship is</a:t>
            </a:r>
          </a:p>
          <a:p>
            <a:pPr marL="36576" lvl="0" indent="0">
              <a:buClr>
                <a:srgbClr val="6EA0B0"/>
              </a:buClr>
              <a:buNone/>
            </a:pPr>
            <a:endParaRPr lang="pt-BR" sz="2800" dirty="0">
              <a:solidFill>
                <a:prstClr val="white"/>
              </a:solidFill>
            </a:endParaRPr>
          </a:p>
          <a:p>
            <a:pPr marL="36576" lvl="0" indent="0">
              <a:buClr>
                <a:srgbClr val="6EA0B0"/>
              </a:buClr>
              <a:buNone/>
            </a:pPr>
            <a:r>
              <a:rPr lang="pt-BR" sz="2800" dirty="0">
                <a:solidFill>
                  <a:prstClr val="white"/>
                </a:solidFill>
              </a:rPr>
              <a:t>B. </a:t>
            </a:r>
            <a:r>
              <a:rPr lang="pt-BR" sz="2800" b="1" u="sng" dirty="0" smtClean="0">
                <a:solidFill>
                  <a:srgbClr val="FFFF00"/>
                </a:solidFill>
              </a:rPr>
              <a:t>How</a:t>
            </a:r>
            <a:r>
              <a:rPr lang="pt-BR" sz="2800" dirty="0" smtClean="0">
                <a:solidFill>
                  <a:srgbClr val="FFFF00"/>
                </a:solidFill>
              </a:rPr>
              <a:t> </a:t>
            </a:r>
            <a:r>
              <a:rPr lang="pt-BR" sz="2800" dirty="0">
                <a:solidFill>
                  <a:prstClr val="white"/>
                </a:solidFill>
              </a:rPr>
              <a:t>it works</a:t>
            </a:r>
          </a:p>
          <a:p>
            <a:pPr marL="36576" lvl="0" indent="0">
              <a:buClr>
                <a:srgbClr val="6EA0B0"/>
              </a:buClr>
              <a:buNone/>
            </a:pPr>
            <a:endParaRPr lang="pt-BR" sz="2800" dirty="0">
              <a:solidFill>
                <a:prstClr val="white"/>
              </a:solidFill>
            </a:endParaRPr>
          </a:p>
          <a:p>
            <a:pPr marL="36576" lvl="0" indent="0">
              <a:buClr>
                <a:srgbClr val="6EA0B0"/>
              </a:buClr>
              <a:buNone/>
            </a:pPr>
            <a:r>
              <a:rPr lang="pt-BR" sz="2800" dirty="0">
                <a:solidFill>
                  <a:prstClr val="white"/>
                </a:solidFill>
              </a:rPr>
              <a:t>C. </a:t>
            </a:r>
            <a:r>
              <a:rPr lang="pt-BR" sz="2800" b="1" u="sng" dirty="0" smtClean="0">
                <a:solidFill>
                  <a:srgbClr val="FFFF00"/>
                </a:solidFill>
              </a:rPr>
              <a:t>Why</a:t>
            </a:r>
            <a:r>
              <a:rPr lang="pt-BR" sz="2800" dirty="0" smtClean="0">
                <a:solidFill>
                  <a:srgbClr val="FFFF00"/>
                </a:solidFill>
              </a:rPr>
              <a:t> </a:t>
            </a:r>
            <a:r>
              <a:rPr lang="pt-BR" sz="2800" dirty="0">
                <a:solidFill>
                  <a:prstClr val="white"/>
                </a:solidFill>
              </a:rPr>
              <a:t>it works</a:t>
            </a:r>
          </a:p>
          <a:p>
            <a:pPr marL="36576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r>
              <a:rPr lang="en-US" smtClean="0"/>
              <a:t>4/2012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T501.03      iTeenChallenge.org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12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563509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r>
              <a:rPr lang="en-US" smtClean="0"/>
              <a:t>4/2012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T501.03      iTeenChallenge.org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13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120024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Contact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343400"/>
          </a:xfrm>
        </p:spPr>
        <p:txBody>
          <a:bodyPr>
            <a:normAutofit fontScale="92500" lnSpcReduction="10000"/>
          </a:bodyPr>
          <a:lstStyle/>
          <a:p>
            <a:pPr algn="ctr">
              <a:buFont typeface="Wingdings" pitchFamily="2" charset="2"/>
              <a:buNone/>
              <a:defRPr/>
            </a:pPr>
            <a:endParaRPr lang="en-US" sz="4400" dirty="0" smtClean="0"/>
          </a:p>
          <a:p>
            <a:pPr algn="ctr">
              <a:buFont typeface="Wingdings" pitchFamily="2" charset="2"/>
              <a:buNone/>
              <a:defRPr/>
            </a:pPr>
            <a:endParaRPr lang="en-US" sz="4400" dirty="0" smtClean="0"/>
          </a:p>
          <a:p>
            <a:pPr algn="ctr">
              <a:buFont typeface="Wingdings" pitchFamily="2" charset="2"/>
              <a:buNone/>
              <a:defRPr/>
            </a:pPr>
            <a:r>
              <a:rPr lang="en-US" sz="4400" dirty="0" smtClean="0"/>
              <a:t>Global Teen Challenge</a:t>
            </a:r>
          </a:p>
          <a:p>
            <a:pPr algn="ctr">
              <a:buFont typeface="Wingdings" pitchFamily="2" charset="2"/>
              <a:buNone/>
              <a:defRPr/>
            </a:pPr>
            <a:r>
              <a:rPr lang="en-US" sz="4400" dirty="0" smtClean="0"/>
              <a:t>706-576-6555</a:t>
            </a:r>
          </a:p>
          <a:p>
            <a:pPr algn="ctr">
              <a:buFont typeface="Wingdings" pitchFamily="2" charset="2"/>
              <a:buNone/>
              <a:defRPr/>
            </a:pPr>
            <a:r>
              <a:rPr lang="en-US" sz="4400" dirty="0" smtClean="0"/>
              <a:t>www.GlobalTC.org</a:t>
            </a:r>
          </a:p>
          <a:p>
            <a:pPr algn="ctr">
              <a:buFont typeface="Wingdings" pitchFamily="2" charset="2"/>
              <a:buNone/>
              <a:defRPr/>
            </a:pPr>
            <a:r>
              <a:rPr lang="en-US" sz="4400" dirty="0" smtClean="0"/>
              <a:t>www.iTeenChallenge.org</a:t>
            </a:r>
          </a:p>
          <a:p>
            <a:pPr algn="ctr">
              <a:buFont typeface="Wingdings" pitchFamily="2" charset="2"/>
              <a:buNone/>
              <a:defRPr/>
            </a:pPr>
            <a:endParaRPr lang="en-US" sz="44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4/2012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AB7DBB-5EF3-483A-85BA-8FD4E0FF6EF3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T501.03      iTeenChallenge.org</a:t>
            </a:r>
            <a:endParaRPr lang="en-US"/>
          </a:p>
        </p:txBody>
      </p:sp>
      <p:pic>
        <p:nvPicPr>
          <p:cNvPr id="41991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914400"/>
            <a:ext cx="4243388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90260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tx1"/>
                </a:solidFill>
              </a:rPr>
              <a:t>I </a:t>
            </a:r>
            <a:r>
              <a:rPr lang="en-US" sz="3600" dirty="0">
                <a:solidFill>
                  <a:schemeClr val="tx1"/>
                </a:solidFill>
              </a:rPr>
              <a:t>want to become an expert on Christian Discipleship.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905000"/>
            <a:ext cx="6629400" cy="1066688"/>
          </a:xfrm>
        </p:spPr>
        <p:txBody>
          <a:bodyPr>
            <a:noAutofit/>
          </a:bodyPr>
          <a:lstStyle/>
          <a:p>
            <a:r>
              <a:rPr lang="en-US" sz="4400" b="1" dirty="0" smtClean="0">
                <a:ln w="5000" cmpd="sng">
                  <a:solidFill>
                    <a:srgbClr val="6EA0B0">
                      <a:tint val="80000"/>
                      <a:shade val="99000"/>
                      <a:satMod val="500000"/>
                    </a:srgbClr>
                  </a:solidFill>
                  <a:prstDash val="solid"/>
                </a:ln>
                <a:gradFill>
                  <a:gsLst>
                    <a:gs pos="0">
                      <a:srgbClr val="6EA0B0">
                        <a:tint val="63000"/>
                        <a:satMod val="255000"/>
                      </a:srgbClr>
                    </a:gs>
                    <a:gs pos="9000">
                      <a:srgbClr val="6EA0B0">
                        <a:tint val="63000"/>
                        <a:satMod val="255000"/>
                      </a:srgbClr>
                    </a:gs>
                    <a:gs pos="53000">
                      <a:srgbClr val="6EA0B0">
                        <a:shade val="60000"/>
                        <a:satMod val="100000"/>
                      </a:srgbClr>
                    </a:gs>
                    <a:gs pos="90000">
                      <a:srgbClr val="6EA0B0">
                        <a:tint val="63000"/>
                        <a:satMod val="255000"/>
                      </a:srgbClr>
                    </a:gs>
                    <a:gs pos="100000">
                      <a:srgbClr val="6EA0B0">
                        <a:tint val="63000"/>
                        <a:satMod val="255000"/>
                      </a:srgb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  <a:latin typeface="Franklin Gothic Book"/>
                <a:ea typeface="+mj-ea"/>
                <a:cs typeface="+mj-cs"/>
              </a:rPr>
              <a:t>Our </a:t>
            </a:r>
            <a:r>
              <a:rPr lang="en-US" sz="4400" b="1" dirty="0">
                <a:ln w="5000" cmpd="sng">
                  <a:solidFill>
                    <a:srgbClr val="6EA0B0">
                      <a:tint val="80000"/>
                      <a:shade val="99000"/>
                      <a:satMod val="500000"/>
                    </a:srgbClr>
                  </a:solidFill>
                  <a:prstDash val="solid"/>
                </a:ln>
                <a:gradFill>
                  <a:gsLst>
                    <a:gs pos="0">
                      <a:srgbClr val="6EA0B0">
                        <a:tint val="63000"/>
                        <a:satMod val="255000"/>
                      </a:srgbClr>
                    </a:gs>
                    <a:gs pos="9000">
                      <a:srgbClr val="6EA0B0">
                        <a:tint val="63000"/>
                        <a:satMod val="255000"/>
                      </a:srgbClr>
                    </a:gs>
                    <a:gs pos="53000">
                      <a:srgbClr val="6EA0B0">
                        <a:shade val="60000"/>
                        <a:satMod val="100000"/>
                      </a:srgbClr>
                    </a:gs>
                    <a:gs pos="90000">
                      <a:srgbClr val="6EA0B0">
                        <a:tint val="63000"/>
                        <a:satMod val="255000"/>
                      </a:srgbClr>
                    </a:gs>
                    <a:gs pos="100000">
                      <a:srgbClr val="6EA0B0">
                        <a:tint val="63000"/>
                        <a:satMod val="255000"/>
                      </a:srgb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  <a:latin typeface="Franklin Gothic Book"/>
                <a:ea typeface="+mj-ea"/>
                <a:cs typeface="+mj-cs"/>
              </a:rPr>
              <a:t>goal: </a:t>
            </a:r>
            <a:endParaRPr lang="en-US" sz="3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r>
              <a:rPr lang="en-US" smtClean="0"/>
              <a:t>4/2012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T501.03      iTeenChallenge.org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2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566616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What </a:t>
            </a:r>
            <a:r>
              <a:rPr lang="en-US" sz="4000" dirty="0"/>
              <a:t>makes one an expert?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6263" indent="-576263">
              <a:spcAft>
                <a:spcPts val="1500"/>
              </a:spcAft>
              <a:buNone/>
            </a:pPr>
            <a:r>
              <a:rPr lang="pt-BR" dirty="0"/>
              <a:t>A.	</a:t>
            </a:r>
            <a:r>
              <a:rPr lang="en-US" sz="2800" dirty="0" smtClean="0"/>
              <a:t>What </a:t>
            </a:r>
            <a:r>
              <a:rPr lang="en-US" sz="2800" dirty="0"/>
              <a:t>is God’s opinion of an expert?</a:t>
            </a:r>
            <a:endParaRPr lang="pt-BR" sz="2800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r>
              <a:rPr lang="en-US" smtClean="0"/>
              <a:t>4/2012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T501.03      iTeenChallenge.org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3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616331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Characteristics </a:t>
            </a:r>
            <a:r>
              <a:rPr lang="en-US" sz="3600" dirty="0"/>
              <a:t>of an expert on discipleship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pPr marL="550926" indent="-514350">
              <a:buAutoNum type="arabicPeriod"/>
            </a:pPr>
            <a:r>
              <a:rPr lang="en-US" sz="3200" dirty="0" smtClean="0"/>
              <a:t>An </a:t>
            </a:r>
            <a:r>
              <a:rPr lang="en-US" sz="3200" dirty="0"/>
              <a:t>expert </a:t>
            </a:r>
            <a:r>
              <a:rPr lang="en-US" sz="3200" b="1" u="sng" dirty="0" smtClean="0">
                <a:solidFill>
                  <a:srgbClr val="FFFF00"/>
                </a:solidFill>
              </a:rPr>
              <a:t>lover</a:t>
            </a:r>
          </a:p>
          <a:p>
            <a:pPr marL="550926" indent="-514350">
              <a:buNone/>
            </a:pPr>
            <a:endParaRPr lang="en-US" sz="2800" u="sng" dirty="0" smtClean="0"/>
          </a:p>
          <a:p>
            <a:pPr marL="457200" marR="0" indent="-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 smtClean="0">
                <a:latin typeface="Calibri"/>
                <a:ea typeface="Calibri"/>
                <a:cs typeface="Calibri"/>
              </a:rPr>
              <a:t>	Jesus—when </a:t>
            </a:r>
            <a:r>
              <a:rPr lang="en-US" sz="2800" b="1" dirty="0">
                <a:latin typeface="Calibri"/>
                <a:ea typeface="Calibri"/>
                <a:cs typeface="Calibri"/>
              </a:rPr>
              <a:t>talking to the Rich Young Ruler—when he saw that his man had a problem, Jesus looked at him and loved him   Mark 10:21</a:t>
            </a:r>
            <a:endParaRPr lang="en-US" sz="2800" dirty="0">
              <a:latin typeface="Calibri"/>
              <a:ea typeface="Calibri"/>
              <a:cs typeface="Times New Roman"/>
            </a:endParaRPr>
          </a:p>
          <a:p>
            <a:endParaRPr lang="en-US" sz="3200" i="1" u="sng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r>
              <a:rPr lang="en-US" smtClean="0"/>
              <a:t>4/2012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T501.03      iTeenChallenge.org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4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805589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i="1" dirty="0" smtClean="0"/>
              <a:t>Characteristics </a:t>
            </a:r>
            <a:r>
              <a:rPr lang="en-US" sz="3600" i="1" dirty="0"/>
              <a:t>of an expert on discipleship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pPr marL="463550" indent="-463550">
              <a:buNone/>
            </a:pPr>
            <a:r>
              <a:rPr lang="pt-BR" sz="3200" dirty="0" smtClean="0"/>
              <a:t>2. </a:t>
            </a:r>
            <a:r>
              <a:rPr lang="en-US" sz="3600" dirty="0" smtClean="0"/>
              <a:t>You </a:t>
            </a:r>
            <a:r>
              <a:rPr lang="en-US" sz="3600" dirty="0"/>
              <a:t>have a </a:t>
            </a:r>
            <a:r>
              <a:rPr lang="en-US" sz="3600" b="1" u="sng" dirty="0" smtClean="0">
                <a:solidFill>
                  <a:srgbClr val="FFFF00"/>
                </a:solidFill>
              </a:rPr>
              <a:t>comprehensive</a:t>
            </a:r>
            <a:r>
              <a:rPr lang="en-US" sz="3600" dirty="0" smtClean="0">
                <a:solidFill>
                  <a:srgbClr val="FFFF00"/>
                </a:solidFill>
              </a:rPr>
              <a:t> </a:t>
            </a:r>
            <a:r>
              <a:rPr lang="en-US" sz="3600" dirty="0"/>
              <a:t>understanding of the </a:t>
            </a:r>
            <a:r>
              <a:rPr lang="en-US" sz="3600" b="1" u="sng" dirty="0" smtClean="0">
                <a:solidFill>
                  <a:srgbClr val="FFFF00"/>
                </a:solidFill>
              </a:rPr>
              <a:t>principles</a:t>
            </a:r>
            <a:r>
              <a:rPr lang="en-US" sz="3600" dirty="0" smtClean="0">
                <a:solidFill>
                  <a:srgbClr val="FFFF00"/>
                </a:solidFill>
              </a:rPr>
              <a:t> </a:t>
            </a:r>
            <a:r>
              <a:rPr lang="en-US" sz="3600" dirty="0"/>
              <a:t>of </a:t>
            </a:r>
            <a:r>
              <a:rPr lang="en-US" sz="3600" dirty="0" smtClean="0"/>
              <a:t>discipleship.</a:t>
            </a:r>
            <a:endParaRPr lang="en-US" sz="3200" dirty="0" smtClean="0"/>
          </a:p>
          <a:p>
            <a:pPr marL="463550" indent="-463550">
              <a:buNone/>
            </a:pPr>
            <a:endParaRPr lang="en-US" sz="3200" u="sng" dirty="0" smtClean="0"/>
          </a:p>
          <a:p>
            <a:pPr marL="463550" marR="0" indent="-4635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 smtClean="0">
                <a:latin typeface="Calibri"/>
                <a:ea typeface="Calibri"/>
                <a:cs typeface="Calibri"/>
              </a:rPr>
              <a:t>	2 </a:t>
            </a:r>
            <a:r>
              <a:rPr lang="en-US" sz="3200" b="1" dirty="0">
                <a:latin typeface="Calibri"/>
                <a:ea typeface="Calibri"/>
                <a:cs typeface="Calibri"/>
              </a:rPr>
              <a:t>Timothy 2:15 – Study to show yourself approved to God.</a:t>
            </a:r>
            <a:r>
              <a:rPr lang="pt-BR" sz="3200" b="1" dirty="0" smtClean="0">
                <a:latin typeface="Calibri"/>
                <a:ea typeface="Calibri"/>
                <a:cs typeface="Calibri"/>
              </a:rPr>
              <a:t>                                 </a:t>
            </a:r>
            <a:endParaRPr lang="en-US" sz="3200" u="sng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r>
              <a:rPr lang="en-US" smtClean="0"/>
              <a:t>4/2012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T501.03      iTeenChallenge.org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5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181264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800" i="1" dirty="0" smtClean="0"/>
              <a:t>Characteristics of an expert on discipleship</a:t>
            </a:r>
            <a:endParaRPr lang="en-US" sz="31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001000" cy="4297363"/>
          </a:xfrm>
        </p:spPr>
        <p:txBody>
          <a:bodyPr>
            <a:normAutofit/>
          </a:bodyPr>
          <a:lstStyle/>
          <a:p>
            <a:pPr marL="36576" indent="0">
              <a:spcAft>
                <a:spcPts val="1500"/>
              </a:spcAft>
              <a:buNone/>
            </a:pPr>
            <a:r>
              <a:rPr lang="en-US" sz="2600" i="1" dirty="0" smtClean="0"/>
              <a:t>When </a:t>
            </a:r>
            <a:r>
              <a:rPr lang="en-US" sz="2600" i="1" dirty="0"/>
              <a:t>you become an expert at Christian discipleship, you understand the </a:t>
            </a:r>
            <a:r>
              <a:rPr lang="en-US" sz="2600" b="1" i="1" u="sng" dirty="0" smtClean="0">
                <a:solidFill>
                  <a:srgbClr val="FFFF00"/>
                </a:solidFill>
              </a:rPr>
              <a:t>process</a:t>
            </a:r>
            <a:r>
              <a:rPr lang="en-US" sz="2600" i="1" dirty="0" smtClean="0">
                <a:solidFill>
                  <a:srgbClr val="FFFF00"/>
                </a:solidFill>
              </a:rPr>
              <a:t> </a:t>
            </a:r>
            <a:r>
              <a:rPr lang="en-US" sz="2600" i="1" dirty="0"/>
              <a:t>of discipleship</a:t>
            </a:r>
            <a:endParaRPr lang="pt-BR" sz="2600" i="1" dirty="0"/>
          </a:p>
          <a:p>
            <a:pPr marL="576263" indent="-573088">
              <a:spcAft>
                <a:spcPts val="1500"/>
              </a:spcAft>
              <a:buNone/>
            </a:pPr>
            <a:r>
              <a:rPr lang="pt-BR" sz="2600" dirty="0" smtClean="0"/>
              <a:t>A.	</a:t>
            </a:r>
            <a:r>
              <a:rPr lang="pt-BR" sz="2600" b="1" u="sng" dirty="0" smtClean="0">
                <a:solidFill>
                  <a:srgbClr val="FFFF00"/>
                </a:solidFill>
              </a:rPr>
              <a:t>What</a:t>
            </a:r>
            <a:r>
              <a:rPr lang="pt-BR" sz="2600" dirty="0" smtClean="0"/>
              <a:t>  discipleship is</a:t>
            </a:r>
            <a:endParaRPr lang="pt-BR" sz="2600" dirty="0"/>
          </a:p>
          <a:p>
            <a:pPr marL="576263" indent="-573088">
              <a:spcAft>
                <a:spcPts val="1500"/>
              </a:spcAft>
              <a:buNone/>
            </a:pPr>
            <a:r>
              <a:rPr lang="pt-BR" sz="2600" dirty="0" smtClean="0"/>
              <a:t>B.	</a:t>
            </a:r>
            <a:r>
              <a:rPr lang="pt-BR" sz="2600" b="1" u="sng" dirty="0" smtClean="0">
                <a:solidFill>
                  <a:srgbClr val="FFFF00"/>
                </a:solidFill>
              </a:rPr>
              <a:t>How</a:t>
            </a:r>
            <a:r>
              <a:rPr lang="pt-BR" sz="2600" dirty="0" smtClean="0">
                <a:solidFill>
                  <a:srgbClr val="FFFF00"/>
                </a:solidFill>
              </a:rPr>
              <a:t> </a:t>
            </a:r>
            <a:r>
              <a:rPr lang="pt-BR" sz="2600" dirty="0"/>
              <a:t>it works</a:t>
            </a:r>
          </a:p>
          <a:p>
            <a:pPr marL="576263" indent="-573088">
              <a:spcAft>
                <a:spcPts val="1500"/>
              </a:spcAft>
              <a:buNone/>
            </a:pPr>
            <a:r>
              <a:rPr lang="en-US" sz="2600" dirty="0" smtClean="0"/>
              <a:t>	Not </a:t>
            </a:r>
            <a:r>
              <a:rPr lang="en-US" sz="2600" dirty="0"/>
              <a:t>simply laying hands on a person &amp; praying</a:t>
            </a:r>
            <a:endParaRPr lang="pt-BR" sz="2600" dirty="0"/>
          </a:p>
          <a:p>
            <a:pPr marL="576263" indent="-573088">
              <a:spcAft>
                <a:spcPts val="1500"/>
              </a:spcAft>
              <a:buNone/>
            </a:pPr>
            <a:r>
              <a:rPr lang="pt-BR" sz="2600" dirty="0" smtClean="0"/>
              <a:t>C.	</a:t>
            </a:r>
            <a:r>
              <a:rPr lang="pt-BR" sz="2600" b="1" u="sng" dirty="0" smtClean="0">
                <a:solidFill>
                  <a:srgbClr val="FFFF00"/>
                </a:solidFill>
              </a:rPr>
              <a:t>Why</a:t>
            </a:r>
            <a:r>
              <a:rPr lang="pt-BR" sz="2600" dirty="0" smtClean="0">
                <a:solidFill>
                  <a:srgbClr val="FFFF00"/>
                </a:solidFill>
              </a:rPr>
              <a:t> </a:t>
            </a:r>
            <a:r>
              <a:rPr lang="pt-BR" sz="2600" dirty="0"/>
              <a:t>it works</a:t>
            </a:r>
          </a:p>
          <a:p>
            <a:pPr marL="36576" indent="0">
              <a:buNone/>
            </a:pP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r>
              <a:rPr lang="en-US" smtClean="0"/>
              <a:t>4/2012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T501.03      iTeenChallenge.org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6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126490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i="1" dirty="0" smtClean="0"/>
              <a:t>Characteristics of an expert on discipleship</a:t>
            </a:r>
            <a:endParaRPr lang="en-US" sz="31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pPr marL="36576" indent="0">
              <a:buNone/>
            </a:pPr>
            <a:r>
              <a:rPr lang="pt-BR" sz="3600" dirty="0" smtClean="0"/>
              <a:t>3. A </a:t>
            </a:r>
            <a:r>
              <a:rPr lang="pt-BR" sz="3600" dirty="0"/>
              <a:t>discipler is a </a:t>
            </a:r>
            <a:r>
              <a:rPr lang="pt-BR" sz="3600" b="1" u="sng" dirty="0" smtClean="0">
                <a:solidFill>
                  <a:srgbClr val="FFFF00"/>
                </a:solidFill>
              </a:rPr>
              <a:t>facilitator</a:t>
            </a:r>
            <a:r>
              <a:rPr lang="pt-BR" sz="3600" dirty="0" smtClean="0"/>
              <a:t>.</a:t>
            </a:r>
          </a:p>
          <a:p>
            <a:pPr marL="36576" indent="0">
              <a:buNone/>
            </a:pPr>
            <a:endParaRPr lang="pt-BR" sz="3600" dirty="0"/>
          </a:p>
          <a:p>
            <a:pPr marL="466725" indent="0">
              <a:buNone/>
            </a:pPr>
            <a:r>
              <a:rPr lang="en-US" sz="3600" i="1" dirty="0" smtClean="0"/>
              <a:t>Difference </a:t>
            </a:r>
            <a:r>
              <a:rPr lang="en-US" sz="3600" i="1" dirty="0"/>
              <a:t>between an expert _</a:t>
            </a:r>
            <a:r>
              <a:rPr lang="en-US" sz="3600" b="1" i="1" u="sng" dirty="0">
                <a:solidFill>
                  <a:srgbClr val="FFFF00"/>
                </a:solidFill>
              </a:rPr>
              <a:t>doer</a:t>
            </a:r>
            <a:r>
              <a:rPr lang="en-US" sz="3600" i="1" dirty="0"/>
              <a:t>_  and an expert at </a:t>
            </a:r>
            <a:r>
              <a:rPr lang="en-US" sz="3600" b="1" i="1" u="sng" dirty="0">
                <a:solidFill>
                  <a:srgbClr val="FFFF00"/>
                </a:solidFill>
              </a:rPr>
              <a:t>__teaching__  ___others__  </a:t>
            </a:r>
            <a:r>
              <a:rPr lang="en-US" sz="3600" i="1" dirty="0"/>
              <a:t>to do it.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r>
              <a:rPr lang="en-US" smtClean="0"/>
              <a:t>4/2012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T501.03      iTeenChallenge.org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7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737509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i="1" dirty="0" smtClean="0"/>
              <a:t>Characteristics of an expert on discipleship</a:t>
            </a:r>
            <a:endParaRPr lang="en-US" sz="31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001000" cy="4525963"/>
          </a:xfrm>
        </p:spPr>
        <p:txBody>
          <a:bodyPr>
            <a:normAutofit/>
          </a:bodyPr>
          <a:lstStyle/>
          <a:p>
            <a:pPr marL="576263" indent="-539750">
              <a:buNone/>
            </a:pPr>
            <a:r>
              <a:rPr lang="en-US" sz="4500" dirty="0" smtClean="0"/>
              <a:t>4. </a:t>
            </a:r>
            <a:r>
              <a:rPr lang="en-US" sz="3800" i="1" dirty="0" smtClean="0"/>
              <a:t>A </a:t>
            </a:r>
            <a:r>
              <a:rPr lang="en-US" sz="3800" i="1" dirty="0" err="1"/>
              <a:t>discipler</a:t>
            </a:r>
            <a:r>
              <a:rPr lang="en-US" sz="3800" i="1" dirty="0"/>
              <a:t> is an </a:t>
            </a:r>
            <a:r>
              <a:rPr lang="en-US" sz="3800" b="1" i="1" u="sng" dirty="0" smtClean="0">
                <a:solidFill>
                  <a:srgbClr val="FFFF00"/>
                </a:solidFill>
              </a:rPr>
              <a:t>expert</a:t>
            </a:r>
            <a:r>
              <a:rPr lang="en-US" sz="3800" i="1" dirty="0" smtClean="0">
                <a:solidFill>
                  <a:srgbClr val="FFFF00"/>
                </a:solidFill>
              </a:rPr>
              <a:t> </a:t>
            </a:r>
            <a:r>
              <a:rPr lang="en-US" sz="3800" b="1" i="1" u="sng" dirty="0" smtClean="0">
                <a:solidFill>
                  <a:srgbClr val="FFFF00"/>
                </a:solidFill>
              </a:rPr>
              <a:t>encourager</a:t>
            </a:r>
            <a:r>
              <a:rPr lang="en-US" sz="3800" b="1" i="1" dirty="0" smtClean="0">
                <a:solidFill>
                  <a:srgbClr val="FFFF00"/>
                </a:solidFill>
              </a:rPr>
              <a:t> </a:t>
            </a:r>
            <a:endParaRPr lang="en-US" sz="4500" b="1" i="1" dirty="0" smtClean="0">
              <a:solidFill>
                <a:srgbClr val="FFFF00"/>
              </a:solidFill>
            </a:endParaRPr>
          </a:p>
          <a:p>
            <a:pPr marL="36576" indent="0">
              <a:buNone/>
            </a:pPr>
            <a:endParaRPr lang="en-US" sz="1800" dirty="0" smtClean="0"/>
          </a:p>
          <a:p>
            <a:pPr marL="466725" indent="0">
              <a:spcAft>
                <a:spcPts val="2000"/>
              </a:spcAft>
              <a:buNone/>
            </a:pPr>
            <a:r>
              <a:rPr lang="en-US" sz="2400" i="1" dirty="0" smtClean="0"/>
              <a:t>Jesus </a:t>
            </a:r>
            <a:r>
              <a:rPr lang="en-US" sz="2400" i="1" dirty="0"/>
              <a:t>and the demon possessed man in </a:t>
            </a:r>
            <a:r>
              <a:rPr lang="en-US" sz="2400" i="1" dirty="0" smtClean="0"/>
              <a:t>Gadara.      Everyone else saw a naked, screaming madman. Jesus saw the potential for this man to be a follower of God and an evangelist.    Mark </a:t>
            </a:r>
            <a:r>
              <a:rPr lang="en-US" sz="2400" i="1" dirty="0"/>
              <a:t>5:1-20</a:t>
            </a:r>
          </a:p>
          <a:p>
            <a:pPr marL="466725" indent="0">
              <a:buNone/>
            </a:pPr>
            <a:r>
              <a:rPr lang="en-US" sz="2400" i="1" dirty="0" smtClean="0"/>
              <a:t>Jesus </a:t>
            </a:r>
            <a:r>
              <a:rPr lang="en-US" sz="2400" i="1" dirty="0"/>
              <a:t>to Peter—you are a rock!</a:t>
            </a:r>
            <a:endParaRPr lang="en-US" sz="2400" i="1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r>
              <a:rPr lang="en-US" smtClean="0"/>
              <a:t>4/2012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T501.03      iTeenChallenge.org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8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09659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800" i="1" dirty="0" smtClean="0"/>
              <a:t>Characteristics of an expert on discipleship</a:t>
            </a:r>
            <a:endParaRPr lang="en-US" sz="31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752600"/>
            <a:ext cx="8001000" cy="4525963"/>
          </a:xfrm>
        </p:spPr>
        <p:txBody>
          <a:bodyPr>
            <a:normAutofit/>
          </a:bodyPr>
          <a:lstStyle/>
          <a:p>
            <a:pPr marL="576263" indent="-539750">
              <a:buNone/>
            </a:pPr>
            <a:r>
              <a:rPr lang="pt-BR" sz="3200" dirty="0" smtClean="0"/>
              <a:t>5.	</a:t>
            </a:r>
            <a:r>
              <a:rPr lang="en-US" sz="3200" i="1" dirty="0" smtClean="0"/>
              <a:t>An </a:t>
            </a:r>
            <a:r>
              <a:rPr lang="en-US" sz="3200" i="1" dirty="0"/>
              <a:t>expert at discipleship works for </a:t>
            </a:r>
            <a:r>
              <a:rPr lang="en-US" sz="3200" b="1" i="1" u="sng" dirty="0" smtClean="0">
                <a:solidFill>
                  <a:srgbClr val="FFFF00"/>
                </a:solidFill>
              </a:rPr>
              <a:t>balanced</a:t>
            </a:r>
            <a:r>
              <a:rPr lang="en-US" sz="3200" i="1" dirty="0" smtClean="0"/>
              <a:t>   </a:t>
            </a:r>
            <a:r>
              <a:rPr lang="en-US" sz="3200" b="1" i="1" u="sng" dirty="0" smtClean="0">
                <a:solidFill>
                  <a:srgbClr val="FFFF00"/>
                </a:solidFill>
              </a:rPr>
              <a:t>growth</a:t>
            </a:r>
          </a:p>
          <a:p>
            <a:pPr marL="576263" indent="-539750">
              <a:buNone/>
            </a:pPr>
            <a:endParaRPr lang="en-US" sz="3200" i="1" u="sng" dirty="0" smtClean="0"/>
          </a:p>
          <a:p>
            <a:pPr marL="576263" indent="-539750">
              <a:buNone/>
            </a:pPr>
            <a:r>
              <a:rPr lang="en-US" sz="3200" dirty="0" smtClean="0"/>
              <a:t>	3 components of balanced growth</a:t>
            </a:r>
          </a:p>
          <a:p>
            <a:pPr marL="576263" indent="-539750">
              <a:buNone/>
              <a:tabLst>
                <a:tab pos="1139825" algn="l"/>
              </a:tabLst>
            </a:pPr>
            <a:r>
              <a:rPr lang="en-US" sz="3200" dirty="0" smtClean="0"/>
              <a:t>	A.	Learning the Christ-like lifestyle</a:t>
            </a:r>
          </a:p>
          <a:p>
            <a:pPr marL="576263" indent="-539750">
              <a:buNone/>
              <a:tabLst>
                <a:tab pos="1139825" algn="l"/>
              </a:tabLst>
            </a:pPr>
            <a:r>
              <a:rPr lang="en-US" sz="3200" dirty="0" smtClean="0"/>
              <a:t>	B.	Practical ministry</a:t>
            </a:r>
          </a:p>
          <a:p>
            <a:pPr marL="576263" indent="-539750">
              <a:buNone/>
              <a:tabLst>
                <a:tab pos="1139825" algn="l"/>
              </a:tabLst>
            </a:pPr>
            <a:r>
              <a:rPr lang="en-US" sz="3200" dirty="0" smtClean="0"/>
              <a:t>	C.	Deal with their problems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r>
              <a:rPr lang="en-US" smtClean="0"/>
              <a:t>4/2012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T501.03      iTeenChallenge.org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9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747036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e3a1cf56a5a4a9275d2ee6fb5b81e67f6ee1e015"/>
</p:tagLst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325</TotalTime>
  <Words>300</Words>
  <Application>Microsoft Office PowerPoint</Application>
  <PresentationFormat>On-screen Show (4:3)</PresentationFormat>
  <Paragraphs>105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Technic</vt:lpstr>
      <vt:lpstr>How do I start to become an Expert on Christian Discipleship?</vt:lpstr>
      <vt:lpstr>I want to become an expert on Christian Discipleship.</vt:lpstr>
      <vt:lpstr>What makes one an expert?</vt:lpstr>
      <vt:lpstr>Characteristics of an expert on discipleship</vt:lpstr>
      <vt:lpstr>Characteristics of an expert on discipleship</vt:lpstr>
      <vt:lpstr>Characteristics of an expert on discipleship</vt:lpstr>
      <vt:lpstr>Characteristics of an expert on discipleship</vt:lpstr>
      <vt:lpstr>Characteristics of an expert on discipleship</vt:lpstr>
      <vt:lpstr>Characteristics of an expert on discipleship</vt:lpstr>
      <vt:lpstr>Characteristics of an expert on discipleship</vt:lpstr>
      <vt:lpstr>Characteristics of an expert on discipleship</vt:lpstr>
      <vt:lpstr>Conclusion</vt:lpstr>
      <vt:lpstr>Questions</vt:lpstr>
      <vt:lpstr>Contact information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Como posso me tornar um Perito em Discipulado cristão?   How do I start to become an Expert on Christian Discipleship?</dc:title>
  <dc:creator>Gregg</dc:creator>
  <cp:lastModifiedBy>Dave Batty</cp:lastModifiedBy>
  <cp:revision>17</cp:revision>
  <cp:lastPrinted>2014-03-21T02:43:03Z</cp:lastPrinted>
  <dcterms:created xsi:type="dcterms:W3CDTF">2012-04-12T18:27:53Z</dcterms:created>
  <dcterms:modified xsi:type="dcterms:W3CDTF">2014-03-21T03:11:55Z</dcterms:modified>
</cp:coreProperties>
</file>