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ppt/theme/themeOverride4.xml" ContentType="application/vnd.openxmlformats-officedocument.themeOverride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0" r:id="rId1"/>
  </p:sldMasterIdLst>
  <p:notesMasterIdLst>
    <p:notesMasterId r:id="rId26"/>
  </p:notesMasterIdLst>
  <p:handoutMasterIdLst>
    <p:handoutMasterId r:id="rId27"/>
  </p:handoutMasterIdLst>
  <p:sldIdLst>
    <p:sldId id="256" r:id="rId2"/>
    <p:sldId id="291" r:id="rId3"/>
    <p:sldId id="350" r:id="rId4"/>
    <p:sldId id="351" r:id="rId5"/>
    <p:sldId id="353" r:id="rId6"/>
    <p:sldId id="369" r:id="rId7"/>
    <p:sldId id="354" r:id="rId8"/>
    <p:sldId id="355" r:id="rId9"/>
    <p:sldId id="370" r:id="rId10"/>
    <p:sldId id="356" r:id="rId11"/>
    <p:sldId id="358" r:id="rId12"/>
    <p:sldId id="359" r:id="rId13"/>
    <p:sldId id="360" r:id="rId14"/>
    <p:sldId id="361" r:id="rId15"/>
    <p:sldId id="362" r:id="rId16"/>
    <p:sldId id="363" r:id="rId17"/>
    <p:sldId id="364" r:id="rId18"/>
    <p:sldId id="371" r:id="rId19"/>
    <p:sldId id="365" r:id="rId20"/>
    <p:sldId id="366" r:id="rId21"/>
    <p:sldId id="367" r:id="rId22"/>
    <p:sldId id="368" r:id="rId23"/>
    <p:sldId id="372" r:id="rId24"/>
    <p:sldId id="343" r:id="rId25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66"/>
    <a:srgbClr val="FFCC00"/>
    <a:srgbClr val="00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2" autoAdjust="0"/>
    <p:restoredTop sz="94675" autoAdjust="0"/>
  </p:normalViewPr>
  <p:slideViewPr>
    <p:cSldViewPr>
      <p:cViewPr varScale="1">
        <p:scale>
          <a:sx n="107" d="100"/>
          <a:sy n="107" d="100"/>
        </p:scale>
        <p:origin x="-258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66" d="100"/>
          <a:sy n="66" d="100"/>
        </p:scale>
        <p:origin x="0" y="0"/>
      </p:cViewPr>
      <p:guideLst/>
    </p:cSldViewPr>
  </p:notes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1026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363" name="Rectangle 1027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364" name="Rectangle 1028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365" name="Rectangle 1029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fld id="{0F173F36-F542-4338-BC2D-9C9A55A5D7A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078210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3796" name="Rectangle 4"/>
          <p:cNvSpPr>
            <a:spLocks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41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741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41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fld id="{F58392A2-3E1E-4189-94D1-585B771F9EB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813270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4.xml"/><Relationship Id="rId4" Type="http://schemas.openxmlformats.org/officeDocument/2006/relationships/image" Target="../media/image1.jpe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ight Triangle 3"/>
          <p:cNvSpPr/>
          <p:nvPr/>
        </p:nvSpPr>
        <p:spPr>
          <a:xfrm>
            <a:off x="0" y="4664075"/>
            <a:ext cx="9150350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hangingPunct="1">
              <a:defRPr/>
            </a:pPr>
            <a:endParaRPr lang="en-US"/>
          </a:p>
        </p:txBody>
      </p:sp>
      <p:grpSp>
        <p:nvGrpSpPr>
          <p:cNvPr id="5" name="Group 15"/>
          <p:cNvGrpSpPr>
            <a:grpSpLocks/>
          </p:cNvGrpSpPr>
          <p:nvPr/>
        </p:nvGrpSpPr>
        <p:grpSpPr bwMode="auto">
          <a:xfrm>
            <a:off x="-3175" y="4953000"/>
            <a:ext cx="9147175" cy="1911350"/>
            <a:chOff x="-3765" y="4832896"/>
            <a:chExt cx="9147765" cy="2032192"/>
          </a:xfrm>
        </p:grpSpPr>
        <p:sp>
          <p:nvSpPr>
            <p:cNvPr id="6" name="Freeform 5"/>
            <p:cNvSpPr>
              <a:spLocks/>
            </p:cNvSpPr>
            <p:nvPr/>
          </p:nvSpPr>
          <p:spPr bwMode="auto">
            <a:xfrm>
              <a:off x="1687032" y="4832896"/>
              <a:ext cx="7456968" cy="51817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>
              <a:extLst/>
            </a:lstStyle>
            <a:p>
              <a:pPr>
                <a:defRPr/>
              </a:pPr>
              <a:endParaRPr lang="en-US"/>
            </a:p>
          </p:txBody>
        </p:sp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35926" y="5135025"/>
              <a:ext cx="9108074" cy="838869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>
              <a:extLst/>
            </a:lstStyle>
            <a:p>
              <a:pPr>
                <a:defRPr/>
              </a:pPr>
              <a:endParaRPr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extLst/>
            </a:lstStyle>
            <a:p>
              <a:pPr algn="ctr" eaLnBrk="1" hangingPunct="1">
                <a:defRPr/>
              </a:pPr>
              <a:endParaRPr lang="en-US"/>
            </a:p>
          </p:txBody>
        </p:sp>
        <p:cxnSp>
          <p:nvCxnSpPr>
            <p:cNvPr id="10" name="Straight Connector 9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anchor="b"/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11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r>
              <a:rPr lang="en-US" smtClean="0"/>
              <a:t>2/2012</a:t>
            </a:r>
            <a:endParaRPr lang="en-US"/>
          </a:p>
        </p:txBody>
      </p:sp>
      <p:sp>
        <p:nvSpPr>
          <p:cNvPr id="12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pPr>
              <a:defRPr/>
            </a:pPr>
            <a:r>
              <a:rPr lang="en-US" smtClean="0"/>
              <a:t>T510.08      www.iTeenChallenge.org</a:t>
            </a:r>
            <a:endParaRPr lang="en-US"/>
          </a:p>
        </p:txBody>
      </p:sp>
      <p:sp>
        <p:nvSpPr>
          <p:cNvPr id="13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E081A62A-7824-475C-8A2B-3D75268F752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64870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2/2012</a:t>
            </a:r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T510.08      www.iTeenChallenge.org</a:t>
            </a:r>
            <a:endParaRPr lang="en-US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219F51-31A1-4F38-8204-ED46ADAB3CD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27285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2/2012</a:t>
            </a:r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T510.08      www.iTeenChallenge.org</a:t>
            </a:r>
            <a:endParaRPr lang="en-US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0163F2-A21C-4137-8273-2E2C33538D3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62876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2/2012</a:t>
            </a:r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T510.08      www.iTeenChallenge.org</a:t>
            </a:r>
            <a:endParaRPr lang="en-US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F2E830-24FA-45BA-B085-7510364021E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6557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hevron 3"/>
          <p:cNvSpPr/>
          <p:nvPr/>
        </p:nvSpPr>
        <p:spPr>
          <a:xfrm>
            <a:off x="3636963" y="3005138"/>
            <a:ext cx="182562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eaLnBrk="1" hangingPunct="1">
              <a:defRPr/>
            </a:pPr>
            <a:endParaRPr lang="en-US"/>
          </a:p>
        </p:txBody>
      </p:sp>
      <p:sp>
        <p:nvSpPr>
          <p:cNvPr id="5" name="Chevron 4"/>
          <p:cNvSpPr/>
          <p:nvPr/>
        </p:nvSpPr>
        <p:spPr>
          <a:xfrm>
            <a:off x="3449638" y="3005138"/>
            <a:ext cx="18415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eaLnBrk="1" hangingPunct="1"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anchor="b"/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  <a:extLst/>
          </a:lstStyle>
          <a:p>
            <a:pPr>
              <a:defRPr/>
            </a:pPr>
            <a:r>
              <a:rPr lang="en-US" smtClean="0"/>
              <a:t>2/2012</a:t>
            </a:r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r>
              <a:rPr lang="en-US" smtClean="0"/>
              <a:t>T510.08      www.iTeenChallenge.org</a:t>
            </a: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EEDBDB62-EE0A-4D76-889E-8B1BDFD8241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167091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  <a:extLst/>
          </a:lstStyle>
          <a:p>
            <a:pPr>
              <a:defRPr/>
            </a:pPr>
            <a:r>
              <a:rPr lang="en-US" smtClean="0"/>
              <a:t>2/2012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r>
              <a:rPr lang="en-US" smtClean="0"/>
              <a:t>T510.08      www.iTeenChallenge.org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F5957BF0-D435-492A-B01F-68BA3E7833B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347811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  <a:extLst/>
          </a:lstStyle>
          <a:p>
            <a:pPr>
              <a:defRPr/>
            </a:pPr>
            <a:r>
              <a:rPr lang="en-US" smtClean="0"/>
              <a:t>2/2012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r>
              <a:rPr lang="en-US" smtClean="0"/>
              <a:t>T510.08      www.iTeenChallenge.org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12CCDA06-56D9-48F6-9209-76DC05B4266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364075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  <a:extLst/>
          </a:lstStyle>
          <a:p>
            <a:pPr>
              <a:defRPr/>
            </a:pPr>
            <a:r>
              <a:rPr lang="en-US" smtClean="0"/>
              <a:t>2/2012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r>
              <a:rPr lang="en-US" smtClean="0"/>
              <a:t>T510.08      www.iTeenChallenge.org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800003E9-78D1-4491-847E-1B655F6B212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089286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2/2012</a:t>
            </a:r>
            <a:endParaRPr lang="en-US"/>
          </a:p>
        </p:txBody>
      </p:sp>
      <p:sp>
        <p:nvSpPr>
          <p:cNvPr id="3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T510.08      www.iTeenChallenge.org</a:t>
            </a:r>
            <a:endParaRPr lang="en-US"/>
          </a:p>
        </p:txBody>
      </p:sp>
      <p:sp>
        <p:nvSpPr>
          <p:cNvPr id="4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BF78C4-E623-4130-AA96-08D31A456D8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44239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  <a:extLst/>
          </a:lstStyle>
          <a:p>
            <a:pPr>
              <a:defRPr/>
            </a:pPr>
            <a:r>
              <a:rPr lang="en-US" smtClean="0"/>
              <a:t>2/2012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r>
              <a:rPr lang="en-US" smtClean="0"/>
              <a:t>T510.08      www.iTeenChallenge.org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DA52644D-CA00-4ABB-9033-8221781B1EA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457432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4"/>
          <p:cNvSpPr>
            <a:spLocks/>
          </p:cNvSpPr>
          <p:nvPr/>
        </p:nvSpPr>
        <p:spPr bwMode="auto">
          <a:xfrm>
            <a:off x="715963" y="5002213"/>
            <a:ext cx="3802062" cy="14430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6" name="Freeform 5"/>
          <p:cNvSpPr>
            <a:spLocks/>
          </p:cNvSpPr>
          <p:nvPr/>
        </p:nvSpPr>
        <p:spPr bwMode="auto">
          <a:xfrm>
            <a:off x="-53975" y="5784850"/>
            <a:ext cx="380206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7" name="Right Triangle 6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4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hangingPunct="1">
              <a:defRPr/>
            </a:pPr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Chevron 8"/>
          <p:cNvSpPr/>
          <p:nvPr/>
        </p:nvSpPr>
        <p:spPr>
          <a:xfrm>
            <a:off x="8664575" y="4987925"/>
            <a:ext cx="182563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eaLnBrk="1" hangingPunct="1">
              <a:defRPr/>
            </a:pPr>
            <a:endParaRPr lang="en-US"/>
          </a:p>
        </p:txBody>
      </p:sp>
      <p:sp>
        <p:nvSpPr>
          <p:cNvPr id="10" name="Chevron 9"/>
          <p:cNvSpPr/>
          <p:nvPr/>
        </p:nvSpPr>
        <p:spPr>
          <a:xfrm>
            <a:off x="8477250" y="4987925"/>
            <a:ext cx="182563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eaLnBrk="1" hangingPunct="1">
              <a:defRPr/>
            </a:pP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tIns="0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extLst/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1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r>
              <a:rPr lang="en-US" smtClean="0"/>
              <a:t>2/2012</a:t>
            </a:r>
            <a:endParaRPr lang="en-US"/>
          </a:p>
        </p:txBody>
      </p:sp>
      <p:sp>
        <p:nvSpPr>
          <p:cNvPr id="12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r>
              <a:rPr lang="en-US" smtClean="0"/>
              <a:t>T510.08      www.iTeenChallenge.org</a:t>
            </a:r>
            <a:endParaRPr lang="en-US"/>
          </a:p>
        </p:txBody>
      </p:sp>
      <p:sp>
        <p:nvSpPr>
          <p:cNvPr id="13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6E986986-2EA2-4E67-A37E-A9E9B7E290E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024896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715963" y="5002213"/>
            <a:ext cx="3802062" cy="14430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-53975" y="5784850"/>
            <a:ext cx="380206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hangingPunct="1">
              <a:defRPr/>
            </a:pPr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33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457200" y="1481138"/>
            <a:ext cx="8229600" cy="452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825" y="6408738"/>
            <a:ext cx="1919288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smtClean="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r>
              <a:rPr lang="en-US" smtClean="0"/>
              <a:t>2/2012</a:t>
            </a:r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79913" y="6408738"/>
            <a:ext cx="2351087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r>
              <a:rPr lang="en-US" smtClean="0"/>
              <a:t>T510.08      www.iTeenChallenge.org</a:t>
            </a:r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113" y="6408738"/>
            <a:ext cx="366712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515E4C2F-A8BF-4840-B6D2-B96C74DC7FC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3" r:id="rId1"/>
    <p:sldLayoutId id="2147483839" r:id="rId2"/>
    <p:sldLayoutId id="2147483844" r:id="rId3"/>
    <p:sldLayoutId id="2147483845" r:id="rId4"/>
    <p:sldLayoutId id="2147483846" r:id="rId5"/>
    <p:sldLayoutId id="2147483847" r:id="rId6"/>
    <p:sldLayoutId id="2147483840" r:id="rId7"/>
    <p:sldLayoutId id="2147483848" r:id="rId8"/>
    <p:sldLayoutId id="2147483849" r:id="rId9"/>
    <p:sldLayoutId id="2147483841" r:id="rId10"/>
    <p:sldLayoutId id="2147483842" r:id="rId11"/>
  </p:sldLayoutIdLst>
  <p:hf hd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9pPr>
      <a:extLst/>
    </p:titleStyle>
    <p:bodyStyle>
      <a:lvl1pPr marL="365125" indent="-255588" algn="l" rtl="0" eaLnBrk="0" fontAlgn="base" hangingPunct="0">
        <a:spcBef>
          <a:spcPts val="400"/>
        </a:spcBef>
        <a:spcAft>
          <a:spcPct val="0"/>
        </a:spcAft>
        <a:buClr>
          <a:schemeClr val="accent1"/>
        </a:buClr>
        <a:buSzPct val="68000"/>
        <a:buFont typeface="Wingdings 3" pitchFamily="18" charset="2"/>
        <a:buChar char=""/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0713" indent="-228600" algn="l" rtl="0" eaLnBrk="0" fontAlgn="base" hangingPunct="0">
        <a:spcBef>
          <a:spcPts val="325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8838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SzPct val="100000"/>
        <a:buFont typeface="Wingdings 2" pitchFamily="18" charset="2"/>
        <a:buChar char="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6"/>
          <p:cNvSpPr>
            <a:spLocks noGrp="1" noChangeArrowheads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altLang="en-US" smtClean="0">
                <a:solidFill>
                  <a:srgbClr val="FFFFFF"/>
                </a:solidFill>
              </a:rPr>
              <a:t>2/2012</a:t>
            </a:r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9219" name="Rectangle 28"/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58874E0A-B26D-4D33-BC83-63E0C27F50C5}" type="slidenum">
              <a:rPr lang="en-US" altLang="en-US" smtClean="0">
                <a:solidFill>
                  <a:srgbClr val="FFFFFF"/>
                </a:solidFill>
              </a:rPr>
              <a:pPr/>
              <a:t>1</a:t>
            </a:fld>
            <a:endParaRPr lang="en-US" altLang="en-US" smtClean="0">
              <a:solidFill>
                <a:srgbClr val="FFFFFF"/>
              </a:solidFill>
            </a:endParaRPr>
          </a:p>
        </p:txBody>
      </p:sp>
      <p:sp>
        <p:nvSpPr>
          <p:cNvPr id="9220" name="Rectangle 3"/>
          <p:cNvSpPr txBox="1">
            <a:spLocks noChangeArrowheads="1"/>
          </p:cNvSpPr>
          <p:nvPr/>
        </p:nvSpPr>
        <p:spPr bwMode="auto">
          <a:xfrm>
            <a:off x="409575" y="2771775"/>
            <a:ext cx="8229600" cy="1189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45720" rIns="45720"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ts val="400"/>
              </a:spcBef>
              <a:buClr>
                <a:schemeClr val="accent1"/>
              </a:buClr>
              <a:buSzPct val="68000"/>
              <a:buFont typeface="Wingdings" pitchFamily="2" charset="2"/>
              <a:buNone/>
            </a:pPr>
            <a:r>
              <a:rPr lang="en-US" altLang="en-US" sz="2700">
                <a:solidFill>
                  <a:schemeClr val="tx2"/>
                </a:solidFill>
                <a:latin typeface="Lucida Sans Unicode" pitchFamily="34" charset="0"/>
              </a:rPr>
              <a:t>Por Dave Batty</a:t>
            </a:r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>
          <a:xfrm>
            <a:off x="358775" y="215856"/>
            <a:ext cx="8229600" cy="2482847"/>
          </a:xfrm>
          <a:prstGeom prst="rect">
            <a:avLst/>
          </a:prstGeom>
        </p:spPr>
        <p:txBody>
          <a:bodyPr anchor="b"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s-CR" sz="6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El Estudiante </a:t>
            </a:r>
            <a:r>
              <a:rPr lang="es-CR" sz="6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/>
            </a:r>
            <a:br>
              <a:rPr lang="es-CR" sz="6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</a:br>
            <a:r>
              <a:rPr lang="es-CR" sz="6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de </a:t>
            </a:r>
            <a:r>
              <a:rPr lang="es-CR" sz="6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Teen </a:t>
            </a:r>
            <a:r>
              <a:rPr lang="es-CR" sz="6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Challenge</a:t>
            </a:r>
            <a:br>
              <a:rPr lang="es-CR" sz="6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</a:br>
            <a:r>
              <a:rPr lang="en-US" sz="3200" b="1" dirty="0">
                <a:solidFill>
                  <a:srgbClr val="C0000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rPr>
              <a:t>The </a:t>
            </a:r>
            <a:r>
              <a:rPr lang="en-US" sz="3200" b="1" dirty="0">
                <a:solidFill>
                  <a:srgbClr val="C0000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rPr>
              <a:t>Teen Challenge Student</a:t>
            </a:r>
            <a:endParaRPr lang="en-US" sz="6000" b="1" dirty="0">
              <a:solidFill>
                <a:srgbClr val="C00000"/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pic>
        <p:nvPicPr>
          <p:cNvPr id="9222" name="Picture 5" descr="TC History 032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20925" y="3757613"/>
            <a:ext cx="6823075" cy="3176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T510.08      www.iTeenChallenge.org</a:t>
            </a:r>
            <a:endParaRPr lang="en-US"/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2452688"/>
            <a:ext cx="6418263" cy="3892550"/>
          </a:xfrm>
        </p:spPr>
        <p:txBody>
          <a:bodyPr/>
          <a:lstStyle/>
          <a:p>
            <a:pPr marL="1135063" lvl="1" indent="-742950">
              <a:spcAft>
                <a:spcPts val="1500"/>
              </a:spcAft>
              <a:buFont typeface="+mj-lt"/>
              <a:buAutoNum type="alphaUcPeriod" startAt="6"/>
              <a:defRPr/>
            </a:pPr>
            <a:r>
              <a:rPr lang="es-CR" sz="3600" dirty="0" smtClean="0">
                <a:solidFill>
                  <a:schemeClr val="accent1">
                    <a:lumMod val="75000"/>
                  </a:schemeClr>
                </a:solidFill>
              </a:rPr>
              <a:t>Impulsivo, caótico – sin </a:t>
            </a:r>
            <a:r>
              <a:rPr lang="es-CR" sz="3600" b="1" u="sng" dirty="0" smtClean="0">
                <a:solidFill>
                  <a:srgbClr val="FF0000"/>
                </a:solidFill>
              </a:rPr>
              <a:t>estructura</a:t>
            </a:r>
            <a:r>
              <a:rPr lang="es-CR" sz="3600" dirty="0" smtClean="0">
                <a:solidFill>
                  <a:schemeClr val="accent1">
                    <a:lumMod val="75000"/>
                  </a:schemeClr>
                </a:solidFill>
              </a:rPr>
              <a:t> en su vida</a:t>
            </a:r>
            <a:r>
              <a:rPr lang="en-US" sz="3600" dirty="0" smtClean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en-US" sz="3600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en-US" sz="2400" dirty="0" smtClean="0">
                <a:solidFill>
                  <a:schemeClr val="accent1">
                    <a:lumMod val="75000"/>
                  </a:schemeClr>
                </a:solidFill>
              </a:rPr>
              <a:t>Impulsive, chaotic </a:t>
            </a:r>
            <a:br>
              <a:rPr lang="en-US" sz="2400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en-US" sz="2400" dirty="0" smtClean="0">
                <a:solidFill>
                  <a:schemeClr val="accent1">
                    <a:lumMod val="75000"/>
                  </a:schemeClr>
                </a:solidFill>
              </a:rPr>
              <a:t>– no </a:t>
            </a:r>
            <a:r>
              <a:rPr lang="en-US" sz="2400" u="sng" dirty="0" smtClean="0">
                <a:solidFill>
                  <a:srgbClr val="FF0000"/>
                </a:solidFill>
              </a:rPr>
              <a:t>structure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US" sz="2400" dirty="0" smtClean="0">
                <a:solidFill>
                  <a:schemeClr val="accent1">
                    <a:lumMod val="75000"/>
                  </a:schemeClr>
                </a:solidFill>
              </a:rPr>
              <a:t>in their life </a:t>
            </a:r>
            <a:endParaRPr lang="en-US" sz="2400" u="sng" dirty="0" smtClean="0">
              <a:solidFill>
                <a:srgbClr val="FF0000"/>
              </a:solidFill>
            </a:endParaRPr>
          </a:p>
          <a:p>
            <a:pPr marL="1135063" lvl="1" indent="-742950">
              <a:spcAft>
                <a:spcPts val="1500"/>
              </a:spcAft>
              <a:buFont typeface="+mj-lt"/>
              <a:buAutoNum type="alphaUcPeriod" startAt="6"/>
              <a:defRPr/>
            </a:pPr>
            <a:r>
              <a:rPr lang="en-US" sz="3600" dirty="0" err="1" smtClean="0">
                <a:solidFill>
                  <a:schemeClr val="accent1">
                    <a:lumMod val="75000"/>
                  </a:schemeClr>
                </a:solidFill>
              </a:rPr>
              <a:t>Evite</a:t>
            </a:r>
            <a:r>
              <a:rPr lang="en-US" sz="360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3600" dirty="0" err="1" smtClean="0">
                <a:solidFill>
                  <a:schemeClr val="accent1">
                    <a:lumMod val="75000"/>
                  </a:schemeClr>
                </a:solidFill>
              </a:rPr>
              <a:t>responsabilidad</a:t>
            </a:r>
            <a:r>
              <a:rPr lang="en-US" sz="3600" dirty="0" smtClean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en-US" sz="3600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en-US" sz="2400" dirty="0" smtClean="0">
                <a:solidFill>
                  <a:schemeClr val="accent1">
                    <a:lumMod val="75000"/>
                  </a:schemeClr>
                </a:solidFill>
              </a:rPr>
              <a:t>Avoid responsibility</a:t>
            </a:r>
            <a:endParaRPr lang="en-US" sz="3600" dirty="0" smtClean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51520" y="296652"/>
            <a:ext cx="8676964" cy="1876407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sz="3600" dirty="0" smtClean="0"/>
              <a:t>5.	¿</a:t>
            </a:r>
            <a:r>
              <a:rPr lang="en-US" sz="3600" dirty="0" err="1" smtClean="0"/>
              <a:t>Cuáles</a:t>
            </a:r>
            <a:r>
              <a:rPr lang="en-US" sz="3600" dirty="0" smtClean="0"/>
              <a:t> son </a:t>
            </a:r>
            <a:r>
              <a:rPr lang="en-US" sz="3600" dirty="0" err="1" smtClean="0"/>
              <a:t>algunos</a:t>
            </a:r>
            <a:r>
              <a:rPr lang="en-US" sz="3600" dirty="0" smtClean="0"/>
              <a:t> 	</a:t>
            </a:r>
            <a:r>
              <a:rPr lang="en-US" sz="3600" dirty="0" err="1" smtClean="0"/>
              <a:t>comportamientos</a:t>
            </a:r>
            <a:r>
              <a:rPr lang="en-US" sz="3600" dirty="0" smtClean="0"/>
              <a:t> communes de </a:t>
            </a:r>
            <a:r>
              <a:rPr lang="en-US" sz="3600" dirty="0" err="1" smtClean="0"/>
              <a:t>una</a:t>
            </a:r>
            <a:r>
              <a:rPr lang="en-US" sz="3600" dirty="0" smtClean="0"/>
              <a:t> 	persona con </a:t>
            </a:r>
            <a:r>
              <a:rPr lang="en-US" sz="3600" dirty="0" err="1" smtClean="0"/>
              <a:t>una</a:t>
            </a:r>
            <a:r>
              <a:rPr lang="en-US" sz="3600" dirty="0" smtClean="0"/>
              <a:t> </a:t>
            </a:r>
            <a:r>
              <a:rPr lang="en-US" sz="3600" dirty="0" err="1" smtClean="0"/>
              <a:t>adicción</a:t>
            </a:r>
            <a:r>
              <a:rPr lang="en-US" sz="3600" dirty="0" smtClean="0"/>
              <a:t>?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1600" dirty="0" smtClean="0"/>
              <a:t>	</a:t>
            </a:r>
            <a:r>
              <a:rPr lang="en-US" sz="2000" dirty="0" smtClean="0"/>
              <a:t>What are some common behaviors of a person with an addiction?</a:t>
            </a:r>
            <a:endParaRPr lang="en-US" dirty="0"/>
          </a:p>
        </p:txBody>
      </p:sp>
      <p:sp>
        <p:nvSpPr>
          <p:cNvPr id="18436" name="Date Placeholder 3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altLang="en-US" smtClean="0"/>
              <a:t>2/2012</a:t>
            </a:r>
            <a:endParaRPr lang="en-US" altLang="en-US"/>
          </a:p>
        </p:txBody>
      </p:sp>
      <p:sp>
        <p:nvSpPr>
          <p:cNvPr id="1843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16187546-DC76-487B-AC0F-C9663058C0BB}" type="slidenum">
              <a:rPr lang="en-US" altLang="en-US" smtClean="0"/>
              <a:pPr/>
              <a:t>10</a:t>
            </a:fld>
            <a:endParaRPr lang="en-US" altLang="en-US" smtClean="0"/>
          </a:p>
        </p:txBody>
      </p:sp>
      <p:pic>
        <p:nvPicPr>
          <p:cNvPr id="18438" name="Picture 5" descr="DavidFoggBeforeAndAfter.tif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15063" y="2528888"/>
            <a:ext cx="2928937" cy="2087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T510.08      www.iTeenChallenge.org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2452688"/>
            <a:ext cx="8229600" cy="3892550"/>
          </a:xfrm>
        </p:spPr>
        <p:txBody>
          <a:bodyPr/>
          <a:lstStyle/>
          <a:p>
            <a:pPr marL="1135063" lvl="1" indent="-742950">
              <a:spcAft>
                <a:spcPts val="1500"/>
              </a:spcAft>
              <a:buFont typeface="Verdana" pitchFamily="34" charset="0"/>
              <a:buAutoNum type="alphaUcPeriod"/>
              <a:defRPr/>
            </a:pPr>
            <a:r>
              <a:rPr lang="en-US" sz="3600" b="1" u="sng" dirty="0" err="1" smtClean="0">
                <a:solidFill>
                  <a:srgbClr val="FF0000"/>
                </a:solidFill>
              </a:rPr>
              <a:t>Inmadurez</a:t>
            </a:r>
            <a:r>
              <a:rPr lang="en-US" sz="3600" b="1" u="sng" dirty="0" smtClean="0">
                <a:solidFill>
                  <a:srgbClr val="FF0000"/>
                </a:solidFill>
              </a:rPr>
              <a:t> </a:t>
            </a:r>
            <a:r>
              <a:rPr lang="en-US" sz="3600" dirty="0" err="1" smtClean="0">
                <a:solidFill>
                  <a:schemeClr val="accent1">
                    <a:lumMod val="75000"/>
                  </a:schemeClr>
                </a:solidFill>
              </a:rPr>
              <a:t>emocional</a:t>
            </a:r>
            <a:r>
              <a:rPr lang="en-US" sz="3600" dirty="0" smtClean="0"/>
              <a:t/>
            </a:r>
            <a:br>
              <a:rPr lang="en-US" sz="3600" dirty="0" smtClean="0"/>
            </a:br>
            <a:r>
              <a:rPr lang="en-US" sz="2400" dirty="0" smtClean="0">
                <a:solidFill>
                  <a:schemeClr val="accent1">
                    <a:lumMod val="75000"/>
                  </a:schemeClr>
                </a:solidFill>
              </a:rPr>
              <a:t>Emotional </a:t>
            </a:r>
            <a:r>
              <a:rPr lang="en-US" sz="2400" u="sng" dirty="0" smtClean="0">
                <a:solidFill>
                  <a:srgbClr val="FF0000"/>
                </a:solidFill>
              </a:rPr>
              <a:t>immaturity</a:t>
            </a:r>
          </a:p>
          <a:p>
            <a:pPr marL="1135063" lvl="1" indent="-742950">
              <a:spcAft>
                <a:spcPts val="1500"/>
              </a:spcAft>
              <a:buFont typeface="Verdana" pitchFamily="34" charset="0"/>
              <a:buAutoNum type="alphaUcPeriod"/>
              <a:defRPr/>
            </a:pPr>
            <a:r>
              <a:rPr lang="en-US" sz="3600" dirty="0" err="1" smtClean="0">
                <a:solidFill>
                  <a:schemeClr val="accent1">
                    <a:lumMod val="75000"/>
                  </a:schemeClr>
                </a:solidFill>
              </a:rPr>
              <a:t>Pasado</a:t>
            </a:r>
            <a:r>
              <a:rPr lang="en-US" sz="360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3600" dirty="0" err="1" smtClean="0">
                <a:solidFill>
                  <a:schemeClr val="accent1">
                    <a:lumMod val="75000"/>
                  </a:schemeClr>
                </a:solidFill>
              </a:rPr>
              <a:t>abusivo</a:t>
            </a:r>
            <a:r>
              <a:rPr lang="en-US" sz="3600" dirty="0" smtClean="0">
                <a:solidFill>
                  <a:schemeClr val="accent1">
                    <a:lumMod val="75000"/>
                  </a:schemeClr>
                </a:solidFill>
              </a:rPr>
              <a:t>    </a:t>
            </a:r>
            <a:r>
              <a:rPr lang="en-US" sz="2400" dirty="0" smtClean="0">
                <a:solidFill>
                  <a:schemeClr val="accent1">
                    <a:lumMod val="75000"/>
                  </a:schemeClr>
                </a:solidFill>
              </a:rPr>
              <a:t>Abusive past</a:t>
            </a:r>
            <a:endParaRPr lang="en-US" sz="3600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marL="1135063" lvl="1" indent="-742950">
              <a:spcAft>
                <a:spcPts val="1500"/>
              </a:spcAft>
              <a:buFont typeface="Verdana" pitchFamily="34" charset="0"/>
              <a:buNone/>
              <a:defRPr/>
            </a:pPr>
            <a:r>
              <a:rPr lang="en-US" sz="3600" u="sng" dirty="0" smtClean="0">
                <a:solidFill>
                  <a:srgbClr val="FF0000"/>
                </a:solidFill>
              </a:rPr>
              <a:t>	90% </a:t>
            </a:r>
            <a:r>
              <a:rPr lang="es-CR" sz="3600" dirty="0" smtClean="0">
                <a:solidFill>
                  <a:schemeClr val="accent1">
                    <a:lumMod val="75000"/>
                  </a:schemeClr>
                </a:solidFill>
              </a:rPr>
              <a:t>de las mujeres en TC </a:t>
            </a:r>
            <a:br>
              <a:rPr lang="es-CR" sz="3600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es-CR" sz="2400" dirty="0" smtClean="0">
                <a:solidFill>
                  <a:schemeClr val="accent1">
                    <a:lumMod val="75000"/>
                  </a:schemeClr>
                </a:solidFill>
              </a:rPr>
              <a:t>	    </a:t>
            </a:r>
            <a:r>
              <a:rPr lang="en-US" sz="2400" dirty="0" smtClean="0">
                <a:solidFill>
                  <a:schemeClr val="accent1">
                    <a:lumMod val="75000"/>
                  </a:schemeClr>
                </a:solidFill>
              </a:rPr>
              <a:t>of women in TC</a:t>
            </a:r>
            <a:endParaRPr lang="en-US" sz="3600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marL="1135063" lvl="1" indent="-742950">
              <a:spcAft>
                <a:spcPts val="1500"/>
              </a:spcAft>
              <a:buFont typeface="Verdana" pitchFamily="34" charset="0"/>
              <a:buNone/>
              <a:defRPr/>
            </a:pPr>
            <a:r>
              <a:rPr lang="en-US" sz="3600" u="sng" dirty="0" smtClean="0">
                <a:solidFill>
                  <a:srgbClr val="FF0000"/>
                </a:solidFill>
              </a:rPr>
              <a:t>	75% </a:t>
            </a:r>
            <a:r>
              <a:rPr lang="es-CR" sz="3600" dirty="0" smtClean="0">
                <a:solidFill>
                  <a:schemeClr val="accent1">
                    <a:lumMod val="75000"/>
                  </a:schemeClr>
                </a:solidFill>
              </a:rPr>
              <a:t>de los hombres en TC </a:t>
            </a:r>
            <a:br>
              <a:rPr lang="es-CR" sz="3600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es-CR" sz="2400" dirty="0" smtClean="0">
                <a:solidFill>
                  <a:schemeClr val="accent1">
                    <a:lumMod val="75000"/>
                  </a:schemeClr>
                </a:solidFill>
              </a:rPr>
              <a:t>	    </a:t>
            </a:r>
            <a:r>
              <a:rPr lang="en-US" sz="2400" dirty="0" smtClean="0">
                <a:solidFill>
                  <a:schemeClr val="accent1">
                    <a:lumMod val="75000"/>
                  </a:schemeClr>
                </a:solidFill>
              </a:rPr>
              <a:t>of men in TC</a:t>
            </a:r>
            <a:endParaRPr lang="en-US" sz="3600" u="sng" dirty="0" smtClean="0">
              <a:solidFill>
                <a:srgbClr val="FF0000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1876407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dirty="0" smtClean="0"/>
              <a:t>6.	¿</a:t>
            </a:r>
            <a:r>
              <a:rPr lang="en-US" dirty="0" err="1" smtClean="0"/>
              <a:t>Cuáles</a:t>
            </a:r>
            <a:r>
              <a:rPr lang="en-US" dirty="0" smtClean="0"/>
              <a:t> son </a:t>
            </a:r>
            <a:r>
              <a:rPr lang="en-US" dirty="0" err="1" smtClean="0"/>
              <a:t>algunas</a:t>
            </a:r>
            <a:r>
              <a:rPr lang="en-US" dirty="0" smtClean="0"/>
              <a:t> </a:t>
            </a:r>
            <a:r>
              <a:rPr lang="en-US" dirty="0" err="1" smtClean="0"/>
              <a:t>otras</a:t>
            </a:r>
            <a:r>
              <a:rPr lang="en-US" dirty="0" smtClean="0"/>
              <a:t> </a:t>
            </a:r>
            <a:br>
              <a:rPr lang="en-US" dirty="0" smtClean="0"/>
            </a:br>
            <a:r>
              <a:rPr lang="en-US" dirty="0" smtClean="0"/>
              <a:t>	</a:t>
            </a:r>
            <a:r>
              <a:rPr lang="en-US" dirty="0" err="1" smtClean="0"/>
              <a:t>características</a:t>
            </a:r>
            <a:r>
              <a:rPr lang="en-US" dirty="0" smtClean="0"/>
              <a:t> de </a:t>
            </a:r>
            <a:r>
              <a:rPr lang="en-US" dirty="0" err="1" smtClean="0"/>
              <a:t>una</a:t>
            </a:r>
            <a:r>
              <a:rPr lang="en-US" dirty="0" smtClean="0"/>
              <a:t> persona 	con </a:t>
            </a:r>
            <a:r>
              <a:rPr lang="en-US" dirty="0" err="1" smtClean="0"/>
              <a:t>una</a:t>
            </a:r>
            <a:r>
              <a:rPr lang="en-US" dirty="0" smtClean="0"/>
              <a:t> </a:t>
            </a:r>
            <a:r>
              <a:rPr lang="en-US" dirty="0" err="1" smtClean="0"/>
              <a:t>adicción</a:t>
            </a:r>
            <a:r>
              <a:rPr lang="en-US" dirty="0" smtClean="0"/>
              <a:t>? </a:t>
            </a:r>
            <a:br>
              <a:rPr lang="en-US" dirty="0" smtClean="0"/>
            </a:br>
            <a:r>
              <a:rPr lang="en-US" dirty="0" smtClean="0"/>
              <a:t>	</a:t>
            </a:r>
            <a:r>
              <a:rPr lang="en-US" sz="2200" dirty="0" smtClean="0"/>
              <a:t>Other characteristics of a person with an addiction</a:t>
            </a:r>
            <a:endParaRPr lang="en-US" dirty="0"/>
          </a:p>
        </p:txBody>
      </p:sp>
      <p:sp>
        <p:nvSpPr>
          <p:cNvPr id="19460" name="Date Placeholder 3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altLang="en-US" smtClean="0"/>
              <a:t>2/2012</a:t>
            </a:r>
            <a:endParaRPr lang="en-US" altLang="en-US"/>
          </a:p>
        </p:txBody>
      </p:sp>
      <p:sp>
        <p:nvSpPr>
          <p:cNvPr id="19461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958113CE-20DE-4206-B2AC-1F03DF3692FF}" type="slidenum">
              <a:rPr lang="en-US" altLang="en-US" smtClean="0"/>
              <a:pPr/>
              <a:t>11</a:t>
            </a:fld>
            <a:endParaRPr lang="en-US" altLang="en-US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T510.08      www.iTeenChallenge.org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2273300"/>
            <a:ext cx="6022975" cy="3892550"/>
          </a:xfrm>
        </p:spPr>
        <p:txBody>
          <a:bodyPr/>
          <a:lstStyle/>
          <a:p>
            <a:pPr marL="1135063" lvl="1" indent="-742950">
              <a:spcAft>
                <a:spcPts val="1500"/>
              </a:spcAft>
              <a:buFont typeface="+mj-lt"/>
              <a:buAutoNum type="alphaUcPeriod" startAt="3"/>
              <a:defRPr/>
            </a:pPr>
            <a:r>
              <a:rPr lang="en-US" sz="3600" dirty="0" err="1" smtClean="0">
                <a:solidFill>
                  <a:schemeClr val="accent1">
                    <a:lumMod val="75000"/>
                  </a:schemeClr>
                </a:solidFill>
              </a:rPr>
              <a:t>Adicciones</a:t>
            </a:r>
            <a:r>
              <a:rPr lang="en-US" sz="360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3600" dirty="0" err="1" smtClean="0">
                <a:solidFill>
                  <a:schemeClr val="accent1">
                    <a:lumMod val="75000"/>
                  </a:schemeClr>
                </a:solidFill>
              </a:rPr>
              <a:t>Paralelas</a:t>
            </a:r>
            <a:r>
              <a:rPr lang="en-US" sz="3600" dirty="0" smtClean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en-US" sz="3600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en-US" sz="2400" dirty="0" smtClean="0">
                <a:solidFill>
                  <a:schemeClr val="accent1">
                    <a:lumMod val="75000"/>
                  </a:schemeClr>
                </a:solidFill>
              </a:rPr>
              <a:t>Parallel addictions</a:t>
            </a:r>
            <a:endParaRPr lang="en-US" sz="2400" u="sng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marL="1135063" lvl="1" indent="-742950">
              <a:spcAft>
                <a:spcPts val="1500"/>
              </a:spcAft>
              <a:buFont typeface="+mj-lt"/>
              <a:buAutoNum type="alphaUcPeriod" startAt="3"/>
              <a:defRPr/>
            </a:pPr>
            <a:r>
              <a:rPr lang="en-US" sz="3600" dirty="0" smtClean="0">
                <a:solidFill>
                  <a:schemeClr val="accent1">
                    <a:lumMod val="75000"/>
                  </a:schemeClr>
                </a:solidFill>
              </a:rPr>
              <a:t>“</a:t>
            </a:r>
            <a:r>
              <a:rPr lang="en-US" sz="3600" dirty="0" err="1" smtClean="0">
                <a:solidFill>
                  <a:schemeClr val="accent1">
                    <a:lumMod val="75000"/>
                  </a:schemeClr>
                </a:solidFill>
              </a:rPr>
              <a:t>Expertos</a:t>
            </a:r>
            <a:r>
              <a:rPr lang="en-US" sz="3600" dirty="0" smtClean="0">
                <a:solidFill>
                  <a:schemeClr val="accent1">
                    <a:lumMod val="75000"/>
                  </a:schemeClr>
                </a:solidFill>
              </a:rPr>
              <a:t> en la </a:t>
            </a:r>
            <a:r>
              <a:rPr lang="en-US" sz="3600" dirty="0" err="1" smtClean="0">
                <a:solidFill>
                  <a:schemeClr val="accent1">
                    <a:lumMod val="75000"/>
                  </a:schemeClr>
                </a:solidFill>
              </a:rPr>
              <a:t>vida</a:t>
            </a:r>
            <a:r>
              <a:rPr lang="en-US" sz="3600" dirty="0" smtClean="0">
                <a:solidFill>
                  <a:schemeClr val="accent1">
                    <a:lumMod val="75000"/>
                  </a:schemeClr>
                </a:solidFill>
              </a:rPr>
              <a:t>”</a:t>
            </a:r>
            <a:br>
              <a:rPr lang="en-US" sz="3600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en-US" sz="2400" dirty="0" smtClean="0">
                <a:solidFill>
                  <a:schemeClr val="accent1">
                    <a:lumMod val="75000"/>
                  </a:schemeClr>
                </a:solidFill>
              </a:rPr>
              <a:t>“Experts on life”</a:t>
            </a:r>
            <a:endParaRPr lang="en-US" sz="3600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marL="1135063" lvl="1" indent="-742950">
              <a:spcAft>
                <a:spcPts val="1500"/>
              </a:spcAft>
              <a:buFont typeface="+mj-lt"/>
              <a:buAutoNum type="alphaUcPeriod" startAt="3"/>
              <a:defRPr/>
            </a:pPr>
            <a:r>
              <a:rPr lang="en-US" sz="3600" dirty="0" err="1" smtClean="0">
                <a:solidFill>
                  <a:schemeClr val="accent1">
                    <a:lumMod val="75000"/>
                  </a:schemeClr>
                </a:solidFill>
              </a:rPr>
              <a:t>Salud</a:t>
            </a:r>
            <a:r>
              <a:rPr lang="en-US" sz="3600" dirty="0" smtClean="0">
                <a:solidFill>
                  <a:schemeClr val="accent1">
                    <a:lumMod val="75000"/>
                  </a:schemeClr>
                </a:solidFill>
              </a:rPr>
              <a:t> mental </a:t>
            </a:r>
            <a:r>
              <a:rPr lang="en-US" sz="3600" dirty="0" err="1" smtClean="0">
                <a:solidFill>
                  <a:schemeClr val="accent1">
                    <a:lumMod val="75000"/>
                  </a:schemeClr>
                </a:solidFill>
              </a:rPr>
              <a:t>deficiente</a:t>
            </a:r>
            <a:r>
              <a:rPr lang="en-US" sz="3600" dirty="0" smtClean="0"/>
              <a:t/>
            </a:r>
            <a:br>
              <a:rPr lang="en-US" sz="3600" dirty="0" smtClean="0"/>
            </a:br>
            <a:r>
              <a:rPr lang="en-US" sz="2400" dirty="0" smtClean="0">
                <a:solidFill>
                  <a:schemeClr val="accent1">
                    <a:lumMod val="75000"/>
                  </a:schemeClr>
                </a:solidFill>
              </a:rPr>
              <a:t>Poor mental health</a:t>
            </a:r>
            <a:endParaRPr lang="en-US" sz="3600" dirty="0" smtClean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1876407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sz="3600" dirty="0" smtClean="0"/>
              <a:t>6.	¿</a:t>
            </a:r>
            <a:r>
              <a:rPr lang="en-US" sz="3600" dirty="0" err="1" smtClean="0"/>
              <a:t>Cuáles</a:t>
            </a:r>
            <a:r>
              <a:rPr lang="en-US" sz="3600" dirty="0" smtClean="0"/>
              <a:t> son </a:t>
            </a:r>
            <a:r>
              <a:rPr lang="en-US" sz="3600" dirty="0" err="1" smtClean="0"/>
              <a:t>algunas</a:t>
            </a:r>
            <a:r>
              <a:rPr lang="en-US" sz="3600" dirty="0" smtClean="0"/>
              <a:t> </a:t>
            </a:r>
            <a:r>
              <a:rPr lang="en-US" sz="3600" dirty="0" err="1" smtClean="0"/>
              <a:t>otras</a:t>
            </a:r>
            <a:r>
              <a:rPr lang="en-US" sz="3600" dirty="0" smtClean="0"/>
              <a:t> </a:t>
            </a:r>
            <a:br>
              <a:rPr lang="en-US" sz="3600" dirty="0" smtClean="0"/>
            </a:br>
            <a:r>
              <a:rPr lang="en-US" sz="3600" dirty="0" smtClean="0"/>
              <a:t>	</a:t>
            </a:r>
            <a:r>
              <a:rPr lang="en-US" sz="3600" dirty="0" err="1" smtClean="0"/>
              <a:t>características</a:t>
            </a:r>
            <a:r>
              <a:rPr lang="en-US" sz="3600" dirty="0" smtClean="0"/>
              <a:t> de </a:t>
            </a:r>
            <a:r>
              <a:rPr lang="en-US" sz="3600" dirty="0" err="1" smtClean="0"/>
              <a:t>una</a:t>
            </a:r>
            <a:r>
              <a:rPr lang="en-US" sz="3600" dirty="0" smtClean="0"/>
              <a:t> persona con 	</a:t>
            </a:r>
            <a:r>
              <a:rPr lang="en-US" sz="3600" dirty="0" err="1" smtClean="0"/>
              <a:t>una</a:t>
            </a:r>
            <a:r>
              <a:rPr lang="en-US" sz="3600" dirty="0" smtClean="0"/>
              <a:t> </a:t>
            </a:r>
            <a:r>
              <a:rPr lang="en-US" sz="3600" dirty="0" err="1" smtClean="0"/>
              <a:t>adicción</a:t>
            </a:r>
            <a:r>
              <a:rPr lang="en-US" sz="3600" dirty="0" smtClean="0"/>
              <a:t>?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1600" dirty="0" smtClean="0"/>
              <a:t>	</a:t>
            </a:r>
            <a:r>
              <a:rPr lang="en-US" sz="2200" dirty="0" smtClean="0"/>
              <a:t>Other characteristics of a person with an addiction</a:t>
            </a:r>
            <a:endParaRPr lang="en-US" dirty="0"/>
          </a:p>
        </p:txBody>
      </p:sp>
      <p:sp>
        <p:nvSpPr>
          <p:cNvPr id="20484" name="Date Placeholder 3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altLang="en-US" smtClean="0"/>
              <a:t>2/2012</a:t>
            </a:r>
            <a:endParaRPr lang="en-US" altLang="en-US"/>
          </a:p>
        </p:txBody>
      </p:sp>
      <p:sp>
        <p:nvSpPr>
          <p:cNvPr id="20485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264E1644-9178-4BF9-BA80-3EB977C425C2}" type="slidenum">
              <a:rPr lang="en-US" altLang="en-US" smtClean="0"/>
              <a:pPr/>
              <a:t>12</a:t>
            </a:fld>
            <a:endParaRPr lang="en-US" altLang="en-US" smtClean="0"/>
          </a:p>
        </p:txBody>
      </p:sp>
      <p:pic>
        <p:nvPicPr>
          <p:cNvPr id="20486" name="Picture 6" descr="John Harry (before)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89675" y="2384425"/>
            <a:ext cx="2854325" cy="3816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T510.08      www.iTeenChallenge.org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720725" y="2097088"/>
            <a:ext cx="5975350" cy="4471987"/>
          </a:xfrm>
        </p:spPr>
        <p:txBody>
          <a:bodyPr/>
          <a:lstStyle/>
          <a:p>
            <a:pPr marL="1135063" lvl="1" indent="-742950">
              <a:spcAft>
                <a:spcPts val="1500"/>
              </a:spcAft>
              <a:buFont typeface="+mj-lt"/>
              <a:buAutoNum type="alphaUcPeriod" startAt="6"/>
              <a:defRPr/>
            </a:pPr>
            <a:r>
              <a:rPr lang="es-CR" sz="3600" dirty="0" smtClean="0">
                <a:solidFill>
                  <a:schemeClr val="accent1">
                    <a:lumMod val="75000"/>
                  </a:schemeClr>
                </a:solidFill>
              </a:rPr>
              <a:t>Habilidad </a:t>
            </a:r>
            <a:br>
              <a:rPr lang="es-CR" sz="3600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es-CR" sz="3600" dirty="0" smtClean="0">
                <a:solidFill>
                  <a:schemeClr val="accent1">
                    <a:lumMod val="75000"/>
                  </a:schemeClr>
                </a:solidFill>
              </a:rPr>
              <a:t>deficiente para resolver </a:t>
            </a:r>
            <a:r>
              <a:rPr lang="es-CR" sz="3600" b="1" u="sng" dirty="0" smtClean="0">
                <a:solidFill>
                  <a:srgbClr val="FF0000"/>
                </a:solidFill>
              </a:rPr>
              <a:t>problemas</a:t>
            </a:r>
            <a:r>
              <a:rPr lang="es-CR" sz="3600" dirty="0" smtClean="0"/>
              <a:t> </a:t>
            </a:r>
            <a:br>
              <a:rPr lang="es-CR" sz="3600" dirty="0" smtClean="0"/>
            </a:br>
            <a:r>
              <a:rPr lang="en-US" sz="2400" dirty="0" smtClean="0">
                <a:solidFill>
                  <a:schemeClr val="accent1">
                    <a:lumMod val="75000"/>
                  </a:schemeClr>
                </a:solidFill>
              </a:rPr>
              <a:t>Poor </a:t>
            </a:r>
            <a:r>
              <a:rPr lang="en-US" sz="2400" u="sng" dirty="0" smtClean="0">
                <a:solidFill>
                  <a:srgbClr val="FF0000"/>
                </a:solidFill>
              </a:rPr>
              <a:t>problem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US" sz="2400" dirty="0" smtClean="0">
                <a:solidFill>
                  <a:schemeClr val="accent1">
                    <a:lumMod val="75000"/>
                  </a:schemeClr>
                </a:solidFill>
              </a:rPr>
              <a:t>solving skills</a:t>
            </a:r>
            <a:endParaRPr lang="en-US" sz="3600" u="sng" dirty="0" smtClean="0">
              <a:solidFill>
                <a:srgbClr val="FF0000"/>
              </a:solidFill>
            </a:endParaRPr>
          </a:p>
          <a:p>
            <a:pPr marL="1135063" lvl="1" indent="-742950">
              <a:spcAft>
                <a:spcPts val="1500"/>
              </a:spcAft>
              <a:buFont typeface="+mj-lt"/>
              <a:buAutoNum type="alphaUcPeriod" startAt="6"/>
              <a:defRPr/>
            </a:pPr>
            <a:r>
              <a:rPr lang="en-US" sz="3600" dirty="0" err="1" smtClean="0">
                <a:solidFill>
                  <a:schemeClr val="accent1">
                    <a:lumMod val="75000"/>
                  </a:schemeClr>
                </a:solidFill>
              </a:rPr>
              <a:t>Relaciones</a:t>
            </a:r>
            <a:r>
              <a:rPr lang="en-US" sz="360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3600" dirty="0" err="1" smtClean="0">
                <a:solidFill>
                  <a:schemeClr val="accent1">
                    <a:lumMod val="75000"/>
                  </a:schemeClr>
                </a:solidFill>
              </a:rPr>
              <a:t>insalubres</a:t>
            </a:r>
            <a:r>
              <a:rPr lang="en-US" sz="360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3600" dirty="0" err="1" smtClean="0">
                <a:solidFill>
                  <a:schemeClr val="accent1">
                    <a:lumMod val="75000"/>
                  </a:schemeClr>
                </a:solidFill>
              </a:rPr>
              <a:t>tóxicas</a:t>
            </a:r>
            <a:r>
              <a:rPr lang="en-US" sz="3600" dirty="0" smtClean="0"/>
              <a:t/>
            </a:r>
            <a:br>
              <a:rPr lang="en-US" sz="3600" dirty="0" smtClean="0"/>
            </a:br>
            <a:r>
              <a:rPr lang="en-US" sz="2400" dirty="0" smtClean="0">
                <a:solidFill>
                  <a:schemeClr val="accent1">
                    <a:lumMod val="75000"/>
                  </a:schemeClr>
                </a:solidFill>
              </a:rPr>
              <a:t>Unhealthy/toxic relationships</a:t>
            </a:r>
            <a:endParaRPr lang="en-US" sz="3600" dirty="0" smtClean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876407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en-US" sz="3200" dirty="0" smtClean="0"/>
              <a:t>6.	¿</a:t>
            </a:r>
            <a:r>
              <a:rPr lang="en-US" sz="3200" dirty="0" err="1" smtClean="0"/>
              <a:t>Cuáles</a:t>
            </a:r>
            <a:r>
              <a:rPr lang="en-US" sz="3200" dirty="0" smtClean="0"/>
              <a:t> son </a:t>
            </a:r>
            <a:r>
              <a:rPr lang="en-US" sz="3200" dirty="0" err="1" smtClean="0"/>
              <a:t>algunas</a:t>
            </a:r>
            <a:r>
              <a:rPr lang="en-US" sz="3200" dirty="0" smtClean="0"/>
              <a:t> </a:t>
            </a:r>
            <a:r>
              <a:rPr lang="en-US" sz="3200" dirty="0" err="1" smtClean="0"/>
              <a:t>otras</a:t>
            </a:r>
            <a:r>
              <a:rPr lang="en-US" sz="3200" dirty="0" smtClean="0"/>
              <a:t> </a:t>
            </a:r>
            <a:br>
              <a:rPr lang="en-US" sz="3200" dirty="0" smtClean="0"/>
            </a:br>
            <a:r>
              <a:rPr lang="en-US" sz="3200" dirty="0" smtClean="0"/>
              <a:t>	</a:t>
            </a:r>
            <a:r>
              <a:rPr lang="en-US" sz="3200" dirty="0" err="1" smtClean="0"/>
              <a:t>características</a:t>
            </a:r>
            <a:r>
              <a:rPr lang="en-US" sz="3200" dirty="0" smtClean="0"/>
              <a:t> de </a:t>
            </a:r>
            <a:r>
              <a:rPr lang="en-US" sz="3200" dirty="0" err="1" smtClean="0"/>
              <a:t>una</a:t>
            </a:r>
            <a:r>
              <a:rPr lang="en-US" sz="3200" dirty="0" smtClean="0"/>
              <a:t> persona con 	</a:t>
            </a:r>
            <a:r>
              <a:rPr lang="en-US" sz="3200" dirty="0" err="1" smtClean="0"/>
              <a:t>una</a:t>
            </a:r>
            <a:r>
              <a:rPr lang="en-US" sz="3200" dirty="0" smtClean="0"/>
              <a:t> </a:t>
            </a:r>
            <a:r>
              <a:rPr lang="en-US" sz="3200" dirty="0" err="1" smtClean="0"/>
              <a:t>adicción</a:t>
            </a:r>
            <a:r>
              <a:rPr lang="en-US" sz="3200" dirty="0" smtClean="0"/>
              <a:t>? </a:t>
            </a:r>
            <a:br>
              <a:rPr lang="en-US" sz="3200" dirty="0" smtClean="0"/>
            </a:br>
            <a:r>
              <a:rPr lang="en-US" sz="1400" dirty="0" smtClean="0"/>
              <a:t>	</a:t>
            </a:r>
            <a:r>
              <a:rPr lang="en-US" sz="2000" dirty="0" smtClean="0"/>
              <a:t>Other characteristics of a person with an addiction</a:t>
            </a:r>
            <a:endParaRPr lang="en-US" sz="3200" dirty="0"/>
          </a:p>
        </p:txBody>
      </p:sp>
      <p:sp>
        <p:nvSpPr>
          <p:cNvPr id="21508" name="Date Placeholder 3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altLang="en-US" smtClean="0"/>
              <a:t>2/2012</a:t>
            </a:r>
            <a:endParaRPr lang="en-US" altLang="en-US"/>
          </a:p>
        </p:txBody>
      </p:sp>
      <p:sp>
        <p:nvSpPr>
          <p:cNvPr id="21509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C79AF421-7E97-4838-AA0F-3FE90903F75B}" type="slidenum">
              <a:rPr lang="en-US" altLang="en-US" smtClean="0"/>
              <a:pPr/>
              <a:t>13</a:t>
            </a:fld>
            <a:endParaRPr lang="en-US" altLang="en-US" smtClean="0"/>
          </a:p>
        </p:txBody>
      </p:sp>
      <p:pic>
        <p:nvPicPr>
          <p:cNvPr id="21510" name="Picture 7" descr="Sandy Huff Student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08738" y="2997200"/>
            <a:ext cx="2735262" cy="386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T510.08      www.iTeenChallenge.org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 descr="AntheaBefore&amp;After 156.jpg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468438" y="2773363"/>
            <a:ext cx="4306887" cy="2492375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2326271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dirty="0" smtClean="0"/>
              <a:t>7.	</a:t>
            </a:r>
            <a:r>
              <a:rPr lang="es-CR" dirty="0" smtClean="0"/>
              <a:t>¿En qué medida influye la 	posesión u opresión de 	demonios?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	</a:t>
            </a:r>
            <a:r>
              <a:rPr lang="en-US" sz="2200" dirty="0" smtClean="0"/>
              <a:t>To what degree does demonic possession play a part?</a:t>
            </a:r>
            <a:endParaRPr lang="en-US" sz="2200" dirty="0"/>
          </a:p>
        </p:txBody>
      </p:sp>
      <p:sp>
        <p:nvSpPr>
          <p:cNvPr id="22532" name="Date Placeholder 3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altLang="en-US" smtClean="0"/>
              <a:t>2/2012</a:t>
            </a:r>
            <a:endParaRPr lang="en-US" altLang="en-US"/>
          </a:p>
        </p:txBody>
      </p:sp>
      <p:sp>
        <p:nvSpPr>
          <p:cNvPr id="22533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7AD9C0EC-5993-4075-B8E9-67D2A6D7F656}" type="slidenum">
              <a:rPr lang="en-US" altLang="en-US" smtClean="0"/>
              <a:pPr/>
              <a:t>14</a:t>
            </a:fld>
            <a:endParaRPr lang="en-US" altLang="en-US" smtClean="0"/>
          </a:p>
        </p:txBody>
      </p:sp>
      <p:sp>
        <p:nvSpPr>
          <p:cNvPr id="21510" name="Rectangle 6"/>
          <p:cNvSpPr>
            <a:spLocks noChangeArrowheads="1"/>
          </p:cNvSpPr>
          <p:nvPr/>
        </p:nvSpPr>
        <p:spPr bwMode="auto">
          <a:xfrm>
            <a:off x="1511300" y="5327650"/>
            <a:ext cx="2052638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s-CR" altLang="en-US" sz="1600">
                <a:cs typeface="Times New Roman" pitchFamily="18" charset="0"/>
              </a:rPr>
              <a:t>El día que entré a Teen Challenge</a:t>
            </a:r>
            <a:endParaRPr lang="es-CR" altLang="en-US" sz="2400"/>
          </a:p>
        </p:txBody>
      </p:sp>
      <p:sp>
        <p:nvSpPr>
          <p:cNvPr id="21511" name="Rectangle 7"/>
          <p:cNvSpPr>
            <a:spLocks noChangeArrowheads="1"/>
          </p:cNvSpPr>
          <p:nvPr/>
        </p:nvSpPr>
        <p:spPr bwMode="auto">
          <a:xfrm>
            <a:off x="3600450" y="5329238"/>
            <a:ext cx="205105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s-CR" altLang="en-US" sz="1600">
                <a:cs typeface="Times New Roman" pitchFamily="18" charset="0"/>
              </a:rPr>
              <a:t>Una fotografía de mí 10 meses después  </a:t>
            </a:r>
            <a:endParaRPr lang="es-CR" altLang="en-US" sz="240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T510.08      www.iTeenChallenge.org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15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15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15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15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10" grpId="0"/>
      <p:bldP spid="2151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4" name="Picture 5" descr="Castle Illustration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81588" y="2384425"/>
            <a:ext cx="4062412" cy="2865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2705100"/>
            <a:ext cx="8229600" cy="3892550"/>
          </a:xfrm>
        </p:spPr>
        <p:txBody>
          <a:bodyPr/>
          <a:lstStyle/>
          <a:p>
            <a:pPr marL="1135063" lvl="1" indent="-742950">
              <a:spcAft>
                <a:spcPts val="1500"/>
              </a:spcAft>
              <a:buFont typeface="Verdana" pitchFamily="34" charset="0"/>
              <a:buAutoNum type="alphaUcPeriod"/>
              <a:defRPr/>
            </a:pPr>
            <a:r>
              <a:rPr lang="en-US" sz="3600" dirty="0" err="1" smtClean="0">
                <a:solidFill>
                  <a:schemeClr val="accent1">
                    <a:lumMod val="75000"/>
                  </a:schemeClr>
                </a:solidFill>
              </a:rPr>
              <a:t>Familia</a:t>
            </a:r>
            <a:r>
              <a:rPr lang="en-US" sz="360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3600" dirty="0" err="1" smtClean="0">
                <a:solidFill>
                  <a:schemeClr val="accent1">
                    <a:lumMod val="75000"/>
                  </a:schemeClr>
                </a:solidFill>
              </a:rPr>
              <a:t>disfuncional</a:t>
            </a:r>
            <a:r>
              <a:rPr lang="en-US" sz="3600" dirty="0" smtClean="0"/>
              <a:t/>
            </a:r>
            <a:br>
              <a:rPr lang="en-US" sz="3600" dirty="0" smtClean="0"/>
            </a:br>
            <a:r>
              <a:rPr lang="en-US" sz="2400" dirty="0" smtClean="0">
                <a:solidFill>
                  <a:schemeClr val="accent1">
                    <a:lumMod val="75000"/>
                  </a:schemeClr>
                </a:solidFill>
              </a:rPr>
              <a:t>Dysfunctional family</a:t>
            </a:r>
            <a:endParaRPr lang="en-US" sz="3600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marL="1135063" lvl="1" indent="-742950">
              <a:spcAft>
                <a:spcPts val="1500"/>
              </a:spcAft>
              <a:buFont typeface="Verdana" pitchFamily="34" charset="0"/>
              <a:buAutoNum type="alphaUcPeriod"/>
              <a:defRPr/>
            </a:pPr>
            <a:r>
              <a:rPr lang="en-US" sz="3600" b="1" u="sng" dirty="0" err="1" smtClean="0">
                <a:solidFill>
                  <a:srgbClr val="FF0000"/>
                </a:solidFill>
              </a:rPr>
              <a:t>Habilitando</a:t>
            </a:r>
            <a:r>
              <a:rPr lang="en-US" sz="3600" b="1" u="sng" dirty="0" smtClean="0"/>
              <a:t/>
            </a:r>
            <a:br>
              <a:rPr lang="en-US" sz="3600" b="1" u="sng" dirty="0" smtClean="0"/>
            </a:br>
            <a:r>
              <a:rPr lang="en-US" sz="3600" dirty="0" smtClean="0">
                <a:solidFill>
                  <a:schemeClr val="accent1">
                    <a:lumMod val="75000"/>
                  </a:schemeClr>
                </a:solidFill>
              </a:rPr>
              <a:t>—</a:t>
            </a:r>
            <a:r>
              <a:rPr lang="en-US" sz="3600" dirty="0" err="1" smtClean="0">
                <a:solidFill>
                  <a:schemeClr val="accent1">
                    <a:lumMod val="75000"/>
                  </a:schemeClr>
                </a:solidFill>
              </a:rPr>
              <a:t>ofreciendo</a:t>
            </a:r>
            <a:r>
              <a:rPr lang="en-US" sz="360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br>
              <a:rPr lang="en-US" sz="3600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en-US" sz="3600" dirty="0" smtClean="0">
                <a:solidFill>
                  <a:schemeClr val="accent1">
                    <a:lumMod val="75000"/>
                  </a:schemeClr>
                </a:solidFill>
              </a:rPr>
              <a:t>la </a:t>
            </a:r>
            <a:r>
              <a:rPr lang="en-US" sz="3600" dirty="0" err="1" smtClean="0">
                <a:solidFill>
                  <a:schemeClr val="accent1">
                    <a:lumMod val="75000"/>
                  </a:schemeClr>
                </a:solidFill>
              </a:rPr>
              <a:t>ayuda</a:t>
            </a:r>
            <a:r>
              <a:rPr lang="en-US" sz="360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3600" dirty="0" err="1" smtClean="0">
                <a:solidFill>
                  <a:schemeClr val="accent1">
                    <a:lumMod val="75000"/>
                  </a:schemeClr>
                </a:solidFill>
              </a:rPr>
              <a:t>incorrecta</a:t>
            </a:r>
            <a:r>
              <a:rPr lang="en-US" sz="3600" dirty="0" smtClean="0"/>
              <a:t/>
            </a:r>
            <a:br>
              <a:rPr lang="en-US" sz="3600" dirty="0" smtClean="0"/>
            </a:br>
            <a:r>
              <a:rPr lang="en-US" sz="2400" u="sng" dirty="0" smtClean="0">
                <a:solidFill>
                  <a:srgbClr val="FF0000"/>
                </a:solidFill>
              </a:rPr>
              <a:t>Enabling</a:t>
            </a:r>
            <a:r>
              <a:rPr lang="en-US" sz="2400" dirty="0" smtClean="0">
                <a:solidFill>
                  <a:schemeClr val="accent1">
                    <a:lumMod val="75000"/>
                  </a:schemeClr>
                </a:solidFill>
              </a:rPr>
              <a:t>—offering the wrong kind of help</a:t>
            </a:r>
            <a:endParaRPr lang="en-US" sz="3600" u="sng" dirty="0" smtClean="0">
              <a:solidFill>
                <a:srgbClr val="FF0000"/>
              </a:solidFill>
            </a:endParaRPr>
          </a:p>
          <a:p>
            <a:pPr marL="1135063" lvl="1" indent="-742950">
              <a:spcAft>
                <a:spcPts val="1500"/>
              </a:spcAft>
              <a:buFont typeface="Verdana" pitchFamily="34" charset="0"/>
              <a:buAutoNum type="alphaUcPeriod"/>
              <a:defRPr/>
            </a:pPr>
            <a:endParaRPr lang="en-US" sz="3600" dirty="0" smtClean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2326271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dirty="0" smtClean="0"/>
              <a:t>8.	</a:t>
            </a:r>
            <a:r>
              <a:rPr lang="es-CR" dirty="0" smtClean="0"/>
              <a:t>¿Que puede ser la dinámica de 	la familia de una persona con 	una adicción?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2700" dirty="0" smtClean="0"/>
              <a:t>	Family dynamics of a person with an addiction</a:t>
            </a:r>
            <a:endParaRPr lang="en-US" dirty="0"/>
          </a:p>
        </p:txBody>
      </p:sp>
      <p:sp>
        <p:nvSpPr>
          <p:cNvPr id="23557" name="Date Placeholder 3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altLang="en-US" smtClean="0"/>
              <a:t>2/2012</a:t>
            </a:r>
            <a:endParaRPr lang="en-US" altLang="en-US"/>
          </a:p>
        </p:txBody>
      </p:sp>
      <p:sp>
        <p:nvSpPr>
          <p:cNvPr id="23558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E1FBCAB4-C7B9-4979-A3B2-FD6714387BDA}" type="slidenum">
              <a:rPr lang="en-US" altLang="en-US" smtClean="0"/>
              <a:pPr/>
              <a:t>15</a:t>
            </a:fld>
            <a:endParaRPr lang="en-US" altLang="en-US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T510.08      www.iTeenChallenge.org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25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25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2114550"/>
            <a:ext cx="8229600" cy="3892550"/>
          </a:xfrm>
        </p:spPr>
        <p:txBody>
          <a:bodyPr/>
          <a:lstStyle/>
          <a:p>
            <a:pPr marL="1135063" lvl="1" indent="-742950">
              <a:spcAft>
                <a:spcPts val="1500"/>
              </a:spcAft>
              <a:buFont typeface="+mj-lt"/>
              <a:buAutoNum type="alphaUcPeriod" startAt="3"/>
              <a:defRPr/>
            </a:pPr>
            <a:r>
              <a:rPr lang="en-US" sz="3600" dirty="0" err="1" smtClean="0">
                <a:solidFill>
                  <a:schemeClr val="accent1">
                    <a:lumMod val="75000"/>
                  </a:schemeClr>
                </a:solidFill>
              </a:rPr>
              <a:t>Abusivo</a:t>
            </a:r>
            <a:r>
              <a:rPr lang="en-US" sz="3600" dirty="0" smtClean="0">
                <a:solidFill>
                  <a:schemeClr val="accent1">
                    <a:lumMod val="75000"/>
                  </a:schemeClr>
                </a:solidFill>
              </a:rPr>
              <a:t>    </a:t>
            </a:r>
            <a:r>
              <a:rPr lang="en-US" sz="2400" dirty="0" smtClean="0">
                <a:solidFill>
                  <a:schemeClr val="accent1">
                    <a:lumMod val="75000"/>
                  </a:schemeClr>
                </a:solidFill>
              </a:rPr>
              <a:t>Abusive</a:t>
            </a:r>
            <a:endParaRPr lang="en-US" sz="3600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marL="1135063" lvl="1" indent="-742950">
              <a:spcAft>
                <a:spcPts val="1500"/>
              </a:spcAft>
              <a:buFont typeface="+mj-lt"/>
              <a:buAutoNum type="alphaUcPeriod" startAt="3"/>
              <a:defRPr/>
            </a:pPr>
            <a:r>
              <a:rPr lang="en-US" sz="3600" dirty="0" err="1" smtClean="0">
                <a:solidFill>
                  <a:schemeClr val="accent1">
                    <a:lumMod val="75000"/>
                  </a:schemeClr>
                </a:solidFill>
              </a:rPr>
              <a:t>Negligente</a:t>
            </a:r>
            <a:r>
              <a:rPr lang="en-US" sz="3600" dirty="0" smtClean="0">
                <a:solidFill>
                  <a:schemeClr val="accent1">
                    <a:lumMod val="75000"/>
                  </a:schemeClr>
                </a:solidFill>
              </a:rPr>
              <a:t>   </a:t>
            </a:r>
            <a:r>
              <a:rPr lang="en-US" sz="2400" dirty="0" smtClean="0">
                <a:solidFill>
                  <a:schemeClr val="accent1">
                    <a:lumMod val="75000"/>
                  </a:schemeClr>
                </a:solidFill>
              </a:rPr>
              <a:t>Neglect</a:t>
            </a:r>
            <a:endParaRPr lang="en-US" sz="3600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marL="1135063" lvl="1" indent="-742950">
              <a:spcAft>
                <a:spcPts val="1500"/>
              </a:spcAft>
              <a:buFont typeface="+mj-lt"/>
              <a:buAutoNum type="alphaUcPeriod" startAt="3"/>
              <a:defRPr/>
            </a:pPr>
            <a:r>
              <a:rPr lang="en-US" sz="3600" dirty="0" err="1" smtClean="0">
                <a:solidFill>
                  <a:schemeClr val="accent1">
                    <a:lumMod val="75000"/>
                  </a:schemeClr>
                </a:solidFill>
              </a:rPr>
              <a:t>Muchos</a:t>
            </a:r>
            <a:r>
              <a:rPr lang="en-US" sz="3600" dirty="0" smtClean="0">
                <a:solidFill>
                  <a:schemeClr val="accent1">
                    <a:lumMod val="75000"/>
                  </a:schemeClr>
                </a:solidFill>
              </a:rPr>
              <a:t> no </a:t>
            </a:r>
            <a:r>
              <a:rPr lang="en-US" sz="3600" dirty="0" err="1" smtClean="0">
                <a:solidFill>
                  <a:schemeClr val="accent1">
                    <a:lumMod val="75000"/>
                  </a:schemeClr>
                </a:solidFill>
              </a:rPr>
              <a:t>saben</a:t>
            </a:r>
            <a:r>
              <a:rPr lang="en-US" sz="360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3600" dirty="0" err="1" smtClean="0">
                <a:solidFill>
                  <a:schemeClr val="accent1">
                    <a:lumMod val="75000"/>
                  </a:schemeClr>
                </a:solidFill>
              </a:rPr>
              <a:t>como</a:t>
            </a:r>
            <a:r>
              <a:rPr lang="en-US" sz="360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3600" dirty="0" err="1" smtClean="0">
                <a:solidFill>
                  <a:schemeClr val="accent1">
                    <a:lumMod val="75000"/>
                  </a:schemeClr>
                </a:solidFill>
              </a:rPr>
              <a:t>es</a:t>
            </a:r>
            <a:r>
              <a:rPr lang="en-US" sz="360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3600" dirty="0" err="1" smtClean="0">
                <a:solidFill>
                  <a:schemeClr val="accent1">
                    <a:lumMod val="75000"/>
                  </a:schemeClr>
                </a:solidFill>
              </a:rPr>
              <a:t>vivir</a:t>
            </a:r>
            <a:r>
              <a:rPr lang="en-US" sz="360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3600" b="1" u="sng" dirty="0" err="1" smtClean="0">
                <a:solidFill>
                  <a:srgbClr val="FF0000"/>
                </a:solidFill>
              </a:rPr>
              <a:t>saludablemente</a:t>
            </a:r>
            <a:r>
              <a:rPr lang="en-US" sz="3600" b="1" u="sng" dirty="0" smtClean="0"/>
              <a:t/>
            </a:r>
            <a:br>
              <a:rPr lang="en-US" sz="3600" b="1" u="sng" dirty="0" smtClean="0"/>
            </a:br>
            <a:r>
              <a:rPr lang="en-US" sz="2400" dirty="0" smtClean="0">
                <a:solidFill>
                  <a:schemeClr val="accent1">
                    <a:lumMod val="75000"/>
                  </a:schemeClr>
                </a:solidFill>
              </a:rPr>
              <a:t>Many do not know what </a:t>
            </a:r>
            <a:r>
              <a:rPr lang="en-US" sz="2400" u="sng" dirty="0" smtClean="0">
                <a:solidFill>
                  <a:srgbClr val="FF0000"/>
                </a:solidFill>
              </a:rPr>
              <a:t>healthy</a:t>
            </a:r>
            <a:r>
              <a:rPr lang="en-US" sz="2400" dirty="0" smtClean="0">
                <a:solidFill>
                  <a:schemeClr val="accent1">
                    <a:lumMod val="75000"/>
                  </a:schemeClr>
                </a:solidFill>
              </a:rPr>
              <a:t> living looks like</a:t>
            </a:r>
            <a:endParaRPr lang="en-US" sz="3600" dirty="0" smtClean="0">
              <a:solidFill>
                <a:srgbClr val="FF0000"/>
              </a:solidFill>
            </a:endParaRPr>
          </a:p>
          <a:p>
            <a:pPr marL="1135063" lvl="1" indent="-742950">
              <a:spcAft>
                <a:spcPts val="1500"/>
              </a:spcAft>
              <a:buFont typeface="Verdana" pitchFamily="34" charset="0"/>
              <a:buAutoNum type="alphaUcPeriod" startAt="3"/>
              <a:defRPr/>
            </a:pPr>
            <a:endParaRPr lang="en-US" sz="3600" dirty="0" smtClean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51520" y="274637"/>
            <a:ext cx="8435280" cy="1498179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sz="3100" dirty="0" smtClean="0"/>
              <a:t>8.	</a:t>
            </a:r>
            <a:r>
              <a:rPr lang="es-CR" sz="3100" dirty="0" smtClean="0"/>
              <a:t>¿Que puede ser la dinámica de la 	familia de una persona con una adicción?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2700" dirty="0" smtClean="0"/>
              <a:t>	</a:t>
            </a:r>
            <a:r>
              <a:rPr lang="en-US" sz="2200" dirty="0" smtClean="0"/>
              <a:t>Family dynamics of a person with an addiction</a:t>
            </a:r>
            <a:endParaRPr lang="en-US" dirty="0"/>
          </a:p>
        </p:txBody>
      </p:sp>
      <p:sp>
        <p:nvSpPr>
          <p:cNvPr id="24580" name="Date Placeholder 3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altLang="en-US" smtClean="0"/>
              <a:t>2/2012</a:t>
            </a:r>
            <a:endParaRPr lang="en-US" altLang="en-US"/>
          </a:p>
        </p:txBody>
      </p:sp>
      <p:sp>
        <p:nvSpPr>
          <p:cNvPr id="24581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07E94B0D-78D2-4E62-9322-36624BBC8DF0}" type="slidenum">
              <a:rPr lang="en-US" altLang="en-US" smtClean="0"/>
              <a:pPr/>
              <a:t>16</a:t>
            </a:fld>
            <a:endParaRPr lang="en-US" altLang="en-US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T510.08      www.iTeenChallenge.org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914400" y="2962275"/>
            <a:ext cx="8229600" cy="3490913"/>
          </a:xfrm>
        </p:spPr>
        <p:txBody>
          <a:bodyPr/>
          <a:lstStyle/>
          <a:p>
            <a:pPr marL="1135063" lvl="1" indent="-742950">
              <a:spcAft>
                <a:spcPts val="1500"/>
              </a:spcAft>
              <a:buFont typeface="Verdana" pitchFamily="34" charset="0"/>
              <a:buAutoNum type="alphaUcPeriod"/>
              <a:defRPr/>
            </a:pPr>
            <a:r>
              <a:rPr lang="es-CR" sz="3600" dirty="0" smtClean="0">
                <a:solidFill>
                  <a:schemeClr val="accent1">
                    <a:lumMod val="75000"/>
                  </a:schemeClr>
                </a:solidFill>
              </a:rPr>
              <a:t>¿Hay etapas específicas que son críticas?</a:t>
            </a:r>
            <a:br>
              <a:rPr lang="es-CR" sz="3600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en-US" sz="2400" dirty="0" smtClean="0">
                <a:solidFill>
                  <a:schemeClr val="accent1">
                    <a:lumMod val="75000"/>
                  </a:schemeClr>
                </a:solidFill>
              </a:rPr>
              <a:t>What stages are critical?</a:t>
            </a:r>
            <a:endParaRPr lang="en-US" sz="3600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marL="1135063" lvl="1" indent="-742950">
              <a:spcAft>
                <a:spcPts val="1500"/>
              </a:spcAft>
              <a:buFont typeface="Verdana" pitchFamily="34" charset="0"/>
              <a:buAutoNum type="alphaUcPeriod"/>
              <a:defRPr/>
            </a:pPr>
            <a:r>
              <a:rPr lang="en-US" sz="3600" dirty="0" smtClean="0">
                <a:solidFill>
                  <a:schemeClr val="accent1">
                    <a:lumMod val="75000"/>
                  </a:schemeClr>
                </a:solidFill>
              </a:rPr>
              <a:t>Las </a:t>
            </a:r>
            <a:r>
              <a:rPr lang="en-US" sz="3600" dirty="0" err="1" smtClean="0">
                <a:solidFill>
                  <a:schemeClr val="accent1">
                    <a:lumMod val="75000"/>
                  </a:schemeClr>
                </a:solidFill>
              </a:rPr>
              <a:t>primeras</a:t>
            </a:r>
            <a:r>
              <a:rPr lang="en-US" sz="3600" dirty="0" smtClean="0">
                <a:solidFill>
                  <a:schemeClr val="accent1">
                    <a:lumMod val="75000"/>
                  </a:schemeClr>
                </a:solidFill>
              </a:rPr>
              <a:t> 24 </a:t>
            </a:r>
            <a:r>
              <a:rPr lang="en-US" sz="3600" dirty="0" err="1" smtClean="0">
                <a:solidFill>
                  <a:schemeClr val="accent1">
                    <a:lumMod val="75000"/>
                  </a:schemeClr>
                </a:solidFill>
              </a:rPr>
              <a:t>horas</a:t>
            </a:r>
            <a:r>
              <a:rPr lang="en-US" sz="3600" dirty="0" smtClean="0"/>
              <a:t/>
            </a:r>
            <a:br>
              <a:rPr lang="en-US" sz="3600" dirty="0" smtClean="0"/>
            </a:br>
            <a:r>
              <a:rPr lang="en-US" sz="2400" dirty="0" smtClean="0">
                <a:solidFill>
                  <a:schemeClr val="accent1">
                    <a:lumMod val="75000"/>
                  </a:schemeClr>
                </a:solidFill>
              </a:rPr>
              <a:t>The first 24 hours</a:t>
            </a:r>
            <a:endParaRPr lang="en-US" sz="3600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marL="1135063" lvl="1" indent="-742950">
              <a:spcAft>
                <a:spcPts val="1500"/>
              </a:spcAft>
              <a:buFont typeface="Verdana" pitchFamily="34" charset="0"/>
              <a:buNone/>
              <a:defRPr/>
            </a:pPr>
            <a:endParaRPr lang="en-US" sz="3600" dirty="0" smtClean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2398279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sz="3600" dirty="0" smtClean="0"/>
              <a:t>9.	</a:t>
            </a:r>
            <a:r>
              <a:rPr lang="es-CR" sz="3600" dirty="0" smtClean="0"/>
              <a:t>¿Cuáles son algunas etapas 	claves por las cuales pasa el 	estudiante durante el programa?</a:t>
            </a:r>
            <a:r>
              <a:rPr lang="es-CR" dirty="0" smtClean="0"/>
              <a:t/>
            </a:r>
            <a:br>
              <a:rPr lang="es-CR" dirty="0" smtClean="0"/>
            </a:br>
            <a:r>
              <a:rPr lang="es-CR" dirty="0" smtClean="0"/>
              <a:t>	</a:t>
            </a:r>
            <a:r>
              <a:rPr lang="en-US" sz="2700" dirty="0" smtClean="0"/>
              <a:t>What are some of the key stages a student goes 	through during the program</a:t>
            </a:r>
            <a:endParaRPr lang="en-US" dirty="0"/>
          </a:p>
        </p:txBody>
      </p:sp>
      <p:sp>
        <p:nvSpPr>
          <p:cNvPr id="25604" name="Date Placeholder 3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altLang="en-US" smtClean="0"/>
              <a:t>2/2012</a:t>
            </a:r>
            <a:endParaRPr lang="en-US" altLang="en-US"/>
          </a:p>
        </p:txBody>
      </p:sp>
      <p:sp>
        <p:nvSpPr>
          <p:cNvPr id="25605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C2F3B8A1-5AD2-4AB9-97FA-C6EE1CD674CB}" type="slidenum">
              <a:rPr lang="en-US" altLang="en-US" smtClean="0"/>
              <a:pPr/>
              <a:t>17</a:t>
            </a:fld>
            <a:endParaRPr lang="en-US" altLang="en-US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T510.08      www.iTeenChallenge.org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79475" y="2457450"/>
            <a:ext cx="8229600" cy="4400550"/>
          </a:xfrm>
        </p:spPr>
        <p:txBody>
          <a:bodyPr/>
          <a:lstStyle/>
          <a:p>
            <a:pPr marL="1135063" lvl="1" indent="-742950">
              <a:spcAft>
                <a:spcPts val="1500"/>
              </a:spcAft>
              <a:buFont typeface="+mj-lt"/>
              <a:buAutoNum type="alphaUcPeriod" startAt="3"/>
              <a:defRPr/>
            </a:pPr>
            <a:r>
              <a:rPr lang="en-US" sz="3600" dirty="0" smtClean="0">
                <a:solidFill>
                  <a:schemeClr val="accent1">
                    <a:lumMod val="75000"/>
                  </a:schemeClr>
                </a:solidFill>
              </a:rPr>
              <a:t>Los </a:t>
            </a:r>
            <a:r>
              <a:rPr lang="en-US" sz="3600" dirty="0" err="1" smtClean="0">
                <a:solidFill>
                  <a:schemeClr val="accent1">
                    <a:lumMod val="75000"/>
                  </a:schemeClr>
                </a:solidFill>
              </a:rPr>
              <a:t>primeros</a:t>
            </a:r>
            <a:r>
              <a:rPr lang="en-US" sz="3600" dirty="0" smtClean="0">
                <a:solidFill>
                  <a:schemeClr val="accent1">
                    <a:lumMod val="75000"/>
                  </a:schemeClr>
                </a:solidFill>
              </a:rPr>
              <a:t> 3 </a:t>
            </a:r>
            <a:r>
              <a:rPr lang="en-US" sz="3600" dirty="0" err="1" smtClean="0">
                <a:solidFill>
                  <a:schemeClr val="accent1">
                    <a:lumMod val="75000"/>
                  </a:schemeClr>
                </a:solidFill>
              </a:rPr>
              <a:t>días</a:t>
            </a:r>
            <a:r>
              <a:rPr lang="en-US" sz="3600" dirty="0" smtClean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en-US" sz="3600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en-US" sz="2400" dirty="0" smtClean="0">
                <a:solidFill>
                  <a:schemeClr val="accent1">
                    <a:lumMod val="75000"/>
                  </a:schemeClr>
                </a:solidFill>
              </a:rPr>
              <a:t>The first 3 days</a:t>
            </a:r>
            <a:endParaRPr lang="en-US" sz="3600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marL="1135063" lvl="1" indent="-742950">
              <a:spcAft>
                <a:spcPts val="1500"/>
              </a:spcAft>
              <a:buFont typeface="Verdana" pitchFamily="34" charset="0"/>
              <a:buAutoNum type="alphaUcPeriod" startAt="3"/>
              <a:defRPr/>
            </a:pPr>
            <a:r>
              <a:rPr lang="en-US" sz="3600" dirty="0" smtClean="0">
                <a:solidFill>
                  <a:schemeClr val="accent1">
                    <a:lumMod val="75000"/>
                  </a:schemeClr>
                </a:solidFill>
              </a:rPr>
              <a:t>La </a:t>
            </a:r>
            <a:r>
              <a:rPr lang="en-US" sz="3600" dirty="0" err="1" smtClean="0">
                <a:solidFill>
                  <a:schemeClr val="accent1">
                    <a:lumMod val="75000"/>
                  </a:schemeClr>
                </a:solidFill>
              </a:rPr>
              <a:t>primera</a:t>
            </a:r>
            <a:r>
              <a:rPr lang="en-US" sz="360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3600" dirty="0" err="1" smtClean="0">
                <a:solidFill>
                  <a:schemeClr val="accent1">
                    <a:lumMod val="75000"/>
                  </a:schemeClr>
                </a:solidFill>
              </a:rPr>
              <a:t>semana</a:t>
            </a:r>
            <a:r>
              <a:rPr lang="en-US" sz="3600" dirty="0" smtClean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en-US" sz="3600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en-US" sz="2400" dirty="0" smtClean="0">
                <a:solidFill>
                  <a:schemeClr val="accent1">
                    <a:lumMod val="75000"/>
                  </a:schemeClr>
                </a:solidFill>
              </a:rPr>
              <a:t>The first week</a:t>
            </a:r>
            <a:endParaRPr lang="en-US" sz="3600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marL="1135063" lvl="1" indent="-742950">
              <a:spcAft>
                <a:spcPts val="1500"/>
              </a:spcAft>
              <a:buFont typeface="+mj-lt"/>
              <a:buAutoNum type="alphaUcPeriod" startAt="5"/>
              <a:defRPr/>
            </a:pPr>
            <a:r>
              <a:rPr lang="en-US" sz="3600" dirty="0" smtClean="0">
                <a:solidFill>
                  <a:schemeClr val="accent1">
                    <a:lumMod val="75000"/>
                  </a:schemeClr>
                </a:solidFill>
              </a:rPr>
              <a:t>El primer </a:t>
            </a:r>
            <a:r>
              <a:rPr lang="en-US" sz="3600" dirty="0" err="1" smtClean="0">
                <a:solidFill>
                  <a:schemeClr val="accent1">
                    <a:lumMod val="75000"/>
                  </a:schemeClr>
                </a:solidFill>
              </a:rPr>
              <a:t>mes</a:t>
            </a:r>
            <a:r>
              <a:rPr lang="en-US" sz="3600" dirty="0" smtClean="0">
                <a:solidFill>
                  <a:schemeClr val="accent1">
                    <a:lumMod val="75000"/>
                  </a:schemeClr>
                </a:solidFill>
              </a:rPr>
              <a:t>  </a:t>
            </a:r>
            <a:r>
              <a:rPr lang="en-US" sz="2400" dirty="0" smtClean="0">
                <a:solidFill>
                  <a:schemeClr val="accent1">
                    <a:lumMod val="75000"/>
                  </a:schemeClr>
                </a:solidFill>
              </a:rPr>
              <a:t>The first month</a:t>
            </a:r>
            <a:r>
              <a:rPr lang="en-US" sz="3600" dirty="0" smtClean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en-US" sz="3600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en-US" sz="3600" u="sng" dirty="0" smtClean="0">
                <a:solidFill>
                  <a:srgbClr val="FF0000"/>
                </a:solidFill>
              </a:rPr>
              <a:t>70%</a:t>
            </a:r>
            <a:r>
              <a:rPr lang="en-US" sz="360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2000" dirty="0" smtClean="0">
                <a:solidFill>
                  <a:schemeClr val="accent1">
                    <a:lumMod val="75000"/>
                  </a:schemeClr>
                </a:solidFill>
              </a:rPr>
              <a:t>de </a:t>
            </a:r>
            <a:r>
              <a:rPr lang="en-US" sz="2000" dirty="0" err="1" smtClean="0">
                <a:solidFill>
                  <a:schemeClr val="accent1">
                    <a:lumMod val="75000"/>
                  </a:schemeClr>
                </a:solidFill>
              </a:rPr>
              <a:t>las</a:t>
            </a:r>
            <a:r>
              <a:rPr lang="en-US" sz="200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accent1">
                    <a:lumMod val="75000"/>
                  </a:schemeClr>
                </a:solidFill>
              </a:rPr>
              <a:t>deserciones</a:t>
            </a:r>
            <a:r>
              <a:rPr lang="en-US" sz="200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accent1">
                    <a:lumMod val="75000"/>
                  </a:schemeClr>
                </a:solidFill>
              </a:rPr>
              <a:t>ocurren</a:t>
            </a:r>
            <a:r>
              <a:rPr lang="en-US" sz="2000" dirty="0" smtClean="0">
                <a:solidFill>
                  <a:schemeClr val="accent1">
                    <a:lumMod val="75000"/>
                  </a:schemeClr>
                </a:solidFill>
              </a:rPr>
              <a:t> en el primer </a:t>
            </a:r>
            <a:r>
              <a:rPr lang="en-US" sz="2000" dirty="0" err="1" smtClean="0">
                <a:solidFill>
                  <a:schemeClr val="accent1">
                    <a:lumMod val="75000"/>
                  </a:schemeClr>
                </a:solidFill>
              </a:rPr>
              <a:t>mes</a:t>
            </a:r>
            <a:r>
              <a:rPr lang="en-US" sz="4400" dirty="0" smtClean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en-US" sz="4400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en-US" sz="2800" dirty="0" smtClean="0">
                <a:solidFill>
                  <a:srgbClr val="FF0000"/>
                </a:solidFill>
              </a:rPr>
              <a:t>	   </a:t>
            </a:r>
            <a:r>
              <a:rPr lang="en-US" sz="2000" dirty="0" smtClean="0">
                <a:solidFill>
                  <a:schemeClr val="accent1">
                    <a:lumMod val="75000"/>
                  </a:schemeClr>
                </a:solidFill>
              </a:rPr>
              <a:t>of dropouts occur in first month</a:t>
            </a:r>
            <a:endParaRPr lang="en-US" sz="4400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marL="1135063" lvl="1" indent="-742950">
              <a:spcAft>
                <a:spcPts val="1500"/>
              </a:spcAft>
              <a:buFont typeface="Verdana" pitchFamily="34" charset="0"/>
              <a:buAutoNum type="alphaUcPeriod" startAt="3"/>
              <a:defRPr/>
            </a:pPr>
            <a:endParaRPr lang="en-US" sz="3600" dirty="0" smtClean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2182255"/>
          </a:xfrm>
        </p:spPr>
        <p:txBody>
          <a:bodyPr/>
          <a:lstStyle/>
          <a:p>
            <a:pPr>
              <a:defRPr/>
            </a:pPr>
            <a:r>
              <a:rPr lang="en-US" sz="2800" dirty="0" smtClean="0"/>
              <a:t>9.	</a:t>
            </a:r>
            <a:r>
              <a:rPr lang="es-CR" sz="2800" dirty="0" smtClean="0"/>
              <a:t>¿Cuáles son algunas etapas claves por 	las cuales pasa el estudiante durante el 	programa?</a:t>
            </a:r>
            <a:r>
              <a:rPr lang="es-CR" dirty="0" smtClean="0"/>
              <a:t/>
            </a:r>
            <a:br>
              <a:rPr lang="es-CR" dirty="0" smtClean="0"/>
            </a:br>
            <a:r>
              <a:rPr lang="es-CR" sz="1400" dirty="0" smtClean="0"/>
              <a:t>	</a:t>
            </a:r>
            <a:r>
              <a:rPr lang="en-US" sz="2000" dirty="0" smtClean="0"/>
              <a:t>What are some of the key stages a student goes 	through during the program</a:t>
            </a:r>
            <a:endParaRPr lang="en-US" sz="4000" dirty="0"/>
          </a:p>
        </p:txBody>
      </p:sp>
      <p:sp>
        <p:nvSpPr>
          <p:cNvPr id="26628" name="Date Placeholder 3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altLang="en-US" smtClean="0"/>
              <a:t>2/2012</a:t>
            </a:r>
            <a:endParaRPr lang="en-US" altLang="en-US"/>
          </a:p>
        </p:txBody>
      </p:sp>
      <p:sp>
        <p:nvSpPr>
          <p:cNvPr id="26629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2D4D0138-FC88-4A84-A807-6E471D23C880}" type="slidenum">
              <a:rPr lang="en-US" altLang="en-US" smtClean="0"/>
              <a:pPr/>
              <a:t>18</a:t>
            </a:fld>
            <a:endParaRPr lang="en-US" altLang="en-US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T510.08      www.iTeenChallenge.org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971550" y="3033713"/>
            <a:ext cx="7894638" cy="2949575"/>
          </a:xfrm>
        </p:spPr>
        <p:txBody>
          <a:bodyPr/>
          <a:lstStyle/>
          <a:p>
            <a:pPr marL="1135063" lvl="1" indent="-742950">
              <a:spcAft>
                <a:spcPts val="1500"/>
              </a:spcAft>
              <a:buFont typeface="+mj-lt"/>
              <a:buAutoNum type="alphaUcPeriod" startAt="6"/>
              <a:defRPr/>
            </a:pPr>
            <a:r>
              <a:rPr lang="en-US" sz="3600" dirty="0" smtClean="0">
                <a:solidFill>
                  <a:schemeClr val="accent1">
                    <a:lumMod val="75000"/>
                  </a:schemeClr>
                </a:solidFill>
              </a:rPr>
              <a:t>Los </a:t>
            </a:r>
            <a:r>
              <a:rPr lang="en-US" sz="3600" dirty="0" err="1" smtClean="0">
                <a:solidFill>
                  <a:schemeClr val="accent1">
                    <a:lumMod val="75000"/>
                  </a:schemeClr>
                </a:solidFill>
              </a:rPr>
              <a:t>primeros</a:t>
            </a:r>
            <a:r>
              <a:rPr lang="en-US" sz="3600" dirty="0" smtClean="0">
                <a:solidFill>
                  <a:schemeClr val="accent1">
                    <a:lumMod val="75000"/>
                  </a:schemeClr>
                </a:solidFill>
              </a:rPr>
              <a:t> 4 </a:t>
            </a:r>
            <a:r>
              <a:rPr lang="en-US" sz="3600" dirty="0" err="1" smtClean="0">
                <a:solidFill>
                  <a:schemeClr val="accent1">
                    <a:lumMod val="75000"/>
                  </a:schemeClr>
                </a:solidFill>
              </a:rPr>
              <a:t>meses</a:t>
            </a:r>
            <a:r>
              <a:rPr lang="en-US" sz="3600" dirty="0" smtClean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en-US" sz="3600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en-US" sz="2400" dirty="0" smtClean="0">
                <a:solidFill>
                  <a:schemeClr val="accent1">
                    <a:lumMod val="75000"/>
                  </a:schemeClr>
                </a:solidFill>
              </a:rPr>
              <a:t>The first 4 months</a:t>
            </a:r>
            <a:endParaRPr lang="en-US" sz="3600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marL="1135063" lvl="1" indent="-742950">
              <a:spcAft>
                <a:spcPts val="1500"/>
              </a:spcAft>
              <a:buFont typeface="+mj-lt"/>
              <a:buAutoNum type="alphaUcPeriod" startAt="6"/>
              <a:defRPr/>
            </a:pPr>
            <a:r>
              <a:rPr lang="en-US" sz="3600" dirty="0" err="1" smtClean="0">
                <a:solidFill>
                  <a:schemeClr val="accent1">
                    <a:lumMod val="75000"/>
                  </a:schemeClr>
                </a:solidFill>
              </a:rPr>
              <a:t>Meses</a:t>
            </a:r>
            <a:r>
              <a:rPr lang="en-US" sz="3600" dirty="0" smtClean="0">
                <a:solidFill>
                  <a:schemeClr val="accent1">
                    <a:lumMod val="75000"/>
                  </a:schemeClr>
                </a:solidFill>
              </a:rPr>
              <a:t> 5-12   </a:t>
            </a:r>
            <a:r>
              <a:rPr lang="en-US" sz="2400" dirty="0" smtClean="0">
                <a:solidFill>
                  <a:schemeClr val="accent1">
                    <a:lumMod val="75000"/>
                  </a:schemeClr>
                </a:solidFill>
              </a:rPr>
              <a:t>Months 5-12</a:t>
            </a:r>
            <a:endParaRPr lang="en-US" sz="3600" dirty="0" smtClean="0">
              <a:solidFill>
                <a:srgbClr val="FF0000"/>
              </a:solidFill>
            </a:endParaRPr>
          </a:p>
          <a:p>
            <a:pPr marL="1135063" lvl="1" indent="-742950">
              <a:spcAft>
                <a:spcPts val="1500"/>
              </a:spcAft>
              <a:buFont typeface="Verdana" pitchFamily="34" charset="0"/>
              <a:buNone/>
              <a:defRPr/>
            </a:pPr>
            <a:endParaRPr lang="en-US" sz="3600" dirty="0" smtClean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2650307"/>
          </a:xfrm>
        </p:spPr>
        <p:txBody>
          <a:bodyPr/>
          <a:lstStyle/>
          <a:p>
            <a:pPr>
              <a:defRPr/>
            </a:pPr>
            <a:r>
              <a:rPr lang="en-US" sz="2800" dirty="0" smtClean="0"/>
              <a:t>9.	</a:t>
            </a:r>
            <a:r>
              <a:rPr lang="es-CR" sz="2800" dirty="0" smtClean="0"/>
              <a:t>¿Cuáles son algunas etapas claves por 	las cuales pasa el estudiante durante el 	programa?</a:t>
            </a:r>
            <a:r>
              <a:rPr lang="es-CR" sz="3200" dirty="0" smtClean="0"/>
              <a:t/>
            </a:r>
            <a:br>
              <a:rPr lang="es-CR" sz="3200" dirty="0" smtClean="0"/>
            </a:br>
            <a:r>
              <a:rPr lang="es-CR" sz="1800" dirty="0" smtClean="0"/>
              <a:t>	</a:t>
            </a:r>
            <a:r>
              <a:rPr lang="en-US" sz="2400" dirty="0" smtClean="0"/>
              <a:t>What are some of the key stages a student goes 	through during the program</a:t>
            </a:r>
            <a:endParaRPr lang="en-US" sz="3200" dirty="0"/>
          </a:p>
        </p:txBody>
      </p:sp>
      <p:sp>
        <p:nvSpPr>
          <p:cNvPr id="27652" name="Date Placeholder 3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altLang="en-US" smtClean="0"/>
              <a:t>2/2012</a:t>
            </a:r>
            <a:endParaRPr lang="en-US" altLang="en-US"/>
          </a:p>
        </p:txBody>
      </p:sp>
      <p:sp>
        <p:nvSpPr>
          <p:cNvPr id="27653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AF44FDFD-DA64-4801-9524-BDF0239C7B66}" type="slidenum">
              <a:rPr lang="en-US" altLang="en-US" smtClean="0"/>
              <a:pPr/>
              <a:t>19</a:t>
            </a:fld>
            <a:endParaRPr lang="en-US" altLang="en-US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T510.08      www.iTeenChallenge.org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Date Placeholder 5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altLang="en-US" smtClean="0"/>
              <a:t>2/2012</a:t>
            </a:r>
            <a:endParaRPr lang="en-US" altLang="en-US"/>
          </a:p>
        </p:txBody>
      </p:sp>
      <p:sp>
        <p:nvSpPr>
          <p:cNvPr id="10243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4CAF5D98-8DDD-4822-B859-32FB9AAC2229}" type="slidenum">
              <a:rPr lang="en-US" altLang="en-US" smtClean="0"/>
              <a:pPr/>
              <a:t>2</a:t>
            </a:fld>
            <a:endParaRPr lang="en-US" altLang="en-US" smtClean="0"/>
          </a:p>
        </p:txBody>
      </p:sp>
      <p:sp>
        <p:nvSpPr>
          <p:cNvPr id="6144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7"/>
            <a:ext cx="8229600" cy="2351077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1.	</a:t>
            </a:r>
            <a:r>
              <a:rPr lang="es-CR" dirty="0" smtClean="0"/>
              <a:t>¿Por qué llega una persona 	a Teen Challenge?</a:t>
            </a:r>
            <a:br>
              <a:rPr lang="es-CR" dirty="0" smtClean="0"/>
            </a:br>
            <a:r>
              <a:rPr lang="es-CR" sz="2400" dirty="0" smtClean="0"/>
              <a:t>	</a:t>
            </a:r>
            <a:r>
              <a:rPr lang="en-US" sz="2400" dirty="0" smtClean="0"/>
              <a:t>Why does a person come to Teen Challenge?</a:t>
            </a:r>
            <a:endParaRPr lang="en-US" dirty="0"/>
          </a:p>
        </p:txBody>
      </p:sp>
      <p:pic>
        <p:nvPicPr>
          <p:cNvPr id="10245" name="Picture 4" descr="BTB17._VGaines_Before-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36963" y="2406650"/>
            <a:ext cx="2270125" cy="248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6" name="Picture 5" descr="BTB18. VGaines After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95988" y="2406650"/>
            <a:ext cx="3030537" cy="414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T510.08      www.iTeenChallenge.org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3298379"/>
          </a:xfrm>
        </p:spPr>
        <p:txBody>
          <a:bodyPr/>
          <a:lstStyle/>
          <a:p>
            <a:pPr>
              <a:defRPr/>
            </a:pPr>
            <a:r>
              <a:rPr lang="en-US" sz="3200" dirty="0" smtClean="0"/>
              <a:t>10.	</a:t>
            </a:r>
            <a:r>
              <a:rPr lang="es-CR" sz="3200" dirty="0" smtClean="0"/>
              <a:t>¿Por qué no permitimos que el 	estudiante hable con cualquier 	persona cuando entran en el 	programa?</a:t>
            </a:r>
            <a:r>
              <a:rPr lang="es-CR" sz="4000" dirty="0" smtClean="0"/>
              <a:t/>
            </a:r>
            <a:br>
              <a:rPr lang="es-CR" sz="4000" dirty="0" smtClean="0"/>
            </a:br>
            <a:r>
              <a:rPr lang="es-CR" dirty="0" smtClean="0"/>
              <a:t>	</a:t>
            </a:r>
            <a:r>
              <a:rPr lang="en-US" sz="2800" dirty="0" smtClean="0"/>
              <a:t>Why don’t we let a student talk to just 	anyone when they enter the program?</a:t>
            </a:r>
            <a:endParaRPr lang="en-US" sz="3600" dirty="0"/>
          </a:p>
        </p:txBody>
      </p:sp>
      <p:sp>
        <p:nvSpPr>
          <p:cNvPr id="28675" name="Date Placeholder 3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altLang="en-US" smtClean="0"/>
              <a:t>2/2012</a:t>
            </a:r>
            <a:endParaRPr lang="en-US" altLang="en-US"/>
          </a:p>
        </p:txBody>
      </p:sp>
      <p:sp>
        <p:nvSpPr>
          <p:cNvPr id="28676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018AEA3C-F17E-4009-8F94-A051DE47AB5E}" type="slidenum">
              <a:rPr lang="en-US" altLang="en-US" smtClean="0"/>
              <a:pPr/>
              <a:t>20</a:t>
            </a:fld>
            <a:endParaRPr lang="en-US" altLang="en-US" smtClean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T510.08      www.iTeenChallenge.org</a:t>
            </a:r>
            <a:endParaRPr lang="en-US"/>
          </a:p>
        </p:txBody>
      </p:sp>
      <p:pic>
        <p:nvPicPr>
          <p:cNvPr id="6" name="Content Placeholder 2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7565" y="3588160"/>
            <a:ext cx="3456384" cy="297171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15516" y="274637"/>
            <a:ext cx="8471284" cy="2002235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dirty="0" smtClean="0"/>
              <a:t>11.	</a:t>
            </a:r>
            <a:r>
              <a:rPr lang="es-CR" dirty="0" smtClean="0"/>
              <a:t>¿Cómo ajustamos nuestro 	enfoque al crecer el estudiante?</a:t>
            </a:r>
            <a:br>
              <a:rPr lang="es-CR" dirty="0" smtClean="0"/>
            </a:br>
            <a:r>
              <a:rPr lang="es-CR" sz="2700" dirty="0" smtClean="0"/>
              <a:t>	</a:t>
            </a:r>
            <a:r>
              <a:rPr lang="en-US" sz="2200" dirty="0" smtClean="0"/>
              <a:t>How do we adjust our approach as the student grows?</a:t>
            </a:r>
            <a:endParaRPr lang="en-US" sz="2200" dirty="0"/>
          </a:p>
        </p:txBody>
      </p:sp>
      <p:sp>
        <p:nvSpPr>
          <p:cNvPr id="29699" name="Date Placeholder 3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altLang="en-US" smtClean="0"/>
              <a:t>2/2012</a:t>
            </a:r>
            <a:endParaRPr lang="en-US" altLang="en-US"/>
          </a:p>
        </p:txBody>
      </p:sp>
      <p:sp>
        <p:nvSpPr>
          <p:cNvPr id="29700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9C9DBABD-C35E-470F-9D6E-4FD8E53DF728}" type="slidenum">
              <a:rPr lang="en-US" altLang="en-US" smtClean="0"/>
              <a:pPr/>
              <a:t>21</a:t>
            </a:fld>
            <a:endParaRPr lang="en-US" altLang="en-US" smtClean="0"/>
          </a:p>
        </p:txBody>
      </p:sp>
      <p:pic>
        <p:nvPicPr>
          <p:cNvPr id="29701" name="Content Placeholder 7" descr="Man Printing.TIF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109913" y="2332038"/>
            <a:ext cx="6034087" cy="4525962"/>
          </a:xfrm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T510.08      www.iTeenChallenge.org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914400" y="2565400"/>
            <a:ext cx="8229600" cy="4292600"/>
          </a:xfrm>
        </p:spPr>
        <p:txBody>
          <a:bodyPr/>
          <a:lstStyle/>
          <a:p>
            <a:pPr marL="1135063" lvl="1" indent="-742950">
              <a:spcAft>
                <a:spcPts val="1500"/>
              </a:spcAft>
              <a:buFont typeface="Verdana" pitchFamily="34" charset="0"/>
              <a:buAutoNum type="alphaUcPeriod"/>
              <a:defRPr/>
            </a:pPr>
            <a:r>
              <a:rPr lang="en-US" sz="3200" dirty="0" err="1" smtClean="0">
                <a:solidFill>
                  <a:schemeClr val="accent1">
                    <a:lumMod val="75000"/>
                  </a:schemeClr>
                </a:solidFill>
              </a:rPr>
              <a:t>Temor</a:t>
            </a:r>
            <a:r>
              <a:rPr lang="en-US" sz="3200" dirty="0" smtClean="0">
                <a:solidFill>
                  <a:schemeClr val="accent1">
                    <a:lumMod val="75000"/>
                  </a:schemeClr>
                </a:solidFill>
              </a:rPr>
              <a:t> al </a:t>
            </a:r>
            <a:r>
              <a:rPr lang="en-US" sz="3200" dirty="0" err="1" smtClean="0">
                <a:solidFill>
                  <a:schemeClr val="accent1">
                    <a:lumMod val="75000"/>
                  </a:schemeClr>
                </a:solidFill>
              </a:rPr>
              <a:t>futuro</a:t>
            </a:r>
            <a:r>
              <a:rPr lang="en-US" sz="3200" dirty="0" smtClean="0">
                <a:solidFill>
                  <a:schemeClr val="accent1">
                    <a:lumMod val="75000"/>
                  </a:schemeClr>
                </a:solidFill>
              </a:rPr>
              <a:t>  </a:t>
            </a:r>
            <a:r>
              <a:rPr lang="en-US" sz="2000" dirty="0" smtClean="0">
                <a:solidFill>
                  <a:schemeClr val="accent1">
                    <a:lumMod val="75000"/>
                  </a:schemeClr>
                </a:solidFill>
              </a:rPr>
              <a:t>Fear of future</a:t>
            </a:r>
            <a:endParaRPr lang="en-US" sz="3200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marL="1135063" lvl="1" indent="-742950">
              <a:spcAft>
                <a:spcPts val="1500"/>
              </a:spcAft>
              <a:buFont typeface="Verdana" pitchFamily="34" charset="0"/>
              <a:buAutoNum type="alphaUcPeriod"/>
              <a:defRPr/>
            </a:pPr>
            <a:r>
              <a:rPr lang="en-US" sz="3200" b="1" u="sng" dirty="0" err="1" smtClean="0">
                <a:solidFill>
                  <a:srgbClr val="FF0000"/>
                </a:solidFill>
              </a:rPr>
              <a:t>Tentación</a:t>
            </a:r>
            <a:r>
              <a:rPr lang="en-US" sz="3200" b="1" u="sng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3200" dirty="0" smtClean="0">
                <a:solidFill>
                  <a:schemeClr val="accent1">
                    <a:lumMod val="75000"/>
                  </a:schemeClr>
                </a:solidFill>
              </a:rPr>
              <a:t> de </a:t>
            </a:r>
            <a:r>
              <a:rPr lang="en-US" sz="3200" dirty="0" err="1" smtClean="0">
                <a:solidFill>
                  <a:schemeClr val="accent1">
                    <a:lumMod val="75000"/>
                  </a:schemeClr>
                </a:solidFill>
              </a:rPr>
              <a:t>una</a:t>
            </a:r>
            <a:r>
              <a:rPr lang="en-US" sz="320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3200" dirty="0" err="1" smtClean="0">
                <a:solidFill>
                  <a:schemeClr val="accent1">
                    <a:lumMod val="75000"/>
                  </a:schemeClr>
                </a:solidFill>
              </a:rPr>
              <a:t>recaída</a:t>
            </a:r>
            <a:r>
              <a:rPr lang="en-US" sz="3200" dirty="0" smtClean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en-US" sz="3200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en-US" sz="2000" u="sng" dirty="0" smtClean="0">
                <a:solidFill>
                  <a:srgbClr val="FF0000"/>
                </a:solidFill>
              </a:rPr>
              <a:t>Temptation</a:t>
            </a:r>
            <a:r>
              <a:rPr lang="en-US" sz="2000" dirty="0" smtClean="0">
                <a:solidFill>
                  <a:schemeClr val="accent1">
                    <a:lumMod val="75000"/>
                  </a:schemeClr>
                </a:solidFill>
              </a:rPr>
              <a:t> to relapse</a:t>
            </a:r>
            <a:endParaRPr lang="en-US" sz="3200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marL="1135063" lvl="1" indent="-742950">
              <a:spcAft>
                <a:spcPts val="1500"/>
              </a:spcAft>
              <a:buFont typeface="Verdana" pitchFamily="34" charset="0"/>
              <a:buAutoNum type="alphaUcPeriod"/>
              <a:defRPr/>
            </a:pPr>
            <a:r>
              <a:rPr lang="en-US" sz="3200" dirty="0" err="1" smtClean="0">
                <a:solidFill>
                  <a:schemeClr val="accent1">
                    <a:lumMod val="75000"/>
                  </a:schemeClr>
                </a:solidFill>
              </a:rPr>
              <a:t>Exceso</a:t>
            </a:r>
            <a:r>
              <a:rPr lang="en-US" sz="3200" dirty="0" smtClean="0">
                <a:solidFill>
                  <a:schemeClr val="accent1">
                    <a:lumMod val="75000"/>
                  </a:schemeClr>
                </a:solidFill>
              </a:rPr>
              <a:t> de </a:t>
            </a:r>
            <a:r>
              <a:rPr lang="en-US" sz="3200" dirty="0" err="1" smtClean="0">
                <a:solidFill>
                  <a:schemeClr val="accent1">
                    <a:lumMod val="75000"/>
                  </a:schemeClr>
                </a:solidFill>
              </a:rPr>
              <a:t>confianza</a:t>
            </a:r>
            <a:r>
              <a:rPr lang="en-US" sz="3200" dirty="0" smtClean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en-US" sz="3200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en-US" sz="2000" dirty="0" smtClean="0">
                <a:solidFill>
                  <a:schemeClr val="accent1">
                    <a:lumMod val="75000"/>
                  </a:schemeClr>
                </a:solidFill>
              </a:rPr>
              <a:t>Overconfidence</a:t>
            </a:r>
            <a:endParaRPr lang="en-US" sz="3200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marL="1135063" lvl="1" indent="-742950">
              <a:spcAft>
                <a:spcPts val="1500"/>
              </a:spcAft>
              <a:buFont typeface="Verdana" pitchFamily="34" charset="0"/>
              <a:buAutoNum type="alphaUcPeriod"/>
              <a:defRPr/>
            </a:pPr>
            <a:r>
              <a:rPr lang="es-CR" sz="3200" dirty="0" smtClean="0">
                <a:solidFill>
                  <a:schemeClr val="accent1">
                    <a:lumMod val="75000"/>
                  </a:schemeClr>
                </a:solidFill>
              </a:rPr>
              <a:t>La necesidad de un plan de </a:t>
            </a:r>
            <a:r>
              <a:rPr lang="es-CR" sz="3200" b="1" u="sng" dirty="0" smtClean="0">
                <a:solidFill>
                  <a:srgbClr val="FF0000"/>
                </a:solidFill>
              </a:rPr>
              <a:t>salida</a:t>
            </a:r>
            <a:r>
              <a:rPr lang="es-CR" sz="3200" b="1" u="sng" dirty="0" smtClean="0"/>
              <a:t/>
            </a:r>
            <a:br>
              <a:rPr lang="es-CR" sz="3200" b="1" u="sng" dirty="0" smtClean="0"/>
            </a:br>
            <a:r>
              <a:rPr lang="en-US" sz="2000" dirty="0" smtClean="0">
                <a:solidFill>
                  <a:schemeClr val="accent1">
                    <a:lumMod val="75000"/>
                  </a:schemeClr>
                </a:solidFill>
              </a:rPr>
              <a:t>The need for an </a:t>
            </a:r>
            <a:r>
              <a:rPr lang="en-US" sz="2000" u="sng" dirty="0" smtClean="0">
                <a:solidFill>
                  <a:srgbClr val="FF0000"/>
                </a:solidFill>
              </a:rPr>
              <a:t>exit</a:t>
            </a:r>
            <a:r>
              <a:rPr lang="en-US" sz="2000" dirty="0" smtClean="0">
                <a:solidFill>
                  <a:schemeClr val="accent1">
                    <a:lumMod val="75000"/>
                  </a:schemeClr>
                </a:solidFill>
              </a:rPr>
              <a:t> plan</a:t>
            </a:r>
            <a:endParaRPr lang="en-US" sz="3200" dirty="0" smtClean="0">
              <a:solidFill>
                <a:srgbClr val="FF0000"/>
              </a:solidFill>
            </a:endParaRPr>
          </a:p>
          <a:p>
            <a:pPr marL="1135063" lvl="1" indent="-742950">
              <a:spcAft>
                <a:spcPts val="1500"/>
              </a:spcAft>
              <a:buFont typeface="Verdana" pitchFamily="34" charset="0"/>
              <a:buAutoNum type="alphaUcPeriod"/>
              <a:defRPr/>
            </a:pPr>
            <a:endParaRPr lang="en-US" sz="3200" dirty="0" smtClean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2205025"/>
          </a:xfrm>
        </p:spPr>
        <p:txBody>
          <a:bodyPr/>
          <a:lstStyle/>
          <a:p>
            <a:pPr>
              <a:defRPr/>
            </a:pPr>
            <a:r>
              <a:rPr lang="en-US" sz="3200" dirty="0" smtClean="0"/>
              <a:t>12.	</a:t>
            </a:r>
            <a:r>
              <a:rPr lang="es-CR" sz="3200" dirty="0" smtClean="0"/>
              <a:t>¿Qué sienten los estudiantes al 	aproximarse el fin del programa?</a:t>
            </a:r>
            <a:r>
              <a:rPr lang="es-CR" dirty="0" smtClean="0"/>
              <a:t/>
            </a:r>
            <a:br>
              <a:rPr lang="es-CR" dirty="0" smtClean="0"/>
            </a:br>
            <a:r>
              <a:rPr lang="es-CR" sz="1400" dirty="0" smtClean="0"/>
              <a:t>	</a:t>
            </a:r>
            <a:r>
              <a:rPr lang="en-US" sz="2200" dirty="0" smtClean="0"/>
              <a:t>What do students go through as they approach 	completion of the program?</a:t>
            </a:r>
            <a:endParaRPr lang="en-US" dirty="0"/>
          </a:p>
        </p:txBody>
      </p:sp>
      <p:sp>
        <p:nvSpPr>
          <p:cNvPr id="30724" name="Date Placeholder 3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altLang="en-US" smtClean="0"/>
              <a:t>2/2012</a:t>
            </a:r>
            <a:endParaRPr lang="en-US" altLang="en-US"/>
          </a:p>
        </p:txBody>
      </p:sp>
      <p:sp>
        <p:nvSpPr>
          <p:cNvPr id="30725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58AA51C4-D8F3-4A5D-A876-235F8100D343}" type="slidenum">
              <a:rPr lang="en-US" altLang="en-US" smtClean="0"/>
              <a:pPr/>
              <a:t>22</a:t>
            </a:fld>
            <a:endParaRPr lang="en-US" altLang="en-US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T510.08      www.iTeenChallenge.org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en-US" dirty="0" smtClean="0"/>
              <a:t>13.	</a:t>
            </a:r>
            <a:r>
              <a:rPr lang="es-CR" dirty="0" smtClean="0"/>
              <a:t>Preguntas para la discusión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3100" dirty="0" smtClean="0"/>
              <a:t>	Questions for discussion</a:t>
            </a:r>
            <a:endParaRPr lang="en-US" dirty="0"/>
          </a:p>
        </p:txBody>
      </p:sp>
      <p:sp>
        <p:nvSpPr>
          <p:cNvPr id="31747" name="Date Placeholder 2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altLang="en-US" smtClean="0"/>
              <a:t>2/2012</a:t>
            </a:r>
            <a:endParaRPr lang="en-US" altLang="en-US"/>
          </a:p>
        </p:txBody>
      </p:sp>
      <p:sp>
        <p:nvSpPr>
          <p:cNvPr id="31748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3776DFFF-4138-45B8-A3BE-628FF1BD9176}" type="slidenum">
              <a:rPr lang="en-US" altLang="en-US" smtClean="0"/>
              <a:pPr/>
              <a:t>23</a:t>
            </a:fld>
            <a:endParaRPr lang="en-US" altLang="en-US" smtClean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T510.08      www.iTeenChallenge.org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Content Placeholder 2"/>
          <p:cNvSpPr>
            <a:spLocks noGrp="1"/>
          </p:cNvSpPr>
          <p:nvPr>
            <p:ph idx="1"/>
          </p:nvPr>
        </p:nvSpPr>
        <p:spPr>
          <a:xfrm>
            <a:off x="914400" y="1905000"/>
            <a:ext cx="7315200" cy="3276600"/>
          </a:xfrm>
        </p:spPr>
        <p:txBody>
          <a:bodyPr/>
          <a:lstStyle/>
          <a:p>
            <a:pPr algn="ctr" eaLnBrk="1" hangingPunct="1">
              <a:buFont typeface="Wingdings" pitchFamily="2" charset="2"/>
              <a:buNone/>
            </a:pPr>
            <a:r>
              <a:rPr lang="en-US" altLang="en-US" sz="4400" smtClean="0"/>
              <a:t>Global Teen Challenge</a:t>
            </a:r>
          </a:p>
          <a:p>
            <a:pPr algn="ctr" eaLnBrk="1" hangingPunct="1">
              <a:buFont typeface="Wingdings" pitchFamily="2" charset="2"/>
              <a:buNone/>
            </a:pPr>
            <a:endParaRPr lang="en-US" altLang="en-US" sz="2400" smtClean="0"/>
          </a:p>
          <a:p>
            <a:pPr algn="ctr" eaLnBrk="1" hangingPunct="1">
              <a:buFont typeface="Wingdings" pitchFamily="2" charset="2"/>
              <a:buNone/>
            </a:pPr>
            <a:r>
              <a:rPr lang="en-US" altLang="en-US" sz="4400" smtClean="0"/>
              <a:t>www.GlobalTC.org</a:t>
            </a:r>
          </a:p>
          <a:p>
            <a:pPr algn="ctr" eaLnBrk="1" hangingPunct="1">
              <a:buFont typeface="Wingdings" pitchFamily="2" charset="2"/>
              <a:buNone/>
            </a:pPr>
            <a:r>
              <a:rPr lang="en-US" altLang="en-US" sz="4400" smtClean="0"/>
              <a:t>www.iTeenChallenge.org</a:t>
            </a:r>
          </a:p>
          <a:p>
            <a:pPr algn="ctr" eaLnBrk="1" hangingPunct="1">
              <a:buFont typeface="Wingdings" pitchFamily="2" charset="2"/>
              <a:buNone/>
            </a:pPr>
            <a:endParaRPr lang="en-US" altLang="en-US" sz="4400" smtClean="0"/>
          </a:p>
        </p:txBody>
      </p:sp>
      <p:sp>
        <p:nvSpPr>
          <p:cNvPr id="32771" name="Date Placeholder 3"/>
          <p:cNvSpPr>
            <a:spLocks noGrp="1"/>
          </p:cNvSpPr>
          <p:nvPr>
            <p:ph type="dt" sz="quarter" idx="10"/>
          </p:nvPr>
        </p:nvSpPr>
        <p:spPr bwMode="auto">
          <a:xfrm>
            <a:off x="3124200" y="6248400"/>
            <a:ext cx="2895600" cy="457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/>
            <a:r>
              <a:rPr lang="en-US" altLang="en-US" smtClean="0"/>
              <a:t>2/2012</a:t>
            </a:r>
            <a:endParaRPr lang="en-US" altLang="en-US"/>
          </a:p>
        </p:txBody>
      </p:sp>
      <p:sp>
        <p:nvSpPr>
          <p:cNvPr id="32772" name="Slide Number Placeholder 4"/>
          <p:cNvSpPr>
            <a:spLocks noGrp="1"/>
          </p:cNvSpPr>
          <p:nvPr>
            <p:ph type="sldNum" sz="quarter" idx="12"/>
          </p:nvPr>
        </p:nvSpPr>
        <p:spPr bwMode="auto">
          <a:xfrm>
            <a:off x="457200" y="6248400"/>
            <a:ext cx="2133600" cy="457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l"/>
            <a:fld id="{66B6367C-AA47-470D-A28F-904AE808802A}" type="slidenum">
              <a:rPr lang="en-US" altLang="en-US" smtClean="0"/>
              <a:pPr algn="l"/>
              <a:t>24</a:t>
            </a:fld>
            <a:endParaRPr lang="en-US" altLang="en-US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2763"/>
            <a:ext cx="7315200" cy="914400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dirty="0" smtClean="0"/>
              <a:t>Contact information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T510.08      www.iTeenChallenge.org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Date Placeholder 5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altLang="en-US" smtClean="0"/>
              <a:t>2/2012</a:t>
            </a:r>
            <a:endParaRPr lang="en-US" altLang="en-US"/>
          </a:p>
        </p:txBody>
      </p:sp>
      <p:sp>
        <p:nvSpPr>
          <p:cNvPr id="1126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7620127E-FB05-43D9-BAE3-06EF6FB8C53A}" type="slidenum">
              <a:rPr lang="en-US" altLang="en-US" smtClean="0"/>
              <a:pPr/>
              <a:t>3</a:t>
            </a:fld>
            <a:endParaRPr lang="en-US" altLang="en-US" smtClean="0"/>
          </a:p>
        </p:txBody>
      </p:sp>
      <p:sp>
        <p:nvSpPr>
          <p:cNvPr id="6144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876408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2.	¿</a:t>
            </a:r>
            <a:r>
              <a:rPr lang="en-US" dirty="0" err="1" smtClean="0"/>
              <a:t>Por</a:t>
            </a:r>
            <a:r>
              <a:rPr lang="en-US" dirty="0" smtClean="0"/>
              <a:t> </a:t>
            </a:r>
            <a:r>
              <a:rPr lang="en-US" dirty="0" err="1" smtClean="0"/>
              <a:t>qué</a:t>
            </a:r>
            <a:r>
              <a:rPr lang="en-US" dirty="0" smtClean="0"/>
              <a:t> les </a:t>
            </a:r>
            <a:r>
              <a:rPr lang="en-US" dirty="0" err="1" smtClean="0"/>
              <a:t>llamamos</a:t>
            </a:r>
            <a:r>
              <a:rPr lang="en-US" dirty="0" smtClean="0"/>
              <a:t> 	</a:t>
            </a:r>
            <a:r>
              <a:rPr lang="en-US" dirty="0" err="1" smtClean="0"/>
              <a:t>estudiantes</a:t>
            </a:r>
            <a:r>
              <a:rPr lang="en-US" dirty="0" smtClean="0"/>
              <a:t>?</a:t>
            </a:r>
            <a:br>
              <a:rPr lang="en-US" dirty="0" smtClean="0"/>
            </a:br>
            <a:r>
              <a:rPr lang="en-US" dirty="0" smtClean="0"/>
              <a:t>	</a:t>
            </a:r>
            <a:r>
              <a:rPr lang="en-US" sz="2700" dirty="0" smtClean="0"/>
              <a:t>Why do we call them “students”?</a:t>
            </a:r>
            <a:endParaRPr lang="en-US" dirty="0"/>
          </a:p>
        </p:txBody>
      </p:sp>
      <p:pic>
        <p:nvPicPr>
          <p:cNvPr id="11269" name="Picture 11" descr="c-kalkaman-2.pn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24025" y="3502025"/>
            <a:ext cx="7419975" cy="2665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T510.08      www.iTeenChallenge.org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Content Placeholder 1"/>
          <p:cNvSpPr>
            <a:spLocks noGrp="1"/>
          </p:cNvSpPr>
          <p:nvPr>
            <p:ph idx="1"/>
          </p:nvPr>
        </p:nvSpPr>
        <p:spPr>
          <a:xfrm>
            <a:off x="996950" y="2005013"/>
            <a:ext cx="7319963" cy="1277937"/>
          </a:xfrm>
        </p:spPr>
        <p:txBody>
          <a:bodyPr/>
          <a:lstStyle/>
          <a:p>
            <a:pPr eaLnBrk="1" hangingPunct="1">
              <a:buFont typeface="Wingdings 3" pitchFamily="18" charset="2"/>
              <a:buNone/>
            </a:pPr>
            <a:r>
              <a:rPr lang="en-US" altLang="en-US" sz="3200" smtClean="0"/>
              <a:t> 	</a:t>
            </a:r>
            <a:r>
              <a:rPr lang="es-CR" altLang="en-US" sz="3200" smtClean="0"/>
              <a:t>“No dejaré que nada me domine.” </a:t>
            </a:r>
            <a:br>
              <a:rPr lang="es-CR" altLang="en-US" sz="3200" smtClean="0"/>
            </a:br>
            <a:r>
              <a:rPr lang="en-US" altLang="en-US" sz="2000" smtClean="0"/>
              <a:t>“I will not be mastered by anything.”  </a:t>
            </a:r>
            <a:r>
              <a:rPr lang="en-US" altLang="en-US" sz="3200" smtClean="0"/>
              <a:t/>
            </a:r>
            <a:br>
              <a:rPr lang="en-US" altLang="en-US" sz="3200" smtClean="0"/>
            </a:br>
            <a:r>
              <a:rPr lang="en-US" altLang="en-US" sz="3200" smtClean="0"/>
              <a:t>	1 Corintios 6:12</a:t>
            </a:r>
          </a:p>
          <a:p>
            <a:pPr eaLnBrk="1" hangingPunct="1">
              <a:buFont typeface="Wingdings 3" pitchFamily="18" charset="2"/>
              <a:buNone/>
            </a:pPr>
            <a:r>
              <a:rPr lang="en-US" altLang="en-US" sz="2800" smtClean="0"/>
              <a:t> </a:t>
            </a:r>
          </a:p>
          <a:p>
            <a:pPr eaLnBrk="1" hangingPunct="1"/>
            <a:endParaRPr lang="en-US" altLang="en-US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1657329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dirty="0" smtClean="0"/>
              <a:t>3.	</a:t>
            </a:r>
            <a:r>
              <a:rPr lang="es-CR" sz="4400" dirty="0" smtClean="0"/>
              <a:t>¿Qué es un problema que 	domina la vida?</a:t>
            </a:r>
            <a:r>
              <a:rPr lang="en-US" sz="4400" dirty="0" smtClean="0"/>
              <a:t/>
            </a:r>
            <a:br>
              <a:rPr lang="en-US" sz="4400" dirty="0" smtClean="0"/>
            </a:br>
            <a:r>
              <a:rPr lang="en-US" sz="2200" dirty="0" smtClean="0"/>
              <a:t>	What is a “life-controlling problem”?</a:t>
            </a:r>
            <a:endParaRPr lang="en-US" dirty="0"/>
          </a:p>
        </p:txBody>
      </p:sp>
      <p:sp>
        <p:nvSpPr>
          <p:cNvPr id="12292" name="Date Placeholder 3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altLang="en-US" smtClean="0"/>
              <a:t>2/2012</a:t>
            </a:r>
            <a:endParaRPr lang="en-US" altLang="en-US"/>
          </a:p>
        </p:txBody>
      </p:sp>
      <p:sp>
        <p:nvSpPr>
          <p:cNvPr id="12293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82E0E4E6-9A73-4B71-AECD-55F632C706BF}" type="slidenum">
              <a:rPr lang="en-US" altLang="en-US" smtClean="0"/>
              <a:pPr/>
              <a:t>4</a:t>
            </a:fld>
            <a:endParaRPr lang="en-US" altLang="en-US" smtClean="0"/>
          </a:p>
        </p:txBody>
      </p:sp>
      <p:pic>
        <p:nvPicPr>
          <p:cNvPr id="12294" name="Picture 5" descr="LfL-Street tracts (1)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64050" y="3343275"/>
            <a:ext cx="4679950" cy="3541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T510.08      www.iTeenChallenge.org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881188"/>
            <a:ext cx="5410200" cy="4140200"/>
          </a:xfrm>
        </p:spPr>
        <p:txBody>
          <a:bodyPr/>
          <a:lstStyle/>
          <a:p>
            <a:pPr marL="1135063" lvl="1" indent="-742950">
              <a:spcAft>
                <a:spcPts val="1500"/>
              </a:spcAft>
              <a:buFont typeface="Verdana" pitchFamily="34" charset="0"/>
              <a:buAutoNum type="alphaUcPeriod"/>
              <a:defRPr/>
            </a:pPr>
            <a:r>
              <a:rPr lang="en-US" sz="3600" dirty="0" err="1" smtClean="0">
                <a:solidFill>
                  <a:schemeClr val="accent1">
                    <a:lumMod val="75000"/>
                  </a:schemeClr>
                </a:solidFill>
              </a:rPr>
              <a:t>Denegación</a:t>
            </a:r>
            <a:r>
              <a:rPr lang="en-US" sz="3600" dirty="0" smtClean="0">
                <a:solidFill>
                  <a:schemeClr val="accent1">
                    <a:lumMod val="75000"/>
                  </a:schemeClr>
                </a:solidFill>
              </a:rPr>
              <a:t> y </a:t>
            </a:r>
            <a:r>
              <a:rPr lang="en-US" sz="3600" dirty="0" err="1" smtClean="0">
                <a:solidFill>
                  <a:schemeClr val="accent1">
                    <a:lumMod val="75000"/>
                  </a:schemeClr>
                </a:solidFill>
              </a:rPr>
              <a:t>Engaño</a:t>
            </a:r>
            <a:r>
              <a:rPr lang="en-US" sz="360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br>
              <a:rPr lang="en-US" sz="3600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en-US" sz="2400" dirty="0" smtClean="0">
                <a:solidFill>
                  <a:schemeClr val="accent1">
                    <a:lumMod val="75000"/>
                  </a:schemeClr>
                </a:solidFill>
              </a:rPr>
              <a:t>Denial &amp; Delusion</a:t>
            </a:r>
            <a:endParaRPr lang="en-US" sz="3600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marL="1135063" lvl="1" indent="-742950">
              <a:spcAft>
                <a:spcPts val="1500"/>
              </a:spcAft>
              <a:buFont typeface="Verdana" pitchFamily="34" charset="0"/>
              <a:buAutoNum type="alphaUcPeriod"/>
              <a:defRPr/>
            </a:pPr>
            <a:r>
              <a:rPr lang="en-US" sz="3600" dirty="0" err="1" smtClean="0">
                <a:solidFill>
                  <a:schemeClr val="accent1">
                    <a:lumMod val="75000"/>
                  </a:schemeClr>
                </a:solidFill>
              </a:rPr>
              <a:t>Impotencia</a:t>
            </a:r>
            <a:r>
              <a:rPr lang="en-US" sz="3600" dirty="0" smtClean="0"/>
              <a:t/>
            </a:r>
            <a:br>
              <a:rPr lang="en-US" sz="3600" dirty="0" smtClean="0"/>
            </a:br>
            <a:r>
              <a:rPr lang="en-US" sz="2400" dirty="0" smtClean="0">
                <a:solidFill>
                  <a:schemeClr val="accent1">
                    <a:lumMod val="75000"/>
                  </a:schemeClr>
                </a:solidFill>
              </a:rPr>
              <a:t>Powerlessness</a:t>
            </a:r>
            <a:endParaRPr lang="en-US" sz="3600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marL="1135063" lvl="1" indent="-742950">
              <a:spcAft>
                <a:spcPts val="1500"/>
              </a:spcAft>
              <a:buFont typeface="Verdana" pitchFamily="34" charset="0"/>
              <a:buAutoNum type="alphaUcPeriod"/>
              <a:defRPr/>
            </a:pPr>
            <a:r>
              <a:rPr lang="en-US" sz="3600" u="sng" dirty="0" err="1" smtClean="0">
                <a:solidFill>
                  <a:srgbClr val="FF0000"/>
                </a:solidFill>
              </a:rPr>
              <a:t>Confusión</a:t>
            </a:r>
            <a:endParaRPr lang="en-US" sz="3600" u="sng" dirty="0" smtClean="0">
              <a:solidFill>
                <a:srgbClr val="FF0000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en-US" dirty="0" smtClean="0"/>
              <a:t>4.	¿</a:t>
            </a:r>
            <a:r>
              <a:rPr lang="en-US" dirty="0" err="1" smtClean="0"/>
              <a:t>Qué</a:t>
            </a:r>
            <a:r>
              <a:rPr lang="en-US" dirty="0" smtClean="0"/>
              <a:t> </a:t>
            </a:r>
            <a:r>
              <a:rPr lang="en-US" dirty="0" err="1" smtClean="0"/>
              <a:t>es</a:t>
            </a:r>
            <a:r>
              <a:rPr lang="en-US" dirty="0" smtClean="0"/>
              <a:t> la </a:t>
            </a:r>
            <a:r>
              <a:rPr lang="en-US" dirty="0" err="1" smtClean="0"/>
              <a:t>mentalidad</a:t>
            </a:r>
            <a:r>
              <a:rPr lang="en-US" dirty="0" smtClean="0"/>
              <a:t> de </a:t>
            </a:r>
            <a:r>
              <a:rPr lang="en-US" dirty="0" err="1" smtClean="0"/>
              <a:t>una</a:t>
            </a:r>
            <a:r>
              <a:rPr lang="en-US" dirty="0" smtClean="0"/>
              <a:t> 	persona con </a:t>
            </a:r>
            <a:r>
              <a:rPr lang="en-US" dirty="0" err="1" smtClean="0"/>
              <a:t>adicción</a:t>
            </a:r>
            <a:r>
              <a:rPr lang="en-US" dirty="0" smtClean="0"/>
              <a:t>? </a:t>
            </a:r>
            <a:br>
              <a:rPr lang="en-US" dirty="0" smtClean="0"/>
            </a:br>
            <a:r>
              <a:rPr lang="en-US" sz="2200" dirty="0" smtClean="0"/>
              <a:t>	What is the mindset of person with an addiction?</a:t>
            </a:r>
            <a:endParaRPr lang="en-US" dirty="0"/>
          </a:p>
        </p:txBody>
      </p:sp>
      <p:sp>
        <p:nvSpPr>
          <p:cNvPr id="13316" name="Date Placeholder 3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altLang="en-US" smtClean="0"/>
              <a:t>2/2012</a:t>
            </a:r>
            <a:endParaRPr lang="en-US" altLang="en-US"/>
          </a:p>
        </p:txBody>
      </p:sp>
      <p:sp>
        <p:nvSpPr>
          <p:cNvPr id="1331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A814D7F3-5B95-40DB-8E34-FA5AAE469A6B}" type="slidenum">
              <a:rPr lang="en-US" altLang="en-US" smtClean="0"/>
              <a:pPr/>
              <a:t>5</a:t>
            </a:fld>
            <a:endParaRPr lang="en-US" altLang="en-US" smtClean="0"/>
          </a:p>
        </p:txBody>
      </p:sp>
      <p:pic>
        <p:nvPicPr>
          <p:cNvPr id="13318" name="Picture 5" descr="Daniel Laluz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86450" y="1785938"/>
            <a:ext cx="3257550" cy="4808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T510.08      www.iTeenChallenge.org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808163"/>
            <a:ext cx="8229600" cy="4213225"/>
          </a:xfrm>
        </p:spPr>
        <p:txBody>
          <a:bodyPr/>
          <a:lstStyle/>
          <a:p>
            <a:pPr marL="1135063" lvl="1" indent="-742950">
              <a:spcAft>
                <a:spcPts val="1500"/>
              </a:spcAft>
              <a:buFont typeface="+mj-lt"/>
              <a:buAutoNum type="alphaUcPeriod" startAt="4"/>
              <a:defRPr/>
            </a:pPr>
            <a:r>
              <a:rPr lang="es-CR" sz="3600" dirty="0" smtClean="0">
                <a:solidFill>
                  <a:schemeClr val="accent1">
                    <a:lumMod val="75000"/>
                  </a:schemeClr>
                </a:solidFill>
              </a:rPr>
              <a:t>Egocéntrico, Egoísta </a:t>
            </a:r>
            <a:br>
              <a:rPr lang="es-CR" sz="3600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en-US" sz="2400" dirty="0" smtClean="0">
                <a:solidFill>
                  <a:schemeClr val="accent1">
                    <a:lumMod val="75000"/>
                  </a:schemeClr>
                </a:solidFill>
              </a:rPr>
              <a:t>Self-centered, selfish</a:t>
            </a:r>
            <a:endParaRPr lang="en-US" sz="3600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marL="1135063" lvl="1" indent="-742950">
              <a:spcAft>
                <a:spcPts val="1500"/>
              </a:spcAft>
              <a:buFont typeface="Verdana" pitchFamily="34" charset="0"/>
              <a:buAutoNum type="alphaUcPeriod" startAt="4"/>
              <a:defRPr/>
            </a:pPr>
            <a:r>
              <a:rPr lang="en-US" sz="3600" dirty="0" err="1" smtClean="0">
                <a:solidFill>
                  <a:schemeClr val="accent1">
                    <a:lumMod val="75000"/>
                  </a:schemeClr>
                </a:solidFill>
              </a:rPr>
              <a:t>Orgulloso</a:t>
            </a:r>
            <a:r>
              <a:rPr lang="en-US" sz="3600" dirty="0" smtClean="0">
                <a:solidFill>
                  <a:schemeClr val="accent1">
                    <a:lumMod val="75000"/>
                  </a:schemeClr>
                </a:solidFill>
              </a:rPr>
              <a:t>   </a:t>
            </a:r>
            <a:r>
              <a:rPr lang="en-US" sz="2400" dirty="0" smtClean="0">
                <a:solidFill>
                  <a:schemeClr val="accent1">
                    <a:lumMod val="75000"/>
                  </a:schemeClr>
                </a:solidFill>
              </a:rPr>
              <a:t>Prideful</a:t>
            </a:r>
            <a:endParaRPr lang="en-US" sz="3600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marL="1135063" lvl="1" indent="-742950">
              <a:spcAft>
                <a:spcPts val="1500"/>
              </a:spcAft>
              <a:buFont typeface="Verdana" pitchFamily="34" charset="0"/>
              <a:buAutoNum type="alphaUcPeriod" startAt="4"/>
              <a:defRPr/>
            </a:pPr>
            <a:r>
              <a:rPr lang="en-US" sz="3600" b="1" u="sng" dirty="0" err="1" smtClean="0">
                <a:solidFill>
                  <a:srgbClr val="FF0000"/>
                </a:solidFill>
              </a:rPr>
              <a:t>Inseguro</a:t>
            </a:r>
            <a:r>
              <a:rPr lang="en-US" sz="3600" b="1" dirty="0" smtClean="0"/>
              <a:t>     </a:t>
            </a:r>
            <a:r>
              <a:rPr lang="en-US" sz="2400" u="sng" dirty="0" smtClean="0">
                <a:solidFill>
                  <a:srgbClr val="FF0000"/>
                </a:solidFill>
              </a:rPr>
              <a:t>Insecure</a:t>
            </a:r>
            <a:endParaRPr lang="en-US" sz="3600" u="sng" dirty="0" smtClean="0">
              <a:solidFill>
                <a:srgbClr val="FF0000"/>
              </a:solidFill>
            </a:endParaRPr>
          </a:p>
          <a:p>
            <a:pPr marL="1135063" lvl="1" indent="-742950">
              <a:spcAft>
                <a:spcPts val="1500"/>
              </a:spcAft>
              <a:buFont typeface="Verdana" pitchFamily="34" charset="0"/>
              <a:buAutoNum type="alphaUcPeriod" startAt="4"/>
              <a:defRPr/>
            </a:pPr>
            <a:r>
              <a:rPr lang="en-US" sz="3600" dirty="0" err="1" smtClean="0">
                <a:solidFill>
                  <a:schemeClr val="accent1">
                    <a:lumMod val="75000"/>
                  </a:schemeClr>
                </a:solidFill>
              </a:rPr>
              <a:t>Vacuidad</a:t>
            </a:r>
            <a:r>
              <a:rPr lang="en-US" sz="3600" dirty="0" smtClean="0">
                <a:solidFill>
                  <a:schemeClr val="accent1">
                    <a:lumMod val="75000"/>
                  </a:schemeClr>
                </a:solidFill>
              </a:rPr>
              <a:t> e </a:t>
            </a:r>
            <a:r>
              <a:rPr lang="en-US" sz="3600" dirty="0" err="1" smtClean="0">
                <a:solidFill>
                  <a:schemeClr val="accent1">
                    <a:lumMod val="75000"/>
                  </a:schemeClr>
                </a:solidFill>
              </a:rPr>
              <a:t>Inquietud</a:t>
            </a:r>
            <a:r>
              <a:rPr lang="en-US" sz="360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br>
              <a:rPr lang="en-US" sz="3600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en-US" sz="2400" dirty="0" smtClean="0">
                <a:solidFill>
                  <a:schemeClr val="accent1">
                    <a:lumMod val="75000"/>
                  </a:schemeClr>
                </a:solidFill>
              </a:rPr>
              <a:t>Emptiness &amp; Restlessness</a:t>
            </a:r>
            <a:endParaRPr lang="en-US" sz="3600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marL="1135063" lvl="1" indent="-742950">
              <a:spcAft>
                <a:spcPts val="1500"/>
              </a:spcAft>
              <a:buFont typeface="Verdana" pitchFamily="34" charset="0"/>
              <a:buAutoNum type="alphaUcPeriod" startAt="4"/>
              <a:defRPr/>
            </a:pPr>
            <a:endParaRPr lang="en-US" sz="36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en-US" dirty="0" smtClean="0"/>
              <a:t>4.	¿</a:t>
            </a:r>
            <a:r>
              <a:rPr lang="en-US" dirty="0" err="1" smtClean="0"/>
              <a:t>Qué</a:t>
            </a:r>
            <a:r>
              <a:rPr lang="en-US" dirty="0" smtClean="0"/>
              <a:t> </a:t>
            </a:r>
            <a:r>
              <a:rPr lang="en-US" dirty="0" err="1" smtClean="0"/>
              <a:t>es</a:t>
            </a:r>
            <a:r>
              <a:rPr lang="en-US" dirty="0" smtClean="0"/>
              <a:t> la </a:t>
            </a:r>
            <a:r>
              <a:rPr lang="en-US" dirty="0" err="1" smtClean="0"/>
              <a:t>mentalidad</a:t>
            </a:r>
            <a:r>
              <a:rPr lang="en-US" dirty="0" smtClean="0"/>
              <a:t> de </a:t>
            </a:r>
            <a:r>
              <a:rPr lang="en-US" dirty="0" err="1" smtClean="0"/>
              <a:t>una</a:t>
            </a:r>
            <a:r>
              <a:rPr lang="en-US" dirty="0" smtClean="0"/>
              <a:t> 	persona con </a:t>
            </a:r>
            <a:r>
              <a:rPr lang="en-US" dirty="0" err="1" smtClean="0"/>
              <a:t>adicción</a:t>
            </a:r>
            <a:r>
              <a:rPr lang="en-US" dirty="0" smtClean="0"/>
              <a:t>? </a:t>
            </a:r>
            <a:br>
              <a:rPr lang="en-US" dirty="0" smtClean="0"/>
            </a:br>
            <a:r>
              <a:rPr lang="en-US" sz="2200" dirty="0" smtClean="0"/>
              <a:t>	What is the mindset of person with an addiction?</a:t>
            </a:r>
            <a:endParaRPr lang="en-US" dirty="0"/>
          </a:p>
        </p:txBody>
      </p:sp>
      <p:sp>
        <p:nvSpPr>
          <p:cNvPr id="14340" name="Date Placeholder 3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altLang="en-US" smtClean="0"/>
              <a:t>2/2012</a:t>
            </a:r>
            <a:endParaRPr lang="en-US" altLang="en-US"/>
          </a:p>
        </p:txBody>
      </p:sp>
      <p:sp>
        <p:nvSpPr>
          <p:cNvPr id="14341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360CDA76-A72A-4FC3-8090-205465EA455D}" type="slidenum">
              <a:rPr lang="en-US" altLang="en-US" smtClean="0"/>
              <a:pPr/>
              <a:t>6</a:t>
            </a:fld>
            <a:endParaRPr lang="en-US" altLang="en-US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T510.08      www.iTeenChallenge.org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733550"/>
            <a:ext cx="5086350" cy="5043488"/>
          </a:xfrm>
        </p:spPr>
        <p:txBody>
          <a:bodyPr/>
          <a:lstStyle/>
          <a:p>
            <a:pPr marL="1135063" lvl="1" indent="-742950">
              <a:spcAft>
                <a:spcPts val="1200"/>
              </a:spcAft>
              <a:buFont typeface="+mj-lt"/>
              <a:buAutoNum type="alphaUcPeriod" startAt="8"/>
              <a:defRPr/>
            </a:pPr>
            <a:r>
              <a:rPr lang="es-CR" sz="3600" dirty="0" smtClean="0">
                <a:solidFill>
                  <a:schemeClr val="accent1">
                    <a:lumMod val="75000"/>
                  </a:schemeClr>
                </a:solidFill>
              </a:rPr>
              <a:t>Bajo umbral para el </a:t>
            </a:r>
            <a:r>
              <a:rPr lang="es-CR" sz="3600" b="1" u="sng" dirty="0" smtClean="0">
                <a:solidFill>
                  <a:srgbClr val="FF0000"/>
                </a:solidFill>
              </a:rPr>
              <a:t>dolor</a:t>
            </a:r>
            <a:r>
              <a:rPr lang="es-CR" sz="3600" dirty="0" smtClean="0">
                <a:solidFill>
                  <a:schemeClr val="accent1">
                    <a:lumMod val="75000"/>
                  </a:schemeClr>
                </a:solidFill>
              </a:rPr>
              <a:t>, estrés o malestar </a:t>
            </a:r>
            <a:r>
              <a:rPr lang="es-CR" sz="3600" dirty="0" smtClean="0"/>
              <a:t/>
            </a:r>
            <a:br>
              <a:rPr lang="es-CR" sz="3600" dirty="0" smtClean="0"/>
            </a:br>
            <a:r>
              <a:rPr lang="en-US" sz="2400" dirty="0" smtClean="0">
                <a:solidFill>
                  <a:schemeClr val="accent1">
                    <a:lumMod val="75000"/>
                  </a:schemeClr>
                </a:solidFill>
              </a:rPr>
              <a:t>Low threshold for </a:t>
            </a:r>
            <a:r>
              <a:rPr lang="en-US" sz="2400" u="sng" dirty="0" smtClean="0">
                <a:solidFill>
                  <a:srgbClr val="FF0000"/>
                </a:solidFill>
              </a:rPr>
              <a:t>pain</a:t>
            </a:r>
            <a:r>
              <a:rPr lang="en-US" sz="2400" dirty="0" smtClean="0">
                <a:solidFill>
                  <a:schemeClr val="accent1">
                    <a:lumMod val="75000"/>
                  </a:schemeClr>
                </a:solidFill>
              </a:rPr>
              <a:t>, stress or discomfort</a:t>
            </a:r>
            <a:endParaRPr lang="en-US" sz="3600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marL="1135063" lvl="1" indent="-742950">
              <a:spcAft>
                <a:spcPts val="1200"/>
              </a:spcAft>
              <a:buFont typeface="+mj-lt"/>
              <a:buAutoNum type="alphaUcPeriod" startAt="8"/>
              <a:defRPr/>
            </a:pPr>
            <a:r>
              <a:rPr lang="en-US" sz="3600" dirty="0" smtClean="0">
                <a:solidFill>
                  <a:schemeClr val="accent1">
                    <a:lumMod val="75000"/>
                  </a:schemeClr>
                </a:solidFill>
              </a:rPr>
              <a:t>Sin</a:t>
            </a:r>
            <a:r>
              <a:rPr lang="en-US" sz="3600" dirty="0" smtClean="0"/>
              <a:t> </a:t>
            </a:r>
            <a:r>
              <a:rPr lang="en-US" sz="3600" b="1" u="sng" dirty="0" err="1" smtClean="0">
                <a:solidFill>
                  <a:srgbClr val="FF0000"/>
                </a:solidFill>
              </a:rPr>
              <a:t>esperanza</a:t>
            </a:r>
            <a:r>
              <a:rPr lang="en-US" sz="3600" dirty="0" smtClean="0"/>
              <a:t/>
            </a:r>
            <a:br>
              <a:rPr lang="en-US" sz="3600" dirty="0" smtClean="0"/>
            </a:br>
            <a:r>
              <a:rPr lang="en-US" sz="2400" dirty="0" smtClean="0">
                <a:solidFill>
                  <a:schemeClr val="accent1">
                    <a:lumMod val="75000"/>
                  </a:schemeClr>
                </a:solidFill>
              </a:rPr>
              <a:t>Without </a:t>
            </a:r>
            <a:r>
              <a:rPr lang="en-US" sz="2400" u="sng" dirty="0" smtClean="0">
                <a:solidFill>
                  <a:srgbClr val="FF0000"/>
                </a:solidFill>
              </a:rPr>
              <a:t>hope</a:t>
            </a:r>
            <a:endParaRPr lang="en-US" sz="3600" u="sng" dirty="0" smtClean="0">
              <a:solidFill>
                <a:srgbClr val="FF0000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en-US" dirty="0" smtClean="0"/>
              <a:t>4.	¿</a:t>
            </a:r>
            <a:r>
              <a:rPr lang="en-US" dirty="0" err="1" smtClean="0"/>
              <a:t>Qué</a:t>
            </a:r>
            <a:r>
              <a:rPr lang="en-US" dirty="0" smtClean="0"/>
              <a:t> </a:t>
            </a:r>
            <a:r>
              <a:rPr lang="en-US" dirty="0" err="1" smtClean="0"/>
              <a:t>es</a:t>
            </a:r>
            <a:r>
              <a:rPr lang="en-US" dirty="0" smtClean="0"/>
              <a:t> la </a:t>
            </a:r>
            <a:r>
              <a:rPr lang="en-US" dirty="0" err="1" smtClean="0"/>
              <a:t>mentalidad</a:t>
            </a:r>
            <a:r>
              <a:rPr lang="en-US" dirty="0" smtClean="0"/>
              <a:t> de </a:t>
            </a:r>
            <a:r>
              <a:rPr lang="en-US" dirty="0" err="1" smtClean="0"/>
              <a:t>una</a:t>
            </a:r>
            <a:r>
              <a:rPr lang="en-US" dirty="0" smtClean="0"/>
              <a:t> 	persona con </a:t>
            </a:r>
            <a:r>
              <a:rPr lang="en-US" dirty="0" err="1" smtClean="0"/>
              <a:t>adicción</a:t>
            </a:r>
            <a:r>
              <a:rPr lang="en-US" dirty="0" smtClean="0"/>
              <a:t>? </a:t>
            </a:r>
            <a:br>
              <a:rPr lang="en-US" dirty="0" smtClean="0"/>
            </a:br>
            <a:r>
              <a:rPr lang="en-US" sz="2200" dirty="0" smtClean="0"/>
              <a:t>	What is the mindset of person with an addiction?</a:t>
            </a:r>
            <a:endParaRPr lang="en-US" dirty="0"/>
          </a:p>
        </p:txBody>
      </p:sp>
      <p:sp>
        <p:nvSpPr>
          <p:cNvPr id="15364" name="Date Placeholder 3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altLang="en-US" smtClean="0"/>
              <a:t>2/2012</a:t>
            </a:r>
            <a:endParaRPr lang="en-US" altLang="en-US"/>
          </a:p>
        </p:txBody>
      </p:sp>
      <p:sp>
        <p:nvSpPr>
          <p:cNvPr id="15365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692DFCC2-4980-430B-AAD8-6A7FDCDEEB53}" type="slidenum">
              <a:rPr lang="en-US" altLang="en-US" smtClean="0"/>
              <a:pPr/>
              <a:t>7</a:t>
            </a:fld>
            <a:endParaRPr lang="en-US" altLang="en-US" smtClean="0"/>
          </a:p>
        </p:txBody>
      </p:sp>
      <p:pic>
        <p:nvPicPr>
          <p:cNvPr id="15366" name="Picture 5" descr="Enara teen girl Kazakhstan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94350" y="1879600"/>
            <a:ext cx="4152900" cy="551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T510.08      www.iTeenChallenge.org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2528888"/>
            <a:ext cx="5951538" cy="3892550"/>
          </a:xfrm>
        </p:spPr>
        <p:txBody>
          <a:bodyPr/>
          <a:lstStyle/>
          <a:p>
            <a:pPr marL="1135063" lvl="1" indent="-742950">
              <a:spcAft>
                <a:spcPts val="1500"/>
              </a:spcAft>
              <a:buFont typeface="Verdana" pitchFamily="34" charset="0"/>
              <a:buAutoNum type="alphaUcPeriod"/>
              <a:defRPr/>
            </a:pPr>
            <a:r>
              <a:rPr lang="es-CR" sz="3600" dirty="0" smtClean="0">
                <a:solidFill>
                  <a:schemeClr val="accent1">
                    <a:lumMod val="75000"/>
                  </a:schemeClr>
                </a:solidFill>
              </a:rPr>
              <a:t>Búsqueda de gratificación inmediata</a:t>
            </a:r>
            <a:r>
              <a:rPr lang="es-CR" sz="3600" dirty="0" smtClean="0"/>
              <a:t/>
            </a:r>
            <a:br>
              <a:rPr lang="es-CR" sz="3600" dirty="0" smtClean="0"/>
            </a:br>
            <a:r>
              <a:rPr lang="en-US" sz="2000" dirty="0" smtClean="0">
                <a:solidFill>
                  <a:schemeClr val="accent1">
                    <a:lumMod val="75000"/>
                  </a:schemeClr>
                </a:solidFill>
              </a:rPr>
              <a:t>Quest for immediate gratification</a:t>
            </a:r>
            <a:endParaRPr lang="en-US" sz="3600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marL="1135063" lvl="1" indent="-742950">
              <a:spcAft>
                <a:spcPts val="1500"/>
              </a:spcAft>
              <a:buFont typeface="Verdana" pitchFamily="34" charset="0"/>
              <a:buAutoNum type="alphaUcPeriod"/>
              <a:defRPr/>
            </a:pPr>
            <a:r>
              <a:rPr lang="en-US" sz="3600" dirty="0" err="1" smtClean="0">
                <a:solidFill>
                  <a:schemeClr val="accent1">
                    <a:lumMod val="75000"/>
                  </a:schemeClr>
                </a:solidFill>
              </a:rPr>
              <a:t>Decepción</a:t>
            </a:r>
            <a:r>
              <a:rPr lang="en-US" sz="3600" dirty="0" smtClean="0">
                <a:solidFill>
                  <a:schemeClr val="accent1">
                    <a:lumMod val="75000"/>
                  </a:schemeClr>
                </a:solidFill>
              </a:rPr>
              <a:t> y </a:t>
            </a:r>
            <a:r>
              <a:rPr lang="en-US" sz="3600" dirty="0" err="1" smtClean="0">
                <a:solidFill>
                  <a:schemeClr val="accent1">
                    <a:lumMod val="75000"/>
                  </a:schemeClr>
                </a:solidFill>
              </a:rPr>
              <a:t>Mentiras</a:t>
            </a:r>
            <a:r>
              <a:rPr lang="en-US" sz="3600" dirty="0" smtClean="0"/>
              <a:t/>
            </a:r>
            <a:br>
              <a:rPr lang="en-US" sz="3600" dirty="0" smtClean="0"/>
            </a:br>
            <a:r>
              <a:rPr lang="en-US" sz="2400" dirty="0" smtClean="0">
                <a:solidFill>
                  <a:schemeClr val="accent1">
                    <a:lumMod val="75000"/>
                  </a:schemeClr>
                </a:solidFill>
              </a:rPr>
              <a:t>Deception &amp; lying</a:t>
            </a:r>
            <a:endParaRPr lang="en-US" sz="3600" dirty="0" smtClean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87524" y="274637"/>
            <a:ext cx="8604956" cy="1876407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dirty="0" smtClean="0"/>
              <a:t>5.	¿</a:t>
            </a:r>
            <a:r>
              <a:rPr lang="en-US" dirty="0" err="1" smtClean="0"/>
              <a:t>Cuáles</a:t>
            </a:r>
            <a:r>
              <a:rPr lang="en-US" dirty="0" smtClean="0"/>
              <a:t> son </a:t>
            </a:r>
            <a:r>
              <a:rPr lang="en-US" dirty="0" err="1" smtClean="0"/>
              <a:t>algunos</a:t>
            </a:r>
            <a:r>
              <a:rPr lang="en-US" dirty="0" smtClean="0"/>
              <a:t> 	</a:t>
            </a:r>
            <a:r>
              <a:rPr lang="en-US" dirty="0" err="1" smtClean="0"/>
              <a:t>comportamientos</a:t>
            </a:r>
            <a:r>
              <a:rPr lang="en-US" dirty="0" smtClean="0"/>
              <a:t> communes de 	</a:t>
            </a:r>
            <a:r>
              <a:rPr lang="en-US" dirty="0" err="1" smtClean="0"/>
              <a:t>una</a:t>
            </a:r>
            <a:r>
              <a:rPr lang="en-US" dirty="0" smtClean="0"/>
              <a:t> persona con </a:t>
            </a:r>
            <a:r>
              <a:rPr lang="en-US" dirty="0" err="1" smtClean="0"/>
              <a:t>una</a:t>
            </a:r>
            <a:r>
              <a:rPr lang="en-US" dirty="0" smtClean="0"/>
              <a:t> </a:t>
            </a:r>
            <a:r>
              <a:rPr lang="en-US" dirty="0" err="1" smtClean="0"/>
              <a:t>adicción</a:t>
            </a:r>
            <a:r>
              <a:rPr lang="en-US" dirty="0" smtClean="0"/>
              <a:t>?</a:t>
            </a:r>
            <a:br>
              <a:rPr lang="en-US" dirty="0" smtClean="0"/>
            </a:br>
            <a:r>
              <a:rPr lang="en-US" sz="1300" dirty="0" smtClean="0"/>
              <a:t>	</a:t>
            </a:r>
            <a:r>
              <a:rPr lang="en-US" sz="2000" dirty="0" smtClean="0"/>
              <a:t>What are some common behaviors of a person with an addiction?</a:t>
            </a:r>
            <a:endParaRPr lang="en-US" dirty="0"/>
          </a:p>
        </p:txBody>
      </p:sp>
      <p:sp>
        <p:nvSpPr>
          <p:cNvPr id="16388" name="Date Placeholder 3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altLang="en-US" smtClean="0"/>
              <a:t>2/2012</a:t>
            </a:r>
            <a:endParaRPr lang="en-US" altLang="en-US"/>
          </a:p>
        </p:txBody>
      </p:sp>
      <p:sp>
        <p:nvSpPr>
          <p:cNvPr id="16389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0FB9EC9F-0F66-40D0-B0D4-8ADFC624533E}" type="slidenum">
              <a:rPr lang="en-US" altLang="en-US" smtClean="0"/>
              <a:pPr/>
              <a:t>8</a:t>
            </a:fld>
            <a:endParaRPr lang="en-US" altLang="en-US" smtClean="0"/>
          </a:p>
        </p:txBody>
      </p:sp>
      <p:pic>
        <p:nvPicPr>
          <p:cNvPr id="16390" name="Picture 5" descr="ATM_(1)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26200" y="2312988"/>
            <a:ext cx="2717800" cy="4938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T510.08      www.iTeenChallenge.org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2528888"/>
            <a:ext cx="8147050" cy="3892550"/>
          </a:xfrm>
        </p:spPr>
        <p:txBody>
          <a:bodyPr/>
          <a:lstStyle/>
          <a:p>
            <a:pPr marL="1135063" lvl="1" indent="-742950">
              <a:spcAft>
                <a:spcPts val="1500"/>
              </a:spcAft>
              <a:buFont typeface="+mj-lt"/>
              <a:buAutoNum type="alphaUcPeriod" startAt="3"/>
              <a:defRPr/>
            </a:pPr>
            <a:r>
              <a:rPr lang="en-US" sz="3600" b="1" u="sng" dirty="0" err="1" smtClean="0">
                <a:solidFill>
                  <a:srgbClr val="FF0000"/>
                </a:solidFill>
              </a:rPr>
              <a:t>Enojo</a:t>
            </a:r>
            <a:r>
              <a:rPr lang="en-US" sz="3600" b="1" u="sng" dirty="0" smtClean="0"/>
              <a:t> </a:t>
            </a:r>
            <a:r>
              <a:rPr lang="en-US" sz="3600" b="1" dirty="0" smtClean="0"/>
              <a:t>     </a:t>
            </a:r>
            <a:r>
              <a:rPr lang="en-US" sz="2400" u="sng" dirty="0" smtClean="0">
                <a:solidFill>
                  <a:srgbClr val="FF0000"/>
                </a:solidFill>
              </a:rPr>
              <a:t>Anger</a:t>
            </a:r>
            <a:endParaRPr lang="en-US" sz="3600" u="sng" dirty="0" smtClean="0">
              <a:solidFill>
                <a:srgbClr val="FF0000"/>
              </a:solidFill>
            </a:endParaRPr>
          </a:p>
          <a:p>
            <a:pPr marL="1135063" lvl="1" indent="-742950">
              <a:spcAft>
                <a:spcPts val="1500"/>
              </a:spcAft>
              <a:buFont typeface="Verdana" pitchFamily="34" charset="0"/>
              <a:buAutoNum type="alphaUcPeriod" startAt="3"/>
              <a:defRPr/>
            </a:pPr>
            <a:r>
              <a:rPr lang="en-US" sz="3600" dirty="0" err="1" smtClean="0">
                <a:solidFill>
                  <a:schemeClr val="accent1">
                    <a:lumMod val="75000"/>
                  </a:schemeClr>
                </a:solidFill>
              </a:rPr>
              <a:t>Manipulación</a:t>
            </a:r>
            <a:r>
              <a:rPr lang="en-US" sz="3600" dirty="0" smtClean="0"/>
              <a:t>   </a:t>
            </a:r>
            <a:r>
              <a:rPr lang="en-US" sz="2400" dirty="0" smtClean="0">
                <a:solidFill>
                  <a:schemeClr val="accent1">
                    <a:lumMod val="75000"/>
                  </a:schemeClr>
                </a:solidFill>
              </a:rPr>
              <a:t>Manipulation</a:t>
            </a:r>
          </a:p>
          <a:p>
            <a:pPr marL="1135063" lvl="1" indent="-742950">
              <a:spcAft>
                <a:spcPts val="1500"/>
              </a:spcAft>
              <a:buFont typeface="Verdana" pitchFamily="34" charset="0"/>
              <a:buAutoNum type="alphaUcPeriod" startAt="3"/>
              <a:defRPr/>
            </a:pPr>
            <a:r>
              <a:rPr lang="en-US" sz="3600" dirty="0" err="1" smtClean="0">
                <a:solidFill>
                  <a:schemeClr val="accent1">
                    <a:lumMod val="75000"/>
                  </a:schemeClr>
                </a:solidFill>
              </a:rPr>
              <a:t>Racionalización</a:t>
            </a:r>
            <a:r>
              <a:rPr lang="en-US" sz="3600" dirty="0" smtClean="0"/>
              <a:t/>
            </a:r>
            <a:br>
              <a:rPr lang="en-US" sz="3600" dirty="0" smtClean="0"/>
            </a:br>
            <a:r>
              <a:rPr lang="en-US" sz="2400" dirty="0" smtClean="0">
                <a:solidFill>
                  <a:schemeClr val="accent1">
                    <a:lumMod val="75000"/>
                  </a:schemeClr>
                </a:solidFill>
              </a:rPr>
              <a:t>Rationalization</a:t>
            </a:r>
            <a:endParaRPr lang="en-US" sz="3600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marL="1135063" lvl="1" indent="-742950">
              <a:spcAft>
                <a:spcPts val="1500"/>
              </a:spcAft>
              <a:buFont typeface="Verdana" pitchFamily="34" charset="0"/>
              <a:buNone/>
              <a:defRPr/>
            </a:pPr>
            <a:endParaRPr lang="en-US" sz="3600" dirty="0" smtClean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51520" y="274637"/>
            <a:ext cx="8640960" cy="1876407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dirty="0" smtClean="0"/>
              <a:t>5.	¿</a:t>
            </a:r>
            <a:r>
              <a:rPr lang="en-US" dirty="0" err="1" smtClean="0"/>
              <a:t>Cuáles</a:t>
            </a:r>
            <a:r>
              <a:rPr lang="en-US" dirty="0" smtClean="0"/>
              <a:t> son </a:t>
            </a:r>
            <a:r>
              <a:rPr lang="en-US" dirty="0" err="1" smtClean="0"/>
              <a:t>algunos</a:t>
            </a:r>
            <a:r>
              <a:rPr lang="en-US" dirty="0" smtClean="0"/>
              <a:t> 	</a:t>
            </a:r>
            <a:r>
              <a:rPr lang="en-US" dirty="0" err="1" smtClean="0"/>
              <a:t>comportamientos</a:t>
            </a:r>
            <a:r>
              <a:rPr lang="en-US" dirty="0" smtClean="0"/>
              <a:t> communes de 	</a:t>
            </a:r>
            <a:r>
              <a:rPr lang="en-US" dirty="0" err="1" smtClean="0"/>
              <a:t>una</a:t>
            </a:r>
            <a:r>
              <a:rPr lang="en-US" dirty="0" smtClean="0"/>
              <a:t> persona con </a:t>
            </a:r>
            <a:r>
              <a:rPr lang="en-US" dirty="0" err="1" smtClean="0"/>
              <a:t>una</a:t>
            </a:r>
            <a:r>
              <a:rPr lang="en-US" dirty="0" smtClean="0"/>
              <a:t> </a:t>
            </a:r>
            <a:r>
              <a:rPr lang="en-US" dirty="0" err="1" smtClean="0"/>
              <a:t>adicción</a:t>
            </a:r>
            <a:r>
              <a:rPr lang="en-US" dirty="0" smtClean="0"/>
              <a:t>?</a:t>
            </a:r>
            <a:br>
              <a:rPr lang="en-US" dirty="0" smtClean="0"/>
            </a:br>
            <a:r>
              <a:rPr lang="en-US" sz="1100" dirty="0" smtClean="0"/>
              <a:t>	</a:t>
            </a:r>
            <a:r>
              <a:rPr lang="en-US" sz="2000" dirty="0" smtClean="0"/>
              <a:t>What are some common behaviors of a person with an addiction?</a:t>
            </a:r>
            <a:endParaRPr lang="en-US" dirty="0"/>
          </a:p>
        </p:txBody>
      </p:sp>
      <p:sp>
        <p:nvSpPr>
          <p:cNvPr id="17412" name="Date Placeholder 3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altLang="en-US" smtClean="0"/>
              <a:t>2/2012</a:t>
            </a:r>
            <a:endParaRPr lang="en-US" altLang="en-US"/>
          </a:p>
        </p:txBody>
      </p:sp>
      <p:sp>
        <p:nvSpPr>
          <p:cNvPr id="17413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DB64846A-0F9E-459A-8EC6-6F38E257F2E6}" type="slidenum">
              <a:rPr lang="en-US" altLang="en-US" smtClean="0"/>
              <a:pPr/>
              <a:t>9</a:t>
            </a:fld>
            <a:endParaRPr lang="en-US" altLang="en-US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T510.08      www.iTeenChallenge.org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Aspect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Aspect">
    <a:dk1>
      <a:sysClr val="windowText" lastClr="000000"/>
    </a:dk1>
    <a:lt1>
      <a:sysClr val="window" lastClr="FFFFFF"/>
    </a:lt1>
    <a:dk2>
      <a:srgbClr val="323232"/>
    </a:dk2>
    <a:lt2>
      <a:srgbClr val="E3DED1"/>
    </a:lt2>
    <a:accent1>
      <a:srgbClr val="F07F09"/>
    </a:accent1>
    <a:accent2>
      <a:srgbClr val="9F2936"/>
    </a:accent2>
    <a:accent3>
      <a:srgbClr val="1B587C"/>
    </a:accent3>
    <a:accent4>
      <a:srgbClr val="4E8542"/>
    </a:accent4>
    <a:accent5>
      <a:srgbClr val="604878"/>
    </a:accent5>
    <a:accent6>
      <a:srgbClr val="C19859"/>
    </a:accent6>
    <a:hlink>
      <a:srgbClr val="6B9F25"/>
    </a:hlink>
    <a:folHlink>
      <a:srgbClr val="B26B02"/>
    </a:folHlink>
  </a:clrScheme>
</a:themeOverride>
</file>

<file path=ppt/theme/themeOverride2.xml><?xml version="1.0" encoding="utf-8"?>
<a:themeOverride xmlns:a="http://schemas.openxmlformats.org/drawingml/2006/main">
  <a:clrScheme name="Aspect">
    <a:dk1>
      <a:sysClr val="windowText" lastClr="000000"/>
    </a:dk1>
    <a:lt1>
      <a:sysClr val="window" lastClr="FFFFFF"/>
    </a:lt1>
    <a:dk2>
      <a:srgbClr val="323232"/>
    </a:dk2>
    <a:lt2>
      <a:srgbClr val="E3DED1"/>
    </a:lt2>
    <a:accent1>
      <a:srgbClr val="F07F09"/>
    </a:accent1>
    <a:accent2>
      <a:srgbClr val="9F2936"/>
    </a:accent2>
    <a:accent3>
      <a:srgbClr val="1B587C"/>
    </a:accent3>
    <a:accent4>
      <a:srgbClr val="4E8542"/>
    </a:accent4>
    <a:accent5>
      <a:srgbClr val="604878"/>
    </a:accent5>
    <a:accent6>
      <a:srgbClr val="C19859"/>
    </a:accent6>
    <a:hlink>
      <a:srgbClr val="6B9F25"/>
    </a:hlink>
    <a:folHlink>
      <a:srgbClr val="B26B02"/>
    </a:folHlink>
  </a:clrScheme>
</a:themeOverride>
</file>

<file path=ppt/theme/themeOverride3.xml><?xml version="1.0" encoding="utf-8"?>
<a:themeOverride xmlns:a="http://schemas.openxmlformats.org/drawingml/2006/main">
  <a:clrScheme name="Aspect">
    <a:dk1>
      <a:sysClr val="windowText" lastClr="000000"/>
    </a:dk1>
    <a:lt1>
      <a:sysClr val="window" lastClr="FFFFFF"/>
    </a:lt1>
    <a:dk2>
      <a:srgbClr val="323232"/>
    </a:dk2>
    <a:lt2>
      <a:srgbClr val="E3DED1"/>
    </a:lt2>
    <a:accent1>
      <a:srgbClr val="F07F09"/>
    </a:accent1>
    <a:accent2>
      <a:srgbClr val="9F2936"/>
    </a:accent2>
    <a:accent3>
      <a:srgbClr val="1B587C"/>
    </a:accent3>
    <a:accent4>
      <a:srgbClr val="4E8542"/>
    </a:accent4>
    <a:accent5>
      <a:srgbClr val="604878"/>
    </a:accent5>
    <a:accent6>
      <a:srgbClr val="C19859"/>
    </a:accent6>
    <a:hlink>
      <a:srgbClr val="6B9F25"/>
    </a:hlink>
    <a:folHlink>
      <a:srgbClr val="B26B02"/>
    </a:folHlink>
  </a:clrScheme>
</a:themeOverride>
</file>

<file path=ppt/theme/themeOverride4.xml><?xml version="1.0" encoding="utf-8"?>
<a:themeOverride xmlns:a="http://schemas.openxmlformats.org/drawingml/2006/main">
  <a:clrScheme name="Aspect">
    <a:dk1>
      <a:sysClr val="windowText" lastClr="000000"/>
    </a:dk1>
    <a:lt1>
      <a:sysClr val="window" lastClr="FFFFFF"/>
    </a:lt1>
    <a:dk2>
      <a:srgbClr val="323232"/>
    </a:dk2>
    <a:lt2>
      <a:srgbClr val="E3DED1"/>
    </a:lt2>
    <a:accent1>
      <a:srgbClr val="F07F09"/>
    </a:accent1>
    <a:accent2>
      <a:srgbClr val="9F2936"/>
    </a:accent2>
    <a:accent3>
      <a:srgbClr val="1B587C"/>
    </a:accent3>
    <a:accent4>
      <a:srgbClr val="4E8542"/>
    </a:accent4>
    <a:accent5>
      <a:srgbClr val="604878"/>
    </a:accent5>
    <a:accent6>
      <a:srgbClr val="C19859"/>
    </a:accent6>
    <a:hlink>
      <a:srgbClr val="6B9F25"/>
    </a:hlink>
    <a:folHlink>
      <a:srgbClr val="B26B0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3824</TotalTime>
  <Words>243</Words>
  <Application>Microsoft Office PowerPoint</Application>
  <PresentationFormat>On-screen Show (4:3)</PresentationFormat>
  <Paragraphs>146</Paragraphs>
  <Slides>24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3" baseType="lpstr">
      <vt:lpstr>Tahoma</vt:lpstr>
      <vt:lpstr>Arial</vt:lpstr>
      <vt:lpstr>Lucida Sans Unicode</vt:lpstr>
      <vt:lpstr>Wingdings 3</vt:lpstr>
      <vt:lpstr>Verdana</vt:lpstr>
      <vt:lpstr>Wingdings 2</vt:lpstr>
      <vt:lpstr>Times New Roman</vt:lpstr>
      <vt:lpstr>Wingdings</vt:lpstr>
      <vt:lpstr>Concourse</vt:lpstr>
      <vt:lpstr>PowerPoint Presentation</vt:lpstr>
      <vt:lpstr>1. ¿Por qué llega una persona  a Teen Challenge?  Why does a person come to Teen Challenge?</vt:lpstr>
      <vt:lpstr>2. ¿Por qué les llamamos  estudiantes?  Why do we call them “students”?</vt:lpstr>
      <vt:lpstr>3. ¿Qué es un problema que  domina la vida?  What is a “life-controlling problem”?</vt:lpstr>
      <vt:lpstr>4. ¿Qué es la mentalidad de una  persona con adicción?   What is the mindset of person with an addiction?</vt:lpstr>
      <vt:lpstr>4. ¿Qué es la mentalidad de una  persona con adicción?   What is the mindset of person with an addiction?</vt:lpstr>
      <vt:lpstr>4. ¿Qué es la mentalidad de una  persona con adicción?   What is the mindset of person with an addiction?</vt:lpstr>
      <vt:lpstr>5. ¿Cuáles son algunos  comportamientos communes de  una persona con una adicción?  What are some common behaviors of a person with an addiction?</vt:lpstr>
      <vt:lpstr>5. ¿Cuáles son algunos  comportamientos communes de  una persona con una adicción?  What are some common behaviors of a person with an addiction?</vt:lpstr>
      <vt:lpstr>5. ¿Cuáles son algunos  comportamientos communes de una  persona con una adicción?  What are some common behaviors of a person with an addiction?</vt:lpstr>
      <vt:lpstr>6. ¿Cuáles son algunas otras   características de una persona  con una adicción?   Other characteristics of a person with an addiction</vt:lpstr>
      <vt:lpstr>6. ¿Cuáles son algunas otras   características de una persona con  una adicción?   Other characteristics of a person with an addiction</vt:lpstr>
      <vt:lpstr>6. ¿Cuáles son algunas otras   características de una persona con  una adicción?   Other characteristics of a person with an addiction</vt:lpstr>
      <vt:lpstr>7. ¿En qué medida influye la  posesión u opresión de  demonios?   To what degree does demonic possession play a part?</vt:lpstr>
      <vt:lpstr>8. ¿Que puede ser la dinámica de  la familia de una persona con  una adicción?   Family dynamics of a person with an addiction</vt:lpstr>
      <vt:lpstr>8. ¿Que puede ser la dinámica de la  familia de una persona con una adicción?   Family dynamics of a person with an addiction</vt:lpstr>
      <vt:lpstr>9. ¿Cuáles son algunas etapas  claves por las cuales pasa el  estudiante durante el programa?  What are some of the key stages a student goes  through during the program</vt:lpstr>
      <vt:lpstr>9. ¿Cuáles son algunas etapas claves por  las cuales pasa el estudiante durante el  programa?  What are some of the key stages a student goes  through during the program</vt:lpstr>
      <vt:lpstr>9. ¿Cuáles son algunas etapas claves por  las cuales pasa el estudiante durante el  programa?  What are some of the key stages a student goes  through during the program</vt:lpstr>
      <vt:lpstr>10. ¿Por qué no permitimos que el  estudiante hable con cualquier  persona cuando entran en el  programa?  Why don’t we let a student talk to just  anyone when they enter the program?</vt:lpstr>
      <vt:lpstr>11. ¿Cómo ajustamos nuestro  enfoque al crecer el estudiante?  How do we adjust our approach as the student grows?</vt:lpstr>
      <vt:lpstr>12. ¿Qué sienten los estudiantes al  aproximarse el fin del programa?  What do students go through as they approach  completion of the program?</vt:lpstr>
      <vt:lpstr>13. Preguntas para la discusión  Questions for discussion</vt:lpstr>
      <vt:lpstr>Contact information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Dave Batty</dc:creator>
  <cp:lastModifiedBy>Dave Batty</cp:lastModifiedBy>
  <cp:revision>67</cp:revision>
  <cp:lastPrinted>1601-01-01T00:00:00Z</cp:lastPrinted>
  <dcterms:created xsi:type="dcterms:W3CDTF">1601-01-01T00:00:00Z</dcterms:created>
  <dcterms:modified xsi:type="dcterms:W3CDTF">2014-09-11T14:50:59Z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2</vt:i4>
  </property>
  <property fmtid="{D5CDD505-2E9C-101B-9397-08002B2CF9AE}" pid="3" name="LCID">
    <vt:i4>1033</vt:i4>
  </property>
</Properties>
</file>