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3" r:id="rId10"/>
    <p:sldId id="264" r:id="rId11"/>
    <p:sldId id="281" r:id="rId12"/>
    <p:sldId id="265" r:id="rId13"/>
    <p:sldId id="282" r:id="rId14"/>
    <p:sldId id="288" r:id="rId15"/>
    <p:sldId id="267" r:id="rId16"/>
    <p:sldId id="283" r:id="rId17"/>
    <p:sldId id="284" r:id="rId18"/>
    <p:sldId id="268" r:id="rId19"/>
    <p:sldId id="269" r:id="rId20"/>
    <p:sldId id="270" r:id="rId21"/>
    <p:sldId id="271" r:id="rId22"/>
    <p:sldId id="285" r:id="rId23"/>
    <p:sldId id="289" r:id="rId24"/>
    <p:sldId id="273" r:id="rId25"/>
    <p:sldId id="286" r:id="rId26"/>
    <p:sldId id="274" r:id="rId27"/>
    <p:sldId id="290" r:id="rId28"/>
    <p:sldId id="276" r:id="rId29"/>
    <p:sldId id="287" r:id="rId30"/>
    <p:sldId id="27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8EE1B-9A10-4239-8EC0-375850D56A3D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CD02-26C7-4B84-AA4D-43BF452A8A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06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BCCD02-26C7-4B84-AA4D-43BF452A8A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9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T301.02        iTeenChallenge.org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F8732CB-53E2-4069-A5BF-F15A3958F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586" y="762000"/>
            <a:ext cx="8229600" cy="2167128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лидера: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тик-так – друг или враг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The  Leader’s  time: Tick Tock, Manage the Clock</a:t>
            </a:r>
            <a:endParaRPr lang="en-US" sz="4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360" y="2667000"/>
            <a:ext cx="51054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распоряжаться временем и использовать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возможности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Steward Time and </a:t>
            </a:r>
            <a:b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 Opportunities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Equip Logo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41586" y="5105400"/>
            <a:ext cx="205661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GTC logo gold on gold.bmp"/>
          <p:cNvPicPr>
            <a:picLocks noChangeAspect="1"/>
          </p:cNvPicPr>
          <p:nvPr/>
        </p:nvPicPr>
        <p:blipFill>
          <a:blip r:embed="rId3" cstate="print"/>
          <a:srcRect l="2801" t="5031" r="10373" b="9434"/>
          <a:stretch>
            <a:fillRect/>
          </a:stretch>
        </p:blipFill>
        <p:spPr>
          <a:xfrm>
            <a:off x="6705600" y="5098026"/>
            <a:ext cx="1905000" cy="104467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59306"/>
          <a:stretch>
            <a:fillRect/>
          </a:stretch>
        </p:blipFill>
        <p:spPr bwMode="auto">
          <a:xfrm>
            <a:off x="3429000" y="5105400"/>
            <a:ext cx="2286000" cy="108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соблазняйтесь служением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Тин Челлендж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»!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Are you being seduced by the ministry of Teen Challenge?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599"/>
            <a:ext cx="8229600" cy="3398837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Какими областями служения «Тин Челлендж» вы пренебрегали для того, что бы делать другое, «более важное» дело 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areas of TC ministry have you neglected in the name of doing other “more important” ministry?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27637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Определили ли вы набор ключевых ценностей для своей жизни 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you identified a set of core values for your life and ministry?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да, то как вы включаете эти ценности в управление временем для ваших ключевых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обязанностей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are you integrating these core values into your time management of your key responsibilities?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6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362200"/>
          </a:xfrm>
        </p:spPr>
        <p:txBody>
          <a:bodyPr>
            <a:normAutofit fontScale="90000"/>
          </a:bodyPr>
          <a:lstStyle/>
          <a:p>
            <a:pPr marL="685800" indent="-685800"/>
            <a:r>
              <a:rPr lang="en-US" dirty="0" smtClean="0"/>
              <a:t>5.	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ориентируйся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sz="2700" dirty="0" smtClean="0"/>
              <a:t>Be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result</a:t>
            </a:r>
            <a:r>
              <a:rPr lang="en-US" sz="2700" dirty="0" smtClean="0"/>
              <a:t>-oriented, rather than activity-oriented.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4191000" cy="2865436"/>
          </a:xfrm>
        </p:spPr>
        <p:txBody>
          <a:bodyPr/>
          <a:lstStyle/>
          <a:p>
            <a:pPr>
              <a:spcAft>
                <a:spcPts val="2000"/>
              </a:spcAft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Каковы ключевые достижения в вашей жизни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key accomplishments you have completed in your lifetime?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733800"/>
            <a:ext cx="3343275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22837"/>
          </a:xfrm>
        </p:spPr>
        <p:txBody>
          <a:bodyPr/>
          <a:lstStyle/>
          <a:p>
            <a:pPr>
              <a:spcAft>
                <a:spcPts val="4000"/>
              </a:spcAft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Чего вы еще хотите достичь за свою жизнь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key accomplishments you would like to complete in your lifetime?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2000"/>
              </a:spcAft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делаете сегодня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приблизиться к их достижению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 doing today to move you toward completing them?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4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82000" cy="1143000"/>
          </a:xfrm>
        </p:spPr>
        <p:txBody>
          <a:bodyPr>
            <a:normAutofit fontScale="90000"/>
          </a:bodyPr>
          <a:lstStyle/>
          <a:p>
            <a:pPr marL="685800" indent="-685800"/>
            <a:r>
              <a:rPr lang="en-US" sz="4400" dirty="0" smtClean="0"/>
              <a:t>6.	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Осознай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ценность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планирования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Understand the value of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planning</a:t>
            </a:r>
            <a:r>
              <a:rPr lang="en-US" sz="2700" dirty="0" smtClean="0"/>
              <a:t>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18037"/>
          </a:xfrm>
        </p:spPr>
        <p:txBody>
          <a:bodyPr>
            <a:normAutofit fontScale="85000" lnSpcReduction="20000"/>
          </a:bodyPr>
          <a:lstStyle/>
          <a:p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Уделяешь ли ты время для ежедневного планирования работы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take time to plan your work </a:t>
            </a:r>
            <a:b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day?</a:t>
            </a:r>
          </a:p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 или почему нет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or why not?</a:t>
            </a:r>
          </a:p>
          <a:p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да, то 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инструмент 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планирования 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используешь?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yes, what planning tool do you use?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831" y="2819400"/>
            <a:ext cx="2450969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930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705600" cy="1524000"/>
          </a:xfrm>
        </p:spPr>
        <p:txBody>
          <a:bodyPr>
            <a:normAutofit fontScale="90000"/>
          </a:bodyPr>
          <a:lstStyle/>
          <a:p>
            <a:pPr marL="685800" indent="-685800"/>
            <a:r>
              <a:rPr lang="en-US" dirty="0" smtClean="0"/>
              <a:t>7.	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Придерживайся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u="sng" dirty="0" smtClean="0">
                <a:effectLst/>
              </a:rPr>
              <a:t/>
            </a:r>
            <a:br>
              <a:rPr lang="en-US" u="sng" dirty="0" smtClean="0">
                <a:effectLst/>
              </a:rPr>
            </a:br>
            <a:r>
              <a:rPr lang="en-US" sz="2700" dirty="0" smtClean="0"/>
              <a:t>Stay on your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agenda</a:t>
            </a:r>
            <a:r>
              <a:rPr lang="en-US" sz="2700" dirty="0" smtClean="0"/>
              <a:t>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610600" cy="3932237"/>
          </a:xfrm>
        </p:spPr>
        <p:txBody>
          <a:bodyPr>
            <a:noAutofit/>
          </a:bodyPr>
          <a:lstStyle/>
          <a:p>
            <a:pPr>
              <a:spcAft>
                <a:spcPts val="2000"/>
              </a:spcAft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вашем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служении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“main thing” at your place of ministry?</a:t>
            </a:r>
            <a:endParaRPr lang="en-US" sz="3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2000"/>
              </a:spcAft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справляетесь с помехами, появляющимися на вашем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пути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handle interruptions in your day?</a:t>
            </a:r>
            <a:endParaRPr lang="en-US" sz="3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33400"/>
            <a:ext cx="1539586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4724400"/>
          </a:xfrm>
        </p:spPr>
        <p:txBody>
          <a:bodyPr>
            <a:noAutofit/>
          </a:bodyPr>
          <a:lstStyle/>
          <a:p>
            <a:pPr>
              <a:spcAft>
                <a:spcPts val="2000"/>
              </a:spcAft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Мешают ли вам помехи выполнять свою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программу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interruptions keep you from your agenda?</a:t>
            </a:r>
          </a:p>
          <a:p>
            <a:pPr>
              <a:spcAft>
                <a:spcPts val="2000"/>
              </a:spcAft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вы определяете, является ли помеха частью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Божьей программы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вас в этот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determine if an interruption is part of “God’s agenda” for your day?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846457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должны хвататься за возможность, пока эта возможность есть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sz="2700" dirty="0" smtClean="0"/>
              <a:t>We must seize the opportunity of a lifetime during the lifetime of the opportunity.</a:t>
            </a:r>
            <a:endParaRPr lang="en-US" sz="2800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24200"/>
            <a:ext cx="2790952" cy="3124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3581400" y="3151257"/>
            <a:ext cx="5029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Стив Хилл, пастор, выпускник ТЧ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r>
              <a:rPr lang="en-US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 </a:t>
            </a:r>
            <a:r>
              <a:rPr lang="en-U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Hill, Pastor, TC Alumnus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77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657600"/>
          </a:xfrm>
        </p:spPr>
        <p:txBody>
          <a:bodyPr>
            <a:norm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Насколько трудно для вас оценивать каждую возможность и определять, истинно ли Бог хочет, чтобы вы вкладывали свое время и силы в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sz="3600" dirty="0" smtClean="0">
                <a:effectLst/>
              </a:rPr>
              <a:t/>
            </a:r>
            <a:br>
              <a:rPr lang="en-US" sz="3600" dirty="0" smtClean="0">
                <a:effectLst/>
              </a:rPr>
            </a:br>
            <a:r>
              <a:rPr lang="en-US" sz="2700" dirty="0" smtClean="0"/>
              <a:t>How hard is it for you to assess wonderful opportunities and determine if it truly is God’s desire for you to invest time and energy in it?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691128"/>
            <a:ext cx="3276600" cy="30144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71800" y="6502852"/>
            <a:ext cx="32766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Image courtesy of </a:t>
            </a:r>
            <a:r>
              <a:rPr lang="en-US" sz="600" dirty="0" smtClean="0">
                <a:solidFill>
                  <a:schemeClr val="bg1"/>
                </a:solidFill>
              </a:rPr>
              <a:t>Stuart Miles/ </a:t>
            </a:r>
            <a:r>
              <a:rPr lang="en-US" sz="600" dirty="0">
                <a:solidFill>
                  <a:schemeClr val="bg1"/>
                </a:solidFill>
              </a:rPr>
              <a:t>FreeDigitalPhotos.net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24000"/>
          </a:xfrm>
        </p:spPr>
        <p:txBody>
          <a:bodyPr>
            <a:normAutofit fontScale="90000"/>
          </a:bodyPr>
          <a:lstStyle/>
          <a:p>
            <a:pPr marL="685800" indent="-685800"/>
            <a:r>
              <a:rPr lang="en-US" sz="4400" dirty="0" smtClean="0"/>
              <a:t>8.	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Следи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выходить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рамки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своей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ответственности</a:t>
            </a:r>
            <a:r>
              <a:rPr lang="en-US" u="sng" dirty="0" smtClean="0">
                <a:effectLst/>
              </a:rPr>
              <a:t/>
            </a:r>
            <a:br>
              <a:rPr lang="en-US" u="sng" dirty="0" smtClean="0">
                <a:effectLst/>
              </a:rPr>
            </a:br>
            <a:r>
              <a:rPr lang="en-US" sz="2700" dirty="0" smtClean="0"/>
              <a:t>Keep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responsibility</a:t>
            </a:r>
            <a:r>
              <a:rPr lang="en-US" sz="2700" dirty="0" smtClean="0"/>
              <a:t> where it belongs.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8229600" cy="449580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000"/>
              </a:spcAft>
            </a:pP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Решения должны приниматься на самом низком уровне, обладающем для этого достаточной </a:t>
            </a:r>
            <a:r>
              <a:rPr lang="x-none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компетенцией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Decisions should be made at lowest level possible.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000"/>
              </a:spcAft>
            </a:pP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давай своим людям грузить тебя проблемами и не предлагать при этом никаких </a:t>
            </a:r>
            <a:r>
              <a:rPr lang="x-none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решений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allow staff to bring problems without possible solutions.</a:t>
            </a: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Дать другим право принимать решения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 others the power to make decisions.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2846457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«Мы должны хвататься за возможность, пока эта возможность есть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sz="2700" dirty="0" smtClean="0"/>
              <a:t>We must seize the opportunity of a lifetime during the lifetime of the opportunity.</a:t>
            </a:r>
            <a:endParaRPr lang="en-US" sz="2800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24200"/>
            <a:ext cx="2790952" cy="3124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3581400" y="3151257"/>
            <a:ext cx="5029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Стив Хилл, пастор, выпускник ТЧ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</a:t>
            </a:r>
            <a:r>
              <a:rPr lang="en-US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 </a:t>
            </a:r>
            <a:r>
              <a:rPr lang="en-U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Hill, Pastor, TC Alumnus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13437"/>
          </a:xfrm>
        </p:spPr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задания вы не должны давать другим, даже если вам этого хотелось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responsibilities should you not give away—even if you would like to?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задания, которые вы все еще делаете сами, вам нужно поручить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другим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responsibilities should you give away that you are still holding on to?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752600"/>
          </a:xfrm>
        </p:spPr>
        <p:txBody>
          <a:bodyPr>
            <a:normAutofit fontScale="90000"/>
          </a:bodyPr>
          <a:lstStyle/>
          <a:p>
            <a:pPr marL="685800" indent="-685800"/>
            <a:r>
              <a:rPr lang="en-US" dirty="0" smtClean="0"/>
              <a:t>9.	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</a:t>
            </a:r>
            <a:r>
              <a:rPr lang="en-US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темперамент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u="sng" dirty="0" smtClean="0">
                <a:effectLst/>
              </a:rPr>
              <a:t/>
            </a:r>
            <a:br>
              <a:rPr lang="en-US" u="sng" dirty="0" smtClean="0">
                <a:effectLst/>
              </a:rPr>
            </a:br>
            <a:r>
              <a:rPr lang="en-US" sz="2700" dirty="0" smtClean="0"/>
              <a:t>Assess your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energy</a:t>
            </a:r>
            <a:r>
              <a:rPr lang="en-US" sz="2700" dirty="0" smtClean="0"/>
              <a:t> level and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temperament</a:t>
            </a:r>
            <a:endParaRPr lang="en-US" sz="2700" u="sng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399"/>
            <a:ext cx="8229600" cy="3856037"/>
          </a:xfrm>
        </p:spPr>
        <p:txBody>
          <a:bodyPr>
            <a:normAutofit/>
          </a:bodyPr>
          <a:lstStyle/>
          <a:p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стрессов я способен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переносить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much stress can I handle?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мне нужно времени, чтобы расслабиться и придти в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себя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much “down time” do I require?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989637"/>
          </a:xfrm>
        </p:spPr>
        <p:txBody>
          <a:bodyPr>
            <a:normAutofit fontScale="92500" lnSpcReduction="10000"/>
          </a:bodyPr>
          <a:lstStyle/>
          <a:p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часов в день я могу провести за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работой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hours can I spend each day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общением с людьми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Being with people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Aft>
                <a:spcPts val="1000"/>
              </a:spcAft>
            </a:pPr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творчеством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Being creative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000"/>
              </a:spcAft>
            </a:pPr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часы моего дня для меня САМЫЕ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продуктивные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the most productive hours in my day?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время суток мне следует заниматься административными вопросами, а в какое – творческой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деятельностью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administrative tasks? When creative work?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2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819400"/>
          </a:xfrm>
        </p:spPr>
        <p:txBody>
          <a:bodyPr>
            <a:normAutofit fontScale="90000"/>
          </a:bodyPr>
          <a:lstStyle/>
          <a:p>
            <a:pPr marL="808038" indent="-808038"/>
            <a:r>
              <a:rPr lang="en-US" dirty="0" smtClean="0"/>
              <a:t>10.</a:t>
            </a:r>
            <a:r>
              <a:rPr lang="en-US" dirty="0"/>
              <a:t>	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работай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регулярны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упрости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Develop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systems</a:t>
            </a:r>
            <a:r>
              <a:rPr lang="en-US" sz="2700" dirty="0" smtClean="0"/>
              <a:t> for regular tasks and simplify everything.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599"/>
            <a:ext cx="8229600" cy="3017837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освобождают наш разум для выполнения творческой работы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Systems free up our minds </a:t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do creative work.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419600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08038" indent="-808038"/>
            <a:r>
              <a:rPr lang="en-US" dirty="0" smtClean="0"/>
              <a:t>11.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первого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</a:t>
            </a:r>
            <a:r>
              <a:rPr lang="en-US" dirty="0" smtClean="0">
                <a:effectLst/>
              </a:rPr>
              <a:t>.</a:t>
            </a:r>
            <a:r>
              <a:rPr lang="en-US" u="sng" dirty="0" smtClean="0">
                <a:effectLst/>
              </a:rPr>
              <a:t/>
            </a:r>
            <a:br>
              <a:rPr lang="en-US" u="sng" dirty="0" smtClean="0">
                <a:effectLst/>
              </a:rPr>
            </a:br>
            <a:r>
              <a:rPr lang="en-US" sz="2700" dirty="0" smtClean="0"/>
              <a:t>Do the project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right</a:t>
            </a:r>
            <a:r>
              <a:rPr lang="en-US" sz="2700" dirty="0" smtClean="0"/>
              <a:t> the first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14599"/>
            <a:ext cx="7620000" cy="3779837"/>
          </a:xfrm>
        </p:spPr>
        <p:txBody>
          <a:bodyPr/>
          <a:lstStyle/>
          <a:p>
            <a:pPr>
              <a:spcAft>
                <a:spcPts val="2000"/>
              </a:spcAft>
            </a:pPr>
            <a:r>
              <a:rPr lang="ru-RU" sz="32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Определить реальные </a:t>
            </a:r>
            <a:r>
              <a:rPr lang="ru-RU" sz="320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приоритеты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real priorities</a:t>
            </a:r>
          </a:p>
          <a:p>
            <a:pPr>
              <a:spcAft>
                <a:spcPts val="2000"/>
              </a:spcAft>
            </a:pP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Определить план - разбить его на шаги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the plan – break it up into steps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61037"/>
          </a:xfrm>
        </p:spPr>
        <p:txBody>
          <a:bodyPr>
            <a:normAutofit lnSpcReduction="10000"/>
          </a:bodyPr>
          <a:lstStyle/>
          <a:p>
            <a:pPr>
              <a:spcAft>
                <a:spcPts val="2000"/>
              </a:spcAft>
            </a:pPr>
            <a:r>
              <a:rPr lang="ru-RU" sz="36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к ответственности, чтобы закончить </a:t>
            </a:r>
            <a:r>
              <a:rPr lang="ru-RU" sz="3600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yourself accountable to finish it</a:t>
            </a:r>
          </a:p>
          <a:p>
            <a:pPr>
              <a:spcAft>
                <a:spcPts val="2000"/>
              </a:spcAft>
            </a:pP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2000"/>
              </a:spcAft>
            </a:pP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Колоссянам 3:17 </a:t>
            </a:r>
            <a:r>
              <a:rPr lang="x-none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все, что вы делаете, словом или делом, все делайте во имя Господа Иисуса Христа, благодаря через Него Бога и </a:t>
            </a:r>
            <a:r>
              <a:rPr lang="x-none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Отца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x-none" sz="36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Colossians 3:17  “Whatever you do in word or deed, do all in the name of the Lord Jesus.”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7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52600"/>
          </a:xfrm>
        </p:spPr>
        <p:txBody>
          <a:bodyPr>
            <a:normAutofit fontScale="90000"/>
          </a:bodyPr>
          <a:lstStyle/>
          <a:p>
            <a:pPr marL="808038" indent="-808038"/>
            <a:r>
              <a:rPr lang="en-US" dirty="0" smtClean="0"/>
              <a:t>12.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Устанавливай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себя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конечные сроки</a:t>
            </a:r>
            <a:r>
              <a:rPr lang="en-US" dirty="0" smtClean="0">
                <a:effectLst/>
              </a:rPr>
              <a:t>.</a:t>
            </a:r>
            <a:r>
              <a:rPr lang="en-US" u="sng" dirty="0" smtClean="0">
                <a:effectLst/>
              </a:rPr>
              <a:t/>
            </a:r>
            <a:br>
              <a:rPr lang="en-US" u="sng" dirty="0" smtClean="0">
                <a:effectLst/>
              </a:rPr>
            </a:br>
            <a:r>
              <a:rPr lang="en-US" sz="2700" dirty="0" smtClean="0"/>
              <a:t>Place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deadlines</a:t>
            </a:r>
            <a:r>
              <a:rPr lang="en-US" sz="2700" dirty="0" smtClean="0"/>
              <a:t> on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437"/>
          </a:xfrm>
        </p:spPr>
        <p:txBody>
          <a:bodyPr>
            <a:normAutofit lnSpcReduction="10000"/>
          </a:bodyPr>
          <a:lstStyle/>
          <a:p>
            <a:pPr>
              <a:spcAft>
                <a:spcPts val="1000"/>
              </a:spcAft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конечные сроки вам нужно установить для себя сегодня</a:t>
            </a:r>
            <a:r>
              <a:rPr lang="x-none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deadlines do you need to set for yourself today?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000"/>
              </a:spcAft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конца этой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недели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end of this week?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000"/>
              </a:spcAft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конца этого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месяца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end of this month?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2000"/>
              </a:spcAft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следующие 3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месяца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next 3 months?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355489"/>
            <a:ext cx="1981200" cy="2633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534400" cy="1524000"/>
          </a:xfrm>
        </p:spPr>
        <p:txBody>
          <a:bodyPr>
            <a:normAutofit fontScale="90000"/>
          </a:bodyPr>
          <a:lstStyle/>
          <a:p>
            <a:pPr marL="808038" indent="-808038"/>
            <a:r>
              <a:rPr lang="en-US" dirty="0" smtClean="0"/>
              <a:t>13.	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мудростью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u="sng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делигируй</a:t>
            </a:r>
            <a:r>
              <a:rPr lang="ru-RU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полномочия</a:t>
            </a:r>
            <a:r>
              <a:rPr lang="en-US" u="sng" dirty="0" smtClean="0">
                <a:effectLst/>
              </a:rPr>
              <a:t/>
            </a:r>
            <a:br>
              <a:rPr lang="en-US" u="sng" dirty="0" smtClean="0">
                <a:effectLst/>
              </a:rPr>
            </a:b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Delegate</a:t>
            </a:r>
            <a:r>
              <a:rPr lang="en-US" sz="2700" dirty="0" smtClean="0"/>
              <a:t> wisely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0"/>
            <a:ext cx="8534400" cy="411480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трудности в делегировании для меня самые большие?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my greatest challenges in delegating?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возможности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теряешь, если не делегируешь полномочий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мудро?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opportunities are you missing because you fail to delegate wisely?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04800"/>
            <a:ext cx="16002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8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524000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Просмотрите этот список из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принципов управления временем</a:t>
            </a:r>
            <a:r>
              <a:rPr lang="en-US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Assessment of 13 time management principles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2500"/>
              </a:spcAft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Оцените себя по каждому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пункту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Rate yourself on each one</a:t>
            </a:r>
          </a:p>
          <a:p>
            <a:pPr lvl="1">
              <a:spcAft>
                <a:spcPts val="2500"/>
              </a:spcAft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“0” Нужно многое изменить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“0” Needs lots of improvement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“10” Я справляюсь с этим очень </a:t>
            </a:r>
            <a:r>
              <a:rPr lang="ru-RU" sz="3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“10” I do this really well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524000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Просмотрите этот список из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принципов управления временем</a:t>
            </a:r>
            <a:r>
              <a:rPr lang="en-US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Assessment of 13 time management principles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37037"/>
          </a:xfrm>
        </p:spPr>
        <p:txBody>
          <a:bodyPr>
            <a:normAutofit/>
          </a:bodyPr>
          <a:lstStyle/>
          <a:p>
            <a:r>
              <a:rPr lang="x-none" sz="36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Application</a:t>
            </a:r>
            <a:endParaRPr lang="en-US" sz="36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500"/>
              </a:spcAft>
            </a:pPr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 два конкретных шага, которые помогут тебе более эффективно распоряжаться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временем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2 steps you can take to be a better steward of your time.</a:t>
            </a:r>
          </a:p>
          <a:p>
            <a:r>
              <a:rPr lang="x-none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ты их </a:t>
            </a:r>
            <a:r>
              <a:rPr lang="x-none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предпримешь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will you begin these 2 steps?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9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6019800" cy="1905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/>
              </a:rPr>
              <a:t>Основные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факты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управлении</a:t>
            </a:r>
            <a:r>
              <a:rPr lang="en-US" dirty="0">
                <a:effectLst/>
              </a:rPr>
              <a:t> </a:t>
            </a:r>
            <a:r>
              <a:rPr lang="en-US" dirty="0" err="1" smtClean="0">
                <a:effectLst/>
              </a:rPr>
              <a:t>временем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sz="2700" dirty="0" smtClean="0"/>
              <a:t>Basic Facts on Time Management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spcAft>
                <a:spcPts val="20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	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теряем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all </a:t>
            </a:r>
            <a:r>
              <a:rPr lang="en-US" sz="26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waste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time. </a:t>
            </a:r>
          </a:p>
          <a:p>
            <a:pPr marL="457200" indent="-457200">
              <a:spcAft>
                <a:spcPts val="20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властны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изменить</a:t>
            </a:r>
            <a:r>
              <a:rPr 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cannot  </a:t>
            </a:r>
            <a:r>
              <a:rPr lang="en-US" sz="26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time. </a:t>
            </a:r>
          </a:p>
          <a:p>
            <a:pPr marL="457200" indent="-457200">
              <a:spcAft>
                <a:spcPts val="20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	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принять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важный</a:t>
            </a:r>
            <a:r>
              <a:rPr 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человеческий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must accept this fact: time is the most  </a:t>
            </a:r>
            <a:r>
              <a:rPr lang="en-US" sz="26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resource to mankind. 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609600"/>
            <a:ext cx="19050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7796213" cy="1143000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733800"/>
          </a:xfrm>
        </p:spPr>
        <p:txBody>
          <a:bodyPr>
            <a:normAutofit fontScale="92500" lnSpcReduction="20000"/>
          </a:bodyPr>
          <a:lstStyle/>
          <a:p>
            <a:pPr algn="ctr">
              <a:buFont typeface="Wingdings" pitchFamily="2" charset="2"/>
              <a:buNone/>
            </a:pPr>
            <a:r>
              <a:rPr lang="en-US" sz="4400" dirty="0" smtClean="0"/>
              <a:t>Global Teen Challenge</a:t>
            </a:r>
          </a:p>
          <a:p>
            <a:pPr algn="ctr">
              <a:buFont typeface="Wingdings" pitchFamily="2" charset="2"/>
              <a:buNone/>
            </a:pPr>
            <a:endParaRPr lang="en-US" sz="2400" dirty="0" smtClean="0"/>
          </a:p>
          <a:p>
            <a:pPr algn="ctr">
              <a:buFont typeface="Wingdings" pitchFamily="2" charset="2"/>
              <a:buNone/>
            </a:pPr>
            <a:endParaRPr lang="en-US" sz="4400" dirty="0" smtClean="0"/>
          </a:p>
          <a:p>
            <a:pPr algn="ctr">
              <a:buFont typeface="Wingdings" pitchFamily="2" charset="2"/>
              <a:buNone/>
            </a:pPr>
            <a:endParaRPr lang="en-US" sz="4400" dirty="0"/>
          </a:p>
          <a:p>
            <a:pPr algn="ctr">
              <a:buFont typeface="Wingdings" pitchFamily="2" charset="2"/>
              <a:buNone/>
            </a:pPr>
            <a:r>
              <a:rPr lang="en-US" sz="4400" dirty="0" smtClean="0"/>
              <a:t>www.GlobalTC.org</a:t>
            </a:r>
          </a:p>
          <a:p>
            <a:pPr algn="ctr">
              <a:buFont typeface="Wingdings" pitchFamily="2" charset="2"/>
              <a:buNone/>
            </a:pPr>
            <a:r>
              <a:rPr lang="en-US" sz="4400" dirty="0" smtClean="0"/>
              <a:t>www.iTeenChallenge.org</a:t>
            </a:r>
          </a:p>
          <a:p>
            <a:pPr algn="ctr">
              <a:buFont typeface="Wingdings" pitchFamily="2" charset="2"/>
              <a:buNone/>
            </a:pPr>
            <a:endParaRPr lang="en-US" sz="4400" dirty="0" smtClean="0"/>
          </a:p>
        </p:txBody>
      </p:sp>
      <p:sp>
        <p:nvSpPr>
          <p:cNvPr id="4301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4301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r"/>
            <a:fld id="{CE4E96B8-3DF1-4C5B-9099-F0989EAC74E9}" type="slidenum">
              <a:rPr lang="en-US"/>
              <a:pPr algn="r"/>
              <a:t>30</a:t>
            </a:fld>
            <a:endParaRPr lang="en-US"/>
          </a:p>
        </p:txBody>
      </p:sp>
      <p:sp>
        <p:nvSpPr>
          <p:cNvPr id="430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T301.02        iTeenChallenge.org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51" y="2411052"/>
            <a:ext cx="3657298" cy="2035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/>
              </a:rPr>
              <a:t>Основные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факты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управлении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временем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sz="2700" dirty="0"/>
              <a:t>Basic Facts on Time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41837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5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	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никак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силу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cannot do anything to  </a:t>
            </a: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quantity of time. </a:t>
            </a:r>
          </a:p>
          <a:p>
            <a:pPr marL="457200" indent="-457200">
              <a:spcAft>
                <a:spcPts val="5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	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распорядиться</a:t>
            </a:r>
            <a:r>
              <a:rPr lang="en-US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имеющимся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временем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only  </a:t>
            </a:r>
            <a:r>
              <a:rPr lang="en-US" sz="2400" b="1" u="sng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steward</a:t>
            </a:r>
            <a:r>
              <a:rPr lang="en-US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our time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spcAft>
                <a:spcPts val="500"/>
              </a:spcAft>
              <a:tabLst>
                <a:tab pos="457200" algn="l"/>
              </a:tabLst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/>
              </a:rPr>
              <a:t>Основные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факты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об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управлении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временем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sz="2700" dirty="0"/>
              <a:t>Basic Facts on Time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437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5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	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делать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угодно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делать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en-US" sz="4000" dirty="0" smtClean="0"/>
              <a:t>.</a:t>
            </a:r>
            <a:br>
              <a:rPr lang="en-US" sz="4000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can do anything, but we cannot do </a:t>
            </a: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everything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457200" indent="-457200">
              <a:spcAft>
                <a:spcPts val="500"/>
              </a:spcAft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	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признать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тянем время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must accept the fact that we all </a:t>
            </a: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procrastinate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500"/>
              </a:spcAft>
              <a:tabLst>
                <a:tab pos="457200" algn="l"/>
              </a:tabLst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3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764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Своевременные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поводу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sz="2700" dirty="0" smtClean="0"/>
              <a:t>Timely Advice about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spcAft>
                <a:spcPts val="2000"/>
              </a:spcAft>
              <a:buClr>
                <a:schemeClr val="tx1"/>
              </a:buClr>
              <a:buSzPct val="100000"/>
              <a:buAutoNum type="arabicPeriod"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Начни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осознавать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  <a:r>
              <a:rPr lang="en-US" sz="4000" b="1" u="sng" dirty="0" smtClean="0"/>
              <a:t/>
            </a:r>
            <a:br>
              <a:rPr lang="en-US" sz="4000" b="1" u="sng" dirty="0" smtClean="0"/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Become </a:t>
            </a: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conscious</a:t>
            </a:r>
          </a:p>
          <a:p>
            <a:pPr marL="742950" indent="-742950">
              <a:buClr>
                <a:schemeClr val="tx1"/>
              </a:buClr>
              <a:buSzPct val="100000"/>
              <a:buAutoNum type="arabicPeriod"/>
            </a:pP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Заведи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ежедневник</a:t>
            </a:r>
            <a:r>
              <a:rPr lang="ru-RU" sz="40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чтобы расписывать 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</a:t>
            </a:r>
            <a:r>
              <a:rPr lang="en-US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каждую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a personal </a:t>
            </a:r>
            <a:r>
              <a:rPr lang="en-US" sz="26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log </a:t>
            </a: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b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week.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333301"/>
            <a:ext cx="2133600" cy="1915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1343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None/>
              <a:tabLst>
                <a:tab pos="457200" algn="l"/>
              </a:tabLst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	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является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тебя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пустой </a:t>
            </a:r>
            <a:r>
              <a:rPr lang="ru-RU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тратой </a:t>
            </a:r>
            <a:r>
              <a:rPr lang="ru-RU" sz="3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начни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избавляться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этих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одному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your major </a:t>
            </a: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wasters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b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eliminate one per week.</a:t>
            </a:r>
          </a:p>
          <a:p>
            <a:pPr lvl="1"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Прекратить их 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6616" lvl="1" indent="0">
              <a:buClr>
                <a:schemeClr val="tx2">
                  <a:lumMod val="50000"/>
                </a:schemeClr>
              </a:buClr>
              <a:buSzPct val="100000"/>
              <a:buNone/>
              <a:tabLst>
                <a:tab pos="685800" algn="l"/>
              </a:tabLst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Discontinue them</a:t>
            </a:r>
          </a:p>
          <a:p>
            <a:pPr marL="625475" lvl="1" indent="-268288"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Ø"/>
            </a:pP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Перенести их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Delay them</a:t>
            </a:r>
          </a:p>
          <a:p>
            <a:pPr lvl="1">
              <a:buClr>
                <a:schemeClr val="tx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x-none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Перепоручить их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Delegate them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  <a:buNone/>
              <a:tabLst>
                <a:tab pos="457200" algn="l"/>
              </a:tabLst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chemeClr val="tx2">
                  <a:lumMod val="50000"/>
                </a:schemeClr>
              </a:buClr>
              <a:buSzPct val="100000"/>
              <a:buNone/>
              <a:tabLst>
                <a:tab pos="457200" algn="l"/>
              </a:tabLst>
            </a:pPr>
            <a:r>
              <a:rPr lang="en-US" sz="3600" u="sng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talking makes things worse!</a:t>
            </a:r>
          </a:p>
          <a:p>
            <a:pPr>
              <a:buClr>
                <a:schemeClr val="tx2">
                  <a:lumMod val="50000"/>
                </a:schemeClr>
              </a:buClr>
              <a:buSzPct val="100000"/>
              <a:buNone/>
              <a:tabLst>
                <a:tab pos="457200" algn="l"/>
              </a:tabLst>
            </a:pP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David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Stiebel</a:t>
            </a:r>
            <a:endParaRPr lang="en-US" sz="36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286000"/>
            <a:ext cx="2019300" cy="2019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86800" cy="1143000"/>
          </a:xfrm>
        </p:spPr>
        <p:txBody>
          <a:bodyPr>
            <a:normAutofit fontScale="90000"/>
          </a:bodyPr>
          <a:lstStyle/>
          <a:p>
            <a:pPr marL="685800" indent="-685800"/>
            <a:r>
              <a:rPr lang="en-US" sz="4400" dirty="0" smtClean="0"/>
              <a:t>4. 	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ценность</a:t>
            </a:r>
            <a:r>
              <a:rPr lang="en-US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каждого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sz="2700" dirty="0" smtClean="0"/>
              <a:t>Place a </a:t>
            </a:r>
            <a:r>
              <a:rPr lang="en-US" sz="2700" u="sng" dirty="0" smtClean="0">
                <a:solidFill>
                  <a:schemeClr val="tx2">
                    <a:lumMod val="50000"/>
                  </a:schemeClr>
                </a:solidFill>
              </a:rPr>
              <a:t>value</a:t>
            </a:r>
            <a:r>
              <a:rPr lang="en-US" sz="2700" dirty="0" smtClean="0"/>
              <a:t> on each 	activity.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22837"/>
          </a:xfrm>
        </p:spPr>
        <p:txBody>
          <a:bodyPr>
            <a:normAutofit/>
          </a:bodyPr>
          <a:lstStyle/>
          <a:p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список </a:t>
            </a:r>
            <a:r>
              <a:rPr lang="x-none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"основных ценностей"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list of core values</a:t>
            </a:r>
          </a:p>
          <a:p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список </a:t>
            </a:r>
            <a:r>
              <a:rPr lang="x-none"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x-none"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основных дел" на каждую неделю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list of “core activities” you will pursue each week.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4267200"/>
          </a:xfrm>
        </p:spPr>
        <p:txBody>
          <a:bodyPr>
            <a:normAutofit fontScale="90000"/>
          </a:bodyPr>
          <a:lstStyle/>
          <a:p>
            <a:pPr>
              <a:spcAft>
                <a:spcPts val="2000"/>
              </a:spcAft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Каковы основные приоритеты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ключевые дела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вашего 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служения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What are the top priorities—the core activities—of your ministry?</a:t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времени вы уделяете каждому из них 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dirty="0" smtClean="0"/>
              <a:t>How much time are you devoting to each of these on a weekly basis?</a:t>
            </a:r>
            <a:endParaRPr lang="en-US" sz="27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02/2014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732CB-53E2-4069-A5BF-F15A3958F93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T301.02        iTeenChallenge.org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343400"/>
            <a:ext cx="1371600" cy="205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ux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Deluxe</Template>
  <TotalTime>2588</TotalTime>
  <Words>475</Words>
  <Application>Microsoft Office PowerPoint</Application>
  <PresentationFormat>On-screen Show (4:3)</PresentationFormat>
  <Paragraphs>188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Deluxe</vt:lpstr>
      <vt:lpstr>Время лидера: тик-так – друг или враг? The  Leader’s  time: Tick Tock, Manage the Clock</vt:lpstr>
      <vt:lpstr>«Мы должны хвататься за возможность, пока эта возможность есть» We must seize the opportunity of a lifetime during the lifetime of the opportunity.</vt:lpstr>
      <vt:lpstr>Основные факты об управлении временем Basic Facts on Time Management</vt:lpstr>
      <vt:lpstr>Основные факты об управлении временем Basic Facts on Time Management</vt:lpstr>
      <vt:lpstr>Основные факты об управлении временем Basic Facts on Time Management</vt:lpstr>
      <vt:lpstr>Своевременные советы по поводу времени  Timely Advice about Time</vt:lpstr>
      <vt:lpstr>PowerPoint Presentation</vt:lpstr>
      <vt:lpstr>4.  Определи ценность каждого дела Place a value on each  activity.</vt:lpstr>
      <vt:lpstr>Каковы основные приоритеты – ключевые дела – вашего служения? What are the top priorities—the core activities—of your ministry?  Сколько времени вы уделяете каждому из них в неделю? How much time are you devoting to each of these on a weekly basis?</vt:lpstr>
      <vt:lpstr>Не соблазняйтесь служением «Тин Челлендж»!  Are you being seduced by the ministry of Teen Challenge?</vt:lpstr>
      <vt:lpstr>PowerPoint Presentation</vt:lpstr>
      <vt:lpstr>5. Больше ориентируйся на результат, а не на саму деятельность  Be result-oriented, rather than activity-oriented.</vt:lpstr>
      <vt:lpstr>PowerPoint Presentation</vt:lpstr>
      <vt:lpstr>6. Осознай ценность планирования. Understand the value of planning.</vt:lpstr>
      <vt:lpstr>7. Придерживайся своей программы. Stay on your agenda.</vt:lpstr>
      <vt:lpstr>PowerPoint Presentation</vt:lpstr>
      <vt:lpstr>«Мы должны хвататься за возможность, пока эта возможность есть» We must seize the opportunity of a lifetime during the lifetime of the opportunity.</vt:lpstr>
      <vt:lpstr>Насколько трудно для вас оценивать каждую возможность и определять, истинно ли Бог хочет, чтобы вы вкладывали свое время и силы в нее? How hard is it for you to assess wonderful opportunities and determine if it truly is God’s desire for you to invest time and energy in it?</vt:lpstr>
      <vt:lpstr>8. Следи за тем, чтобы не выходить за рамки своей ответственности Keep responsibility where it belongs.</vt:lpstr>
      <vt:lpstr>PowerPoint Presentation</vt:lpstr>
      <vt:lpstr>9. Оцени свой энергетический уровень и  темперамент  Assess your energy level and temperament</vt:lpstr>
      <vt:lpstr>PowerPoint Presentation</vt:lpstr>
      <vt:lpstr>10. Разработай системы для регулярных задач и все упрости  Develop systems for regular tasks and simplify everything.</vt:lpstr>
      <vt:lpstr>11. С первого раза делай все правильно. Do the project right the first time</vt:lpstr>
      <vt:lpstr>PowerPoint Presentation</vt:lpstr>
      <vt:lpstr>12. Устанавливай для себя конечные сроки. Place deadlines on yourself</vt:lpstr>
      <vt:lpstr>13. С мудростью  делигируй полномочия Delegate wisely</vt:lpstr>
      <vt:lpstr>Просмотрите этот список из  13 принципов управления временем Assessment of 13 time management principles</vt:lpstr>
      <vt:lpstr>Просмотрите этот список из  13 принципов управления временем Assessment of 13 time management principles</vt:lpstr>
      <vt:lpstr>Contact information</vt:lpstr>
    </vt:vector>
  </TitlesOfParts>
  <Company>Global Teen Challenge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 Leader’s  time: Tick Tock, Manage the Clock</dc:title>
  <dc:creator>Dave</dc:creator>
  <cp:lastModifiedBy>Dave Batty</cp:lastModifiedBy>
  <cp:revision>44</cp:revision>
  <dcterms:created xsi:type="dcterms:W3CDTF">2010-03-20T12:31:55Z</dcterms:created>
  <dcterms:modified xsi:type="dcterms:W3CDTF">2014-03-10T20:41:08Z</dcterms:modified>
</cp:coreProperties>
</file>